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6" r:id="rId8"/>
    <p:sldId id="268" r:id="rId9"/>
    <p:sldId id="267" r:id="rId10"/>
    <p:sldId id="261"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4/28/2025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4/28/2025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4/28/2025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4/28/2025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4/28/2025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5FC4-2CA7-98A3-E77C-E3B3F2F01333}"/>
              </a:ext>
            </a:extLst>
          </p:cNvPr>
          <p:cNvSpPr>
            <a:spLocks noGrp="1"/>
          </p:cNvSpPr>
          <p:nvPr>
            <p:ph type="ctrTitle"/>
          </p:nvPr>
        </p:nvSpPr>
        <p:spPr/>
        <p:txBody>
          <a:bodyPr/>
          <a:lstStyle/>
          <a:p>
            <a:r>
              <a:rPr lang="en-US" b="1" dirty="0"/>
              <a:t>AVIATION ANALYSIS FINDINDS </a:t>
            </a:r>
            <a:endParaRPr lang="en-GB" b="1" dirty="0"/>
          </a:p>
        </p:txBody>
      </p:sp>
      <p:sp>
        <p:nvSpPr>
          <p:cNvPr id="3" name="Subtitle 2">
            <a:extLst>
              <a:ext uri="{FF2B5EF4-FFF2-40B4-BE49-F238E27FC236}">
                <a16:creationId xmlns:a16="http://schemas.microsoft.com/office/drawing/2014/main" id="{E5C6B812-2C87-1107-33CF-9C5A28129D7F}"/>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96550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E853-CBD6-474B-6D3F-E8B0B75FC56D}"/>
              </a:ext>
            </a:extLst>
          </p:cNvPr>
          <p:cNvSpPr>
            <a:spLocks noGrp="1"/>
          </p:cNvSpPr>
          <p:nvPr>
            <p:ph type="title"/>
          </p:nvPr>
        </p:nvSpPr>
        <p:spPr/>
        <p:txBody>
          <a:bodyPr/>
          <a:lstStyle/>
          <a:p>
            <a:r>
              <a:rPr lang="en-US" b="1" dirty="0"/>
              <a:t>Recommendations and findings</a:t>
            </a:r>
            <a:endParaRPr lang="en-GB" b="1" dirty="0"/>
          </a:p>
        </p:txBody>
      </p:sp>
      <p:sp>
        <p:nvSpPr>
          <p:cNvPr id="3" name="Content Placeholder 2">
            <a:extLst>
              <a:ext uri="{FF2B5EF4-FFF2-40B4-BE49-F238E27FC236}">
                <a16:creationId xmlns:a16="http://schemas.microsoft.com/office/drawing/2014/main" id="{ECBEBE65-7DE4-7D6B-4790-8F02F13172FC}"/>
              </a:ext>
            </a:extLst>
          </p:cNvPr>
          <p:cNvSpPr>
            <a:spLocks noGrp="1"/>
          </p:cNvSpPr>
          <p:nvPr>
            <p:ph idx="1"/>
          </p:nvPr>
        </p:nvSpPr>
        <p:spPr/>
        <p:txBody>
          <a:bodyPr/>
          <a:lstStyle/>
          <a:p>
            <a:pPr algn="l">
              <a:spcAft>
                <a:spcPts val="675"/>
              </a:spcAft>
              <a:buFont typeface="+mj-lt"/>
              <a:buAutoNum type="arabicPeriod"/>
            </a:pPr>
            <a:r>
              <a:rPr lang="en-US" b="0" i="0" dirty="0">
                <a:solidFill>
                  <a:srgbClr val="000000"/>
                </a:solidFill>
                <a:effectLst/>
                <a:latin typeface="Helvetica Neue"/>
              </a:rPr>
              <a:t>Basing on this analysis, the Two most used models basing on the number of reported incidences are CESSNA and BOEING.</a:t>
            </a:r>
          </a:p>
          <a:p>
            <a:pPr algn="l">
              <a:spcAft>
                <a:spcPts val="675"/>
              </a:spcAft>
              <a:buFont typeface="+mj-lt"/>
              <a:buAutoNum type="arabicPeriod"/>
            </a:pPr>
            <a:r>
              <a:rPr lang="en-US" b="0" i="0" dirty="0">
                <a:solidFill>
                  <a:srgbClr val="000000"/>
                </a:solidFill>
                <a:effectLst/>
                <a:latin typeface="Helvetica Neue"/>
              </a:rPr>
              <a:t>CESSNA'S most used model tends to be the 172 but it is not the safest model. Safe ones are the 180,150M,150</a:t>
            </a:r>
          </a:p>
          <a:p>
            <a:pPr algn="l">
              <a:spcAft>
                <a:spcPts val="675"/>
              </a:spcAft>
              <a:buFont typeface="+mj-lt"/>
              <a:buAutoNum type="arabicPeriod"/>
            </a:pPr>
            <a:r>
              <a:rPr lang="en-US" b="0" i="0" dirty="0">
                <a:solidFill>
                  <a:srgbClr val="000000"/>
                </a:solidFill>
                <a:effectLst/>
                <a:latin typeface="Helvetica Neue"/>
              </a:rPr>
              <a:t>BOEING'S most used model tends to be 737-200 but it is not the safest model. Safe ones are the 747,A75N1 and 777</a:t>
            </a:r>
          </a:p>
          <a:p>
            <a:pPr algn="l">
              <a:spcAft>
                <a:spcPts val="675"/>
              </a:spcAft>
              <a:buFont typeface="+mj-lt"/>
              <a:buAutoNum type="arabicPeriod"/>
            </a:pPr>
            <a:r>
              <a:rPr lang="en-US" b="0" i="0" dirty="0">
                <a:solidFill>
                  <a:srgbClr val="000000"/>
                </a:solidFill>
                <a:effectLst/>
                <a:latin typeface="Helvetica Neue"/>
              </a:rPr>
              <a:t>CESSNA is the most used airplane since 2000 to 2022</a:t>
            </a:r>
          </a:p>
          <a:p>
            <a:pPr algn="l">
              <a:spcAft>
                <a:spcPts val="675"/>
              </a:spcAft>
              <a:buFont typeface="+mj-lt"/>
              <a:buAutoNum type="arabicPeriod"/>
            </a:pPr>
            <a:r>
              <a:rPr lang="en-US" dirty="0">
                <a:solidFill>
                  <a:srgbClr val="000000"/>
                </a:solidFill>
                <a:latin typeface="Helvetica Neue"/>
              </a:rPr>
              <a:t>All other airplanes are safer because they have a smaller number of accidents</a:t>
            </a:r>
            <a:endParaRPr lang="en-US" b="0" i="0" dirty="0">
              <a:solidFill>
                <a:srgbClr val="000000"/>
              </a:solidFill>
              <a:effectLst/>
              <a:latin typeface="Helvetica Neue"/>
            </a:endParaRPr>
          </a:p>
          <a:p>
            <a:endParaRPr lang="en-GB" dirty="0"/>
          </a:p>
        </p:txBody>
      </p:sp>
    </p:spTree>
    <p:extLst>
      <p:ext uri="{BB962C8B-B14F-4D97-AF65-F5344CB8AC3E}">
        <p14:creationId xmlns:p14="http://schemas.microsoft.com/office/powerpoint/2010/main" val="1995784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3E5C-62E5-FDD6-AF39-9722A1A75DD9}"/>
              </a:ext>
            </a:extLst>
          </p:cNvPr>
          <p:cNvSpPr>
            <a:spLocks noGrp="1"/>
          </p:cNvSpPr>
          <p:nvPr>
            <p:ph type="title"/>
          </p:nvPr>
        </p:nvSpPr>
        <p:spPr>
          <a:xfrm>
            <a:off x="1371600" y="685799"/>
            <a:ext cx="9601200" cy="1223211"/>
          </a:xfrm>
        </p:spPr>
        <p:txBody>
          <a:bodyPr>
            <a:normAutofit/>
          </a:bodyPr>
          <a:lstStyle/>
          <a:p>
            <a:r>
              <a:rPr lang="en-US" b="1" dirty="0"/>
              <a:t>ACTIONABLE INSIGHTS</a:t>
            </a:r>
            <a:endParaRPr lang="en-GB" b="1" dirty="0"/>
          </a:p>
        </p:txBody>
      </p:sp>
      <p:sp>
        <p:nvSpPr>
          <p:cNvPr id="3" name="Content Placeholder 2">
            <a:extLst>
              <a:ext uri="{FF2B5EF4-FFF2-40B4-BE49-F238E27FC236}">
                <a16:creationId xmlns:a16="http://schemas.microsoft.com/office/drawing/2014/main" id="{5A7AF527-3FF9-2196-DBB0-4C5B41FF8D73}"/>
              </a:ext>
            </a:extLst>
          </p:cNvPr>
          <p:cNvSpPr>
            <a:spLocks noGrp="1"/>
          </p:cNvSpPr>
          <p:nvPr>
            <p:ph idx="1"/>
          </p:nvPr>
        </p:nvSpPr>
        <p:spPr>
          <a:xfrm>
            <a:off x="1371600" y="2165684"/>
            <a:ext cx="9601200" cy="3701716"/>
          </a:xfrm>
        </p:spPr>
        <p:txBody>
          <a:bodyPr/>
          <a:lstStyle/>
          <a:p>
            <a:r>
              <a:rPr lang="en-US" dirty="0"/>
              <a:t>It would therefore be idea if the company invest in this two airplane because they are the most used brands in the market thereby making them reliable. </a:t>
            </a:r>
          </a:p>
          <a:p>
            <a:r>
              <a:rPr lang="en-US" dirty="0"/>
              <a:t>For short flights that only carry a smaller number of people, CESSNA 172N would do an incredible job. BOEING 737-200 would be ideal for long commercial flights that carry a good number of people.</a:t>
            </a:r>
          </a:p>
          <a:p>
            <a:r>
              <a:rPr lang="en-US" dirty="0"/>
              <a:t>To avoid accidents, the company should always do regular check ups on both planes specifically on its landing ability and take off because this is when most accidents occur. Employing well experienced pilots would also avoid such incidences.</a:t>
            </a:r>
            <a:endParaRPr lang="en-GB" dirty="0"/>
          </a:p>
        </p:txBody>
      </p:sp>
    </p:spTree>
    <p:extLst>
      <p:ext uri="{BB962C8B-B14F-4D97-AF65-F5344CB8AC3E}">
        <p14:creationId xmlns:p14="http://schemas.microsoft.com/office/powerpoint/2010/main" val="651306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A5F5-4E1C-228D-F8B3-DE6B988CE4F0}"/>
              </a:ext>
            </a:extLst>
          </p:cNvPr>
          <p:cNvSpPr>
            <a:spLocks noGrp="1"/>
          </p:cNvSpPr>
          <p:nvPr>
            <p:ph type="title"/>
          </p:nvPr>
        </p:nvSpPr>
        <p:spPr/>
        <p:txBody>
          <a:bodyPr/>
          <a:lstStyle/>
          <a:p>
            <a:r>
              <a:rPr lang="en-US" b="1" dirty="0"/>
              <a:t>THANK YOU!</a:t>
            </a:r>
            <a:endParaRPr lang="en-GB" b="1" dirty="0"/>
          </a:p>
        </p:txBody>
      </p:sp>
      <p:sp>
        <p:nvSpPr>
          <p:cNvPr id="3" name="Content Placeholder 2">
            <a:extLst>
              <a:ext uri="{FF2B5EF4-FFF2-40B4-BE49-F238E27FC236}">
                <a16:creationId xmlns:a16="http://schemas.microsoft.com/office/drawing/2014/main" id="{86668475-C741-0D75-54FA-C993EB5178BE}"/>
              </a:ext>
            </a:extLst>
          </p:cNvPr>
          <p:cNvSpPr>
            <a:spLocks noGrp="1"/>
          </p:cNvSpPr>
          <p:nvPr>
            <p:ph idx="1"/>
          </p:nvPr>
        </p:nvSpPr>
        <p:spPr/>
        <p:txBody>
          <a:bodyPr/>
          <a:lstStyle/>
          <a:p>
            <a:pPr marL="0" indent="0">
              <a:buNone/>
            </a:pPr>
            <a:r>
              <a:rPr lang="en-US" dirty="0"/>
              <a:t>Name; Sydney Were</a:t>
            </a:r>
          </a:p>
          <a:p>
            <a:pPr marL="0" indent="0">
              <a:buNone/>
            </a:pPr>
            <a:r>
              <a:rPr lang="en-US" dirty="0"/>
              <a:t>Linked in profile: https://www.linkedin.com/in/sydney-were-3a0894303/</a:t>
            </a:r>
            <a:endParaRPr lang="en-GB" dirty="0"/>
          </a:p>
        </p:txBody>
      </p:sp>
    </p:spTree>
    <p:extLst>
      <p:ext uri="{BB962C8B-B14F-4D97-AF65-F5344CB8AC3E}">
        <p14:creationId xmlns:p14="http://schemas.microsoft.com/office/powerpoint/2010/main" val="290494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CF50D-32C7-0A24-4531-73898271BA24}"/>
              </a:ext>
            </a:extLst>
          </p:cNvPr>
          <p:cNvSpPr>
            <a:spLocks noGrp="1"/>
          </p:cNvSpPr>
          <p:nvPr>
            <p:ph type="title"/>
          </p:nvPr>
        </p:nvSpPr>
        <p:spPr/>
        <p:txBody>
          <a:bodyPr/>
          <a:lstStyle/>
          <a:p>
            <a:r>
              <a:rPr lang="en-US" b="1" dirty="0"/>
              <a:t>INTRODUCTION</a:t>
            </a:r>
            <a:endParaRPr lang="en-GB" b="1" dirty="0"/>
          </a:p>
        </p:txBody>
      </p:sp>
      <p:sp>
        <p:nvSpPr>
          <p:cNvPr id="21" name="Content Placeholder 20">
            <a:extLst>
              <a:ext uri="{FF2B5EF4-FFF2-40B4-BE49-F238E27FC236}">
                <a16:creationId xmlns:a16="http://schemas.microsoft.com/office/drawing/2014/main" id="{FF88E86F-E6B9-D402-7D48-B18C296CEB1E}"/>
              </a:ext>
            </a:extLst>
          </p:cNvPr>
          <p:cNvSpPr>
            <a:spLocks noGrp="1"/>
          </p:cNvSpPr>
          <p:nvPr>
            <p:ph idx="1"/>
          </p:nvPr>
        </p:nvSpPr>
        <p:spPr/>
        <p:txBody>
          <a:bodyPr/>
          <a:lstStyle/>
          <a:p>
            <a:pPr marL="0" indent="0" algn="just">
              <a:buNone/>
            </a:pPr>
            <a:r>
              <a:rPr lang="en-US" b="0" i="0" dirty="0">
                <a:solidFill>
                  <a:srgbClr val="000000"/>
                </a:solidFill>
                <a:effectLst/>
                <a:latin typeface="Helvetica Neue"/>
              </a:rPr>
              <a:t>The company is expanding in to new industries to diversify its portfolio. Specifically, it has interests in purchasing and operating airplanes for commercial and private enterprises, In order to pursue this venture, the company has to be in the know of potential risks of aircraft. This includes the number of accidents that each aircraft has had over the years, the market demand and the safety of the aircraft. I have been charged with determining which aircraft are the lowest risk for the company to start this new business endeavor. I will thereby translate my findings into actionable insights that the head of the new aviation division can use to help decide which aircraft to purchase.</a:t>
            </a:r>
            <a:endParaRPr lang="en-GB" dirty="0"/>
          </a:p>
        </p:txBody>
      </p:sp>
    </p:spTree>
    <p:extLst>
      <p:ext uri="{BB962C8B-B14F-4D97-AF65-F5344CB8AC3E}">
        <p14:creationId xmlns:p14="http://schemas.microsoft.com/office/powerpoint/2010/main" val="4876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9724-4913-D8E6-F33A-259EFD6D1229}"/>
              </a:ext>
            </a:extLst>
          </p:cNvPr>
          <p:cNvSpPr>
            <a:spLocks noGrp="1"/>
          </p:cNvSpPr>
          <p:nvPr>
            <p:ph type="title"/>
          </p:nvPr>
        </p:nvSpPr>
        <p:spPr/>
        <p:txBody>
          <a:bodyPr/>
          <a:lstStyle/>
          <a:p>
            <a:r>
              <a:rPr lang="en-US" b="1" dirty="0"/>
              <a:t>What are the objectives of the project?</a:t>
            </a:r>
            <a:endParaRPr lang="en-GB" b="1" dirty="0"/>
          </a:p>
        </p:txBody>
      </p:sp>
      <p:sp>
        <p:nvSpPr>
          <p:cNvPr id="5" name="Content Placeholder 4">
            <a:extLst>
              <a:ext uri="{FF2B5EF4-FFF2-40B4-BE49-F238E27FC236}">
                <a16:creationId xmlns:a16="http://schemas.microsoft.com/office/drawing/2014/main" id="{1DBF2904-6F33-AA3D-8A88-0B15EADE28CC}"/>
              </a:ext>
            </a:extLst>
          </p:cNvPr>
          <p:cNvSpPr>
            <a:spLocks noGrp="1"/>
          </p:cNvSpPr>
          <p:nvPr>
            <p:ph idx="1"/>
          </p:nvPr>
        </p:nvSpPr>
        <p:spPr/>
        <p:txBody>
          <a:bodyPr/>
          <a:lstStyle/>
          <a:p>
            <a:r>
              <a:rPr lang="en-US" dirty="0"/>
              <a:t>Analyze accident data to guide investment and safety decisions</a:t>
            </a:r>
          </a:p>
          <a:p>
            <a:r>
              <a:rPr lang="en-US" dirty="0"/>
              <a:t>Special focus on Cessna aircraft, due to their popularity</a:t>
            </a:r>
          </a:p>
          <a:p>
            <a:r>
              <a:rPr lang="en-US" dirty="0"/>
              <a:t>Focus on understanding risks across different aircraft makes and models</a:t>
            </a:r>
            <a:endParaRPr lang="en-GB" dirty="0"/>
          </a:p>
        </p:txBody>
      </p:sp>
    </p:spTree>
    <p:extLst>
      <p:ext uri="{BB962C8B-B14F-4D97-AF65-F5344CB8AC3E}">
        <p14:creationId xmlns:p14="http://schemas.microsoft.com/office/powerpoint/2010/main" val="197380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A066-F2E5-7787-CA44-7E699A911321}"/>
              </a:ext>
            </a:extLst>
          </p:cNvPr>
          <p:cNvSpPr>
            <a:spLocks noGrp="1"/>
          </p:cNvSpPr>
          <p:nvPr>
            <p:ph type="title"/>
          </p:nvPr>
        </p:nvSpPr>
        <p:spPr/>
        <p:txBody>
          <a:bodyPr/>
          <a:lstStyle/>
          <a:p>
            <a:r>
              <a:rPr lang="en-US" b="1" dirty="0"/>
              <a:t>Business understanding </a:t>
            </a:r>
            <a:endParaRPr lang="en-GB" b="1" dirty="0"/>
          </a:p>
        </p:txBody>
      </p:sp>
      <p:sp>
        <p:nvSpPr>
          <p:cNvPr id="3" name="Content Placeholder 2">
            <a:extLst>
              <a:ext uri="{FF2B5EF4-FFF2-40B4-BE49-F238E27FC236}">
                <a16:creationId xmlns:a16="http://schemas.microsoft.com/office/drawing/2014/main" id="{0C84312B-FB0A-1645-77BF-90DDFF72D644}"/>
              </a:ext>
            </a:extLst>
          </p:cNvPr>
          <p:cNvSpPr>
            <a:spLocks noGrp="1"/>
          </p:cNvSpPr>
          <p:nvPr>
            <p:ph idx="1"/>
          </p:nvPr>
        </p:nvSpPr>
        <p:spPr/>
        <p:txBody>
          <a:bodyPr/>
          <a:lstStyle/>
          <a:p>
            <a:r>
              <a:rPr lang="en-US" dirty="0"/>
              <a:t>Companies want to minimize risk and maximize return on investment.</a:t>
            </a:r>
          </a:p>
          <a:p>
            <a:r>
              <a:rPr lang="en-US" dirty="0"/>
              <a:t>Identifying safer, more popular aircraft models helps make smarter purchases.</a:t>
            </a:r>
          </a:p>
          <a:p>
            <a:r>
              <a:rPr lang="en-US" dirty="0"/>
              <a:t>Investors need to understand which aircraft have better safety records.</a:t>
            </a:r>
            <a:endParaRPr lang="en-GB" dirty="0"/>
          </a:p>
        </p:txBody>
      </p:sp>
    </p:spTree>
    <p:extLst>
      <p:ext uri="{BB962C8B-B14F-4D97-AF65-F5344CB8AC3E}">
        <p14:creationId xmlns:p14="http://schemas.microsoft.com/office/powerpoint/2010/main" val="169110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D3744-F24C-AB19-778A-E5D46C92C1C6}"/>
              </a:ext>
            </a:extLst>
          </p:cNvPr>
          <p:cNvSpPr>
            <a:spLocks noGrp="1"/>
          </p:cNvSpPr>
          <p:nvPr>
            <p:ph type="title"/>
          </p:nvPr>
        </p:nvSpPr>
        <p:spPr>
          <a:xfrm>
            <a:off x="1381432" y="331838"/>
            <a:ext cx="9601200" cy="1485900"/>
          </a:xfrm>
        </p:spPr>
        <p:txBody>
          <a:bodyPr/>
          <a:lstStyle/>
          <a:p>
            <a:r>
              <a:rPr lang="en-US" dirty="0"/>
              <a:t>Visualizations</a:t>
            </a:r>
            <a:br>
              <a:rPr lang="en-US" dirty="0"/>
            </a:br>
            <a:r>
              <a:rPr lang="en-US" dirty="0"/>
              <a:t>Airplane accidents by make</a:t>
            </a:r>
            <a:endParaRPr lang="en-GB" dirty="0"/>
          </a:p>
        </p:txBody>
      </p:sp>
      <p:pic>
        <p:nvPicPr>
          <p:cNvPr id="5" name="Content Placeholder 4">
            <a:extLst>
              <a:ext uri="{FF2B5EF4-FFF2-40B4-BE49-F238E27FC236}">
                <a16:creationId xmlns:a16="http://schemas.microsoft.com/office/drawing/2014/main" id="{1872E8B0-BB7F-2087-CAED-0C210B60CDC0}"/>
              </a:ext>
            </a:extLst>
          </p:cNvPr>
          <p:cNvPicPr>
            <a:picLocks noGrp="1" noChangeAspect="1"/>
          </p:cNvPicPr>
          <p:nvPr>
            <p:ph idx="1"/>
          </p:nvPr>
        </p:nvPicPr>
        <p:blipFill>
          <a:blip r:embed="rId2"/>
          <a:stretch>
            <a:fillRect/>
          </a:stretch>
        </p:blipFill>
        <p:spPr>
          <a:xfrm>
            <a:off x="1061884" y="1671485"/>
            <a:ext cx="11130116" cy="4854678"/>
          </a:xfrm>
        </p:spPr>
      </p:pic>
    </p:spTree>
    <p:extLst>
      <p:ext uri="{BB962C8B-B14F-4D97-AF65-F5344CB8AC3E}">
        <p14:creationId xmlns:p14="http://schemas.microsoft.com/office/powerpoint/2010/main" val="276420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3AA4-AB01-8A17-2499-154FDD17E1A2}"/>
              </a:ext>
            </a:extLst>
          </p:cNvPr>
          <p:cNvSpPr>
            <a:spLocks noGrp="1"/>
          </p:cNvSpPr>
          <p:nvPr>
            <p:ph type="title"/>
          </p:nvPr>
        </p:nvSpPr>
        <p:spPr/>
        <p:txBody>
          <a:bodyPr/>
          <a:lstStyle/>
          <a:p>
            <a:r>
              <a:rPr lang="en-US" dirty="0"/>
              <a:t>Top 10 Aircraft Makes by Number of Events</a:t>
            </a:r>
            <a:endParaRPr lang="en-GB" dirty="0"/>
          </a:p>
        </p:txBody>
      </p:sp>
      <p:pic>
        <p:nvPicPr>
          <p:cNvPr id="5" name="Content Placeholder 4">
            <a:extLst>
              <a:ext uri="{FF2B5EF4-FFF2-40B4-BE49-F238E27FC236}">
                <a16:creationId xmlns:a16="http://schemas.microsoft.com/office/drawing/2014/main" id="{21CB2795-399A-20F1-BABF-A8430AFC7B7F}"/>
              </a:ext>
            </a:extLst>
          </p:cNvPr>
          <p:cNvPicPr>
            <a:picLocks noGrp="1" noChangeAspect="1"/>
          </p:cNvPicPr>
          <p:nvPr>
            <p:ph idx="1"/>
          </p:nvPr>
        </p:nvPicPr>
        <p:blipFill>
          <a:blip r:embed="rId2"/>
          <a:stretch>
            <a:fillRect/>
          </a:stretch>
        </p:blipFill>
        <p:spPr>
          <a:xfrm>
            <a:off x="1371600" y="1989221"/>
            <a:ext cx="10820400" cy="4868779"/>
          </a:xfrm>
        </p:spPr>
      </p:pic>
    </p:spTree>
    <p:extLst>
      <p:ext uri="{BB962C8B-B14F-4D97-AF65-F5344CB8AC3E}">
        <p14:creationId xmlns:p14="http://schemas.microsoft.com/office/powerpoint/2010/main" val="370479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19B2-6781-E058-B343-BD86613CB425}"/>
              </a:ext>
            </a:extLst>
          </p:cNvPr>
          <p:cNvSpPr>
            <a:spLocks noGrp="1"/>
          </p:cNvSpPr>
          <p:nvPr>
            <p:ph type="title"/>
          </p:nvPr>
        </p:nvSpPr>
        <p:spPr/>
        <p:txBody>
          <a:bodyPr/>
          <a:lstStyle/>
          <a:p>
            <a:r>
              <a:rPr lang="en-US" dirty="0"/>
              <a:t>Fatality rate of Cessna</a:t>
            </a:r>
            <a:endParaRPr lang="en-GB" dirty="0"/>
          </a:p>
        </p:txBody>
      </p:sp>
      <p:pic>
        <p:nvPicPr>
          <p:cNvPr id="13" name="Content Placeholder 12">
            <a:extLst>
              <a:ext uri="{FF2B5EF4-FFF2-40B4-BE49-F238E27FC236}">
                <a16:creationId xmlns:a16="http://schemas.microsoft.com/office/drawing/2014/main" id="{0796D0B7-2B4B-7AC6-A096-FDC13617AB06}"/>
              </a:ext>
            </a:extLst>
          </p:cNvPr>
          <p:cNvPicPr>
            <a:picLocks noGrp="1" noChangeAspect="1"/>
          </p:cNvPicPr>
          <p:nvPr>
            <p:ph idx="1"/>
          </p:nvPr>
        </p:nvPicPr>
        <p:blipFill>
          <a:blip r:embed="rId2"/>
          <a:stretch>
            <a:fillRect/>
          </a:stretch>
        </p:blipFill>
        <p:spPr>
          <a:xfrm>
            <a:off x="1219199" y="1799303"/>
            <a:ext cx="10638503" cy="5058697"/>
          </a:xfrm>
        </p:spPr>
      </p:pic>
    </p:spTree>
    <p:extLst>
      <p:ext uri="{BB962C8B-B14F-4D97-AF65-F5344CB8AC3E}">
        <p14:creationId xmlns:p14="http://schemas.microsoft.com/office/powerpoint/2010/main" val="419973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A22F9-494B-34D4-6454-6520F77B0C09}"/>
              </a:ext>
            </a:extLst>
          </p:cNvPr>
          <p:cNvSpPr>
            <a:spLocks noGrp="1"/>
          </p:cNvSpPr>
          <p:nvPr>
            <p:ph type="title"/>
          </p:nvPr>
        </p:nvSpPr>
        <p:spPr>
          <a:xfrm>
            <a:off x="1371599" y="685800"/>
            <a:ext cx="10171471" cy="1064343"/>
          </a:xfrm>
        </p:spPr>
        <p:txBody>
          <a:bodyPr/>
          <a:lstStyle/>
          <a:p>
            <a:r>
              <a:rPr lang="en-US" dirty="0"/>
              <a:t>Fatality rate of Boeing</a:t>
            </a:r>
            <a:endParaRPr lang="en-GB" dirty="0"/>
          </a:p>
        </p:txBody>
      </p:sp>
      <p:pic>
        <p:nvPicPr>
          <p:cNvPr id="5" name="Content Placeholder 4">
            <a:extLst>
              <a:ext uri="{FF2B5EF4-FFF2-40B4-BE49-F238E27FC236}">
                <a16:creationId xmlns:a16="http://schemas.microsoft.com/office/drawing/2014/main" id="{A8A75E5C-86EA-48F2-EE7B-D616DD1E670E}"/>
              </a:ext>
            </a:extLst>
          </p:cNvPr>
          <p:cNvPicPr>
            <a:picLocks noGrp="1" noChangeAspect="1"/>
          </p:cNvPicPr>
          <p:nvPr>
            <p:ph idx="1"/>
          </p:nvPr>
        </p:nvPicPr>
        <p:blipFill>
          <a:blip r:embed="rId2"/>
          <a:stretch>
            <a:fillRect/>
          </a:stretch>
        </p:blipFill>
        <p:spPr>
          <a:xfrm>
            <a:off x="1371600" y="1750143"/>
            <a:ext cx="10820400" cy="5107858"/>
          </a:xfrm>
        </p:spPr>
      </p:pic>
    </p:spTree>
    <p:extLst>
      <p:ext uri="{BB962C8B-B14F-4D97-AF65-F5344CB8AC3E}">
        <p14:creationId xmlns:p14="http://schemas.microsoft.com/office/powerpoint/2010/main" val="201250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09EC-413A-46CA-29BA-5CC9B07A7E20}"/>
              </a:ext>
            </a:extLst>
          </p:cNvPr>
          <p:cNvSpPr>
            <a:spLocks noGrp="1"/>
          </p:cNvSpPr>
          <p:nvPr>
            <p:ph type="title"/>
          </p:nvPr>
        </p:nvSpPr>
        <p:spPr/>
        <p:txBody>
          <a:bodyPr/>
          <a:lstStyle/>
          <a:p>
            <a:r>
              <a:rPr lang="en-US" dirty="0"/>
              <a:t>Accidents based on face of flight</a:t>
            </a:r>
            <a:endParaRPr lang="en-GB" dirty="0"/>
          </a:p>
        </p:txBody>
      </p:sp>
      <p:pic>
        <p:nvPicPr>
          <p:cNvPr id="5" name="Content Placeholder 4">
            <a:extLst>
              <a:ext uri="{FF2B5EF4-FFF2-40B4-BE49-F238E27FC236}">
                <a16:creationId xmlns:a16="http://schemas.microsoft.com/office/drawing/2014/main" id="{2E8973BC-F063-9F42-E1F9-6DC622D31971}"/>
              </a:ext>
            </a:extLst>
          </p:cNvPr>
          <p:cNvPicPr>
            <a:picLocks noGrp="1" noChangeAspect="1"/>
          </p:cNvPicPr>
          <p:nvPr>
            <p:ph idx="1"/>
          </p:nvPr>
        </p:nvPicPr>
        <p:blipFill>
          <a:blip r:embed="rId2"/>
          <a:stretch>
            <a:fillRect/>
          </a:stretch>
        </p:blipFill>
        <p:spPr>
          <a:xfrm>
            <a:off x="1759973" y="1799303"/>
            <a:ext cx="9861756" cy="5058697"/>
          </a:xfrm>
        </p:spPr>
      </p:pic>
    </p:spTree>
    <p:extLst>
      <p:ext uri="{BB962C8B-B14F-4D97-AF65-F5344CB8AC3E}">
        <p14:creationId xmlns:p14="http://schemas.microsoft.com/office/powerpoint/2010/main" val="113965382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{B1C16866-8237-4971-BE9E-5BC5670268A4}tf10001105</Template>
  <TotalTime>167</TotalTime>
  <Words>457</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Franklin Gothic Book</vt:lpstr>
      <vt:lpstr>Helvetica Neue</vt:lpstr>
      <vt:lpstr>Crop</vt:lpstr>
      <vt:lpstr>AVIATION ANALYSIS FINDINDS </vt:lpstr>
      <vt:lpstr>INTRODUCTION</vt:lpstr>
      <vt:lpstr>What are the objectives of the project?</vt:lpstr>
      <vt:lpstr>Business understanding </vt:lpstr>
      <vt:lpstr>Visualizations Airplane accidents by make</vt:lpstr>
      <vt:lpstr>Top 10 Aircraft Makes by Number of Events</vt:lpstr>
      <vt:lpstr>Fatality rate of Cessna</vt:lpstr>
      <vt:lpstr>Fatality rate of Boeing</vt:lpstr>
      <vt:lpstr>Accidents based on face of flight</vt:lpstr>
      <vt:lpstr>Recommendations and findings</vt:lpstr>
      <vt:lpstr>ACTIONABLE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Sydney Were</dc:creator>
  <cp:lastModifiedBy>Sydney Were</cp:lastModifiedBy>
  <cp:revision>4</cp:revision>
  <dcterms:created xsi:type="dcterms:W3CDTF">2025-04-28T04:09:03Z</dcterms:created>
  <dcterms:modified xsi:type="dcterms:W3CDTF">2025-04-28T06:56:53Z</dcterms:modified>
</cp:coreProperties>
</file>