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75" r:id="rId4"/>
    <p:sldId id="290" r:id="rId5"/>
    <p:sldId id="289" r:id="rId6"/>
    <p:sldId id="278" r:id="rId7"/>
    <p:sldId id="277" r:id="rId8"/>
    <p:sldId id="288" r:id="rId9"/>
    <p:sldId id="291" r:id="rId10"/>
    <p:sldId id="269" r:id="rId11"/>
    <p:sldId id="257" r:id="rId12"/>
    <p:sldId id="272" r:id="rId13"/>
    <p:sldId id="268" r:id="rId14"/>
    <p:sldId id="273" r:id="rId15"/>
    <p:sldId id="258" r:id="rId16"/>
    <p:sldId id="279" r:id="rId17"/>
    <p:sldId id="280" r:id="rId18"/>
    <p:sldId id="261" r:id="rId19"/>
    <p:sldId id="281" r:id="rId20"/>
    <p:sldId id="263" r:id="rId21"/>
    <p:sldId id="282" r:id="rId22"/>
    <p:sldId id="259" r:id="rId23"/>
    <p:sldId id="283" r:id="rId24"/>
    <p:sldId id="264" r:id="rId25"/>
    <p:sldId id="284" r:id="rId26"/>
    <p:sldId id="265" r:id="rId27"/>
    <p:sldId id="285" r:id="rId28"/>
    <p:sldId id="266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5"/>
    <p:restoredTop sz="70748"/>
  </p:normalViewPr>
  <p:slideViewPr>
    <p:cSldViewPr snapToGrid="0">
      <p:cViewPr>
        <p:scale>
          <a:sx n="92" d="100"/>
          <a:sy n="92" d="100"/>
        </p:scale>
        <p:origin x="952" y="56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66795-266E-8B43-9F95-086CA68DB01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F4ACE-39B3-A748-9DEC-36369CC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 background about this project</a:t>
            </a:r>
          </a:p>
          <a:p>
            <a:endParaRPr lang="en-US" dirty="0"/>
          </a:p>
          <a:p>
            <a:r>
              <a:rPr lang="en-US" dirty="0"/>
              <a:t>We are planning to read a bunch of single cell benchmarking papers</a:t>
            </a:r>
          </a:p>
          <a:p>
            <a:endParaRPr lang="en-US" dirty="0"/>
          </a:p>
          <a:p>
            <a:r>
              <a:rPr lang="en-US" dirty="0"/>
              <a:t>Look at how these papers perform method evaluation</a:t>
            </a:r>
          </a:p>
          <a:p>
            <a:r>
              <a:rPr lang="en-US" dirty="0"/>
              <a:t>For example, how did they benchmark accuracy of methods </a:t>
            </a:r>
          </a:p>
          <a:p>
            <a:r>
              <a:rPr lang="en-US" dirty="0"/>
              <a:t>Did they benchmark the stability of methods</a:t>
            </a:r>
          </a:p>
          <a:p>
            <a:r>
              <a:rPr lang="en-US" dirty="0"/>
              <a:t>Did they comment on the interpretability of the methods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after we read those papers </a:t>
            </a:r>
          </a:p>
          <a:p>
            <a:r>
              <a:rPr lang="en-US" dirty="0"/>
              <a:t>We want to come up with a review papers, </a:t>
            </a:r>
          </a:p>
          <a:p>
            <a:r>
              <a:rPr lang="en-US" dirty="0"/>
              <a:t>propose a set of guidelines what an ideal evaluation framework look like, if people are to perform single cell benchmarking study </a:t>
            </a:r>
          </a:p>
          <a:p>
            <a:endParaRPr lang="en-US" dirty="0"/>
          </a:p>
          <a:p>
            <a:r>
              <a:rPr lang="en-US" dirty="0"/>
              <a:t>So far we have collected 82 benchmarking papers, for single cell methods benchmarking </a:t>
            </a:r>
          </a:p>
          <a:p>
            <a:r>
              <a:rPr lang="en-US" dirty="0"/>
              <a:t>Because that’s quite a lot of papers, we are really hoping to get everyone’s input in this project to make it more feasible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7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here, we are only asking about the datasets used for the main result, for comparing the accuracy of methods</a:t>
            </a:r>
          </a:p>
          <a:p>
            <a:r>
              <a:rPr lang="en-US" dirty="0"/>
              <a:t>And we don’t consider datasets used for scalability</a:t>
            </a:r>
          </a:p>
          <a:p>
            <a:r>
              <a:rPr lang="en-US" dirty="0"/>
              <a:t>Because for scalability, you usually generate say various number of cells from the same dataset, and we don’t count those as proper datasets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1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one of the question in the dataset section will ask you about the number of experimental datasets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6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synthetic datasets</a:t>
            </a:r>
          </a:p>
          <a:p>
            <a:r>
              <a:rPr lang="en-US" dirty="0"/>
              <a:t>This include simulation dataset and perturbation on datasets </a:t>
            </a:r>
          </a:p>
          <a:p>
            <a:r>
              <a:rPr lang="en-US" dirty="0"/>
              <a:t>For perturbation, like changing different setting. On the same dataset, we count them as separate datasets</a:t>
            </a:r>
          </a:p>
          <a:p>
            <a:endParaRPr lang="en-US" dirty="0"/>
          </a:p>
          <a:p>
            <a:r>
              <a:rPr lang="en-US" dirty="0"/>
              <a:t>For examples, we changed the sparsity of a datasets to be between 80% to 99%</a:t>
            </a:r>
          </a:p>
          <a:p>
            <a:r>
              <a:rPr lang="en-US" dirty="0"/>
              <a:t>Even thought this is from the same dataset, we will count it as 20 different datasets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2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accuracy section, this </a:t>
            </a:r>
            <a:r>
              <a:rPr lang="en-US" dirty="0" err="1"/>
              <a:t>xxxx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have came up with some criteria for people </a:t>
            </a:r>
            <a:r>
              <a:rPr lang="en-US" dirty="0" err="1"/>
              <a:t>totick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50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some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you are probably asking, why is it relevant to me, why should I contribute </a:t>
            </a:r>
          </a:p>
          <a:p>
            <a:endParaRPr lang="en-US" dirty="0"/>
          </a:p>
          <a:p>
            <a:r>
              <a:rPr lang="en-US" dirty="0"/>
              <a:t>First of all, your effort will be acknowledged, we will include a table showing the people who has contributed to the reading </a:t>
            </a:r>
          </a:p>
          <a:p>
            <a:endParaRPr lang="en-US" dirty="0"/>
          </a:p>
          <a:p>
            <a:r>
              <a:rPr lang="en-US" dirty="0"/>
              <a:t>And once we publish this guideline paper, then we call us an expert in the benchmarking field</a:t>
            </a:r>
          </a:p>
          <a:p>
            <a:r>
              <a:rPr lang="en-US" dirty="0"/>
              <a:t>That means it helps to get fundings, and fundings means we get money to buy new servers </a:t>
            </a:r>
          </a:p>
          <a:p>
            <a:endParaRPr lang="en-US" dirty="0"/>
          </a:p>
          <a:p>
            <a:r>
              <a:rPr lang="en-US" dirty="0"/>
              <a:t>Also, say you are working on your next single cell project, reading the benchmarking paper in the relevant area will help you with your own project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1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this paper just came out this week, in Nature Technology Feature, talking about the importance of benchmark papers </a:t>
            </a:r>
          </a:p>
          <a:p>
            <a:endParaRPr lang="en-US" dirty="0"/>
          </a:p>
          <a:p>
            <a:r>
              <a:rPr lang="en-US" dirty="0"/>
              <a:t>It mentions that, because single cell is such a rapidly developing field, now there are over a thousands and 400 packages being developed and it’s really causing a headache when a researchers want to pick something to run some analysis. </a:t>
            </a:r>
          </a:p>
          <a:p>
            <a:endParaRPr lang="en-US" dirty="0"/>
          </a:p>
          <a:p>
            <a:r>
              <a:rPr lang="en-US" dirty="0"/>
              <a:t>So now benchmarking studies are getting more acknowledgement in the research field, because of their values to the field. </a:t>
            </a:r>
          </a:p>
          <a:p>
            <a:r>
              <a:rPr lang="en-US" dirty="0"/>
              <a:t>For example, the Chan Zuckerberg initiative is now giving tens of millions of dollars for such benchmarking study.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6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I have now convince you the importance of benchmark </a:t>
            </a:r>
          </a:p>
          <a:p>
            <a:endParaRPr lang="en-US" dirty="0"/>
          </a:p>
          <a:p>
            <a:r>
              <a:rPr lang="en-US" dirty="0"/>
              <a:t>If you thinking of contributing, </a:t>
            </a:r>
          </a:p>
          <a:p>
            <a:r>
              <a:rPr lang="en-US" dirty="0"/>
              <a:t>We have set up this google form for people to fill in various information about the benchmarking paper you have read.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I will explain each sections of the form, so it makes life easier when you are filling the 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4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with paper </a:t>
            </a:r>
          </a:p>
          <a:p>
            <a:endParaRPr lang="en-US" dirty="0"/>
          </a:p>
          <a:p>
            <a:r>
              <a:rPr lang="en-US" dirty="0"/>
              <a:t>We have curated a quite an extensive list, and the list can be found at the very top of this google form. </a:t>
            </a:r>
          </a:p>
          <a:p>
            <a:r>
              <a:rPr lang="en-US" dirty="0"/>
              <a:t>You can pick a paper from the list or add a new paper in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put all the papers into a table, that looks like this</a:t>
            </a:r>
          </a:p>
          <a:p>
            <a:r>
              <a:rPr lang="en-US" dirty="0"/>
              <a:t>We would really appreciate if you could put your name next to the paper you decide to read </a:t>
            </a:r>
          </a:p>
          <a:p>
            <a:r>
              <a:rPr lang="en-US" dirty="0"/>
              <a:t>This is for the purpose of acknowledging your contribution</a:t>
            </a:r>
          </a:p>
          <a:p>
            <a:r>
              <a:rPr lang="en-US" dirty="0"/>
              <a:t>And also, we would like to limit to a maximum of 2 readers for a paper, so we can get more paper covered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form, it will ask you to tick, whether the paper you have selected is a pure benchmarking paper, and actually all the papers in the curated list falls here</a:t>
            </a:r>
          </a:p>
          <a:p>
            <a:r>
              <a:rPr lang="en-US" dirty="0"/>
              <a:t>Or whether it’s a benchmarking section included as part of new method development, because maybe you want to add a paper where it is about a new method, but the evaluation section is really good. </a:t>
            </a:r>
          </a:p>
          <a:p>
            <a:endParaRPr lang="en-US" dirty="0"/>
          </a:p>
          <a:p>
            <a:r>
              <a:rPr lang="en-US" dirty="0"/>
              <a:t>So in the form, we would like to keep track of it. </a:t>
            </a:r>
          </a:p>
          <a:p>
            <a:endParaRPr lang="en-US" dirty="0"/>
          </a:p>
          <a:p>
            <a:r>
              <a:rPr lang="en-US" dirty="0"/>
              <a:t>And some question maybe more or less relevant depending if its one or two.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moving the questions about the datasets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F4ACE-39B3-A748-9DEC-36369CC335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F7E3-C4B0-96F9-108C-70B84E274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CB624-C1FE-986D-9B5C-6A61F81E2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0F00-B01E-A6C2-9355-EE00B2BF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8659-73FE-04B5-0085-15021CF1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CD07-1618-BDC6-B605-08F7A0C0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7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1C7-466C-3F84-3437-E52F2F26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074E6-4840-C43D-0B9C-0DDAA4435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7649-4CCD-C42F-290C-5907D4B0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9ED7-7FAE-542E-FB50-0221499F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4ADD-709F-BBD5-BAE5-6D98F283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06E32-FC2E-0525-E89F-2AB55F16F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3B4DD-E12F-1D8E-EF64-A613881C9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22EF-DBBB-8542-38D3-8D34B9F2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FD8A-4C38-50C6-2540-161F27CF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F4DC-2FF2-87E4-AD0E-73F61A1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3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4966-F7C5-53F9-A823-86E578F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18F5-CEC3-C0DB-C4E7-8AE355AFD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A66A-2D4B-B5B9-55E5-6D4E76B8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5BE3-B0F9-3D39-028A-DE6CC49F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42B3-F07A-7126-E5B9-AAC0AB93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41C1-468A-6455-B805-ECFB84B3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3100-075D-DA4D-9989-7242112DD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8C8B-5B53-BF23-5A50-621ACCC7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A510-B29B-5FE3-FE2B-F7033F73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FAD3-93BC-BCC9-6380-A8F19228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3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2BB1-14A3-7573-A8EA-5EC72FCB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F8FD-52A7-6EFD-1A52-7AD54227B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C9C97-97AB-7284-AD40-384B8A9E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95BFD-A343-005D-A51F-EB2C2E60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9B1D0-6A1A-8F72-6FDC-3D1BB0AA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0A89F-2ED1-2B73-589A-A645D18D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2CE-378B-A4CE-670F-4ABFEEC2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949DF-77F0-3C0B-0E58-CDB260CF1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D9B5E-E0FE-B3CC-55F4-7BA5146DD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0D019-3250-A8E6-4656-CDFCF52E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AD15D-3CEC-9B50-E42E-5E9341BFF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18307-42EB-5E54-5E03-1E50D854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E8811-1069-ABFA-F148-F8E151DD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9A7B9-5BA7-232B-4981-7C99785C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65E4-943B-E8F0-C18E-A2C9A09D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9787A-6DE1-692A-7E32-3DD3CC93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47E0E-89AD-7584-76F0-7B2BB96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A27C4-7750-C302-2610-524A7947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C3733-257C-1D8C-CBA3-6B0009E2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5B6FC-1255-210B-9A17-4DE1DBA2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8CEE-1403-BB61-51DF-064A5714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947A-822B-0B80-41AE-45A7A45E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747A-2FE4-FDE5-10A3-1FC143D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D888A-1ED3-9454-0FEB-4743556A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B1AD0-B689-A9A3-4619-8D73325F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0F920-2322-00DF-B748-370E8AE7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294F1-A0AC-52A0-395D-71ECD04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05B5-15FE-C197-309E-0B9FA6C9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808A0-CAB3-4CFE-1260-D6E9A7972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92C10-A7F8-C9DB-6F9F-8162A4116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4A39-D1FB-73AC-90B8-4970D21A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41D8D-C759-D250-46C8-7588F0CF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156C5-3E71-8D6D-8559-31D20E9E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4684A-A6F5-2703-94B0-37214963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A1EA-ECCD-305B-83C0-B90A50BBE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3953-430C-60F2-BE18-ED8399484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9750-62EE-6748-A474-B740A9206E26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DB7B-01E0-1915-FD78-27EE69176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6BA1-5DD5-DB93-F3B1-C771F1430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E941-3E06-8540-92C2-559EA162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E5C01-3B1A-E85C-9359-735C5D890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536" y="3030692"/>
            <a:ext cx="7211201" cy="255033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Review of single-cell benchmarking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lock Arc 5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A355-DE56-A959-2CFE-4231DB2B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i="0" dirty="0">
                <a:effectLst/>
                <a:latin typeface="Arial" panose="020B0604020202020204" pitchFamily="34" charset="0"/>
              </a:rPr>
              <a:t>Is this paper:</a:t>
            </a:r>
            <a:endParaRPr lang="en-AU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400" i="0" dirty="0">
                <a:effectLst/>
                <a:latin typeface="Arial" panose="020B0604020202020204" pitchFamily="34" charset="0"/>
              </a:rPr>
              <a:t>1. Pure benchmarking papers (all the papers in the list </a:t>
            </a:r>
            <a:r>
              <a:rPr lang="en-AU" sz="2400" dirty="0">
                <a:latin typeface="Arial" panose="020B0604020202020204" pitchFamily="34" charset="0"/>
              </a:rPr>
              <a:t>falls here) </a:t>
            </a:r>
            <a:endParaRPr lang="en-AU" sz="240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400" i="0" dirty="0">
                <a:effectLst/>
                <a:latin typeface="Arial" panose="020B0604020202020204" pitchFamily="34" charset="0"/>
              </a:rPr>
              <a:t>2. Benchmarking included as part of new method development</a:t>
            </a:r>
            <a:br>
              <a:rPr lang="en-AU" sz="2400" i="0" dirty="0">
                <a:effectLst/>
                <a:latin typeface="Arial" panose="020B0604020202020204" pitchFamily="34" charset="0"/>
              </a:rPr>
            </a:br>
            <a:endParaRPr lang="en-AU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400" dirty="0">
                <a:latin typeface="Arial" panose="020B0604020202020204" pitchFamily="34" charset="0"/>
              </a:rPr>
              <a:t>S</a:t>
            </a:r>
            <a:r>
              <a:rPr lang="en-AU" sz="2400" i="0" dirty="0">
                <a:effectLst/>
                <a:latin typeface="Arial" panose="020B0604020202020204" pitchFamily="34" charset="0"/>
              </a:rPr>
              <a:t>ome questions maybe more/less relevant depending on 1 or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328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A3A3-E76F-14CD-D864-32E036DE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449" y="1161963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chemeClr val="tx1"/>
                </a:solidFill>
                <a:effectLst/>
                <a:latin typeface="+mn-lt"/>
              </a:rPr>
              <a:t>Dataset </a:t>
            </a:r>
            <a:endParaRPr lang="en-US" sz="6600" kern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3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B042-F566-7836-07C2-9972E07F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1791-7E8D-2C91-137A-EE4B5B12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Only refer to the datasets used for main result  (eg, for assessing accuracy of model</a:t>
            </a:r>
            <a:r>
              <a:rPr lang="en-AU" dirty="0">
                <a:solidFill>
                  <a:srgbClr val="202124"/>
                </a:solidFill>
                <a:latin typeface="docs-Roboto"/>
              </a:rPr>
              <a:t>) </a:t>
            </a:r>
          </a:p>
          <a:p>
            <a:r>
              <a:rPr lang="en-AU" dirty="0">
                <a:solidFill>
                  <a:srgbClr val="202124"/>
                </a:solidFill>
                <a:latin typeface="docs-Roboto"/>
              </a:rPr>
              <a:t>D</a:t>
            </a:r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on't consider datasets used for scalability</a:t>
            </a:r>
          </a:p>
          <a:p>
            <a:pPr lvl="1"/>
            <a:r>
              <a:rPr lang="en-AU" sz="2800" b="0" i="0" dirty="0">
                <a:solidFill>
                  <a:srgbClr val="202124"/>
                </a:solidFill>
                <a:effectLst/>
                <a:latin typeface="docs-Roboto"/>
              </a:rPr>
              <a:t>scalability assessment typically involves sampling additional datasets</a:t>
            </a:r>
          </a:p>
          <a:p>
            <a:pPr lvl="1"/>
            <a:r>
              <a:rPr lang="en-AU" sz="2800" b="0" i="0" dirty="0">
                <a:solidFill>
                  <a:srgbClr val="202124"/>
                </a:solidFill>
                <a:effectLst/>
                <a:latin typeface="docs-Roboto"/>
              </a:rPr>
              <a:t>generating various number of cells from the same dataset</a:t>
            </a:r>
          </a:p>
          <a:p>
            <a:pPr lvl="1"/>
            <a:endParaRPr lang="en-AU" dirty="0">
              <a:solidFill>
                <a:srgbClr val="202124"/>
              </a:solidFill>
              <a:latin typeface="docs-Roboto"/>
            </a:endParaRPr>
          </a:p>
          <a:p>
            <a:pPr lvl="1"/>
            <a:endParaRPr lang="en-AU" dirty="0">
              <a:solidFill>
                <a:srgbClr val="202124"/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12792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B7D9-8581-DF0F-A11E-B14D2AC6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E697-8A7A-DE49-CEE9-FA1AFF48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Number of experimental datasets</a:t>
            </a:r>
          </a:p>
          <a:p>
            <a:pPr lvl="1"/>
            <a:r>
              <a:rPr lang="en-AU" sz="2800" dirty="0">
                <a:solidFill>
                  <a:srgbClr val="202124"/>
                </a:solidFill>
                <a:latin typeface="docs-Roboto"/>
              </a:rPr>
              <a:t>Straightforward in most cases</a:t>
            </a:r>
          </a:p>
          <a:p>
            <a:pPr lvl="1"/>
            <a:r>
              <a:rPr lang="en-AU" sz="2800" dirty="0">
                <a:solidFill>
                  <a:srgbClr val="202124"/>
                </a:solidFill>
                <a:latin typeface="docs-Roboto"/>
              </a:rPr>
              <a:t>For batch correction</a:t>
            </a:r>
            <a:r>
              <a:rPr lang="en-AU" sz="2800" b="0" i="0" dirty="0">
                <a:solidFill>
                  <a:srgbClr val="202124"/>
                </a:solidFill>
                <a:effectLst/>
                <a:latin typeface="docs-Roboto"/>
              </a:rPr>
              <a:t>, datasets are often grouped in collections. In such cases, please specify by writing "xxx collections with a total of xxx individual datasets".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876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6DCB-37DB-5617-A3A7-38FEA164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5978-35F2-3A0F-86D7-A10433D1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Number of synthetic datasets </a:t>
            </a:r>
          </a:p>
          <a:p>
            <a:pPr lvl="1"/>
            <a:r>
              <a:rPr lang="en-AU" sz="2800" b="0" i="0" dirty="0">
                <a:solidFill>
                  <a:srgbClr val="202124"/>
                </a:solidFill>
                <a:effectLst/>
                <a:latin typeface="docs-Roboto"/>
              </a:rPr>
              <a:t>perturbations (</a:t>
            </a:r>
            <a:r>
              <a:rPr lang="en-AU" sz="2800" b="0" i="0" dirty="0" err="1">
                <a:solidFill>
                  <a:srgbClr val="202124"/>
                </a:solidFill>
                <a:effectLst/>
                <a:latin typeface="docs-Roboto"/>
              </a:rPr>
              <a:t>ie</a:t>
            </a:r>
            <a:r>
              <a:rPr lang="en-AU" sz="2800" b="0" i="0" dirty="0">
                <a:solidFill>
                  <a:srgbClr val="202124"/>
                </a:solidFill>
                <a:effectLst/>
                <a:latin typeface="docs-Roboto"/>
              </a:rPr>
              <a:t>, different settings) on the same dataset are counted as separate datasets. </a:t>
            </a:r>
          </a:p>
          <a:p>
            <a:pPr lvl="1"/>
            <a:r>
              <a:rPr lang="en-AU" sz="2800" b="0" i="0" dirty="0">
                <a:solidFill>
                  <a:srgbClr val="202124"/>
                </a:solidFill>
                <a:effectLst/>
                <a:latin typeface="docs-Roboto"/>
              </a:rPr>
              <a:t>eg,  we simulated a dataset and tuned the sparsity between 80% to 99%. </a:t>
            </a:r>
          </a:p>
          <a:p>
            <a:pPr lvl="1"/>
            <a:r>
              <a:rPr lang="en-AU" sz="2800" dirty="0">
                <a:solidFill>
                  <a:srgbClr val="202124"/>
                </a:solidFill>
                <a:latin typeface="docs-Roboto"/>
              </a:rPr>
              <a:t>c</a:t>
            </a:r>
            <a:r>
              <a:rPr lang="en-AU" sz="2800" b="0" i="0" dirty="0">
                <a:solidFill>
                  <a:srgbClr val="202124"/>
                </a:solidFill>
                <a:effectLst/>
                <a:latin typeface="docs-Roboto"/>
              </a:rPr>
              <a:t>ount as 20 different datasets.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7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A3A3-E76F-14CD-D864-32E036DE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449" y="1161963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Accuracy</a:t>
            </a:r>
            <a:endParaRPr lang="en-US" sz="60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3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4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4EA3-8EDA-EE4E-6CF0-818675C6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We define accuracy as whether the methods do what they were intended to do. </a:t>
            </a:r>
          </a:p>
          <a:p>
            <a:endParaRPr lang="en-AU" b="0" i="0" dirty="0">
              <a:solidFill>
                <a:srgbClr val="202124"/>
              </a:solidFill>
              <a:effectLst/>
              <a:latin typeface="docs-Roboto"/>
            </a:endParaRPr>
          </a:p>
          <a:p>
            <a:r>
              <a:rPr lang="en-AU" dirty="0">
                <a:solidFill>
                  <a:srgbClr val="202124"/>
                </a:solidFill>
                <a:latin typeface="docs-Roboto"/>
              </a:rPr>
              <a:t>Eg, </a:t>
            </a:r>
            <a:r>
              <a:rPr lang="en-AU">
                <a:solidFill>
                  <a:srgbClr val="202124"/>
                </a:solidFill>
                <a:latin typeface="docs-Roboto"/>
              </a:rPr>
              <a:t>What criteria </a:t>
            </a:r>
            <a:r>
              <a:rPr lang="en-AU" dirty="0">
                <a:solidFill>
                  <a:srgbClr val="202124"/>
                </a:solidFill>
                <a:latin typeface="docs-Roboto"/>
              </a:rPr>
              <a:t>the benchmark paper used to measure whether </a:t>
            </a:r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trajectory inference methods accurately capture the trajectory.</a:t>
            </a:r>
          </a:p>
          <a:p>
            <a:pPr marL="0" indent="0">
              <a:buNone/>
            </a:pPr>
            <a:endParaRPr lang="en-AU" dirty="0">
              <a:solidFill>
                <a:srgbClr val="202124"/>
              </a:solidFill>
              <a:latin typeface="docs-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7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2066FD-6A1B-FF30-0737-8196EBBA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050" y="3241166"/>
            <a:ext cx="6377842" cy="337971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EDCFA3-6CBF-F6D5-63B4-D1F627DB45AE}"/>
              </a:ext>
            </a:extLst>
          </p:cNvPr>
          <p:cNvSpPr txBox="1">
            <a:spLocks/>
          </p:cNvSpPr>
          <p:nvPr/>
        </p:nvSpPr>
        <p:spPr>
          <a:xfrm>
            <a:off x="535577" y="313788"/>
            <a:ext cx="10515600" cy="285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some topics (eg,  DE, doublet detection, batch correction…), we have listed some common criteria </a:t>
            </a:r>
          </a:p>
          <a:p>
            <a:r>
              <a:rPr lang="en-US" dirty="0"/>
              <a:t>If you found new criteria in the paper, please also tick “others” and fill in the details in the next tab  </a:t>
            </a:r>
          </a:p>
          <a:p>
            <a:endParaRPr lang="en-US" dirty="0"/>
          </a:p>
          <a:p>
            <a:r>
              <a:rPr lang="en-US" dirty="0"/>
              <a:t>For topics that were not included, please write down the criteria 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20E6CF-47D4-752A-4B23-B7C1639EC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945" y="4995732"/>
            <a:ext cx="6377842" cy="15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2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A3A3-E76F-14CD-D864-32E036DE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435" y="1337818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z="6600" kern="12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S</a:t>
            </a:r>
            <a:r>
              <a:rPr lang="en-AU" sz="6600" dirty="0">
                <a:solidFill>
                  <a:srgbClr val="000000"/>
                </a:solidFill>
                <a:latin typeface="+mn-lt"/>
              </a:rPr>
              <a:t>calability</a:t>
            </a:r>
            <a:endParaRPr lang="en-US" sz="66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3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1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4E1A-764D-B263-1FF2-667D9B9A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6578-9273-EFEB-EA41-A86DD2D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Maximum number of cells</a:t>
            </a:r>
          </a:p>
        </p:txBody>
      </p:sp>
    </p:spTree>
    <p:extLst>
      <p:ext uri="{BB962C8B-B14F-4D97-AF65-F5344CB8AC3E}">
        <p14:creationId xmlns:p14="http://schemas.microsoft.com/office/powerpoint/2010/main" val="44134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A3A3-E76F-14CD-D864-32E036DE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449" y="1161963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chemeClr val="tx1"/>
                </a:solidFill>
                <a:effectLst/>
                <a:latin typeface="+mn-lt"/>
              </a:rPr>
              <a:t>Motivation</a:t>
            </a:r>
            <a:endParaRPr lang="en-US" sz="6600" kern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3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4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A3A3-E76F-14CD-D864-32E036DE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435" y="1744032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z="6600" i="0" dirty="0">
                <a:effectLst/>
                <a:latin typeface="+mn-lt"/>
              </a:rPr>
              <a:t>Stability</a:t>
            </a:r>
            <a:br>
              <a:rPr lang="en-AU" sz="6600" i="0" dirty="0">
                <a:effectLst/>
                <a:latin typeface="+mn-lt"/>
              </a:rPr>
            </a:br>
            <a:endParaRPr lang="en-US" sz="66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3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8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8C9B-AE7B-857E-684A-8E541CC8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DB95-6C5F-55D0-7FF5-19C39252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Evaluating stability by giving similar input data</a:t>
            </a:r>
            <a:b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(eg, by subsampling the data)</a:t>
            </a:r>
          </a:p>
          <a:p>
            <a:r>
              <a:rPr lang="en-AU" dirty="0">
                <a:solidFill>
                  <a:srgbClr val="202124"/>
                </a:solidFill>
                <a:latin typeface="docs-Roboto"/>
              </a:rPr>
              <a:t>P</a:t>
            </a:r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arameter tuning when comparing the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4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A3A3-E76F-14CD-D864-32E036DE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435" y="1744032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z="6600" b="0" i="0" dirty="0">
                <a:solidFill>
                  <a:srgbClr val="000000"/>
                </a:solidFill>
                <a:effectLst/>
                <a:latin typeface="+mn-lt"/>
              </a:rPr>
              <a:t>Downstream </a:t>
            </a:r>
            <a:br>
              <a:rPr lang="en-AU" sz="6600" dirty="0">
                <a:solidFill>
                  <a:srgbClr val="000000"/>
                </a:solidFill>
                <a:latin typeface="+mn-lt"/>
              </a:rPr>
            </a:br>
            <a:endParaRPr lang="en-US" sz="66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3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AC5B-C891-360D-65EF-DBB0C8A7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570B-5C87-66F8-BF38-57A53891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This is asking whether the paper went one step further apart from just looking at performance of method itself. </a:t>
            </a:r>
          </a:p>
          <a:p>
            <a:endParaRPr lang="en-AU" b="0" i="0" dirty="0">
              <a:solidFill>
                <a:srgbClr val="202124"/>
              </a:solidFill>
              <a:effectLst/>
              <a:latin typeface="docs-Roboto"/>
            </a:endParaRPr>
          </a:p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For example, after data integration, did they evaluate the impact of data integration on trajectory analysis, DE analysis, etc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15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A3A3-E76F-14CD-D864-32E036DE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575" y="1744032"/>
            <a:ext cx="5177606" cy="28284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AU" sz="6600" i="0" dirty="0">
                <a:effectLst/>
                <a:latin typeface="+mn-lt"/>
              </a:rPr>
              <a:t>Context specific confirmation/</a:t>
            </a:r>
            <a:br>
              <a:rPr lang="en-AU" sz="6600" i="0" dirty="0">
                <a:effectLst/>
                <a:latin typeface="+mn-lt"/>
              </a:rPr>
            </a:br>
            <a:r>
              <a:rPr lang="en-AU" sz="6600" i="0" dirty="0">
                <a:effectLst/>
                <a:latin typeface="+mn-lt"/>
              </a:rPr>
              <a:t>discovery</a:t>
            </a:r>
            <a:endParaRPr lang="en-US" sz="66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3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43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1323-17DE-401F-E2CC-5076D3CC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875A-C6C2-95A1-C1FB-F311953F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This section may be more applicable for benchmarking studies conducted as part of new methods development</a:t>
            </a:r>
          </a:p>
          <a:p>
            <a:endParaRPr lang="en-US" dirty="0"/>
          </a:p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Did the paper confirm any existing knowledge. Eg, we recapitulate known marker genes </a:t>
            </a:r>
          </a:p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Did they make (or claim) new biological discovery, eg, a new rare cell type? </a:t>
            </a:r>
          </a:p>
          <a:p>
            <a:r>
              <a:rPr lang="en-AU" dirty="0">
                <a:solidFill>
                  <a:srgbClr val="202124"/>
                </a:solidFill>
                <a:latin typeface="docs-Roboto"/>
              </a:rPr>
              <a:t>Did they perform any web lab experiment to validate? </a:t>
            </a:r>
          </a:p>
          <a:p>
            <a:endParaRPr lang="en-AU" dirty="0">
              <a:solidFill>
                <a:srgbClr val="202124"/>
              </a:solidFill>
              <a:latin typeface="docs-Roboto"/>
            </a:endParaRPr>
          </a:p>
          <a:p>
            <a:r>
              <a:rPr lang="en-AU" dirty="0">
                <a:solidFill>
                  <a:srgbClr val="202124"/>
                </a:solidFill>
                <a:latin typeface="docs-Roboto"/>
              </a:rPr>
              <a:t>If the answer is “Yes”, please also briefly write down the detail (can just copy and paste the relevant text from paper)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7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A3A3-E76F-14CD-D864-32E036DE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37818"/>
            <a:ext cx="5628181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z="6600" b="0" i="0" dirty="0">
                <a:solidFill>
                  <a:srgbClr val="000000"/>
                </a:solidFill>
                <a:effectLst/>
                <a:latin typeface="+mn-lt"/>
              </a:rPr>
              <a:t>Communication</a:t>
            </a:r>
            <a:endParaRPr lang="en-US" sz="66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3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3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5C3F-900B-C45F-DC46-76F8258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8C4-BB02-C572-9115-A870B885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Did the paper provide recommendation to the readers? </a:t>
            </a:r>
          </a:p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Did the paper discuss applicability? </a:t>
            </a:r>
            <a:endParaRPr lang="en-AU" dirty="0">
              <a:solidFill>
                <a:srgbClr val="202124"/>
              </a:solidFill>
              <a:latin typeface="docs-Roboto"/>
            </a:endParaRPr>
          </a:p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Did the paper discuss trade-offs? </a:t>
            </a:r>
          </a:p>
          <a:p>
            <a:r>
              <a:rPr lang="en-AU" dirty="0">
                <a:solidFill>
                  <a:srgbClr val="202124"/>
                </a:solidFill>
                <a:latin typeface="docs-Roboto"/>
              </a:rPr>
              <a:t>Future directions?</a:t>
            </a:r>
          </a:p>
          <a:p>
            <a:endParaRPr lang="en-AU" dirty="0">
              <a:solidFill>
                <a:srgbClr val="202124"/>
              </a:solidFill>
              <a:latin typeface="docs-Roboto"/>
            </a:endParaRPr>
          </a:p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For these questions, because they can be subjective to personal interpretation, please copy the sentence from the paper where you feel this sentence has answered the question.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24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A3A3-E76F-14CD-D864-32E036DE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841400"/>
            <a:ext cx="5628181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z="6600" b="0" i="0" dirty="0">
                <a:solidFill>
                  <a:srgbClr val="000000"/>
                </a:solidFill>
                <a:effectLst/>
                <a:latin typeface="+mn-lt"/>
              </a:rPr>
              <a:t>Availability of data and code </a:t>
            </a:r>
            <a:endParaRPr lang="en-US" sz="66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3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7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1398-A0FF-A7FF-E907-A8BDBE81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D8FE-0208-E35B-5E47-A99F6250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Is there a website for displaying/exploring the result</a:t>
            </a:r>
          </a:p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Is there a data package/data link provided? (not just the accession ID)  </a:t>
            </a:r>
            <a:r>
              <a:rPr lang="en-AU" dirty="0">
                <a:solidFill>
                  <a:srgbClr val="202124"/>
                </a:solidFill>
                <a:latin typeface="docs-Roboto"/>
              </a:rPr>
              <a:t> </a:t>
            </a:r>
          </a:p>
          <a:p>
            <a:r>
              <a:rPr lang="en-AU" b="0" i="0" dirty="0">
                <a:solidFill>
                  <a:srgbClr val="202124"/>
                </a:solidFill>
                <a:effectLst/>
                <a:latin typeface="docs-Roboto"/>
              </a:rPr>
              <a:t>Is there a software package or code available for performing the benchmark workflow? </a:t>
            </a:r>
          </a:p>
        </p:txBody>
      </p:sp>
    </p:spTree>
    <p:extLst>
      <p:ext uri="{BB962C8B-B14F-4D97-AF65-F5344CB8AC3E}">
        <p14:creationId xmlns:p14="http://schemas.microsoft.com/office/powerpoint/2010/main" val="360022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47A1-50A3-D56D-57D1-BCE7A40B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282"/>
            <a:ext cx="10515600" cy="50270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single cell benchmarking papers </a:t>
            </a:r>
          </a:p>
          <a:p>
            <a:r>
              <a:rPr lang="en-US" dirty="0"/>
              <a:t>Examine their evaluation from multiple aspects:  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Stability</a:t>
            </a:r>
          </a:p>
          <a:p>
            <a:pPr lvl="1"/>
            <a:r>
              <a:rPr lang="en-US" dirty="0"/>
              <a:t>Interpretability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pPr lvl="1"/>
            <a:endParaRPr lang="en-US" dirty="0"/>
          </a:p>
          <a:p>
            <a:r>
              <a:rPr lang="en-US" dirty="0"/>
              <a:t>Write a review paper</a:t>
            </a:r>
          </a:p>
          <a:p>
            <a:r>
              <a:rPr lang="en-US" dirty="0"/>
              <a:t>Suggest guidelines for</a:t>
            </a:r>
            <a:r>
              <a:rPr lang="zh-CN" altLang="en-US" dirty="0"/>
              <a:t> </a:t>
            </a:r>
            <a:r>
              <a:rPr lang="en-US" altLang="zh-CN" dirty="0"/>
              <a:t>an ideal</a:t>
            </a:r>
            <a:r>
              <a:rPr lang="en-US" dirty="0"/>
              <a:t> evaluation framework  </a:t>
            </a:r>
          </a:p>
          <a:p>
            <a:endParaRPr lang="en-US" dirty="0"/>
          </a:p>
          <a:p>
            <a:r>
              <a:rPr lang="en-US" dirty="0"/>
              <a:t>Collected 82 single cell benchmarking papers </a:t>
            </a:r>
          </a:p>
          <a:p>
            <a:r>
              <a:rPr lang="en-US" dirty="0"/>
              <a:t>Need crowdsourcing in a structured way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CF2E18-35AE-E141-9448-9EE1F93A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01"/>
            <a:ext cx="10515600" cy="704418"/>
          </a:xfrm>
        </p:spPr>
        <p:txBody>
          <a:bodyPr>
            <a:normAutofit/>
          </a:bodyPr>
          <a:lstStyle/>
          <a:p>
            <a:r>
              <a:rPr lang="en-US" sz="4000" dirty="0"/>
              <a:t>Project background</a:t>
            </a:r>
          </a:p>
        </p:txBody>
      </p:sp>
    </p:spTree>
    <p:extLst>
      <p:ext uri="{BB962C8B-B14F-4D97-AF65-F5344CB8AC3E}">
        <p14:creationId xmlns:p14="http://schemas.microsoft.com/office/powerpoint/2010/main" val="141209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10E4-75C4-3709-D047-EB1BE2C2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01"/>
            <a:ext cx="10515600" cy="704418"/>
          </a:xfrm>
        </p:spPr>
        <p:txBody>
          <a:bodyPr>
            <a:normAutofit/>
          </a:bodyPr>
          <a:lstStyle/>
          <a:p>
            <a:r>
              <a:rPr lang="en-US" sz="4000" dirty="0"/>
              <a:t>Why contributing to this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C5CB-3E30-5720-BFDC-49779AB4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120745" cy="5105905"/>
          </a:xfrm>
        </p:spPr>
        <p:txBody>
          <a:bodyPr>
            <a:normAutofit/>
          </a:bodyPr>
          <a:lstStyle/>
          <a:p>
            <a:r>
              <a:rPr lang="en-US" dirty="0"/>
              <a:t>Your effort will be acknowledged</a:t>
            </a:r>
          </a:p>
          <a:p>
            <a:r>
              <a:rPr lang="en-US" dirty="0"/>
              <a:t>We will include a table of people who contributed to the reading. </a:t>
            </a:r>
          </a:p>
          <a:p>
            <a:endParaRPr lang="en-US" dirty="0"/>
          </a:p>
          <a:p>
            <a:r>
              <a:rPr lang="en-US" dirty="0"/>
              <a:t>With this guideline paper, our group can then claim we are expert in the benchmarking field </a:t>
            </a:r>
          </a:p>
          <a:p>
            <a:r>
              <a:rPr lang="en-US" dirty="0"/>
              <a:t>Get fundings -&gt; new servers </a:t>
            </a:r>
          </a:p>
          <a:p>
            <a:endParaRPr lang="en-US" dirty="0"/>
          </a:p>
          <a:p>
            <a:r>
              <a:rPr lang="en-US" dirty="0"/>
              <a:t>Reading benchmarking papers in your areas also help with your own project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8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C0B-E831-19BD-7121-C6D8E7DB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C9CF9-EB06-12D0-1C0A-26522071E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26"/>
          <a:stretch/>
        </p:blipFill>
        <p:spPr>
          <a:xfrm>
            <a:off x="685797" y="156600"/>
            <a:ext cx="9385565" cy="2960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6BA6A-3F30-CD56-8473-84666C60A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90" y="3567582"/>
            <a:ext cx="10386195" cy="1316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69776A-E88F-8DFE-9D2A-6A2D1DD35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80" y="5167312"/>
            <a:ext cx="1088471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3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FDD719-D9FC-5A6F-B9FB-CECC087B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0E24-5106-E778-1CB9-CB068690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133" y="0"/>
            <a:ext cx="717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5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A3A3-E76F-14CD-D864-32E036DE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449" y="1161963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chemeClr val="tx1"/>
                </a:solidFill>
                <a:effectLst/>
                <a:latin typeface="+mn-lt"/>
              </a:rPr>
              <a:t>Paper </a:t>
            </a:r>
            <a:endParaRPr lang="en-US" sz="6600" kern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3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5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09BE-F555-105E-1EF4-BF83A587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683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the paper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A36D-9DA9-499E-E59E-C2EAE513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33" y="1155067"/>
            <a:ext cx="10515600" cy="5858740"/>
          </a:xfrm>
        </p:spPr>
        <p:txBody>
          <a:bodyPr>
            <a:normAutofit/>
          </a:bodyPr>
          <a:lstStyle/>
          <a:p>
            <a:r>
              <a:rPr lang="en-US" dirty="0"/>
              <a:t>Suggest to choose from the list of 82 benchmarking papers or add yours to the 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44FDC-558F-C499-DDDE-DDAAE141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3" y="2116158"/>
            <a:ext cx="10896133" cy="418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835385-5E2D-31B0-F934-BC52BD4C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45" y="1374711"/>
            <a:ext cx="8728363" cy="5206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4B4776-B3A5-3D27-D858-64B5CC7EC92E}"/>
              </a:ext>
            </a:extLst>
          </p:cNvPr>
          <p:cNvSpPr txBox="1"/>
          <p:nvPr/>
        </p:nvSpPr>
        <p:spPr>
          <a:xfrm>
            <a:off x="1186447" y="423672"/>
            <a:ext cx="792652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Before reading, please put your name</a:t>
            </a:r>
            <a:r>
              <a:rPr lang="zh-CN" altLang="en-US" sz="2400" dirty="0"/>
              <a:t> </a:t>
            </a:r>
            <a:r>
              <a:rPr lang="en-AU" altLang="zh-CN" sz="2400" dirty="0"/>
              <a:t>next to the paper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would like to limit to maximum of 2 readers per paper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68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16299</TotalTime>
  <Words>1459</Words>
  <Application>Microsoft Macintosh PowerPoint</Application>
  <PresentationFormat>Widescreen</PresentationFormat>
  <Paragraphs>170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docs-Roboto</vt:lpstr>
      <vt:lpstr>Arial</vt:lpstr>
      <vt:lpstr>Calibri</vt:lpstr>
      <vt:lpstr>Calibri Light</vt:lpstr>
      <vt:lpstr>Office Theme</vt:lpstr>
      <vt:lpstr>PowerPoint Presentation</vt:lpstr>
      <vt:lpstr>Motivation</vt:lpstr>
      <vt:lpstr>Project background</vt:lpstr>
      <vt:lpstr>Why contributing to this project </vt:lpstr>
      <vt:lpstr>PowerPoint Presentation</vt:lpstr>
      <vt:lpstr>PowerPoint Presentation</vt:lpstr>
      <vt:lpstr>Paper </vt:lpstr>
      <vt:lpstr>Choosing the paper </vt:lpstr>
      <vt:lpstr>PowerPoint Presentation</vt:lpstr>
      <vt:lpstr>PowerPoint Presentation</vt:lpstr>
      <vt:lpstr>Dataset </vt:lpstr>
      <vt:lpstr>PowerPoint Presentation</vt:lpstr>
      <vt:lpstr>PowerPoint Presentation</vt:lpstr>
      <vt:lpstr>PowerPoint Presentation</vt:lpstr>
      <vt:lpstr>Accuracy</vt:lpstr>
      <vt:lpstr>PowerPoint Presentation</vt:lpstr>
      <vt:lpstr>PowerPoint Presentation</vt:lpstr>
      <vt:lpstr>Scalability</vt:lpstr>
      <vt:lpstr>PowerPoint Presentation</vt:lpstr>
      <vt:lpstr>Stability </vt:lpstr>
      <vt:lpstr>PowerPoint Presentation</vt:lpstr>
      <vt:lpstr>Downstream  </vt:lpstr>
      <vt:lpstr>PowerPoint Presentation</vt:lpstr>
      <vt:lpstr>Context specific confirmation/ discovery</vt:lpstr>
      <vt:lpstr>PowerPoint Presentation</vt:lpstr>
      <vt:lpstr>Communication</vt:lpstr>
      <vt:lpstr>PowerPoint Presentation</vt:lpstr>
      <vt:lpstr>Availability of data and code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Cao</dc:creator>
  <cp:lastModifiedBy>Yue Cao</cp:lastModifiedBy>
  <cp:revision>60</cp:revision>
  <dcterms:created xsi:type="dcterms:W3CDTF">2022-11-24T10:30:20Z</dcterms:created>
  <dcterms:modified xsi:type="dcterms:W3CDTF">2022-12-15T12:43:33Z</dcterms:modified>
</cp:coreProperties>
</file>