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917" r:id="rId2"/>
    <p:sldId id="915" r:id="rId3"/>
    <p:sldId id="916" r:id="rId4"/>
    <p:sldId id="918" r:id="rId5"/>
    <p:sldId id="91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0E3"/>
    <a:srgbClr val="BD7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DE99-E648-7D45-BC71-68CC93C0A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D61EC-CDA2-9C4B-A8BE-9E1D26729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3801-1734-024F-A4D9-3BE43F8B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433F-BC6D-9648-9C97-78A95679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7515A-F30D-E742-8799-DA512FC4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0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2E9C-D818-B54D-A386-857A85F9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184FD-578F-BB47-9856-49004757D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54C5-4FF0-2540-B9DB-CBA867BD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E1DE-936E-2E42-A71C-09558D7F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2A1AB-EA27-ED41-BD21-633DC3F2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19BD5-6275-D44E-8966-BBFD2184C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A3EB7-E2FE-3045-AF32-24740D1DC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C8E3-844F-AF46-99E0-595B6491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1257-24ED-D54A-95F5-30FF2F02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1890-60DC-8A4B-9D8C-AC8E2210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763A-7B0C-9E44-98F0-1FFEDB73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D30E-CA9E-1B4E-9A3A-854220A94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49CE-130E-2D40-A818-3A5D8485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073D-5E0F-894B-9110-73DD8A3F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AA96A-5C5B-9246-B57B-55CB3EE6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46D1-0181-D841-8EC7-7A932192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4860-2CDA-5744-9309-9DE7D813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DB5B-FA53-6449-9DAF-01F82190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B9997-4319-0146-BCAF-5436F7CE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7423-4789-3843-9C3C-D9ED6563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1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115A-4F2B-7D42-955F-1DB9B194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AD3E2-2826-CC4D-A720-F41120629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E92B0-8821-8548-919C-488DA5309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71533-ED01-514A-AB79-FD0D0C14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8808E-3FB9-814F-A88D-CABDE219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1624-B69C-8549-8E55-E6D63C76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0E50-F2A8-894E-8CE5-DA699828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EEA49-A92A-AA4F-A87D-DC383CAD4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B1D9D-7CB9-DC47-8147-89FB3BED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52586-85CC-1046-8B92-EE7346206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79421-0756-594E-9F05-F07745B76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9D3F5-29D2-C441-AE4B-437F287A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26F5E-FEBE-5643-8F22-5E2751C1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8912C-C2A7-4741-874F-88F37CF6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9A00-4F2F-5A46-A313-18FCAE59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0CC4D-00E4-7242-962A-4AC8BC8F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0C4FD-1A58-3B42-A093-4979B83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2577B-22BB-A94A-AD52-A91E2499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77BE6-D9A0-2D43-9775-E66F11FB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4B3C3-46B4-0B4B-876C-950357E1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A5C60-5024-1844-97D2-C4CDFE27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9EED-2932-F645-ABE1-CFD46289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5535-40E7-8043-A8BB-F4D3ED656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5A22F-C4DD-0549-B949-745A19369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57D9A-0361-9040-A4E7-D044379C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F7E90-B7D3-6744-8DE5-223F2E29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17DEB-5961-2947-9236-D3B14557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029E-426D-7C42-8C41-F942D48B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E537F-AB81-014A-82BB-CD4A61A54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40B8C-81A2-FC45-A7E7-6EDF856D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82409-6A40-B94C-9E2A-207EF3F1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DB61-BD59-F142-9342-610BF5598300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3295A-CDB0-B64D-9FDC-459D628E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889BC-0522-184A-AF0F-BB886E30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69B41-8091-7A4C-B139-D1534496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025FE-42CF-AB4E-9AE8-5D2E970AE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8589-F4B6-3047-9F31-109957E19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B61-BD59-F142-9342-610BF5598300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775B1-EFD2-324B-8C29-8AADC9C06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4B12-BE8B-0C41-838E-8B9ADDA20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559A-605F-B149-B8D0-D050D1F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22A735-587A-E44C-95B3-80B77493F6F7}"/>
              </a:ext>
            </a:extLst>
          </p:cNvPr>
          <p:cNvSpPr/>
          <p:nvPr/>
        </p:nvSpPr>
        <p:spPr>
          <a:xfrm>
            <a:off x="-7842" y="2946057"/>
            <a:ext cx="755439" cy="482943"/>
          </a:xfrm>
          <a:prstGeom prst="roundRect">
            <a:avLst/>
          </a:prstGeom>
          <a:solidFill>
            <a:srgbClr val="BD78E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Survival models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E0F7D2-BBBA-D545-85B1-44F3009B969B}"/>
              </a:ext>
            </a:extLst>
          </p:cNvPr>
          <p:cNvSpPr/>
          <p:nvPr/>
        </p:nvSpPr>
        <p:spPr>
          <a:xfrm>
            <a:off x="1230048" y="1536166"/>
            <a:ext cx="903392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Classical statistical models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BDFFD6A-2167-494D-B322-F29EAFE0D225}"/>
              </a:ext>
            </a:extLst>
          </p:cNvPr>
          <p:cNvSpPr/>
          <p:nvPr/>
        </p:nvSpPr>
        <p:spPr>
          <a:xfrm>
            <a:off x="4320216" y="-6649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Survival mixture models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160B7A-723C-2C46-9984-F9367971991A}"/>
              </a:ext>
            </a:extLst>
          </p:cNvPr>
          <p:cNvSpPr/>
          <p:nvPr/>
        </p:nvSpPr>
        <p:spPr>
          <a:xfrm>
            <a:off x="7217613" y="1116892"/>
            <a:ext cx="4714803" cy="446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Benchmark framework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7BD044E-7B29-AB47-92D3-5FC89F5C7BF4}"/>
              </a:ext>
            </a:extLst>
          </p:cNvPr>
          <p:cNvSpPr/>
          <p:nvPr/>
        </p:nvSpPr>
        <p:spPr>
          <a:xfrm>
            <a:off x="11433026" y="2836132"/>
            <a:ext cx="758974" cy="4829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Final pick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8AF181-C736-2840-8286-61CCC61FBC0D}"/>
              </a:ext>
            </a:extLst>
          </p:cNvPr>
          <p:cNvSpPr txBox="1"/>
          <p:nvPr/>
        </p:nvSpPr>
        <p:spPr>
          <a:xfrm rot="2704251">
            <a:off x="9568244" y="2688847"/>
            <a:ext cx="43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EFFD24-B4A2-B846-ADCE-48213828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487094" y="2097280"/>
            <a:ext cx="2289677" cy="1886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0BA188-52D0-1D4C-9A1A-217FCF01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16551" y="2999393"/>
            <a:ext cx="2289677" cy="15251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B2FA098-AFE3-5A4D-86CF-0DE248B332B1}"/>
              </a:ext>
            </a:extLst>
          </p:cNvPr>
          <p:cNvSpPr txBox="1"/>
          <p:nvPr/>
        </p:nvSpPr>
        <p:spPr>
          <a:xfrm>
            <a:off x="10185065" y="2708980"/>
            <a:ext cx="43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1D0D66F-1070-7448-81DD-85B08B831C41}"/>
              </a:ext>
            </a:extLst>
          </p:cNvPr>
          <p:cNvSpPr/>
          <p:nvPr/>
        </p:nvSpPr>
        <p:spPr>
          <a:xfrm>
            <a:off x="10982532" y="3006607"/>
            <a:ext cx="359329" cy="141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0EE8649-2803-8D4D-991B-933E8F99FF07}"/>
              </a:ext>
            </a:extLst>
          </p:cNvPr>
          <p:cNvSpPr/>
          <p:nvPr/>
        </p:nvSpPr>
        <p:spPr>
          <a:xfrm>
            <a:off x="6849604" y="380192"/>
            <a:ext cx="5339937" cy="5906661"/>
          </a:xfrm>
          <a:prstGeom prst="round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B2E3B87-5B09-5646-A842-34B400467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9124211" y="3002167"/>
            <a:ext cx="2030542" cy="1525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F0A34F4-46EE-6A40-A0EE-67A8534E95FF}"/>
              </a:ext>
            </a:extLst>
          </p:cNvPr>
          <p:cNvSpPr txBox="1"/>
          <p:nvPr/>
        </p:nvSpPr>
        <p:spPr>
          <a:xfrm>
            <a:off x="8156309" y="4165683"/>
            <a:ext cx="12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A07A7-D81D-8C40-AB08-574E95CFC69B}"/>
              </a:ext>
            </a:extLst>
          </p:cNvPr>
          <p:cNvSpPr txBox="1"/>
          <p:nvPr/>
        </p:nvSpPr>
        <p:spPr>
          <a:xfrm rot="16200000">
            <a:off x="6834178" y="2681324"/>
            <a:ext cx="12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7D665-7933-614F-B449-CCB3294BB1EA}"/>
              </a:ext>
            </a:extLst>
          </p:cNvPr>
          <p:cNvSpPr txBox="1"/>
          <p:nvPr/>
        </p:nvSpPr>
        <p:spPr>
          <a:xfrm>
            <a:off x="10552255" y="4158894"/>
            <a:ext cx="108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vector: </a:t>
            </a:r>
          </a:p>
          <a:p>
            <a:r>
              <a:rPr lang="en-US" dirty="0"/>
              <a:t>m</a:t>
            </a:r>
            <a:r>
              <a:rPr lang="zh-CN" altLang="en-US" dirty="0"/>
              <a:t> </a:t>
            </a:r>
            <a:r>
              <a:rPr lang="en-AU" altLang="zh-CN" dirty="0">
                <a:solidFill>
                  <a:srgbClr val="FF0000"/>
                </a:solidFill>
              </a:rPr>
              <a:t> </a:t>
            </a:r>
            <a:r>
              <a:rPr lang="en-AU" altLang="zh-CN" dirty="0"/>
              <a:t> </a:t>
            </a:r>
            <a:r>
              <a:rPr lang="en-US" dirty="0"/>
              <a:t>1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B1237-9E8B-684C-9613-5E0A6B2AB51C}"/>
              </a:ext>
            </a:extLst>
          </p:cNvPr>
          <p:cNvSpPr txBox="1"/>
          <p:nvPr/>
        </p:nvSpPr>
        <p:spPr>
          <a:xfrm>
            <a:off x="7303899" y="4452201"/>
            <a:ext cx="2453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matrix: </a:t>
            </a:r>
          </a:p>
          <a:p>
            <a:r>
              <a:rPr lang="en-US" dirty="0"/>
              <a:t>number of methods (m)</a:t>
            </a:r>
          </a:p>
          <a:p>
            <a:r>
              <a:rPr lang="en-US" dirty="0"/>
              <a:t>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number of metrics (p)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B46701-362F-4743-8280-9AD85F9154D1}"/>
              </a:ext>
            </a:extLst>
          </p:cNvPr>
          <p:cNvSpPr txBox="1"/>
          <p:nvPr/>
        </p:nvSpPr>
        <p:spPr>
          <a:xfrm>
            <a:off x="9695169" y="4176632"/>
            <a:ext cx="108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vector: </a:t>
            </a:r>
          </a:p>
          <a:p>
            <a:r>
              <a:rPr lang="en-US" dirty="0"/>
              <a:t>p   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F8EA74-5212-0E45-B939-15CBAF843F49}"/>
              </a:ext>
            </a:extLst>
          </p:cNvPr>
          <p:cNvSpPr txBox="1"/>
          <p:nvPr/>
        </p:nvSpPr>
        <p:spPr>
          <a:xfrm rot="2704251">
            <a:off x="10764179" y="4680382"/>
            <a:ext cx="271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55136D-5073-304D-AE53-225150E2FDD7}"/>
              </a:ext>
            </a:extLst>
          </p:cNvPr>
          <p:cNvSpPr txBox="1"/>
          <p:nvPr/>
        </p:nvSpPr>
        <p:spPr>
          <a:xfrm rot="2704251">
            <a:off x="9846696" y="4732107"/>
            <a:ext cx="5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69C6DF-A788-4848-93BA-2F9F74E0CFE9}"/>
              </a:ext>
            </a:extLst>
          </p:cNvPr>
          <p:cNvSpPr txBox="1"/>
          <p:nvPr/>
        </p:nvSpPr>
        <p:spPr>
          <a:xfrm rot="2704251" flipH="1">
            <a:off x="8225249" y="4929254"/>
            <a:ext cx="28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4F764-38DB-A74C-8A92-C21A4EADCD64}"/>
              </a:ext>
            </a:extLst>
          </p:cNvPr>
          <p:cNvSpPr txBox="1"/>
          <p:nvPr/>
        </p:nvSpPr>
        <p:spPr>
          <a:xfrm>
            <a:off x="162169" y="210901"/>
            <a:ext cx="3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403652-2882-1F4D-95FB-FA4AC41B2F78}"/>
              </a:ext>
            </a:extLst>
          </p:cNvPr>
          <p:cNvSpPr txBox="1"/>
          <p:nvPr/>
        </p:nvSpPr>
        <p:spPr>
          <a:xfrm flipH="1">
            <a:off x="6773566" y="223958"/>
            <a:ext cx="3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F6E09EA-9278-7F41-85B0-2C374E5C8C53}"/>
              </a:ext>
            </a:extLst>
          </p:cNvPr>
          <p:cNvSpPr/>
          <p:nvPr/>
        </p:nvSpPr>
        <p:spPr>
          <a:xfrm>
            <a:off x="2608312" y="2300223"/>
            <a:ext cx="956315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Semi-parametric models 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F323D67-B6DC-5943-B204-F7F46C5307EE}"/>
              </a:ext>
            </a:extLst>
          </p:cNvPr>
          <p:cNvSpPr/>
          <p:nvPr/>
        </p:nvSpPr>
        <p:spPr>
          <a:xfrm>
            <a:off x="2611112" y="629775"/>
            <a:ext cx="955058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Non-parametric models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437B4BD-1A89-B04C-B5E3-01DEF32E894F}"/>
              </a:ext>
            </a:extLst>
          </p:cNvPr>
          <p:cNvSpPr/>
          <p:nvPr/>
        </p:nvSpPr>
        <p:spPr>
          <a:xfrm>
            <a:off x="2600171" y="-6649"/>
            <a:ext cx="975586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Parametric models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520A746E-3A40-1749-9EA2-0CE11E11C9D4}"/>
              </a:ext>
            </a:extLst>
          </p:cNvPr>
          <p:cNvSpPr/>
          <p:nvPr/>
        </p:nvSpPr>
        <p:spPr>
          <a:xfrm>
            <a:off x="4320216" y="4259784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Cox(GA) 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B607E4B-FF39-D14F-9623-6A753FF8A1EE}"/>
              </a:ext>
            </a:extLst>
          </p:cNvPr>
          <p:cNvSpPr/>
          <p:nvPr/>
        </p:nvSpPr>
        <p:spPr>
          <a:xfrm>
            <a:off x="4320216" y="1121585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B0BB71A-124E-304D-95A7-693CDD8F08FF}"/>
              </a:ext>
            </a:extLst>
          </p:cNvPr>
          <p:cNvSpPr/>
          <p:nvPr/>
        </p:nvSpPr>
        <p:spPr>
          <a:xfrm>
            <a:off x="4320216" y="568788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Nelson-Aalen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FCE9B9D-8221-2049-9071-28D0C7BC9A10}"/>
              </a:ext>
            </a:extLst>
          </p:cNvPr>
          <p:cNvSpPr/>
          <p:nvPr/>
        </p:nvSpPr>
        <p:spPr>
          <a:xfrm>
            <a:off x="4320216" y="848777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Kapla</a:t>
            </a:r>
            <a:r>
              <a:rPr lang="en-US" sz="1000" dirty="0">
                <a:solidFill>
                  <a:sysClr val="windowText" lastClr="000000"/>
                </a:solidFill>
              </a:rPr>
              <a:t>-Meier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8A75D7B-84BB-7745-820E-8191E6CB6967}"/>
              </a:ext>
            </a:extLst>
          </p:cNvPr>
          <p:cNvSpPr/>
          <p:nvPr/>
        </p:nvSpPr>
        <p:spPr>
          <a:xfrm>
            <a:off x="4320216" y="277520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Frailty models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08577A6-FE59-D640-A476-DCCD2188938B}"/>
              </a:ext>
            </a:extLst>
          </p:cNvPr>
          <p:cNvSpPr/>
          <p:nvPr/>
        </p:nvSpPr>
        <p:spPr>
          <a:xfrm>
            <a:off x="4320216" y="1422996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Lasso _Cox 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B1A2E09-614B-634E-9463-903351E46C9C}"/>
              </a:ext>
            </a:extLst>
          </p:cNvPr>
          <p:cNvSpPr/>
          <p:nvPr/>
        </p:nvSpPr>
        <p:spPr>
          <a:xfrm>
            <a:off x="4320216" y="1724552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Ridge_Cox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870F791-ED72-A048-A8D9-EB24B0D4FF0A}"/>
              </a:ext>
            </a:extLst>
          </p:cNvPr>
          <p:cNvSpPr/>
          <p:nvPr/>
        </p:nvSpPr>
        <p:spPr>
          <a:xfrm>
            <a:off x="4320216" y="2011353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ElasticNet_Cox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6C6E998-7738-794F-A318-0F1D3FB3E154}"/>
              </a:ext>
            </a:extLst>
          </p:cNvPr>
          <p:cNvSpPr/>
          <p:nvPr/>
        </p:nvSpPr>
        <p:spPr>
          <a:xfrm>
            <a:off x="4320216" y="2283558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err="1">
                <a:solidFill>
                  <a:sysClr val="windowText" lastClr="000000"/>
                </a:solidFill>
              </a:rPr>
              <a:t>Cox_bw</a:t>
            </a:r>
            <a:r>
              <a:rPr lang="en-US" sz="1000" dirty="0">
                <a:solidFill>
                  <a:sysClr val="windowText" lastClr="000000"/>
                </a:solidFill>
              </a:rPr>
              <a:t> _AIC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BE60C42-C550-1B4F-B76F-AAEE6EE28217}"/>
              </a:ext>
            </a:extLst>
          </p:cNvPr>
          <p:cNvSpPr/>
          <p:nvPr/>
        </p:nvSpPr>
        <p:spPr>
          <a:xfrm>
            <a:off x="4320216" y="2573222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Cox_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_ p 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55F0C5D-6114-BD4A-9107-1D148E37DCA7}"/>
              </a:ext>
            </a:extLst>
          </p:cNvPr>
          <p:cNvSpPr/>
          <p:nvPr/>
        </p:nvSpPr>
        <p:spPr>
          <a:xfrm>
            <a:off x="4320216" y="2859963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Cox_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_BIC 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0D7A077-DECB-A647-B24A-722E6FD6ADDC}"/>
              </a:ext>
            </a:extLst>
          </p:cNvPr>
          <p:cNvSpPr/>
          <p:nvPr/>
        </p:nvSpPr>
        <p:spPr>
          <a:xfrm>
            <a:off x="4320216" y="3442308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SurvivalSVM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FDC111F2-65A1-8540-89FA-2B83B588E6CE}"/>
              </a:ext>
            </a:extLst>
          </p:cNvPr>
          <p:cNvSpPr/>
          <p:nvPr/>
        </p:nvSpPr>
        <p:spPr>
          <a:xfrm>
            <a:off x="4320216" y="3707878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RSF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EAA5672-977D-6349-9FCF-6781512CC009}"/>
              </a:ext>
            </a:extLst>
          </p:cNvPr>
          <p:cNvSpPr/>
          <p:nvPr/>
        </p:nvSpPr>
        <p:spPr>
          <a:xfrm>
            <a:off x="4320216" y="3140897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Survival trees 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FC145F63-C32A-F64C-B834-819347014E6E}"/>
              </a:ext>
            </a:extLst>
          </p:cNvPr>
          <p:cNvSpPr/>
          <p:nvPr/>
        </p:nvSpPr>
        <p:spPr>
          <a:xfrm>
            <a:off x="2619442" y="6132356"/>
            <a:ext cx="956315" cy="559740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Neural network models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368E271-8A7B-1447-BAA5-A4B624DDD5A8}"/>
              </a:ext>
            </a:extLst>
          </p:cNvPr>
          <p:cNvSpPr/>
          <p:nvPr/>
        </p:nvSpPr>
        <p:spPr>
          <a:xfrm>
            <a:off x="2631309" y="4336387"/>
            <a:ext cx="956315" cy="559740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Advanced models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4D4F01C-B511-0B4E-A67C-970CE25A9961}"/>
              </a:ext>
            </a:extLst>
          </p:cNvPr>
          <p:cNvSpPr/>
          <p:nvPr/>
        </p:nvSpPr>
        <p:spPr>
          <a:xfrm>
            <a:off x="2626102" y="3209365"/>
            <a:ext cx="956315" cy="559740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Tree based models 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0A97E935-2660-BA4A-B3EF-45B99AAB7A42}"/>
              </a:ext>
            </a:extLst>
          </p:cNvPr>
          <p:cNvSpPr/>
          <p:nvPr/>
        </p:nvSpPr>
        <p:spPr>
          <a:xfrm>
            <a:off x="4320216" y="4538951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CoxBoost</a:t>
            </a:r>
            <a:r>
              <a:rPr lang="en-US" sz="1000" dirty="0">
                <a:solidFill>
                  <a:sysClr val="windowText" lastClr="000000"/>
                </a:solidFill>
              </a:rPr>
              <a:t>(DE)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5C36A89-B9E8-3149-B613-A16E765835DF}"/>
              </a:ext>
            </a:extLst>
          </p:cNvPr>
          <p:cNvSpPr/>
          <p:nvPr/>
        </p:nvSpPr>
        <p:spPr>
          <a:xfrm>
            <a:off x="4320216" y="4820109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CoxBoost</a:t>
            </a:r>
            <a:r>
              <a:rPr lang="en-US" sz="1000" dirty="0">
                <a:solidFill>
                  <a:sysClr val="windowText" lastClr="000000"/>
                </a:solidFill>
              </a:rPr>
              <a:t>(GA)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3B1F88B-972A-4E45-899D-7B066B192A36}"/>
              </a:ext>
            </a:extLst>
          </p:cNvPr>
          <p:cNvSpPr/>
          <p:nvPr/>
        </p:nvSpPr>
        <p:spPr>
          <a:xfrm>
            <a:off x="4320216" y="3986457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89E5B6DB-DAEC-D642-AF86-02EC2A5BB0FF}"/>
              </a:ext>
            </a:extLst>
          </p:cNvPr>
          <p:cNvSpPr/>
          <p:nvPr/>
        </p:nvSpPr>
        <p:spPr>
          <a:xfrm>
            <a:off x="4320216" y="5090857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MTLR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CB96A02-CA47-3747-8E96-C33676600746}"/>
              </a:ext>
            </a:extLst>
          </p:cNvPr>
          <p:cNvSpPr/>
          <p:nvPr/>
        </p:nvSpPr>
        <p:spPr>
          <a:xfrm>
            <a:off x="4320216" y="5381323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MTLR(GA)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FD0D246-2B66-7144-9A1E-87178B797C74}"/>
              </a:ext>
            </a:extLst>
          </p:cNvPr>
          <p:cNvSpPr/>
          <p:nvPr/>
        </p:nvSpPr>
        <p:spPr>
          <a:xfrm>
            <a:off x="4320216" y="5670826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MTLR(DE)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7732D94-1824-5B41-87E5-9384E955A090}"/>
              </a:ext>
            </a:extLst>
          </p:cNvPr>
          <p:cNvSpPr/>
          <p:nvPr/>
        </p:nvSpPr>
        <p:spPr>
          <a:xfrm>
            <a:off x="4320216" y="5975263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DNNSurv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269C88E1-B8BC-8849-A8A0-1236C4EADB64}"/>
              </a:ext>
            </a:extLst>
          </p:cNvPr>
          <p:cNvSpPr/>
          <p:nvPr/>
        </p:nvSpPr>
        <p:spPr>
          <a:xfrm>
            <a:off x="1219856" y="3876301"/>
            <a:ext cx="903392" cy="948096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Modern machine learning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models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E908CB1-BA5C-0142-A1E0-9504052A1F65}"/>
              </a:ext>
            </a:extLst>
          </p:cNvPr>
          <p:cNvSpPr/>
          <p:nvPr/>
        </p:nvSpPr>
        <p:spPr>
          <a:xfrm>
            <a:off x="810933" y="1724553"/>
            <a:ext cx="368300" cy="25852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E399A100-9B78-2C45-8CB9-608D4C4E7187}"/>
              </a:ext>
            </a:extLst>
          </p:cNvPr>
          <p:cNvSpPr/>
          <p:nvPr/>
        </p:nvSpPr>
        <p:spPr>
          <a:xfrm>
            <a:off x="2173597" y="359510"/>
            <a:ext cx="368300" cy="2286702"/>
          </a:xfrm>
          <a:prstGeom prst="leftBrace">
            <a:avLst>
              <a:gd name="adj1" fmla="val 8333"/>
              <a:gd name="adj2" fmla="val 628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eft Brace 119">
            <a:extLst>
              <a:ext uri="{FF2B5EF4-FFF2-40B4-BE49-F238E27FC236}">
                <a16:creationId xmlns:a16="http://schemas.microsoft.com/office/drawing/2014/main" id="{EBEE10D1-9C94-CD48-9125-BBD168A28DBB}"/>
              </a:ext>
            </a:extLst>
          </p:cNvPr>
          <p:cNvSpPr/>
          <p:nvPr/>
        </p:nvSpPr>
        <p:spPr>
          <a:xfrm>
            <a:off x="2169414" y="3581819"/>
            <a:ext cx="368300" cy="2916672"/>
          </a:xfrm>
          <a:prstGeom prst="leftBrace">
            <a:avLst>
              <a:gd name="adj1" fmla="val 8333"/>
              <a:gd name="adj2" fmla="val 290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FC791069-81D3-2A45-A088-5EBE56DB494D}"/>
              </a:ext>
            </a:extLst>
          </p:cNvPr>
          <p:cNvSpPr/>
          <p:nvPr/>
        </p:nvSpPr>
        <p:spPr>
          <a:xfrm>
            <a:off x="3645641" y="43849"/>
            <a:ext cx="368300" cy="3693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7DB571BE-0507-C241-9351-7F1082C9F375}"/>
              </a:ext>
            </a:extLst>
          </p:cNvPr>
          <p:cNvSpPr/>
          <p:nvPr/>
        </p:nvSpPr>
        <p:spPr>
          <a:xfrm>
            <a:off x="3640934" y="1122278"/>
            <a:ext cx="368300" cy="1881753"/>
          </a:xfrm>
          <a:prstGeom prst="leftBrace">
            <a:avLst>
              <a:gd name="adj1" fmla="val 8333"/>
              <a:gd name="adj2" fmla="val 792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0BD24C77-BBC3-674E-ACE2-6AE9512EBE16}"/>
              </a:ext>
            </a:extLst>
          </p:cNvPr>
          <p:cNvSpPr/>
          <p:nvPr/>
        </p:nvSpPr>
        <p:spPr>
          <a:xfrm>
            <a:off x="3646484" y="568788"/>
            <a:ext cx="368300" cy="46819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CEC40C84-5A9B-E743-9FA8-0F3FA5A09798}"/>
              </a:ext>
            </a:extLst>
          </p:cNvPr>
          <p:cNvSpPr/>
          <p:nvPr/>
        </p:nvSpPr>
        <p:spPr>
          <a:xfrm>
            <a:off x="3756704" y="3508205"/>
            <a:ext cx="368300" cy="2207841"/>
          </a:xfrm>
          <a:prstGeom prst="leftBrace">
            <a:avLst>
              <a:gd name="adj1" fmla="val 8333"/>
              <a:gd name="adj2" fmla="val 482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D509B-2483-DA42-B573-E53228E9CC38}"/>
              </a:ext>
            </a:extLst>
          </p:cNvPr>
          <p:cNvCxnSpPr>
            <a:cxnSpLocks/>
          </p:cNvCxnSpPr>
          <p:nvPr/>
        </p:nvCxnSpPr>
        <p:spPr>
          <a:xfrm flipV="1">
            <a:off x="3619553" y="3299350"/>
            <a:ext cx="567391" cy="9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1731EAA-525A-C446-8EE0-B21B1B1A8A3F}"/>
              </a:ext>
            </a:extLst>
          </p:cNvPr>
          <p:cNvSpPr/>
          <p:nvPr/>
        </p:nvSpPr>
        <p:spPr>
          <a:xfrm>
            <a:off x="4320216" y="6264766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DeepHit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206AAB7-33E3-394E-90C0-A4C461AC7A19}"/>
              </a:ext>
            </a:extLst>
          </p:cNvPr>
          <p:cNvSpPr/>
          <p:nvPr/>
        </p:nvSpPr>
        <p:spPr>
          <a:xfrm>
            <a:off x="4320216" y="6569203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DeepSurv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904FEB85-BD7D-DE49-B8BF-9CBA60C95FC2}"/>
              </a:ext>
            </a:extLst>
          </p:cNvPr>
          <p:cNvSpPr/>
          <p:nvPr/>
        </p:nvSpPr>
        <p:spPr>
          <a:xfrm>
            <a:off x="3772304" y="5975263"/>
            <a:ext cx="278975" cy="826550"/>
          </a:xfrm>
          <a:prstGeom prst="leftBrace">
            <a:avLst>
              <a:gd name="adj1" fmla="val 8333"/>
              <a:gd name="adj2" fmla="val 482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22A735-587A-E44C-95B3-80B77493F6F7}"/>
              </a:ext>
            </a:extLst>
          </p:cNvPr>
          <p:cNvSpPr/>
          <p:nvPr/>
        </p:nvSpPr>
        <p:spPr>
          <a:xfrm>
            <a:off x="47047" y="3073567"/>
            <a:ext cx="755439" cy="482943"/>
          </a:xfrm>
          <a:prstGeom prst="roundRect">
            <a:avLst/>
          </a:prstGeom>
          <a:solidFill>
            <a:srgbClr val="BD78E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Survival models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E0F7D2-BBBA-D545-85B1-44F3009B969B}"/>
              </a:ext>
            </a:extLst>
          </p:cNvPr>
          <p:cNvSpPr/>
          <p:nvPr/>
        </p:nvSpPr>
        <p:spPr>
          <a:xfrm>
            <a:off x="1078920" y="1283519"/>
            <a:ext cx="903392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Traditional statistical models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BDFFD6A-2167-494D-B322-F29EAFE0D225}"/>
              </a:ext>
            </a:extLst>
          </p:cNvPr>
          <p:cNvSpPr/>
          <p:nvPr/>
        </p:nvSpPr>
        <p:spPr>
          <a:xfrm>
            <a:off x="4345616" y="48638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Survival mixture models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160B7A-723C-2C46-9984-F9367971991A}"/>
              </a:ext>
            </a:extLst>
          </p:cNvPr>
          <p:cNvSpPr/>
          <p:nvPr/>
        </p:nvSpPr>
        <p:spPr>
          <a:xfrm>
            <a:off x="7217613" y="1116892"/>
            <a:ext cx="4714803" cy="4464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Benchmark framework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7BD044E-7B29-AB47-92D3-5FC89F5C7BF4}"/>
              </a:ext>
            </a:extLst>
          </p:cNvPr>
          <p:cNvSpPr/>
          <p:nvPr/>
        </p:nvSpPr>
        <p:spPr>
          <a:xfrm>
            <a:off x="11433026" y="2836132"/>
            <a:ext cx="758974" cy="4829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Final pick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8AF181-C736-2840-8286-61CCC61FBC0D}"/>
              </a:ext>
            </a:extLst>
          </p:cNvPr>
          <p:cNvSpPr txBox="1"/>
          <p:nvPr/>
        </p:nvSpPr>
        <p:spPr>
          <a:xfrm rot="2704251">
            <a:off x="9568244" y="2688847"/>
            <a:ext cx="43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EFFD24-B4A2-B846-ADCE-48213828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487094" y="2097280"/>
            <a:ext cx="2289677" cy="1886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0BA188-52D0-1D4C-9A1A-217FCF01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16551" y="2999393"/>
            <a:ext cx="2289677" cy="15251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B2FA098-AFE3-5A4D-86CF-0DE248B332B1}"/>
              </a:ext>
            </a:extLst>
          </p:cNvPr>
          <p:cNvSpPr txBox="1"/>
          <p:nvPr/>
        </p:nvSpPr>
        <p:spPr>
          <a:xfrm>
            <a:off x="10185065" y="2708980"/>
            <a:ext cx="43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1D0D66F-1070-7448-81DD-85B08B831C41}"/>
              </a:ext>
            </a:extLst>
          </p:cNvPr>
          <p:cNvSpPr/>
          <p:nvPr/>
        </p:nvSpPr>
        <p:spPr>
          <a:xfrm>
            <a:off x="10982532" y="3006607"/>
            <a:ext cx="359329" cy="141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0EE8649-2803-8D4D-991B-933E8F99FF07}"/>
              </a:ext>
            </a:extLst>
          </p:cNvPr>
          <p:cNvSpPr/>
          <p:nvPr/>
        </p:nvSpPr>
        <p:spPr>
          <a:xfrm>
            <a:off x="6852062" y="425003"/>
            <a:ext cx="5339937" cy="5906661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B2E3B87-5B09-5646-A842-34B400467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9124211" y="3002167"/>
            <a:ext cx="2030542" cy="1525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F0A34F4-46EE-6A40-A0EE-67A8534E95FF}"/>
              </a:ext>
            </a:extLst>
          </p:cNvPr>
          <p:cNvSpPr txBox="1"/>
          <p:nvPr/>
        </p:nvSpPr>
        <p:spPr>
          <a:xfrm>
            <a:off x="8156309" y="4165683"/>
            <a:ext cx="12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A07A7-D81D-8C40-AB08-574E95CFC69B}"/>
              </a:ext>
            </a:extLst>
          </p:cNvPr>
          <p:cNvSpPr txBox="1"/>
          <p:nvPr/>
        </p:nvSpPr>
        <p:spPr>
          <a:xfrm rot="16200000">
            <a:off x="6834178" y="2681324"/>
            <a:ext cx="12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7D665-7933-614F-B449-CCB3294BB1EA}"/>
              </a:ext>
            </a:extLst>
          </p:cNvPr>
          <p:cNvSpPr txBox="1"/>
          <p:nvPr/>
        </p:nvSpPr>
        <p:spPr>
          <a:xfrm>
            <a:off x="10552255" y="4158894"/>
            <a:ext cx="108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vector: </a:t>
            </a:r>
          </a:p>
          <a:p>
            <a:r>
              <a:rPr lang="en-US" dirty="0"/>
              <a:t>m</a:t>
            </a:r>
            <a:r>
              <a:rPr lang="zh-CN" altLang="en-US" dirty="0"/>
              <a:t> </a:t>
            </a:r>
            <a:r>
              <a:rPr lang="en-AU" altLang="zh-CN" dirty="0">
                <a:solidFill>
                  <a:srgbClr val="FF0000"/>
                </a:solidFill>
              </a:rPr>
              <a:t> </a:t>
            </a:r>
            <a:r>
              <a:rPr lang="en-AU" altLang="zh-CN" dirty="0"/>
              <a:t> </a:t>
            </a:r>
            <a:r>
              <a:rPr lang="en-US" dirty="0"/>
              <a:t>1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B1237-9E8B-684C-9613-5E0A6B2AB51C}"/>
              </a:ext>
            </a:extLst>
          </p:cNvPr>
          <p:cNvSpPr txBox="1"/>
          <p:nvPr/>
        </p:nvSpPr>
        <p:spPr>
          <a:xfrm>
            <a:off x="7303899" y="4452201"/>
            <a:ext cx="2453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matrix: </a:t>
            </a:r>
          </a:p>
          <a:p>
            <a:r>
              <a:rPr lang="en-US" dirty="0"/>
              <a:t>number of methods (m)</a:t>
            </a:r>
          </a:p>
          <a:p>
            <a:r>
              <a:rPr lang="en-US" dirty="0"/>
              <a:t>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number of metrics (p)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B46701-362F-4743-8280-9AD85F9154D1}"/>
              </a:ext>
            </a:extLst>
          </p:cNvPr>
          <p:cNvSpPr txBox="1"/>
          <p:nvPr/>
        </p:nvSpPr>
        <p:spPr>
          <a:xfrm>
            <a:off x="9695169" y="4176632"/>
            <a:ext cx="108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vector: </a:t>
            </a:r>
          </a:p>
          <a:p>
            <a:r>
              <a:rPr lang="en-US" dirty="0"/>
              <a:t>p   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F8EA74-5212-0E45-B939-15CBAF843F49}"/>
              </a:ext>
            </a:extLst>
          </p:cNvPr>
          <p:cNvSpPr txBox="1"/>
          <p:nvPr/>
        </p:nvSpPr>
        <p:spPr>
          <a:xfrm rot="2704251">
            <a:off x="10764179" y="4680382"/>
            <a:ext cx="271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55136D-5073-304D-AE53-225150E2FDD7}"/>
              </a:ext>
            </a:extLst>
          </p:cNvPr>
          <p:cNvSpPr txBox="1"/>
          <p:nvPr/>
        </p:nvSpPr>
        <p:spPr>
          <a:xfrm rot="2704251">
            <a:off x="9846696" y="4732107"/>
            <a:ext cx="5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69C6DF-A788-4848-93BA-2F9F74E0CFE9}"/>
              </a:ext>
            </a:extLst>
          </p:cNvPr>
          <p:cNvSpPr txBox="1"/>
          <p:nvPr/>
        </p:nvSpPr>
        <p:spPr>
          <a:xfrm rot="2704251" flipH="1">
            <a:off x="8225249" y="4929254"/>
            <a:ext cx="28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4F764-38DB-A74C-8A92-C21A4EADCD64}"/>
              </a:ext>
            </a:extLst>
          </p:cNvPr>
          <p:cNvSpPr txBox="1"/>
          <p:nvPr/>
        </p:nvSpPr>
        <p:spPr>
          <a:xfrm>
            <a:off x="162169" y="210901"/>
            <a:ext cx="3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403652-2882-1F4D-95FB-FA4AC41B2F78}"/>
              </a:ext>
            </a:extLst>
          </p:cNvPr>
          <p:cNvSpPr txBox="1"/>
          <p:nvPr/>
        </p:nvSpPr>
        <p:spPr>
          <a:xfrm flipH="1">
            <a:off x="6773566" y="223958"/>
            <a:ext cx="3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F6E09EA-9278-7F41-85B0-2C374E5C8C53}"/>
              </a:ext>
            </a:extLst>
          </p:cNvPr>
          <p:cNvSpPr/>
          <p:nvPr/>
        </p:nvSpPr>
        <p:spPr>
          <a:xfrm>
            <a:off x="2654151" y="1890339"/>
            <a:ext cx="956315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Semi-parametric models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F323D67-B6DC-5943-B204-F7F46C5307EE}"/>
              </a:ext>
            </a:extLst>
          </p:cNvPr>
          <p:cNvSpPr/>
          <p:nvPr/>
        </p:nvSpPr>
        <p:spPr>
          <a:xfrm>
            <a:off x="2654151" y="831042"/>
            <a:ext cx="955058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Non-parametric models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437B4BD-1A89-B04C-B5E3-01DEF32E894F}"/>
              </a:ext>
            </a:extLst>
          </p:cNvPr>
          <p:cNvSpPr/>
          <p:nvPr/>
        </p:nvSpPr>
        <p:spPr>
          <a:xfrm>
            <a:off x="2654151" y="125097"/>
            <a:ext cx="975586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Parametric models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3161D7C-6CDE-5E45-802A-6492EA948B6F}"/>
              </a:ext>
            </a:extLst>
          </p:cNvPr>
          <p:cNvCxnSpPr/>
          <p:nvPr/>
        </p:nvCxnSpPr>
        <p:spPr>
          <a:xfrm flipV="1">
            <a:off x="2008188" y="472679"/>
            <a:ext cx="542520" cy="742834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773478-0ED1-1B49-B3C1-E30DEFEB6FA1}"/>
              </a:ext>
            </a:extLst>
          </p:cNvPr>
          <p:cNvCxnSpPr>
            <a:cxnSpLocks/>
          </p:cNvCxnSpPr>
          <p:nvPr/>
        </p:nvCxnSpPr>
        <p:spPr>
          <a:xfrm flipV="1">
            <a:off x="2070540" y="1215513"/>
            <a:ext cx="411990" cy="19984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708A1C-5B23-6844-AF86-B0013FD7D4C2}"/>
              </a:ext>
            </a:extLst>
          </p:cNvPr>
          <p:cNvCxnSpPr>
            <a:cxnSpLocks/>
          </p:cNvCxnSpPr>
          <p:nvPr/>
        </p:nvCxnSpPr>
        <p:spPr>
          <a:xfrm>
            <a:off x="2089417" y="1671465"/>
            <a:ext cx="457130" cy="48673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4F6CB6-E86F-0042-A531-03D0B01D01A3}"/>
              </a:ext>
            </a:extLst>
          </p:cNvPr>
          <p:cNvCxnSpPr>
            <a:cxnSpLocks/>
          </p:cNvCxnSpPr>
          <p:nvPr/>
        </p:nvCxnSpPr>
        <p:spPr>
          <a:xfrm flipV="1">
            <a:off x="3738715" y="201142"/>
            <a:ext cx="461110" cy="17905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4B730B7-175D-FC4A-9251-775C602C3DB0}"/>
              </a:ext>
            </a:extLst>
          </p:cNvPr>
          <p:cNvCxnSpPr>
            <a:cxnSpLocks/>
          </p:cNvCxnSpPr>
          <p:nvPr/>
        </p:nvCxnSpPr>
        <p:spPr>
          <a:xfrm>
            <a:off x="3756991" y="472679"/>
            <a:ext cx="424558" cy="3200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FA8772-A58F-9F47-8633-1E8B61564AA5}"/>
              </a:ext>
            </a:extLst>
          </p:cNvPr>
          <p:cNvCxnSpPr>
            <a:cxnSpLocks/>
          </p:cNvCxnSpPr>
          <p:nvPr/>
        </p:nvCxnSpPr>
        <p:spPr>
          <a:xfrm flipV="1">
            <a:off x="3712652" y="831042"/>
            <a:ext cx="487173" cy="207616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C97018-A356-3040-96FC-45D6A3909496}"/>
              </a:ext>
            </a:extLst>
          </p:cNvPr>
          <p:cNvCxnSpPr>
            <a:cxnSpLocks/>
          </p:cNvCxnSpPr>
          <p:nvPr/>
        </p:nvCxnSpPr>
        <p:spPr>
          <a:xfrm>
            <a:off x="3780830" y="1215513"/>
            <a:ext cx="418995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520A746E-3A40-1749-9EA2-0CE11E11C9D4}"/>
              </a:ext>
            </a:extLst>
          </p:cNvPr>
          <p:cNvSpPr/>
          <p:nvPr/>
        </p:nvSpPr>
        <p:spPr>
          <a:xfrm>
            <a:off x="4345616" y="1623613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GA_Cox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B607E4B-FF39-D14F-9623-6A753FF8A1EE}"/>
              </a:ext>
            </a:extLst>
          </p:cNvPr>
          <p:cNvSpPr/>
          <p:nvPr/>
        </p:nvSpPr>
        <p:spPr>
          <a:xfrm>
            <a:off x="4345616" y="1340442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B0BB71A-124E-304D-95A7-693CDD8F08FF}"/>
              </a:ext>
            </a:extLst>
          </p:cNvPr>
          <p:cNvSpPr/>
          <p:nvPr/>
        </p:nvSpPr>
        <p:spPr>
          <a:xfrm>
            <a:off x="4345616" y="692457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Nelson-Aalen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FCE9B9D-8221-2049-9071-28D0C7BC9A10}"/>
              </a:ext>
            </a:extLst>
          </p:cNvPr>
          <p:cNvSpPr/>
          <p:nvPr/>
        </p:nvSpPr>
        <p:spPr>
          <a:xfrm>
            <a:off x="4345616" y="1038658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Kapla</a:t>
            </a:r>
            <a:r>
              <a:rPr lang="en-US" sz="1000" dirty="0">
                <a:solidFill>
                  <a:sysClr val="windowText" lastClr="000000"/>
                </a:solidFill>
              </a:rPr>
              <a:t>-Meier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8A75D7B-84BB-7745-820E-8191E6CB6967}"/>
              </a:ext>
            </a:extLst>
          </p:cNvPr>
          <p:cNvSpPr/>
          <p:nvPr/>
        </p:nvSpPr>
        <p:spPr>
          <a:xfrm>
            <a:off x="4345616" y="359509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Frailty models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08577A6-FE59-D640-A476-DCCD2188938B}"/>
              </a:ext>
            </a:extLst>
          </p:cNvPr>
          <p:cNvSpPr/>
          <p:nvPr/>
        </p:nvSpPr>
        <p:spPr>
          <a:xfrm>
            <a:off x="4345616" y="1890339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Lasso cox 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B1A2E09-614B-634E-9463-903351E46C9C}"/>
              </a:ext>
            </a:extLst>
          </p:cNvPr>
          <p:cNvSpPr/>
          <p:nvPr/>
        </p:nvSpPr>
        <p:spPr>
          <a:xfrm>
            <a:off x="4345616" y="2181610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Ridge cox 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870F791-ED72-A048-A8D9-EB24B0D4FF0A}"/>
              </a:ext>
            </a:extLst>
          </p:cNvPr>
          <p:cNvSpPr/>
          <p:nvPr/>
        </p:nvSpPr>
        <p:spPr>
          <a:xfrm>
            <a:off x="4345616" y="2466038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ElasticNet</a:t>
            </a:r>
            <a:r>
              <a:rPr lang="en-US" sz="1000" dirty="0">
                <a:solidFill>
                  <a:sysClr val="windowText" lastClr="000000"/>
                </a:solidFill>
              </a:rPr>
              <a:t> Cox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6C6E998-7738-794F-A318-0F1D3FB3E154}"/>
              </a:ext>
            </a:extLst>
          </p:cNvPr>
          <p:cNvSpPr/>
          <p:nvPr/>
        </p:nvSpPr>
        <p:spPr>
          <a:xfrm>
            <a:off x="4345616" y="2746891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 Cox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AIC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BE60C42-C550-1B4F-B76F-AAEE6EE28217}"/>
              </a:ext>
            </a:extLst>
          </p:cNvPr>
          <p:cNvSpPr/>
          <p:nvPr/>
        </p:nvSpPr>
        <p:spPr>
          <a:xfrm>
            <a:off x="4345616" y="3024540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p 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55F0C5D-6114-BD4A-9107-1D148E37DCA7}"/>
              </a:ext>
            </a:extLst>
          </p:cNvPr>
          <p:cNvSpPr/>
          <p:nvPr/>
        </p:nvSpPr>
        <p:spPr>
          <a:xfrm>
            <a:off x="4345616" y="3332581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p 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0D7A077-DECB-A647-B24A-722E6FD6ADDC}"/>
              </a:ext>
            </a:extLst>
          </p:cNvPr>
          <p:cNvSpPr/>
          <p:nvPr/>
        </p:nvSpPr>
        <p:spPr>
          <a:xfrm>
            <a:off x="4345616" y="3947253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Survivalsvm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FDC111F2-65A1-8540-89FA-2B83B588E6CE}"/>
              </a:ext>
            </a:extLst>
          </p:cNvPr>
          <p:cNvSpPr/>
          <p:nvPr/>
        </p:nvSpPr>
        <p:spPr>
          <a:xfrm>
            <a:off x="4345616" y="4270996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RSF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EAA5672-977D-6349-9FCF-6781512CC009}"/>
              </a:ext>
            </a:extLst>
          </p:cNvPr>
          <p:cNvSpPr/>
          <p:nvPr/>
        </p:nvSpPr>
        <p:spPr>
          <a:xfrm>
            <a:off x="4345616" y="3645162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Survival trees 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1ED045-8A1E-D14D-9659-29CABCE9F4AD}"/>
              </a:ext>
            </a:extLst>
          </p:cNvPr>
          <p:cNvCxnSpPr>
            <a:cxnSpLocks/>
          </p:cNvCxnSpPr>
          <p:nvPr/>
        </p:nvCxnSpPr>
        <p:spPr>
          <a:xfrm flipV="1">
            <a:off x="882617" y="1964594"/>
            <a:ext cx="423953" cy="1201139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B2DCE2B-38C9-3847-A1D9-504F39019BD7}"/>
              </a:ext>
            </a:extLst>
          </p:cNvPr>
          <p:cNvCxnSpPr>
            <a:cxnSpLocks/>
          </p:cNvCxnSpPr>
          <p:nvPr/>
        </p:nvCxnSpPr>
        <p:spPr>
          <a:xfrm>
            <a:off x="882219" y="3526131"/>
            <a:ext cx="440819" cy="80686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FC145F63-C32A-F64C-B834-819347014E6E}"/>
              </a:ext>
            </a:extLst>
          </p:cNvPr>
          <p:cNvSpPr/>
          <p:nvPr/>
        </p:nvSpPr>
        <p:spPr>
          <a:xfrm>
            <a:off x="2654151" y="6214106"/>
            <a:ext cx="956315" cy="559740"/>
          </a:xfrm>
          <a:prstGeom prst="round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Neural network models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368E271-8A7B-1447-BAA5-A4B624DDD5A8}"/>
              </a:ext>
            </a:extLst>
          </p:cNvPr>
          <p:cNvSpPr/>
          <p:nvPr/>
        </p:nvSpPr>
        <p:spPr>
          <a:xfrm>
            <a:off x="2654151" y="4598388"/>
            <a:ext cx="956315" cy="559740"/>
          </a:xfrm>
          <a:prstGeom prst="round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Advanced models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4D4F01C-B511-0B4E-A67C-970CE25A9961}"/>
              </a:ext>
            </a:extLst>
          </p:cNvPr>
          <p:cNvSpPr/>
          <p:nvPr/>
        </p:nvSpPr>
        <p:spPr>
          <a:xfrm>
            <a:off x="2654151" y="3445751"/>
            <a:ext cx="956315" cy="559740"/>
          </a:xfrm>
          <a:prstGeom prst="round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Tree based models 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0A97E935-2660-BA4A-B3EF-45B99AAB7A42}"/>
              </a:ext>
            </a:extLst>
          </p:cNvPr>
          <p:cNvSpPr/>
          <p:nvPr/>
        </p:nvSpPr>
        <p:spPr>
          <a:xfrm>
            <a:off x="4345616" y="4852633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5C36A89-B9E8-3149-B613-A16E765835DF}"/>
              </a:ext>
            </a:extLst>
          </p:cNvPr>
          <p:cNvSpPr/>
          <p:nvPr/>
        </p:nvSpPr>
        <p:spPr>
          <a:xfrm>
            <a:off x="4345616" y="5166712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GAcoxboost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3B1F88B-972A-4E45-899D-7B066B192A36}"/>
              </a:ext>
            </a:extLst>
          </p:cNvPr>
          <p:cNvSpPr/>
          <p:nvPr/>
        </p:nvSpPr>
        <p:spPr>
          <a:xfrm>
            <a:off x="4345616" y="4560217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89E5B6DB-DAEC-D642-AF86-02EC2A5BB0FF}"/>
              </a:ext>
            </a:extLst>
          </p:cNvPr>
          <p:cNvSpPr/>
          <p:nvPr/>
        </p:nvSpPr>
        <p:spPr>
          <a:xfrm>
            <a:off x="4345616" y="5475288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MTLR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CB96A02-CA47-3747-8E96-C33676600746}"/>
              </a:ext>
            </a:extLst>
          </p:cNvPr>
          <p:cNvSpPr/>
          <p:nvPr/>
        </p:nvSpPr>
        <p:spPr>
          <a:xfrm>
            <a:off x="4345616" y="5753623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GAmtlr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FD0D246-2B66-7144-9A1E-87178B797C74}"/>
              </a:ext>
            </a:extLst>
          </p:cNvPr>
          <p:cNvSpPr/>
          <p:nvPr/>
        </p:nvSpPr>
        <p:spPr>
          <a:xfrm>
            <a:off x="4345616" y="6052372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DEmtlr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7732D94-1824-5B41-87E5-9384E955A090}"/>
              </a:ext>
            </a:extLst>
          </p:cNvPr>
          <p:cNvSpPr/>
          <p:nvPr/>
        </p:nvSpPr>
        <p:spPr>
          <a:xfrm>
            <a:off x="4345616" y="6380806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Dnnsurv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269C88E1-B8BC-8849-A8A0-1236C4EADB64}"/>
              </a:ext>
            </a:extLst>
          </p:cNvPr>
          <p:cNvSpPr/>
          <p:nvPr/>
        </p:nvSpPr>
        <p:spPr>
          <a:xfrm>
            <a:off x="1078920" y="4412244"/>
            <a:ext cx="903392" cy="948096"/>
          </a:xfrm>
          <a:prstGeom prst="round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Modern machine learning models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6ACC97-CD02-2748-A548-C1310FB82101}"/>
              </a:ext>
            </a:extLst>
          </p:cNvPr>
          <p:cNvCxnSpPr>
            <a:cxnSpLocks/>
          </p:cNvCxnSpPr>
          <p:nvPr/>
        </p:nvCxnSpPr>
        <p:spPr>
          <a:xfrm>
            <a:off x="2056125" y="5475288"/>
            <a:ext cx="440819" cy="80686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74AF30-E525-D849-8DF4-33798534D614}"/>
              </a:ext>
            </a:extLst>
          </p:cNvPr>
          <p:cNvCxnSpPr>
            <a:cxnSpLocks/>
          </p:cNvCxnSpPr>
          <p:nvPr/>
        </p:nvCxnSpPr>
        <p:spPr>
          <a:xfrm flipV="1">
            <a:off x="2089417" y="4852633"/>
            <a:ext cx="452737" cy="357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5EEBB2F-6300-A745-A0FC-39578B42F98C}"/>
              </a:ext>
            </a:extLst>
          </p:cNvPr>
          <p:cNvCxnSpPr>
            <a:cxnSpLocks/>
          </p:cNvCxnSpPr>
          <p:nvPr/>
        </p:nvCxnSpPr>
        <p:spPr>
          <a:xfrm flipH="1">
            <a:off x="2066167" y="4060423"/>
            <a:ext cx="383604" cy="436709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1AA043-5B3F-DB47-A616-623C81F20537}"/>
              </a:ext>
            </a:extLst>
          </p:cNvPr>
          <p:cNvCxnSpPr>
            <a:cxnSpLocks/>
          </p:cNvCxnSpPr>
          <p:nvPr/>
        </p:nvCxnSpPr>
        <p:spPr>
          <a:xfrm flipV="1">
            <a:off x="3712652" y="1567657"/>
            <a:ext cx="487172" cy="34717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67E7A54-72D1-8E47-BB10-F6DEFE8F3030}"/>
              </a:ext>
            </a:extLst>
          </p:cNvPr>
          <p:cNvCxnSpPr>
            <a:cxnSpLocks/>
          </p:cNvCxnSpPr>
          <p:nvPr/>
        </p:nvCxnSpPr>
        <p:spPr>
          <a:xfrm flipV="1">
            <a:off x="3736337" y="1786531"/>
            <a:ext cx="487173" cy="207616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280B46E-D965-BB45-98BD-E94E8B95B579}"/>
              </a:ext>
            </a:extLst>
          </p:cNvPr>
          <p:cNvCxnSpPr>
            <a:cxnSpLocks/>
          </p:cNvCxnSpPr>
          <p:nvPr/>
        </p:nvCxnSpPr>
        <p:spPr>
          <a:xfrm flipV="1">
            <a:off x="3736336" y="2002815"/>
            <a:ext cx="510859" cy="11582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E6C858-07D8-6B41-9670-944507CA689B}"/>
              </a:ext>
            </a:extLst>
          </p:cNvPr>
          <p:cNvCxnSpPr>
            <a:cxnSpLocks/>
          </p:cNvCxnSpPr>
          <p:nvPr/>
        </p:nvCxnSpPr>
        <p:spPr>
          <a:xfrm>
            <a:off x="3760438" y="2201763"/>
            <a:ext cx="463072" cy="6521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2ED1159-1252-7647-ADA6-55C34220A24E}"/>
              </a:ext>
            </a:extLst>
          </p:cNvPr>
          <p:cNvCxnSpPr>
            <a:cxnSpLocks/>
          </p:cNvCxnSpPr>
          <p:nvPr/>
        </p:nvCxnSpPr>
        <p:spPr>
          <a:xfrm>
            <a:off x="3763449" y="2324296"/>
            <a:ext cx="471629" cy="24086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57D5FEE-8E57-4A47-9C80-07D5F887E441}"/>
              </a:ext>
            </a:extLst>
          </p:cNvPr>
          <p:cNvCxnSpPr>
            <a:cxnSpLocks/>
          </p:cNvCxnSpPr>
          <p:nvPr/>
        </p:nvCxnSpPr>
        <p:spPr>
          <a:xfrm>
            <a:off x="3721946" y="2402772"/>
            <a:ext cx="541263" cy="43336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0E4984E-70B0-164B-9464-3F4B65011D4D}"/>
              </a:ext>
            </a:extLst>
          </p:cNvPr>
          <p:cNvCxnSpPr>
            <a:cxnSpLocks/>
          </p:cNvCxnSpPr>
          <p:nvPr/>
        </p:nvCxnSpPr>
        <p:spPr>
          <a:xfrm>
            <a:off x="3683636" y="2525819"/>
            <a:ext cx="551442" cy="567881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D73A98-9CEF-5944-B871-B4441D5282C2}"/>
              </a:ext>
            </a:extLst>
          </p:cNvPr>
          <p:cNvCxnSpPr>
            <a:cxnSpLocks/>
          </p:cNvCxnSpPr>
          <p:nvPr/>
        </p:nvCxnSpPr>
        <p:spPr>
          <a:xfrm>
            <a:off x="3631757" y="2553902"/>
            <a:ext cx="615438" cy="846584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24C121-3B43-BA46-A435-54565A5967A3}"/>
              </a:ext>
            </a:extLst>
          </p:cNvPr>
          <p:cNvCxnSpPr>
            <a:cxnSpLocks/>
          </p:cNvCxnSpPr>
          <p:nvPr/>
        </p:nvCxnSpPr>
        <p:spPr>
          <a:xfrm flipH="1">
            <a:off x="3763449" y="3781767"/>
            <a:ext cx="436376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AE10B78-82CC-A64B-AB34-3DC148F66A6C}"/>
              </a:ext>
            </a:extLst>
          </p:cNvPr>
          <p:cNvCxnSpPr>
            <a:cxnSpLocks/>
          </p:cNvCxnSpPr>
          <p:nvPr/>
        </p:nvCxnSpPr>
        <p:spPr>
          <a:xfrm flipH="1">
            <a:off x="3646372" y="4093698"/>
            <a:ext cx="535177" cy="448986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D0B7E15-1576-D344-B137-AB07F8EE7061}"/>
              </a:ext>
            </a:extLst>
          </p:cNvPr>
          <p:cNvCxnSpPr>
            <a:cxnSpLocks/>
          </p:cNvCxnSpPr>
          <p:nvPr/>
        </p:nvCxnSpPr>
        <p:spPr>
          <a:xfrm flipH="1">
            <a:off x="3683636" y="4414912"/>
            <a:ext cx="516188" cy="20018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A682172-2203-8843-821D-B0765F817A73}"/>
              </a:ext>
            </a:extLst>
          </p:cNvPr>
          <p:cNvCxnSpPr>
            <a:cxnSpLocks/>
          </p:cNvCxnSpPr>
          <p:nvPr/>
        </p:nvCxnSpPr>
        <p:spPr>
          <a:xfrm flipH="1">
            <a:off x="3672626" y="4673387"/>
            <a:ext cx="566899" cy="42099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32D732C-34D5-D648-9C18-79ECEE79E8A1}"/>
              </a:ext>
            </a:extLst>
          </p:cNvPr>
          <p:cNvCxnSpPr>
            <a:cxnSpLocks/>
          </p:cNvCxnSpPr>
          <p:nvPr/>
        </p:nvCxnSpPr>
        <p:spPr>
          <a:xfrm flipH="1" flipV="1">
            <a:off x="3720579" y="4852633"/>
            <a:ext cx="460971" cy="83674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C8A8715-2B92-E348-B718-BA99A32CCFC0}"/>
              </a:ext>
            </a:extLst>
          </p:cNvPr>
          <p:cNvCxnSpPr>
            <a:cxnSpLocks/>
          </p:cNvCxnSpPr>
          <p:nvPr/>
        </p:nvCxnSpPr>
        <p:spPr>
          <a:xfrm flipH="1" flipV="1">
            <a:off x="3698937" y="4996926"/>
            <a:ext cx="519877" cy="23897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2D891BF-73A8-2E4E-8929-57E04D2F58A4}"/>
              </a:ext>
            </a:extLst>
          </p:cNvPr>
          <p:cNvCxnSpPr>
            <a:cxnSpLocks/>
          </p:cNvCxnSpPr>
          <p:nvPr/>
        </p:nvCxnSpPr>
        <p:spPr>
          <a:xfrm flipH="1" flipV="1">
            <a:off x="3696911" y="5138017"/>
            <a:ext cx="470371" cy="379319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D7D687B-EAEF-2443-BAEC-8AAB05CB93DC}"/>
              </a:ext>
            </a:extLst>
          </p:cNvPr>
          <p:cNvCxnSpPr>
            <a:cxnSpLocks/>
          </p:cNvCxnSpPr>
          <p:nvPr/>
        </p:nvCxnSpPr>
        <p:spPr>
          <a:xfrm flipH="1" flipV="1">
            <a:off x="3631087" y="5215280"/>
            <a:ext cx="602532" cy="651513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B94F7BE-C54D-FF4B-B557-D619DB44E083}"/>
              </a:ext>
            </a:extLst>
          </p:cNvPr>
          <p:cNvCxnSpPr>
            <a:cxnSpLocks/>
          </p:cNvCxnSpPr>
          <p:nvPr/>
        </p:nvCxnSpPr>
        <p:spPr>
          <a:xfrm flipH="1" flipV="1">
            <a:off x="3572471" y="5253478"/>
            <a:ext cx="652787" cy="912064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136BB53-8FD7-7342-A489-463DE4F1A7BC}"/>
              </a:ext>
            </a:extLst>
          </p:cNvPr>
          <p:cNvCxnSpPr>
            <a:cxnSpLocks/>
          </p:cNvCxnSpPr>
          <p:nvPr/>
        </p:nvCxnSpPr>
        <p:spPr>
          <a:xfrm flipV="1">
            <a:off x="3696953" y="6524590"/>
            <a:ext cx="452737" cy="3578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254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22A735-587A-E44C-95B3-80B77493F6F7}"/>
              </a:ext>
            </a:extLst>
          </p:cNvPr>
          <p:cNvSpPr/>
          <p:nvPr/>
        </p:nvSpPr>
        <p:spPr>
          <a:xfrm>
            <a:off x="47047" y="3073567"/>
            <a:ext cx="755439" cy="482943"/>
          </a:xfrm>
          <a:prstGeom prst="roundRect">
            <a:avLst/>
          </a:prstGeom>
          <a:solidFill>
            <a:srgbClr val="BD78E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Survival models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E0F7D2-BBBA-D545-85B1-44F3009B969B}"/>
              </a:ext>
            </a:extLst>
          </p:cNvPr>
          <p:cNvSpPr/>
          <p:nvPr/>
        </p:nvSpPr>
        <p:spPr>
          <a:xfrm>
            <a:off x="1078920" y="1283519"/>
            <a:ext cx="903392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Traditional statistical models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BDFFD6A-2167-494D-B322-F29EAFE0D225}"/>
              </a:ext>
            </a:extLst>
          </p:cNvPr>
          <p:cNvSpPr/>
          <p:nvPr/>
        </p:nvSpPr>
        <p:spPr>
          <a:xfrm>
            <a:off x="4345616" y="48638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Survival mixture models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160B7A-723C-2C46-9984-F9367971991A}"/>
              </a:ext>
            </a:extLst>
          </p:cNvPr>
          <p:cNvSpPr/>
          <p:nvPr/>
        </p:nvSpPr>
        <p:spPr>
          <a:xfrm>
            <a:off x="7217613" y="1116892"/>
            <a:ext cx="4714803" cy="446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Benchmark framework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7BD044E-7B29-AB47-92D3-5FC89F5C7BF4}"/>
              </a:ext>
            </a:extLst>
          </p:cNvPr>
          <p:cNvSpPr/>
          <p:nvPr/>
        </p:nvSpPr>
        <p:spPr>
          <a:xfrm>
            <a:off x="11433026" y="2836132"/>
            <a:ext cx="758974" cy="4829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Final pick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8AF181-C736-2840-8286-61CCC61FBC0D}"/>
              </a:ext>
            </a:extLst>
          </p:cNvPr>
          <p:cNvSpPr txBox="1"/>
          <p:nvPr/>
        </p:nvSpPr>
        <p:spPr>
          <a:xfrm rot="2704251">
            <a:off x="9568244" y="2688847"/>
            <a:ext cx="43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EFFD24-B4A2-B846-ADCE-48213828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487094" y="2097280"/>
            <a:ext cx="2289677" cy="1886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0BA188-52D0-1D4C-9A1A-217FCF01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16551" y="2999393"/>
            <a:ext cx="2289677" cy="15251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B2FA098-AFE3-5A4D-86CF-0DE248B332B1}"/>
              </a:ext>
            </a:extLst>
          </p:cNvPr>
          <p:cNvSpPr txBox="1"/>
          <p:nvPr/>
        </p:nvSpPr>
        <p:spPr>
          <a:xfrm>
            <a:off x="10185065" y="2708980"/>
            <a:ext cx="43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1D0D66F-1070-7448-81DD-85B08B831C41}"/>
              </a:ext>
            </a:extLst>
          </p:cNvPr>
          <p:cNvSpPr/>
          <p:nvPr/>
        </p:nvSpPr>
        <p:spPr>
          <a:xfrm>
            <a:off x="10982532" y="3006607"/>
            <a:ext cx="359329" cy="141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0EE8649-2803-8D4D-991B-933E8F99FF07}"/>
              </a:ext>
            </a:extLst>
          </p:cNvPr>
          <p:cNvSpPr/>
          <p:nvPr/>
        </p:nvSpPr>
        <p:spPr>
          <a:xfrm>
            <a:off x="6849604" y="380192"/>
            <a:ext cx="5339937" cy="5906661"/>
          </a:xfrm>
          <a:prstGeom prst="round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B2E3B87-5B09-5646-A842-34B400467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9124211" y="3002167"/>
            <a:ext cx="2030542" cy="1525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F0A34F4-46EE-6A40-A0EE-67A8534E95FF}"/>
              </a:ext>
            </a:extLst>
          </p:cNvPr>
          <p:cNvSpPr txBox="1"/>
          <p:nvPr/>
        </p:nvSpPr>
        <p:spPr>
          <a:xfrm>
            <a:off x="8156309" y="4165683"/>
            <a:ext cx="12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A07A7-D81D-8C40-AB08-574E95CFC69B}"/>
              </a:ext>
            </a:extLst>
          </p:cNvPr>
          <p:cNvSpPr txBox="1"/>
          <p:nvPr/>
        </p:nvSpPr>
        <p:spPr>
          <a:xfrm rot="16200000">
            <a:off x="6834178" y="2681324"/>
            <a:ext cx="12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7D665-7933-614F-B449-CCB3294BB1EA}"/>
              </a:ext>
            </a:extLst>
          </p:cNvPr>
          <p:cNvSpPr txBox="1"/>
          <p:nvPr/>
        </p:nvSpPr>
        <p:spPr>
          <a:xfrm>
            <a:off x="10552255" y="4158894"/>
            <a:ext cx="108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vector: </a:t>
            </a:r>
          </a:p>
          <a:p>
            <a:r>
              <a:rPr lang="en-US" dirty="0"/>
              <a:t>m</a:t>
            </a:r>
            <a:r>
              <a:rPr lang="zh-CN" altLang="en-US" dirty="0"/>
              <a:t> </a:t>
            </a:r>
            <a:r>
              <a:rPr lang="en-AU" altLang="zh-CN" dirty="0">
                <a:solidFill>
                  <a:srgbClr val="FF0000"/>
                </a:solidFill>
              </a:rPr>
              <a:t> </a:t>
            </a:r>
            <a:r>
              <a:rPr lang="en-AU" altLang="zh-CN" dirty="0"/>
              <a:t> </a:t>
            </a:r>
            <a:r>
              <a:rPr lang="en-US" dirty="0"/>
              <a:t>1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B1237-9E8B-684C-9613-5E0A6B2AB51C}"/>
              </a:ext>
            </a:extLst>
          </p:cNvPr>
          <p:cNvSpPr txBox="1"/>
          <p:nvPr/>
        </p:nvSpPr>
        <p:spPr>
          <a:xfrm>
            <a:off x="7303899" y="4452201"/>
            <a:ext cx="2453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matrix: </a:t>
            </a:r>
          </a:p>
          <a:p>
            <a:r>
              <a:rPr lang="en-US" dirty="0"/>
              <a:t>number of methods (m)</a:t>
            </a:r>
          </a:p>
          <a:p>
            <a:r>
              <a:rPr lang="en-US" dirty="0"/>
              <a:t>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number of metrics (p)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B46701-362F-4743-8280-9AD85F9154D1}"/>
              </a:ext>
            </a:extLst>
          </p:cNvPr>
          <p:cNvSpPr txBox="1"/>
          <p:nvPr/>
        </p:nvSpPr>
        <p:spPr>
          <a:xfrm>
            <a:off x="9695169" y="4176632"/>
            <a:ext cx="108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vector: </a:t>
            </a:r>
          </a:p>
          <a:p>
            <a:r>
              <a:rPr lang="en-US" dirty="0"/>
              <a:t>p   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F8EA74-5212-0E45-B939-15CBAF843F49}"/>
              </a:ext>
            </a:extLst>
          </p:cNvPr>
          <p:cNvSpPr txBox="1"/>
          <p:nvPr/>
        </p:nvSpPr>
        <p:spPr>
          <a:xfrm rot="2704251">
            <a:off x="10764179" y="4680382"/>
            <a:ext cx="271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55136D-5073-304D-AE53-225150E2FDD7}"/>
              </a:ext>
            </a:extLst>
          </p:cNvPr>
          <p:cNvSpPr txBox="1"/>
          <p:nvPr/>
        </p:nvSpPr>
        <p:spPr>
          <a:xfrm rot="2704251">
            <a:off x="9846696" y="4732107"/>
            <a:ext cx="5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69C6DF-A788-4848-93BA-2F9F74E0CFE9}"/>
              </a:ext>
            </a:extLst>
          </p:cNvPr>
          <p:cNvSpPr txBox="1"/>
          <p:nvPr/>
        </p:nvSpPr>
        <p:spPr>
          <a:xfrm rot="2704251" flipH="1">
            <a:off x="8225249" y="4929254"/>
            <a:ext cx="28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4F764-38DB-A74C-8A92-C21A4EADCD64}"/>
              </a:ext>
            </a:extLst>
          </p:cNvPr>
          <p:cNvSpPr txBox="1"/>
          <p:nvPr/>
        </p:nvSpPr>
        <p:spPr>
          <a:xfrm>
            <a:off x="162169" y="210901"/>
            <a:ext cx="3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403652-2882-1F4D-95FB-FA4AC41B2F78}"/>
              </a:ext>
            </a:extLst>
          </p:cNvPr>
          <p:cNvSpPr txBox="1"/>
          <p:nvPr/>
        </p:nvSpPr>
        <p:spPr>
          <a:xfrm flipH="1">
            <a:off x="6773566" y="223958"/>
            <a:ext cx="3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F6E09EA-9278-7F41-85B0-2C374E5C8C53}"/>
              </a:ext>
            </a:extLst>
          </p:cNvPr>
          <p:cNvSpPr/>
          <p:nvPr/>
        </p:nvSpPr>
        <p:spPr>
          <a:xfrm>
            <a:off x="2654151" y="1890339"/>
            <a:ext cx="956315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Semi-parametric models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F323D67-B6DC-5943-B204-F7F46C5307EE}"/>
              </a:ext>
            </a:extLst>
          </p:cNvPr>
          <p:cNvSpPr/>
          <p:nvPr/>
        </p:nvSpPr>
        <p:spPr>
          <a:xfrm>
            <a:off x="2654151" y="831042"/>
            <a:ext cx="955058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Non-parametric models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437B4BD-1A89-B04C-B5E3-01DEF32E894F}"/>
              </a:ext>
            </a:extLst>
          </p:cNvPr>
          <p:cNvSpPr/>
          <p:nvPr/>
        </p:nvSpPr>
        <p:spPr>
          <a:xfrm>
            <a:off x="2654151" y="125097"/>
            <a:ext cx="975586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Parametric models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3161D7C-6CDE-5E45-802A-6492EA948B6F}"/>
              </a:ext>
            </a:extLst>
          </p:cNvPr>
          <p:cNvCxnSpPr/>
          <p:nvPr/>
        </p:nvCxnSpPr>
        <p:spPr>
          <a:xfrm flipV="1">
            <a:off x="2008188" y="472679"/>
            <a:ext cx="542520" cy="742834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773478-0ED1-1B49-B3C1-E30DEFEB6FA1}"/>
              </a:ext>
            </a:extLst>
          </p:cNvPr>
          <p:cNvCxnSpPr>
            <a:cxnSpLocks/>
          </p:cNvCxnSpPr>
          <p:nvPr/>
        </p:nvCxnSpPr>
        <p:spPr>
          <a:xfrm flipV="1">
            <a:off x="2070540" y="1215513"/>
            <a:ext cx="411990" cy="199848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708A1C-5B23-6844-AF86-B0013FD7D4C2}"/>
              </a:ext>
            </a:extLst>
          </p:cNvPr>
          <p:cNvCxnSpPr>
            <a:cxnSpLocks/>
          </p:cNvCxnSpPr>
          <p:nvPr/>
        </p:nvCxnSpPr>
        <p:spPr>
          <a:xfrm>
            <a:off x="2089417" y="1671465"/>
            <a:ext cx="457130" cy="486730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4F6CB6-E86F-0042-A531-03D0B01D01A3}"/>
              </a:ext>
            </a:extLst>
          </p:cNvPr>
          <p:cNvCxnSpPr>
            <a:cxnSpLocks/>
          </p:cNvCxnSpPr>
          <p:nvPr/>
        </p:nvCxnSpPr>
        <p:spPr>
          <a:xfrm flipV="1">
            <a:off x="3738715" y="201142"/>
            <a:ext cx="461110" cy="179050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4B730B7-175D-FC4A-9251-775C602C3DB0}"/>
              </a:ext>
            </a:extLst>
          </p:cNvPr>
          <p:cNvCxnSpPr>
            <a:cxnSpLocks/>
          </p:cNvCxnSpPr>
          <p:nvPr/>
        </p:nvCxnSpPr>
        <p:spPr>
          <a:xfrm>
            <a:off x="3756991" y="472679"/>
            <a:ext cx="424558" cy="32002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FA8772-A58F-9F47-8633-1E8B61564AA5}"/>
              </a:ext>
            </a:extLst>
          </p:cNvPr>
          <p:cNvCxnSpPr>
            <a:cxnSpLocks/>
          </p:cNvCxnSpPr>
          <p:nvPr/>
        </p:nvCxnSpPr>
        <p:spPr>
          <a:xfrm flipV="1">
            <a:off x="3712652" y="831042"/>
            <a:ext cx="487173" cy="207616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C97018-A356-3040-96FC-45D6A3909496}"/>
              </a:ext>
            </a:extLst>
          </p:cNvPr>
          <p:cNvCxnSpPr>
            <a:cxnSpLocks/>
          </p:cNvCxnSpPr>
          <p:nvPr/>
        </p:nvCxnSpPr>
        <p:spPr>
          <a:xfrm>
            <a:off x="3780830" y="1215513"/>
            <a:ext cx="418995" cy="0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520A746E-3A40-1749-9EA2-0CE11E11C9D4}"/>
              </a:ext>
            </a:extLst>
          </p:cNvPr>
          <p:cNvSpPr/>
          <p:nvPr/>
        </p:nvSpPr>
        <p:spPr>
          <a:xfrm>
            <a:off x="4345616" y="1623613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GA_Cox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B607E4B-FF39-D14F-9623-6A753FF8A1EE}"/>
              </a:ext>
            </a:extLst>
          </p:cNvPr>
          <p:cNvSpPr/>
          <p:nvPr/>
        </p:nvSpPr>
        <p:spPr>
          <a:xfrm>
            <a:off x="4345616" y="1340442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B0BB71A-124E-304D-95A7-693CDD8F08FF}"/>
              </a:ext>
            </a:extLst>
          </p:cNvPr>
          <p:cNvSpPr/>
          <p:nvPr/>
        </p:nvSpPr>
        <p:spPr>
          <a:xfrm>
            <a:off x="4345616" y="692457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Nelson-Aalen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FCE9B9D-8221-2049-9071-28D0C7BC9A10}"/>
              </a:ext>
            </a:extLst>
          </p:cNvPr>
          <p:cNvSpPr/>
          <p:nvPr/>
        </p:nvSpPr>
        <p:spPr>
          <a:xfrm>
            <a:off x="4345616" y="1038658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Kapla</a:t>
            </a:r>
            <a:r>
              <a:rPr lang="en-US" sz="1000" dirty="0">
                <a:solidFill>
                  <a:sysClr val="windowText" lastClr="000000"/>
                </a:solidFill>
              </a:rPr>
              <a:t>-Meier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8A75D7B-84BB-7745-820E-8191E6CB6967}"/>
              </a:ext>
            </a:extLst>
          </p:cNvPr>
          <p:cNvSpPr/>
          <p:nvPr/>
        </p:nvSpPr>
        <p:spPr>
          <a:xfrm>
            <a:off x="4345616" y="359509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Frailty models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08577A6-FE59-D640-A476-DCCD2188938B}"/>
              </a:ext>
            </a:extLst>
          </p:cNvPr>
          <p:cNvSpPr/>
          <p:nvPr/>
        </p:nvSpPr>
        <p:spPr>
          <a:xfrm>
            <a:off x="4345616" y="1890339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Lasso cox 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B1A2E09-614B-634E-9463-903351E46C9C}"/>
              </a:ext>
            </a:extLst>
          </p:cNvPr>
          <p:cNvSpPr/>
          <p:nvPr/>
        </p:nvSpPr>
        <p:spPr>
          <a:xfrm>
            <a:off x="4345616" y="2181610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Ridge cox 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870F791-ED72-A048-A8D9-EB24B0D4FF0A}"/>
              </a:ext>
            </a:extLst>
          </p:cNvPr>
          <p:cNvSpPr/>
          <p:nvPr/>
        </p:nvSpPr>
        <p:spPr>
          <a:xfrm>
            <a:off x="4345616" y="2466038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ElasticNet</a:t>
            </a:r>
            <a:r>
              <a:rPr lang="en-US" sz="1000" dirty="0">
                <a:solidFill>
                  <a:sysClr val="windowText" lastClr="000000"/>
                </a:solidFill>
              </a:rPr>
              <a:t> Cox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6C6E998-7738-794F-A318-0F1D3FB3E154}"/>
              </a:ext>
            </a:extLst>
          </p:cNvPr>
          <p:cNvSpPr/>
          <p:nvPr/>
        </p:nvSpPr>
        <p:spPr>
          <a:xfrm>
            <a:off x="4345616" y="2746891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 Cox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AIC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BE60C42-C550-1B4F-B76F-AAEE6EE28217}"/>
              </a:ext>
            </a:extLst>
          </p:cNvPr>
          <p:cNvSpPr/>
          <p:nvPr/>
        </p:nvSpPr>
        <p:spPr>
          <a:xfrm>
            <a:off x="4345616" y="3024540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p 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55F0C5D-6114-BD4A-9107-1D148E37DCA7}"/>
              </a:ext>
            </a:extLst>
          </p:cNvPr>
          <p:cNvSpPr/>
          <p:nvPr/>
        </p:nvSpPr>
        <p:spPr>
          <a:xfrm>
            <a:off x="4345616" y="3332581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p 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0D7A077-DECB-A647-B24A-722E6FD6ADDC}"/>
              </a:ext>
            </a:extLst>
          </p:cNvPr>
          <p:cNvSpPr/>
          <p:nvPr/>
        </p:nvSpPr>
        <p:spPr>
          <a:xfrm>
            <a:off x="4345616" y="3947253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Survivalsvm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FDC111F2-65A1-8540-89FA-2B83B588E6CE}"/>
              </a:ext>
            </a:extLst>
          </p:cNvPr>
          <p:cNvSpPr/>
          <p:nvPr/>
        </p:nvSpPr>
        <p:spPr>
          <a:xfrm>
            <a:off x="4345616" y="4270996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RSF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EAA5672-977D-6349-9FCF-6781512CC009}"/>
              </a:ext>
            </a:extLst>
          </p:cNvPr>
          <p:cNvSpPr/>
          <p:nvPr/>
        </p:nvSpPr>
        <p:spPr>
          <a:xfrm>
            <a:off x="4345616" y="3645162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Survival trees 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1ED045-8A1E-D14D-9659-29CABCE9F4AD}"/>
              </a:ext>
            </a:extLst>
          </p:cNvPr>
          <p:cNvCxnSpPr>
            <a:cxnSpLocks/>
          </p:cNvCxnSpPr>
          <p:nvPr/>
        </p:nvCxnSpPr>
        <p:spPr>
          <a:xfrm flipV="1">
            <a:off x="882617" y="1964594"/>
            <a:ext cx="423953" cy="1201139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B2DCE2B-38C9-3847-A1D9-504F39019BD7}"/>
              </a:ext>
            </a:extLst>
          </p:cNvPr>
          <p:cNvCxnSpPr>
            <a:cxnSpLocks/>
          </p:cNvCxnSpPr>
          <p:nvPr/>
        </p:nvCxnSpPr>
        <p:spPr>
          <a:xfrm>
            <a:off x="882219" y="3526131"/>
            <a:ext cx="440819" cy="806868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FC145F63-C32A-F64C-B834-819347014E6E}"/>
              </a:ext>
            </a:extLst>
          </p:cNvPr>
          <p:cNvSpPr/>
          <p:nvPr/>
        </p:nvSpPr>
        <p:spPr>
          <a:xfrm>
            <a:off x="2654151" y="6214106"/>
            <a:ext cx="956315" cy="559740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Neural network models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368E271-8A7B-1447-BAA5-A4B624DDD5A8}"/>
              </a:ext>
            </a:extLst>
          </p:cNvPr>
          <p:cNvSpPr/>
          <p:nvPr/>
        </p:nvSpPr>
        <p:spPr>
          <a:xfrm>
            <a:off x="2654151" y="4598388"/>
            <a:ext cx="956315" cy="559740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Advanced models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4D4F01C-B511-0B4E-A67C-970CE25A9961}"/>
              </a:ext>
            </a:extLst>
          </p:cNvPr>
          <p:cNvSpPr/>
          <p:nvPr/>
        </p:nvSpPr>
        <p:spPr>
          <a:xfrm>
            <a:off x="2654151" y="3445751"/>
            <a:ext cx="956315" cy="559740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Tree based models 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0A97E935-2660-BA4A-B3EF-45B99AAB7A42}"/>
              </a:ext>
            </a:extLst>
          </p:cNvPr>
          <p:cNvSpPr/>
          <p:nvPr/>
        </p:nvSpPr>
        <p:spPr>
          <a:xfrm>
            <a:off x="4345616" y="4852633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5C36A89-B9E8-3149-B613-A16E765835DF}"/>
              </a:ext>
            </a:extLst>
          </p:cNvPr>
          <p:cNvSpPr/>
          <p:nvPr/>
        </p:nvSpPr>
        <p:spPr>
          <a:xfrm>
            <a:off x="4345616" y="5166712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GAcoxboost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3B1F88B-972A-4E45-899D-7B066B192A36}"/>
              </a:ext>
            </a:extLst>
          </p:cNvPr>
          <p:cNvSpPr/>
          <p:nvPr/>
        </p:nvSpPr>
        <p:spPr>
          <a:xfrm>
            <a:off x="4345616" y="4560217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89E5B6DB-DAEC-D642-AF86-02EC2A5BB0FF}"/>
              </a:ext>
            </a:extLst>
          </p:cNvPr>
          <p:cNvSpPr/>
          <p:nvPr/>
        </p:nvSpPr>
        <p:spPr>
          <a:xfrm>
            <a:off x="4345616" y="5475288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MTLR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CB96A02-CA47-3747-8E96-C33676600746}"/>
              </a:ext>
            </a:extLst>
          </p:cNvPr>
          <p:cNvSpPr/>
          <p:nvPr/>
        </p:nvSpPr>
        <p:spPr>
          <a:xfrm>
            <a:off x="4345616" y="5753623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GAmtlr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FD0D246-2B66-7144-9A1E-87178B797C74}"/>
              </a:ext>
            </a:extLst>
          </p:cNvPr>
          <p:cNvSpPr/>
          <p:nvPr/>
        </p:nvSpPr>
        <p:spPr>
          <a:xfrm>
            <a:off x="4345616" y="6052372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DEmtlr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7732D94-1824-5B41-87E5-9384E955A090}"/>
              </a:ext>
            </a:extLst>
          </p:cNvPr>
          <p:cNvSpPr/>
          <p:nvPr/>
        </p:nvSpPr>
        <p:spPr>
          <a:xfrm>
            <a:off x="4345616" y="6380806"/>
            <a:ext cx="2151379" cy="226341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Dnnsurv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269C88E1-B8BC-8849-A8A0-1236C4EADB64}"/>
              </a:ext>
            </a:extLst>
          </p:cNvPr>
          <p:cNvSpPr/>
          <p:nvPr/>
        </p:nvSpPr>
        <p:spPr>
          <a:xfrm>
            <a:off x="1078920" y="4412244"/>
            <a:ext cx="903392" cy="948096"/>
          </a:xfrm>
          <a:prstGeom prst="roundRect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Modern machine learning models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6ACC97-CD02-2748-A548-C1310FB82101}"/>
              </a:ext>
            </a:extLst>
          </p:cNvPr>
          <p:cNvCxnSpPr>
            <a:cxnSpLocks/>
          </p:cNvCxnSpPr>
          <p:nvPr/>
        </p:nvCxnSpPr>
        <p:spPr>
          <a:xfrm>
            <a:off x="2056125" y="5475288"/>
            <a:ext cx="440819" cy="806868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74AF30-E525-D849-8DF4-33798534D614}"/>
              </a:ext>
            </a:extLst>
          </p:cNvPr>
          <p:cNvCxnSpPr>
            <a:cxnSpLocks/>
          </p:cNvCxnSpPr>
          <p:nvPr/>
        </p:nvCxnSpPr>
        <p:spPr>
          <a:xfrm flipV="1">
            <a:off x="2089417" y="4852633"/>
            <a:ext cx="452737" cy="3578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5EEBB2F-6300-A745-A0FC-39578B42F98C}"/>
              </a:ext>
            </a:extLst>
          </p:cNvPr>
          <p:cNvCxnSpPr>
            <a:cxnSpLocks/>
          </p:cNvCxnSpPr>
          <p:nvPr/>
        </p:nvCxnSpPr>
        <p:spPr>
          <a:xfrm flipH="1">
            <a:off x="2066167" y="4060423"/>
            <a:ext cx="383604" cy="436709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1AA043-5B3F-DB47-A616-623C81F20537}"/>
              </a:ext>
            </a:extLst>
          </p:cNvPr>
          <p:cNvCxnSpPr>
            <a:cxnSpLocks/>
          </p:cNvCxnSpPr>
          <p:nvPr/>
        </p:nvCxnSpPr>
        <p:spPr>
          <a:xfrm flipV="1">
            <a:off x="3712652" y="1567657"/>
            <a:ext cx="487172" cy="347173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67E7A54-72D1-8E47-BB10-F6DEFE8F3030}"/>
              </a:ext>
            </a:extLst>
          </p:cNvPr>
          <p:cNvCxnSpPr>
            <a:cxnSpLocks/>
          </p:cNvCxnSpPr>
          <p:nvPr/>
        </p:nvCxnSpPr>
        <p:spPr>
          <a:xfrm flipV="1">
            <a:off x="3736337" y="1786531"/>
            <a:ext cx="487173" cy="207616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280B46E-D965-BB45-98BD-E94E8B95B579}"/>
              </a:ext>
            </a:extLst>
          </p:cNvPr>
          <p:cNvCxnSpPr>
            <a:cxnSpLocks/>
          </p:cNvCxnSpPr>
          <p:nvPr/>
        </p:nvCxnSpPr>
        <p:spPr>
          <a:xfrm flipV="1">
            <a:off x="3736336" y="2002815"/>
            <a:ext cx="510859" cy="115821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E6C858-07D8-6B41-9670-944507CA689B}"/>
              </a:ext>
            </a:extLst>
          </p:cNvPr>
          <p:cNvCxnSpPr>
            <a:cxnSpLocks/>
          </p:cNvCxnSpPr>
          <p:nvPr/>
        </p:nvCxnSpPr>
        <p:spPr>
          <a:xfrm>
            <a:off x="3760438" y="2201763"/>
            <a:ext cx="463072" cy="65210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2ED1159-1252-7647-ADA6-55C34220A24E}"/>
              </a:ext>
            </a:extLst>
          </p:cNvPr>
          <p:cNvCxnSpPr>
            <a:cxnSpLocks/>
          </p:cNvCxnSpPr>
          <p:nvPr/>
        </p:nvCxnSpPr>
        <p:spPr>
          <a:xfrm>
            <a:off x="3763449" y="2324296"/>
            <a:ext cx="471629" cy="240868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57D5FEE-8E57-4A47-9C80-07D5F887E441}"/>
              </a:ext>
            </a:extLst>
          </p:cNvPr>
          <p:cNvCxnSpPr>
            <a:cxnSpLocks/>
          </p:cNvCxnSpPr>
          <p:nvPr/>
        </p:nvCxnSpPr>
        <p:spPr>
          <a:xfrm>
            <a:off x="3721946" y="2402772"/>
            <a:ext cx="541263" cy="433360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0E4984E-70B0-164B-9464-3F4B65011D4D}"/>
              </a:ext>
            </a:extLst>
          </p:cNvPr>
          <p:cNvCxnSpPr>
            <a:cxnSpLocks/>
          </p:cNvCxnSpPr>
          <p:nvPr/>
        </p:nvCxnSpPr>
        <p:spPr>
          <a:xfrm>
            <a:off x="3683636" y="2525819"/>
            <a:ext cx="551442" cy="567881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D73A98-9CEF-5944-B871-B4441D5282C2}"/>
              </a:ext>
            </a:extLst>
          </p:cNvPr>
          <p:cNvCxnSpPr>
            <a:cxnSpLocks/>
          </p:cNvCxnSpPr>
          <p:nvPr/>
        </p:nvCxnSpPr>
        <p:spPr>
          <a:xfrm>
            <a:off x="3631757" y="2553902"/>
            <a:ext cx="615438" cy="846584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24C121-3B43-BA46-A435-54565A5967A3}"/>
              </a:ext>
            </a:extLst>
          </p:cNvPr>
          <p:cNvCxnSpPr>
            <a:cxnSpLocks/>
          </p:cNvCxnSpPr>
          <p:nvPr/>
        </p:nvCxnSpPr>
        <p:spPr>
          <a:xfrm flipH="1">
            <a:off x="3763449" y="3781767"/>
            <a:ext cx="436376" cy="0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AE10B78-82CC-A64B-AB34-3DC148F66A6C}"/>
              </a:ext>
            </a:extLst>
          </p:cNvPr>
          <p:cNvCxnSpPr>
            <a:cxnSpLocks/>
          </p:cNvCxnSpPr>
          <p:nvPr/>
        </p:nvCxnSpPr>
        <p:spPr>
          <a:xfrm flipH="1">
            <a:off x="3646372" y="4093698"/>
            <a:ext cx="535177" cy="448986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D0B7E15-1576-D344-B137-AB07F8EE7061}"/>
              </a:ext>
            </a:extLst>
          </p:cNvPr>
          <p:cNvCxnSpPr>
            <a:cxnSpLocks/>
          </p:cNvCxnSpPr>
          <p:nvPr/>
        </p:nvCxnSpPr>
        <p:spPr>
          <a:xfrm flipH="1">
            <a:off x="3683636" y="4414912"/>
            <a:ext cx="516188" cy="200180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A682172-2203-8843-821D-B0765F817A73}"/>
              </a:ext>
            </a:extLst>
          </p:cNvPr>
          <p:cNvCxnSpPr>
            <a:cxnSpLocks/>
          </p:cNvCxnSpPr>
          <p:nvPr/>
        </p:nvCxnSpPr>
        <p:spPr>
          <a:xfrm flipH="1">
            <a:off x="3672626" y="4673387"/>
            <a:ext cx="566899" cy="42099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32D732C-34D5-D648-9C18-79ECEE79E8A1}"/>
              </a:ext>
            </a:extLst>
          </p:cNvPr>
          <p:cNvCxnSpPr>
            <a:cxnSpLocks/>
          </p:cNvCxnSpPr>
          <p:nvPr/>
        </p:nvCxnSpPr>
        <p:spPr>
          <a:xfrm flipH="1" flipV="1">
            <a:off x="3720579" y="4852633"/>
            <a:ext cx="460971" cy="83674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C8A8715-2B92-E348-B718-BA99A32CCFC0}"/>
              </a:ext>
            </a:extLst>
          </p:cNvPr>
          <p:cNvCxnSpPr>
            <a:cxnSpLocks/>
          </p:cNvCxnSpPr>
          <p:nvPr/>
        </p:nvCxnSpPr>
        <p:spPr>
          <a:xfrm flipH="1" flipV="1">
            <a:off x="3698937" y="4996926"/>
            <a:ext cx="519877" cy="238970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2D891BF-73A8-2E4E-8929-57E04D2F58A4}"/>
              </a:ext>
            </a:extLst>
          </p:cNvPr>
          <p:cNvCxnSpPr>
            <a:cxnSpLocks/>
          </p:cNvCxnSpPr>
          <p:nvPr/>
        </p:nvCxnSpPr>
        <p:spPr>
          <a:xfrm flipH="1" flipV="1">
            <a:off x="3696911" y="5138017"/>
            <a:ext cx="470371" cy="379319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D7D687B-EAEF-2443-BAEC-8AAB05CB93DC}"/>
              </a:ext>
            </a:extLst>
          </p:cNvPr>
          <p:cNvCxnSpPr>
            <a:cxnSpLocks/>
          </p:cNvCxnSpPr>
          <p:nvPr/>
        </p:nvCxnSpPr>
        <p:spPr>
          <a:xfrm flipH="1" flipV="1">
            <a:off x="3631087" y="5215280"/>
            <a:ext cx="602532" cy="651513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B94F7BE-C54D-FF4B-B557-D619DB44E083}"/>
              </a:ext>
            </a:extLst>
          </p:cNvPr>
          <p:cNvCxnSpPr>
            <a:cxnSpLocks/>
          </p:cNvCxnSpPr>
          <p:nvPr/>
        </p:nvCxnSpPr>
        <p:spPr>
          <a:xfrm flipH="1" flipV="1">
            <a:off x="3572471" y="5253478"/>
            <a:ext cx="652787" cy="912064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136BB53-8FD7-7342-A489-463DE4F1A7BC}"/>
              </a:ext>
            </a:extLst>
          </p:cNvPr>
          <p:cNvCxnSpPr>
            <a:cxnSpLocks/>
          </p:cNvCxnSpPr>
          <p:nvPr/>
        </p:nvCxnSpPr>
        <p:spPr>
          <a:xfrm flipV="1">
            <a:off x="3696953" y="6524590"/>
            <a:ext cx="452737" cy="3578"/>
          </a:xfrm>
          <a:prstGeom prst="line">
            <a:avLst/>
          </a:prstGeom>
          <a:ln w="1905"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3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22A735-587A-E44C-95B3-80B77493F6F7}"/>
              </a:ext>
            </a:extLst>
          </p:cNvPr>
          <p:cNvSpPr/>
          <p:nvPr/>
        </p:nvSpPr>
        <p:spPr>
          <a:xfrm>
            <a:off x="-4459" y="3093867"/>
            <a:ext cx="755439" cy="482943"/>
          </a:xfrm>
          <a:prstGeom prst="roundRect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Survival models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E0F7D2-BBBA-D545-85B1-44F3009B969B}"/>
              </a:ext>
            </a:extLst>
          </p:cNvPr>
          <p:cNvSpPr/>
          <p:nvPr/>
        </p:nvSpPr>
        <p:spPr>
          <a:xfrm>
            <a:off x="1190446" y="1906298"/>
            <a:ext cx="903392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Traditional statistical models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BDFFD6A-2167-494D-B322-F29EAFE0D225}"/>
              </a:ext>
            </a:extLst>
          </p:cNvPr>
          <p:cNvSpPr/>
          <p:nvPr/>
        </p:nvSpPr>
        <p:spPr>
          <a:xfrm>
            <a:off x="4345616" y="48638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Survival mixture models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160B7A-723C-2C46-9984-F9367971991A}"/>
              </a:ext>
            </a:extLst>
          </p:cNvPr>
          <p:cNvSpPr/>
          <p:nvPr/>
        </p:nvSpPr>
        <p:spPr>
          <a:xfrm>
            <a:off x="7217613" y="1116892"/>
            <a:ext cx="4714803" cy="446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Benchmark framework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7BD044E-7B29-AB47-92D3-5FC89F5C7BF4}"/>
              </a:ext>
            </a:extLst>
          </p:cNvPr>
          <p:cNvSpPr/>
          <p:nvPr/>
        </p:nvSpPr>
        <p:spPr>
          <a:xfrm>
            <a:off x="11433026" y="2836132"/>
            <a:ext cx="758974" cy="4829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Final pick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8AF181-C736-2840-8286-61CCC61FBC0D}"/>
              </a:ext>
            </a:extLst>
          </p:cNvPr>
          <p:cNvSpPr txBox="1"/>
          <p:nvPr/>
        </p:nvSpPr>
        <p:spPr>
          <a:xfrm rot="2704251">
            <a:off x="9568244" y="2688847"/>
            <a:ext cx="43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EFFD24-B4A2-B846-ADCE-48213828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487094" y="2097280"/>
            <a:ext cx="2289677" cy="1886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0BA188-52D0-1D4C-9A1A-217FCF01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16551" y="2999393"/>
            <a:ext cx="2289677" cy="15251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B2FA098-AFE3-5A4D-86CF-0DE248B332B1}"/>
              </a:ext>
            </a:extLst>
          </p:cNvPr>
          <p:cNvSpPr txBox="1"/>
          <p:nvPr/>
        </p:nvSpPr>
        <p:spPr>
          <a:xfrm>
            <a:off x="10185065" y="2708980"/>
            <a:ext cx="43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1D0D66F-1070-7448-81DD-85B08B831C41}"/>
              </a:ext>
            </a:extLst>
          </p:cNvPr>
          <p:cNvSpPr/>
          <p:nvPr/>
        </p:nvSpPr>
        <p:spPr>
          <a:xfrm>
            <a:off x="10982532" y="3006607"/>
            <a:ext cx="359329" cy="141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0EE8649-2803-8D4D-991B-933E8F99FF07}"/>
              </a:ext>
            </a:extLst>
          </p:cNvPr>
          <p:cNvSpPr/>
          <p:nvPr/>
        </p:nvSpPr>
        <p:spPr>
          <a:xfrm>
            <a:off x="6849604" y="380192"/>
            <a:ext cx="5339937" cy="5906661"/>
          </a:xfrm>
          <a:prstGeom prst="round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B2E3B87-5B09-5646-A842-34B400467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9124211" y="3002167"/>
            <a:ext cx="2030542" cy="1525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F0A34F4-46EE-6A40-A0EE-67A8534E95FF}"/>
              </a:ext>
            </a:extLst>
          </p:cNvPr>
          <p:cNvSpPr txBox="1"/>
          <p:nvPr/>
        </p:nvSpPr>
        <p:spPr>
          <a:xfrm>
            <a:off x="8156309" y="4165683"/>
            <a:ext cx="12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A07A7-D81D-8C40-AB08-574E95CFC69B}"/>
              </a:ext>
            </a:extLst>
          </p:cNvPr>
          <p:cNvSpPr txBox="1"/>
          <p:nvPr/>
        </p:nvSpPr>
        <p:spPr>
          <a:xfrm rot="16200000">
            <a:off x="6834178" y="2681324"/>
            <a:ext cx="12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7D665-7933-614F-B449-CCB3294BB1EA}"/>
              </a:ext>
            </a:extLst>
          </p:cNvPr>
          <p:cNvSpPr txBox="1"/>
          <p:nvPr/>
        </p:nvSpPr>
        <p:spPr>
          <a:xfrm>
            <a:off x="10552255" y="4158894"/>
            <a:ext cx="108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vector: </a:t>
            </a:r>
          </a:p>
          <a:p>
            <a:r>
              <a:rPr lang="en-US" dirty="0"/>
              <a:t>m</a:t>
            </a:r>
            <a:r>
              <a:rPr lang="zh-CN" altLang="en-US" dirty="0"/>
              <a:t> </a:t>
            </a:r>
            <a:r>
              <a:rPr lang="en-AU" altLang="zh-CN" dirty="0">
                <a:solidFill>
                  <a:srgbClr val="FF0000"/>
                </a:solidFill>
              </a:rPr>
              <a:t> </a:t>
            </a:r>
            <a:r>
              <a:rPr lang="en-AU" altLang="zh-CN" dirty="0"/>
              <a:t> </a:t>
            </a:r>
            <a:r>
              <a:rPr lang="en-US" dirty="0"/>
              <a:t>1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B1237-9E8B-684C-9613-5E0A6B2AB51C}"/>
              </a:ext>
            </a:extLst>
          </p:cNvPr>
          <p:cNvSpPr txBox="1"/>
          <p:nvPr/>
        </p:nvSpPr>
        <p:spPr>
          <a:xfrm>
            <a:off x="7303899" y="4452201"/>
            <a:ext cx="2453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matrix: </a:t>
            </a:r>
          </a:p>
          <a:p>
            <a:r>
              <a:rPr lang="en-US" dirty="0"/>
              <a:t>number of methods (m)</a:t>
            </a:r>
          </a:p>
          <a:p>
            <a:r>
              <a:rPr lang="en-US" dirty="0"/>
              <a:t>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number of metrics (p)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B46701-362F-4743-8280-9AD85F9154D1}"/>
              </a:ext>
            </a:extLst>
          </p:cNvPr>
          <p:cNvSpPr txBox="1"/>
          <p:nvPr/>
        </p:nvSpPr>
        <p:spPr>
          <a:xfrm>
            <a:off x="9695169" y="4176632"/>
            <a:ext cx="108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vector: </a:t>
            </a:r>
          </a:p>
          <a:p>
            <a:r>
              <a:rPr lang="en-US" dirty="0"/>
              <a:t>p   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F8EA74-5212-0E45-B939-15CBAF843F49}"/>
              </a:ext>
            </a:extLst>
          </p:cNvPr>
          <p:cNvSpPr txBox="1"/>
          <p:nvPr/>
        </p:nvSpPr>
        <p:spPr>
          <a:xfrm rot="2704251">
            <a:off x="10764179" y="4680382"/>
            <a:ext cx="271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55136D-5073-304D-AE53-225150E2FDD7}"/>
              </a:ext>
            </a:extLst>
          </p:cNvPr>
          <p:cNvSpPr txBox="1"/>
          <p:nvPr/>
        </p:nvSpPr>
        <p:spPr>
          <a:xfrm rot="2704251">
            <a:off x="9846696" y="4732107"/>
            <a:ext cx="5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69C6DF-A788-4848-93BA-2F9F74E0CFE9}"/>
              </a:ext>
            </a:extLst>
          </p:cNvPr>
          <p:cNvSpPr txBox="1"/>
          <p:nvPr/>
        </p:nvSpPr>
        <p:spPr>
          <a:xfrm rot="2704251" flipH="1">
            <a:off x="8225249" y="4929254"/>
            <a:ext cx="28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4F764-38DB-A74C-8A92-C21A4EADCD64}"/>
              </a:ext>
            </a:extLst>
          </p:cNvPr>
          <p:cNvSpPr txBox="1"/>
          <p:nvPr/>
        </p:nvSpPr>
        <p:spPr>
          <a:xfrm>
            <a:off x="162169" y="210901"/>
            <a:ext cx="3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403652-2882-1F4D-95FB-FA4AC41B2F78}"/>
              </a:ext>
            </a:extLst>
          </p:cNvPr>
          <p:cNvSpPr txBox="1"/>
          <p:nvPr/>
        </p:nvSpPr>
        <p:spPr>
          <a:xfrm flipH="1">
            <a:off x="6773566" y="223958"/>
            <a:ext cx="3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F6E09EA-9278-7F41-85B0-2C374E5C8C53}"/>
              </a:ext>
            </a:extLst>
          </p:cNvPr>
          <p:cNvSpPr/>
          <p:nvPr/>
        </p:nvSpPr>
        <p:spPr>
          <a:xfrm>
            <a:off x="2626450" y="2813830"/>
            <a:ext cx="956315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Semi-parametric models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F323D67-B6DC-5943-B204-F7F46C5307EE}"/>
              </a:ext>
            </a:extLst>
          </p:cNvPr>
          <p:cNvSpPr/>
          <p:nvPr/>
        </p:nvSpPr>
        <p:spPr>
          <a:xfrm>
            <a:off x="2626450" y="831042"/>
            <a:ext cx="955058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Non-parametric models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437B4BD-1A89-B04C-B5E3-01DEF32E894F}"/>
              </a:ext>
            </a:extLst>
          </p:cNvPr>
          <p:cNvSpPr/>
          <p:nvPr/>
        </p:nvSpPr>
        <p:spPr>
          <a:xfrm>
            <a:off x="2626450" y="125097"/>
            <a:ext cx="975586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Parametric models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520A746E-3A40-1749-9EA2-0CE11E11C9D4}"/>
              </a:ext>
            </a:extLst>
          </p:cNvPr>
          <p:cNvSpPr/>
          <p:nvPr/>
        </p:nvSpPr>
        <p:spPr>
          <a:xfrm>
            <a:off x="4345616" y="1623613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GA_Cox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B607E4B-FF39-D14F-9623-6A753FF8A1EE}"/>
              </a:ext>
            </a:extLst>
          </p:cNvPr>
          <p:cNvSpPr/>
          <p:nvPr/>
        </p:nvSpPr>
        <p:spPr>
          <a:xfrm>
            <a:off x="4345616" y="1340442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B0BB71A-124E-304D-95A7-693CDD8F08FF}"/>
              </a:ext>
            </a:extLst>
          </p:cNvPr>
          <p:cNvSpPr/>
          <p:nvPr/>
        </p:nvSpPr>
        <p:spPr>
          <a:xfrm>
            <a:off x="4345616" y="692457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Nelson-Aalen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FCE9B9D-8221-2049-9071-28D0C7BC9A10}"/>
              </a:ext>
            </a:extLst>
          </p:cNvPr>
          <p:cNvSpPr/>
          <p:nvPr/>
        </p:nvSpPr>
        <p:spPr>
          <a:xfrm>
            <a:off x="4345616" y="1038658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Kapla</a:t>
            </a:r>
            <a:r>
              <a:rPr lang="en-US" sz="1000" dirty="0">
                <a:solidFill>
                  <a:sysClr val="windowText" lastClr="000000"/>
                </a:solidFill>
              </a:rPr>
              <a:t>-Meier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8A75D7B-84BB-7745-820E-8191E6CB6967}"/>
              </a:ext>
            </a:extLst>
          </p:cNvPr>
          <p:cNvSpPr/>
          <p:nvPr/>
        </p:nvSpPr>
        <p:spPr>
          <a:xfrm>
            <a:off x="4345616" y="359509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Frailty models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08577A6-FE59-D640-A476-DCCD2188938B}"/>
              </a:ext>
            </a:extLst>
          </p:cNvPr>
          <p:cNvSpPr/>
          <p:nvPr/>
        </p:nvSpPr>
        <p:spPr>
          <a:xfrm>
            <a:off x="4345616" y="1890339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Lasso cox 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B1A2E09-614B-634E-9463-903351E46C9C}"/>
              </a:ext>
            </a:extLst>
          </p:cNvPr>
          <p:cNvSpPr/>
          <p:nvPr/>
        </p:nvSpPr>
        <p:spPr>
          <a:xfrm>
            <a:off x="4345616" y="2181610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Ridge cox 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870F791-ED72-A048-A8D9-EB24B0D4FF0A}"/>
              </a:ext>
            </a:extLst>
          </p:cNvPr>
          <p:cNvSpPr/>
          <p:nvPr/>
        </p:nvSpPr>
        <p:spPr>
          <a:xfrm>
            <a:off x="4345616" y="2466038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ElasticNet</a:t>
            </a:r>
            <a:r>
              <a:rPr lang="en-US" sz="1000" dirty="0">
                <a:solidFill>
                  <a:sysClr val="windowText" lastClr="000000"/>
                </a:solidFill>
              </a:rPr>
              <a:t> Cox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6C6E998-7738-794F-A318-0F1D3FB3E154}"/>
              </a:ext>
            </a:extLst>
          </p:cNvPr>
          <p:cNvSpPr/>
          <p:nvPr/>
        </p:nvSpPr>
        <p:spPr>
          <a:xfrm>
            <a:off x="4345616" y="2746891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 Cox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AIC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BE60C42-C550-1B4F-B76F-AAEE6EE28217}"/>
              </a:ext>
            </a:extLst>
          </p:cNvPr>
          <p:cNvSpPr/>
          <p:nvPr/>
        </p:nvSpPr>
        <p:spPr>
          <a:xfrm>
            <a:off x="4345616" y="3024540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p 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55F0C5D-6114-BD4A-9107-1D148E37DCA7}"/>
              </a:ext>
            </a:extLst>
          </p:cNvPr>
          <p:cNvSpPr/>
          <p:nvPr/>
        </p:nvSpPr>
        <p:spPr>
          <a:xfrm>
            <a:off x="4345616" y="3332581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p 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0D7A077-DECB-A647-B24A-722E6FD6ADDC}"/>
              </a:ext>
            </a:extLst>
          </p:cNvPr>
          <p:cNvSpPr/>
          <p:nvPr/>
        </p:nvSpPr>
        <p:spPr>
          <a:xfrm>
            <a:off x="4345616" y="3947253"/>
            <a:ext cx="2151379" cy="226341"/>
          </a:xfrm>
          <a:prstGeom prst="roundRect">
            <a:avLst/>
          </a:prstGeom>
          <a:solidFill>
            <a:srgbClr val="FC80E3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Survivalsvm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FDC111F2-65A1-8540-89FA-2B83B588E6CE}"/>
              </a:ext>
            </a:extLst>
          </p:cNvPr>
          <p:cNvSpPr/>
          <p:nvPr/>
        </p:nvSpPr>
        <p:spPr>
          <a:xfrm>
            <a:off x="4345616" y="4270996"/>
            <a:ext cx="2151379" cy="226341"/>
          </a:xfrm>
          <a:prstGeom prst="roundRect">
            <a:avLst/>
          </a:prstGeom>
          <a:solidFill>
            <a:srgbClr val="FC80E3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RSF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EAA5672-977D-6349-9FCF-6781512CC009}"/>
              </a:ext>
            </a:extLst>
          </p:cNvPr>
          <p:cNvSpPr/>
          <p:nvPr/>
        </p:nvSpPr>
        <p:spPr>
          <a:xfrm>
            <a:off x="4345616" y="3645162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Survival trees 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FC145F63-C32A-F64C-B834-819347014E6E}"/>
              </a:ext>
            </a:extLst>
          </p:cNvPr>
          <p:cNvSpPr/>
          <p:nvPr/>
        </p:nvSpPr>
        <p:spPr>
          <a:xfrm>
            <a:off x="2626450" y="6193292"/>
            <a:ext cx="956315" cy="559740"/>
          </a:xfrm>
          <a:prstGeom prst="roundRect">
            <a:avLst/>
          </a:prstGeom>
          <a:solidFill>
            <a:srgbClr val="FC80E3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Neural network models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368E271-8A7B-1447-BAA5-A4B624DDD5A8}"/>
              </a:ext>
            </a:extLst>
          </p:cNvPr>
          <p:cNvSpPr/>
          <p:nvPr/>
        </p:nvSpPr>
        <p:spPr>
          <a:xfrm>
            <a:off x="2626450" y="4813853"/>
            <a:ext cx="956315" cy="559740"/>
          </a:xfrm>
          <a:prstGeom prst="roundRect">
            <a:avLst/>
          </a:prstGeom>
          <a:solidFill>
            <a:srgbClr val="FC80E3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Advanced models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4D4F01C-B511-0B4E-A67C-970CE25A9961}"/>
              </a:ext>
            </a:extLst>
          </p:cNvPr>
          <p:cNvSpPr/>
          <p:nvPr/>
        </p:nvSpPr>
        <p:spPr>
          <a:xfrm>
            <a:off x="2626450" y="3652102"/>
            <a:ext cx="956315" cy="559740"/>
          </a:xfrm>
          <a:prstGeom prst="roundRect">
            <a:avLst/>
          </a:prstGeom>
          <a:solidFill>
            <a:srgbClr val="FC80E3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Tree based models 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0A97E935-2660-BA4A-B3EF-45B99AAB7A42}"/>
              </a:ext>
            </a:extLst>
          </p:cNvPr>
          <p:cNvSpPr/>
          <p:nvPr/>
        </p:nvSpPr>
        <p:spPr>
          <a:xfrm>
            <a:off x="4345616" y="4852633"/>
            <a:ext cx="2151379" cy="226341"/>
          </a:xfrm>
          <a:prstGeom prst="roundRect">
            <a:avLst/>
          </a:prstGeom>
          <a:solidFill>
            <a:srgbClr val="FC80E3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5C36A89-B9E8-3149-B613-A16E765835DF}"/>
              </a:ext>
            </a:extLst>
          </p:cNvPr>
          <p:cNvSpPr/>
          <p:nvPr/>
        </p:nvSpPr>
        <p:spPr>
          <a:xfrm>
            <a:off x="4345616" y="5166712"/>
            <a:ext cx="2151379" cy="226341"/>
          </a:xfrm>
          <a:prstGeom prst="roundRect">
            <a:avLst/>
          </a:prstGeom>
          <a:solidFill>
            <a:srgbClr val="FC80E3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GAcoxboost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3B1F88B-972A-4E45-899D-7B066B192A36}"/>
              </a:ext>
            </a:extLst>
          </p:cNvPr>
          <p:cNvSpPr/>
          <p:nvPr/>
        </p:nvSpPr>
        <p:spPr>
          <a:xfrm>
            <a:off x="4345616" y="4560217"/>
            <a:ext cx="2151379" cy="226341"/>
          </a:xfrm>
          <a:prstGeom prst="roundRect">
            <a:avLst/>
          </a:prstGeom>
          <a:solidFill>
            <a:srgbClr val="FC80E3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89E5B6DB-DAEC-D642-AF86-02EC2A5BB0FF}"/>
              </a:ext>
            </a:extLst>
          </p:cNvPr>
          <p:cNvSpPr/>
          <p:nvPr/>
        </p:nvSpPr>
        <p:spPr>
          <a:xfrm>
            <a:off x="4345616" y="5475288"/>
            <a:ext cx="2151379" cy="226341"/>
          </a:xfrm>
          <a:prstGeom prst="roundRect">
            <a:avLst/>
          </a:prstGeom>
          <a:solidFill>
            <a:srgbClr val="FC80E3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MTLR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CB96A02-CA47-3747-8E96-C33676600746}"/>
              </a:ext>
            </a:extLst>
          </p:cNvPr>
          <p:cNvSpPr/>
          <p:nvPr/>
        </p:nvSpPr>
        <p:spPr>
          <a:xfrm>
            <a:off x="4345616" y="5753623"/>
            <a:ext cx="2151379" cy="226341"/>
          </a:xfrm>
          <a:prstGeom prst="roundRect">
            <a:avLst/>
          </a:prstGeom>
          <a:solidFill>
            <a:srgbClr val="FC80E3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GAmtlr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FD0D246-2B66-7144-9A1E-87178B797C74}"/>
              </a:ext>
            </a:extLst>
          </p:cNvPr>
          <p:cNvSpPr/>
          <p:nvPr/>
        </p:nvSpPr>
        <p:spPr>
          <a:xfrm>
            <a:off x="4345616" y="6052372"/>
            <a:ext cx="2151379" cy="226341"/>
          </a:xfrm>
          <a:prstGeom prst="roundRect">
            <a:avLst/>
          </a:prstGeom>
          <a:solidFill>
            <a:srgbClr val="FC80E3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DEmtlr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7732D94-1824-5B41-87E5-9384E955A090}"/>
              </a:ext>
            </a:extLst>
          </p:cNvPr>
          <p:cNvSpPr/>
          <p:nvPr/>
        </p:nvSpPr>
        <p:spPr>
          <a:xfrm>
            <a:off x="4345616" y="6380806"/>
            <a:ext cx="2151379" cy="226341"/>
          </a:xfrm>
          <a:prstGeom prst="roundRect">
            <a:avLst/>
          </a:prstGeom>
          <a:solidFill>
            <a:srgbClr val="FC80E3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Dnnsurv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269C88E1-B8BC-8849-A8A0-1236C4EADB64}"/>
              </a:ext>
            </a:extLst>
          </p:cNvPr>
          <p:cNvSpPr/>
          <p:nvPr/>
        </p:nvSpPr>
        <p:spPr>
          <a:xfrm>
            <a:off x="1195965" y="4093698"/>
            <a:ext cx="903392" cy="948096"/>
          </a:xfrm>
          <a:prstGeom prst="roundRect">
            <a:avLst/>
          </a:prstGeom>
          <a:solidFill>
            <a:srgbClr val="FC80E3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Modern machine learning models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E908CB1-BA5C-0142-A1E0-9504052A1F65}"/>
              </a:ext>
            </a:extLst>
          </p:cNvPr>
          <p:cNvSpPr/>
          <p:nvPr/>
        </p:nvSpPr>
        <p:spPr>
          <a:xfrm>
            <a:off x="811902" y="2204403"/>
            <a:ext cx="368300" cy="22078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E399A100-9B78-2C45-8CB9-608D4C4E7187}"/>
              </a:ext>
            </a:extLst>
          </p:cNvPr>
          <p:cNvSpPr/>
          <p:nvPr/>
        </p:nvSpPr>
        <p:spPr>
          <a:xfrm>
            <a:off x="2173597" y="359509"/>
            <a:ext cx="368300" cy="2861091"/>
          </a:xfrm>
          <a:prstGeom prst="leftBrace">
            <a:avLst>
              <a:gd name="adj1" fmla="val 8333"/>
              <a:gd name="adj2" fmla="val 628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eft Brace 119">
            <a:extLst>
              <a:ext uri="{FF2B5EF4-FFF2-40B4-BE49-F238E27FC236}">
                <a16:creationId xmlns:a16="http://schemas.microsoft.com/office/drawing/2014/main" id="{EBEE10D1-9C94-CD48-9125-BBD168A28DBB}"/>
              </a:ext>
            </a:extLst>
          </p:cNvPr>
          <p:cNvSpPr/>
          <p:nvPr/>
        </p:nvSpPr>
        <p:spPr>
          <a:xfrm>
            <a:off x="2169414" y="3947253"/>
            <a:ext cx="368300" cy="2551238"/>
          </a:xfrm>
          <a:prstGeom prst="leftBrace">
            <a:avLst>
              <a:gd name="adj1" fmla="val 8333"/>
              <a:gd name="adj2" fmla="val 290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FC791069-81D3-2A45-A088-5EBE56DB494D}"/>
              </a:ext>
            </a:extLst>
          </p:cNvPr>
          <p:cNvSpPr/>
          <p:nvPr/>
        </p:nvSpPr>
        <p:spPr>
          <a:xfrm>
            <a:off x="3769563" y="125098"/>
            <a:ext cx="368300" cy="3693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7DB571BE-0507-C241-9351-7F1082C9F375}"/>
              </a:ext>
            </a:extLst>
          </p:cNvPr>
          <p:cNvSpPr/>
          <p:nvPr/>
        </p:nvSpPr>
        <p:spPr>
          <a:xfrm>
            <a:off x="3793263" y="1437322"/>
            <a:ext cx="368300" cy="2041100"/>
          </a:xfrm>
          <a:prstGeom prst="leftBrace">
            <a:avLst>
              <a:gd name="adj1" fmla="val 8333"/>
              <a:gd name="adj2" fmla="val 792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0BD24C77-BBC3-674E-ACE2-6AE9512EBE16}"/>
              </a:ext>
            </a:extLst>
          </p:cNvPr>
          <p:cNvSpPr/>
          <p:nvPr/>
        </p:nvSpPr>
        <p:spPr>
          <a:xfrm>
            <a:off x="3769563" y="771507"/>
            <a:ext cx="368300" cy="46819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CEC40C84-5A9B-E743-9FA8-0F3FA5A09798}"/>
              </a:ext>
            </a:extLst>
          </p:cNvPr>
          <p:cNvSpPr/>
          <p:nvPr/>
        </p:nvSpPr>
        <p:spPr>
          <a:xfrm>
            <a:off x="3783845" y="4013779"/>
            <a:ext cx="368300" cy="2207841"/>
          </a:xfrm>
          <a:prstGeom prst="leftBrace">
            <a:avLst>
              <a:gd name="adj1" fmla="val 8333"/>
              <a:gd name="adj2" fmla="val 482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D509B-2483-DA42-B573-E53228E9CC38}"/>
              </a:ext>
            </a:extLst>
          </p:cNvPr>
          <p:cNvCxnSpPr>
            <a:cxnSpLocks/>
          </p:cNvCxnSpPr>
          <p:nvPr/>
        </p:nvCxnSpPr>
        <p:spPr>
          <a:xfrm flipV="1">
            <a:off x="3687109" y="3771901"/>
            <a:ext cx="567391" cy="9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E23B77D-3916-8340-8318-54D37AC61B5F}"/>
              </a:ext>
            </a:extLst>
          </p:cNvPr>
          <p:cNvCxnSpPr>
            <a:cxnSpLocks/>
          </p:cNvCxnSpPr>
          <p:nvPr/>
        </p:nvCxnSpPr>
        <p:spPr>
          <a:xfrm flipV="1">
            <a:off x="3769563" y="6493976"/>
            <a:ext cx="484937" cy="3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1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22A735-587A-E44C-95B3-80B77493F6F7}"/>
              </a:ext>
            </a:extLst>
          </p:cNvPr>
          <p:cNvSpPr/>
          <p:nvPr/>
        </p:nvSpPr>
        <p:spPr>
          <a:xfrm>
            <a:off x="-4459" y="3093867"/>
            <a:ext cx="755439" cy="482943"/>
          </a:xfrm>
          <a:prstGeom prst="roundRect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Survival models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E0F7D2-BBBA-D545-85B1-44F3009B969B}"/>
              </a:ext>
            </a:extLst>
          </p:cNvPr>
          <p:cNvSpPr/>
          <p:nvPr/>
        </p:nvSpPr>
        <p:spPr>
          <a:xfrm>
            <a:off x="1190446" y="1906298"/>
            <a:ext cx="903392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Traditional statistical models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BDFFD6A-2167-494D-B322-F29EAFE0D225}"/>
              </a:ext>
            </a:extLst>
          </p:cNvPr>
          <p:cNvSpPr/>
          <p:nvPr/>
        </p:nvSpPr>
        <p:spPr>
          <a:xfrm>
            <a:off x="4345616" y="48638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Survival mixture models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160B7A-723C-2C46-9984-F9367971991A}"/>
              </a:ext>
            </a:extLst>
          </p:cNvPr>
          <p:cNvSpPr/>
          <p:nvPr/>
        </p:nvSpPr>
        <p:spPr>
          <a:xfrm>
            <a:off x="7217613" y="1116892"/>
            <a:ext cx="4714803" cy="446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Benchmark framework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7BD044E-7B29-AB47-92D3-5FC89F5C7BF4}"/>
              </a:ext>
            </a:extLst>
          </p:cNvPr>
          <p:cNvSpPr/>
          <p:nvPr/>
        </p:nvSpPr>
        <p:spPr>
          <a:xfrm>
            <a:off x="11433026" y="2836132"/>
            <a:ext cx="758974" cy="4829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Final pick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8AF181-C736-2840-8286-61CCC61FBC0D}"/>
              </a:ext>
            </a:extLst>
          </p:cNvPr>
          <p:cNvSpPr txBox="1"/>
          <p:nvPr/>
        </p:nvSpPr>
        <p:spPr>
          <a:xfrm rot="2704251">
            <a:off x="9568244" y="2688847"/>
            <a:ext cx="43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EFFD24-B4A2-B846-ADCE-482138282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487094" y="2097280"/>
            <a:ext cx="2289677" cy="1886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0BA188-52D0-1D4C-9A1A-217FCF01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16551" y="2999393"/>
            <a:ext cx="2289677" cy="15251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B2FA098-AFE3-5A4D-86CF-0DE248B332B1}"/>
              </a:ext>
            </a:extLst>
          </p:cNvPr>
          <p:cNvSpPr txBox="1"/>
          <p:nvPr/>
        </p:nvSpPr>
        <p:spPr>
          <a:xfrm>
            <a:off x="10185065" y="2708980"/>
            <a:ext cx="439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1D0D66F-1070-7448-81DD-85B08B831C41}"/>
              </a:ext>
            </a:extLst>
          </p:cNvPr>
          <p:cNvSpPr/>
          <p:nvPr/>
        </p:nvSpPr>
        <p:spPr>
          <a:xfrm>
            <a:off x="10982532" y="3006607"/>
            <a:ext cx="359329" cy="141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0EE8649-2803-8D4D-991B-933E8F99FF07}"/>
              </a:ext>
            </a:extLst>
          </p:cNvPr>
          <p:cNvSpPr/>
          <p:nvPr/>
        </p:nvSpPr>
        <p:spPr>
          <a:xfrm>
            <a:off x="6849604" y="380192"/>
            <a:ext cx="5339937" cy="5906661"/>
          </a:xfrm>
          <a:prstGeom prst="round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B2E3B87-5B09-5646-A842-34B400467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9124211" y="3002167"/>
            <a:ext cx="2030542" cy="1525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F0A34F4-46EE-6A40-A0EE-67A8534E95FF}"/>
              </a:ext>
            </a:extLst>
          </p:cNvPr>
          <p:cNvSpPr txBox="1"/>
          <p:nvPr/>
        </p:nvSpPr>
        <p:spPr>
          <a:xfrm>
            <a:off x="8156309" y="4165683"/>
            <a:ext cx="12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A07A7-D81D-8C40-AB08-574E95CFC69B}"/>
              </a:ext>
            </a:extLst>
          </p:cNvPr>
          <p:cNvSpPr txBox="1"/>
          <p:nvPr/>
        </p:nvSpPr>
        <p:spPr>
          <a:xfrm rot="16200000">
            <a:off x="6834178" y="2681324"/>
            <a:ext cx="12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7D665-7933-614F-B449-CCB3294BB1EA}"/>
              </a:ext>
            </a:extLst>
          </p:cNvPr>
          <p:cNvSpPr txBox="1"/>
          <p:nvPr/>
        </p:nvSpPr>
        <p:spPr>
          <a:xfrm>
            <a:off x="10552255" y="4158894"/>
            <a:ext cx="1084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vector: </a:t>
            </a:r>
          </a:p>
          <a:p>
            <a:r>
              <a:rPr lang="en-US" dirty="0"/>
              <a:t>m</a:t>
            </a:r>
            <a:r>
              <a:rPr lang="zh-CN" altLang="en-US" dirty="0"/>
              <a:t> </a:t>
            </a:r>
            <a:r>
              <a:rPr lang="en-AU" altLang="zh-CN" dirty="0">
                <a:solidFill>
                  <a:srgbClr val="FF0000"/>
                </a:solidFill>
              </a:rPr>
              <a:t> </a:t>
            </a:r>
            <a:r>
              <a:rPr lang="en-AU" altLang="zh-CN" dirty="0"/>
              <a:t> </a:t>
            </a:r>
            <a:r>
              <a:rPr lang="en-US" dirty="0"/>
              <a:t>1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B1237-9E8B-684C-9613-5E0A6B2AB51C}"/>
              </a:ext>
            </a:extLst>
          </p:cNvPr>
          <p:cNvSpPr txBox="1"/>
          <p:nvPr/>
        </p:nvSpPr>
        <p:spPr>
          <a:xfrm>
            <a:off x="7303899" y="4452201"/>
            <a:ext cx="2453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matrix: </a:t>
            </a:r>
          </a:p>
          <a:p>
            <a:r>
              <a:rPr lang="en-US" dirty="0"/>
              <a:t>number of methods (m)</a:t>
            </a:r>
          </a:p>
          <a:p>
            <a:r>
              <a:rPr lang="en-US" dirty="0"/>
              <a:t>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number of metrics (p)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B46701-362F-4743-8280-9AD85F9154D1}"/>
              </a:ext>
            </a:extLst>
          </p:cNvPr>
          <p:cNvSpPr txBox="1"/>
          <p:nvPr/>
        </p:nvSpPr>
        <p:spPr>
          <a:xfrm>
            <a:off x="9695169" y="4176632"/>
            <a:ext cx="108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vector: </a:t>
            </a:r>
          </a:p>
          <a:p>
            <a:r>
              <a:rPr lang="en-US" dirty="0"/>
              <a:t>p   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F8EA74-5212-0E45-B939-15CBAF843F49}"/>
              </a:ext>
            </a:extLst>
          </p:cNvPr>
          <p:cNvSpPr txBox="1"/>
          <p:nvPr/>
        </p:nvSpPr>
        <p:spPr>
          <a:xfrm rot="2704251">
            <a:off x="10764179" y="4680382"/>
            <a:ext cx="271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55136D-5073-304D-AE53-225150E2FDD7}"/>
              </a:ext>
            </a:extLst>
          </p:cNvPr>
          <p:cNvSpPr txBox="1"/>
          <p:nvPr/>
        </p:nvSpPr>
        <p:spPr>
          <a:xfrm rot="2704251">
            <a:off x="9846696" y="4732107"/>
            <a:ext cx="5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69C6DF-A788-4848-93BA-2F9F74E0CFE9}"/>
              </a:ext>
            </a:extLst>
          </p:cNvPr>
          <p:cNvSpPr txBox="1"/>
          <p:nvPr/>
        </p:nvSpPr>
        <p:spPr>
          <a:xfrm rot="2704251" flipH="1">
            <a:off x="8225249" y="4929254"/>
            <a:ext cx="28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4F764-38DB-A74C-8A92-C21A4EADCD64}"/>
              </a:ext>
            </a:extLst>
          </p:cNvPr>
          <p:cNvSpPr txBox="1"/>
          <p:nvPr/>
        </p:nvSpPr>
        <p:spPr>
          <a:xfrm>
            <a:off x="162169" y="210901"/>
            <a:ext cx="3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403652-2882-1F4D-95FB-FA4AC41B2F78}"/>
              </a:ext>
            </a:extLst>
          </p:cNvPr>
          <p:cNvSpPr txBox="1"/>
          <p:nvPr/>
        </p:nvSpPr>
        <p:spPr>
          <a:xfrm flipH="1">
            <a:off x="6773566" y="223958"/>
            <a:ext cx="36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F6E09EA-9278-7F41-85B0-2C374E5C8C53}"/>
              </a:ext>
            </a:extLst>
          </p:cNvPr>
          <p:cNvSpPr/>
          <p:nvPr/>
        </p:nvSpPr>
        <p:spPr>
          <a:xfrm>
            <a:off x="2626450" y="2813830"/>
            <a:ext cx="956315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Semi-parametric models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F323D67-B6DC-5943-B204-F7F46C5307EE}"/>
              </a:ext>
            </a:extLst>
          </p:cNvPr>
          <p:cNvSpPr/>
          <p:nvPr/>
        </p:nvSpPr>
        <p:spPr>
          <a:xfrm>
            <a:off x="2626450" y="831042"/>
            <a:ext cx="955058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Non-parametric models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437B4BD-1A89-B04C-B5E3-01DEF32E894F}"/>
              </a:ext>
            </a:extLst>
          </p:cNvPr>
          <p:cNvSpPr/>
          <p:nvPr/>
        </p:nvSpPr>
        <p:spPr>
          <a:xfrm>
            <a:off x="2626450" y="125097"/>
            <a:ext cx="975586" cy="5597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Parametric models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520A746E-3A40-1749-9EA2-0CE11E11C9D4}"/>
              </a:ext>
            </a:extLst>
          </p:cNvPr>
          <p:cNvSpPr/>
          <p:nvPr/>
        </p:nvSpPr>
        <p:spPr>
          <a:xfrm>
            <a:off x="4345616" y="1623613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GA_Cox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B607E4B-FF39-D14F-9623-6A753FF8A1EE}"/>
              </a:ext>
            </a:extLst>
          </p:cNvPr>
          <p:cNvSpPr/>
          <p:nvPr/>
        </p:nvSpPr>
        <p:spPr>
          <a:xfrm>
            <a:off x="4345616" y="1340442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B0BB71A-124E-304D-95A7-693CDD8F08FF}"/>
              </a:ext>
            </a:extLst>
          </p:cNvPr>
          <p:cNvSpPr/>
          <p:nvPr/>
        </p:nvSpPr>
        <p:spPr>
          <a:xfrm>
            <a:off x="4345616" y="692457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Nelson-Aalen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FCE9B9D-8221-2049-9071-28D0C7BC9A10}"/>
              </a:ext>
            </a:extLst>
          </p:cNvPr>
          <p:cNvSpPr/>
          <p:nvPr/>
        </p:nvSpPr>
        <p:spPr>
          <a:xfrm>
            <a:off x="4345616" y="1038658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Kapla</a:t>
            </a:r>
            <a:r>
              <a:rPr lang="en-US" sz="1000" dirty="0">
                <a:solidFill>
                  <a:sysClr val="windowText" lastClr="000000"/>
                </a:solidFill>
              </a:rPr>
              <a:t>-Meier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8A75D7B-84BB-7745-820E-8191E6CB6967}"/>
              </a:ext>
            </a:extLst>
          </p:cNvPr>
          <p:cNvSpPr/>
          <p:nvPr/>
        </p:nvSpPr>
        <p:spPr>
          <a:xfrm>
            <a:off x="4345616" y="359509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Frailty models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08577A6-FE59-D640-A476-DCCD2188938B}"/>
              </a:ext>
            </a:extLst>
          </p:cNvPr>
          <p:cNvSpPr/>
          <p:nvPr/>
        </p:nvSpPr>
        <p:spPr>
          <a:xfrm>
            <a:off x="4345616" y="1890339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Lasso cox 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B1A2E09-614B-634E-9463-903351E46C9C}"/>
              </a:ext>
            </a:extLst>
          </p:cNvPr>
          <p:cNvSpPr/>
          <p:nvPr/>
        </p:nvSpPr>
        <p:spPr>
          <a:xfrm>
            <a:off x="4345616" y="2181610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Ridge cox 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870F791-ED72-A048-A8D9-EB24B0D4FF0A}"/>
              </a:ext>
            </a:extLst>
          </p:cNvPr>
          <p:cNvSpPr/>
          <p:nvPr/>
        </p:nvSpPr>
        <p:spPr>
          <a:xfrm>
            <a:off x="4345616" y="2466038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ElasticNet</a:t>
            </a:r>
            <a:r>
              <a:rPr lang="en-US" sz="1000" dirty="0">
                <a:solidFill>
                  <a:sysClr val="windowText" lastClr="000000"/>
                </a:solidFill>
              </a:rPr>
              <a:t> Cox 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6C6E998-7738-794F-A318-0F1D3FB3E154}"/>
              </a:ext>
            </a:extLst>
          </p:cNvPr>
          <p:cNvSpPr/>
          <p:nvPr/>
        </p:nvSpPr>
        <p:spPr>
          <a:xfrm>
            <a:off x="4345616" y="2746891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 Cox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AIC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BE60C42-C550-1B4F-B76F-AAEE6EE28217}"/>
              </a:ext>
            </a:extLst>
          </p:cNvPr>
          <p:cNvSpPr/>
          <p:nvPr/>
        </p:nvSpPr>
        <p:spPr>
          <a:xfrm>
            <a:off x="4345616" y="3024540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p 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55F0C5D-6114-BD4A-9107-1D148E37DCA7}"/>
              </a:ext>
            </a:extLst>
          </p:cNvPr>
          <p:cNvSpPr/>
          <p:nvPr/>
        </p:nvSpPr>
        <p:spPr>
          <a:xfrm>
            <a:off x="4345616" y="3332581"/>
            <a:ext cx="2151379" cy="2263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Cox </a:t>
            </a:r>
            <a:r>
              <a:rPr lang="en-US" sz="1000" dirty="0" err="1">
                <a:solidFill>
                  <a:sysClr val="windowText" lastClr="000000"/>
                </a:solidFill>
              </a:rPr>
              <a:t>bw</a:t>
            </a:r>
            <a:r>
              <a:rPr lang="en-US" sz="1000" dirty="0">
                <a:solidFill>
                  <a:sysClr val="windowText" lastClr="000000"/>
                </a:solidFill>
              </a:rPr>
              <a:t> p 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0D7A077-DECB-A647-B24A-722E6FD6ADDC}"/>
              </a:ext>
            </a:extLst>
          </p:cNvPr>
          <p:cNvSpPr/>
          <p:nvPr/>
        </p:nvSpPr>
        <p:spPr>
          <a:xfrm>
            <a:off x="4345616" y="3947253"/>
            <a:ext cx="2151379" cy="2263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Survivalsvm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FDC111F2-65A1-8540-89FA-2B83B588E6CE}"/>
              </a:ext>
            </a:extLst>
          </p:cNvPr>
          <p:cNvSpPr/>
          <p:nvPr/>
        </p:nvSpPr>
        <p:spPr>
          <a:xfrm>
            <a:off x="4345616" y="4270996"/>
            <a:ext cx="2151379" cy="2263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RSF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AEAA5672-977D-6349-9FCF-6781512CC009}"/>
              </a:ext>
            </a:extLst>
          </p:cNvPr>
          <p:cNvSpPr/>
          <p:nvPr/>
        </p:nvSpPr>
        <p:spPr>
          <a:xfrm>
            <a:off x="4345616" y="3645162"/>
            <a:ext cx="2151379" cy="22634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Survival trees 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FC145F63-C32A-F64C-B834-819347014E6E}"/>
              </a:ext>
            </a:extLst>
          </p:cNvPr>
          <p:cNvSpPr/>
          <p:nvPr/>
        </p:nvSpPr>
        <p:spPr>
          <a:xfrm>
            <a:off x="2626450" y="6193292"/>
            <a:ext cx="956315" cy="55974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Neural network models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368E271-8A7B-1447-BAA5-A4B624DDD5A8}"/>
              </a:ext>
            </a:extLst>
          </p:cNvPr>
          <p:cNvSpPr/>
          <p:nvPr/>
        </p:nvSpPr>
        <p:spPr>
          <a:xfrm>
            <a:off x="2626450" y="4813853"/>
            <a:ext cx="956315" cy="55974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Advanced models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4D4F01C-B511-0B4E-A67C-970CE25A9961}"/>
              </a:ext>
            </a:extLst>
          </p:cNvPr>
          <p:cNvSpPr/>
          <p:nvPr/>
        </p:nvSpPr>
        <p:spPr>
          <a:xfrm>
            <a:off x="2626450" y="3652102"/>
            <a:ext cx="956315" cy="55974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Tree based models 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0A97E935-2660-BA4A-B3EF-45B99AAB7A42}"/>
              </a:ext>
            </a:extLst>
          </p:cNvPr>
          <p:cNvSpPr/>
          <p:nvPr/>
        </p:nvSpPr>
        <p:spPr>
          <a:xfrm>
            <a:off x="4345616" y="4852633"/>
            <a:ext cx="2151379" cy="2263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5C36A89-B9E8-3149-B613-A16E765835DF}"/>
              </a:ext>
            </a:extLst>
          </p:cNvPr>
          <p:cNvSpPr/>
          <p:nvPr/>
        </p:nvSpPr>
        <p:spPr>
          <a:xfrm>
            <a:off x="4345616" y="5166712"/>
            <a:ext cx="2151379" cy="2263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GAcoxboost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3B1F88B-972A-4E45-899D-7B066B192A36}"/>
              </a:ext>
            </a:extLst>
          </p:cNvPr>
          <p:cNvSpPr/>
          <p:nvPr/>
        </p:nvSpPr>
        <p:spPr>
          <a:xfrm>
            <a:off x="4345616" y="4560217"/>
            <a:ext cx="2151379" cy="2263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Coxboost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89E5B6DB-DAEC-D642-AF86-02EC2A5BB0FF}"/>
              </a:ext>
            </a:extLst>
          </p:cNvPr>
          <p:cNvSpPr/>
          <p:nvPr/>
        </p:nvSpPr>
        <p:spPr>
          <a:xfrm>
            <a:off x="4345616" y="5475288"/>
            <a:ext cx="2151379" cy="2263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MTLR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CB96A02-CA47-3747-8E96-C33676600746}"/>
              </a:ext>
            </a:extLst>
          </p:cNvPr>
          <p:cNvSpPr/>
          <p:nvPr/>
        </p:nvSpPr>
        <p:spPr>
          <a:xfrm>
            <a:off x="4345616" y="5753623"/>
            <a:ext cx="2151379" cy="2263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GAmtlr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FD0D246-2B66-7144-9A1E-87178B797C74}"/>
              </a:ext>
            </a:extLst>
          </p:cNvPr>
          <p:cNvSpPr/>
          <p:nvPr/>
        </p:nvSpPr>
        <p:spPr>
          <a:xfrm>
            <a:off x="4345616" y="6052372"/>
            <a:ext cx="2151379" cy="2263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DEmtlr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7732D94-1824-5B41-87E5-9384E955A090}"/>
              </a:ext>
            </a:extLst>
          </p:cNvPr>
          <p:cNvSpPr/>
          <p:nvPr/>
        </p:nvSpPr>
        <p:spPr>
          <a:xfrm>
            <a:off x="4345616" y="6380806"/>
            <a:ext cx="2151379" cy="22634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ysClr val="windowText" lastClr="000000"/>
                </a:solidFill>
              </a:rPr>
              <a:t>Dnnsurv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269C88E1-B8BC-8849-A8A0-1236C4EADB64}"/>
              </a:ext>
            </a:extLst>
          </p:cNvPr>
          <p:cNvSpPr/>
          <p:nvPr/>
        </p:nvSpPr>
        <p:spPr>
          <a:xfrm>
            <a:off x="1195965" y="4093698"/>
            <a:ext cx="903392" cy="94809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Modern machine learning models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E908CB1-BA5C-0142-A1E0-9504052A1F65}"/>
              </a:ext>
            </a:extLst>
          </p:cNvPr>
          <p:cNvSpPr/>
          <p:nvPr/>
        </p:nvSpPr>
        <p:spPr>
          <a:xfrm>
            <a:off x="811902" y="2204403"/>
            <a:ext cx="368300" cy="22078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E399A100-9B78-2C45-8CB9-608D4C4E7187}"/>
              </a:ext>
            </a:extLst>
          </p:cNvPr>
          <p:cNvSpPr/>
          <p:nvPr/>
        </p:nvSpPr>
        <p:spPr>
          <a:xfrm>
            <a:off x="2173597" y="359509"/>
            <a:ext cx="368300" cy="2861091"/>
          </a:xfrm>
          <a:prstGeom prst="leftBrace">
            <a:avLst>
              <a:gd name="adj1" fmla="val 8333"/>
              <a:gd name="adj2" fmla="val 628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eft Brace 119">
            <a:extLst>
              <a:ext uri="{FF2B5EF4-FFF2-40B4-BE49-F238E27FC236}">
                <a16:creationId xmlns:a16="http://schemas.microsoft.com/office/drawing/2014/main" id="{EBEE10D1-9C94-CD48-9125-BBD168A28DBB}"/>
              </a:ext>
            </a:extLst>
          </p:cNvPr>
          <p:cNvSpPr/>
          <p:nvPr/>
        </p:nvSpPr>
        <p:spPr>
          <a:xfrm>
            <a:off x="2169414" y="3947253"/>
            <a:ext cx="368300" cy="2551238"/>
          </a:xfrm>
          <a:prstGeom prst="leftBrace">
            <a:avLst>
              <a:gd name="adj1" fmla="val 8333"/>
              <a:gd name="adj2" fmla="val 290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FC791069-81D3-2A45-A088-5EBE56DB494D}"/>
              </a:ext>
            </a:extLst>
          </p:cNvPr>
          <p:cNvSpPr/>
          <p:nvPr/>
        </p:nvSpPr>
        <p:spPr>
          <a:xfrm>
            <a:off x="3769563" y="125098"/>
            <a:ext cx="368300" cy="3693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7DB571BE-0507-C241-9351-7F1082C9F375}"/>
              </a:ext>
            </a:extLst>
          </p:cNvPr>
          <p:cNvSpPr/>
          <p:nvPr/>
        </p:nvSpPr>
        <p:spPr>
          <a:xfrm>
            <a:off x="3793263" y="1437322"/>
            <a:ext cx="368300" cy="2041100"/>
          </a:xfrm>
          <a:prstGeom prst="leftBrace">
            <a:avLst>
              <a:gd name="adj1" fmla="val 8333"/>
              <a:gd name="adj2" fmla="val 792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0BD24C77-BBC3-674E-ACE2-6AE9512EBE16}"/>
              </a:ext>
            </a:extLst>
          </p:cNvPr>
          <p:cNvSpPr/>
          <p:nvPr/>
        </p:nvSpPr>
        <p:spPr>
          <a:xfrm>
            <a:off x="3769563" y="771507"/>
            <a:ext cx="368300" cy="46819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CEC40C84-5A9B-E743-9FA8-0F3FA5A09798}"/>
              </a:ext>
            </a:extLst>
          </p:cNvPr>
          <p:cNvSpPr/>
          <p:nvPr/>
        </p:nvSpPr>
        <p:spPr>
          <a:xfrm>
            <a:off x="3783845" y="4013779"/>
            <a:ext cx="368300" cy="2207841"/>
          </a:xfrm>
          <a:prstGeom prst="leftBrace">
            <a:avLst>
              <a:gd name="adj1" fmla="val 8333"/>
              <a:gd name="adj2" fmla="val 482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D509B-2483-DA42-B573-E53228E9CC38}"/>
              </a:ext>
            </a:extLst>
          </p:cNvPr>
          <p:cNvCxnSpPr>
            <a:cxnSpLocks/>
          </p:cNvCxnSpPr>
          <p:nvPr/>
        </p:nvCxnSpPr>
        <p:spPr>
          <a:xfrm flipV="1">
            <a:off x="3687109" y="3771901"/>
            <a:ext cx="567391" cy="99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E23B77D-3916-8340-8318-54D37AC61B5F}"/>
              </a:ext>
            </a:extLst>
          </p:cNvPr>
          <p:cNvCxnSpPr>
            <a:cxnSpLocks/>
          </p:cNvCxnSpPr>
          <p:nvPr/>
        </p:nvCxnSpPr>
        <p:spPr>
          <a:xfrm flipV="1">
            <a:off x="3769563" y="6493976"/>
            <a:ext cx="484937" cy="3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9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524</Words>
  <Application>Microsoft Macintosh PowerPoint</Application>
  <PresentationFormat>Widescreen</PresentationFormat>
  <Paragraphs>253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Yunwei Zhang</dc:creator>
  <cp:lastModifiedBy>Yunwei Zhang</cp:lastModifiedBy>
  <cp:revision>31</cp:revision>
  <cp:lastPrinted>2020-12-09T03:37:18Z</cp:lastPrinted>
  <dcterms:created xsi:type="dcterms:W3CDTF">2020-12-08T23:01:20Z</dcterms:created>
  <dcterms:modified xsi:type="dcterms:W3CDTF">2021-05-02T22:43:21Z</dcterms:modified>
</cp:coreProperties>
</file>