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1" r:id="rId6"/>
    <p:sldId id="262" r:id="rId7"/>
    <p:sldId id="266" r:id="rId8"/>
    <p:sldId id="274" r:id="rId9"/>
    <p:sldId id="268" r:id="rId10"/>
    <p:sldId id="270" r:id="rId11"/>
    <p:sldId id="276" r:id="rId12"/>
    <p:sldId id="271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19" autoAdjust="0"/>
    <p:restoredTop sz="94607" autoAdjust="0"/>
  </p:normalViewPr>
  <p:slideViewPr>
    <p:cSldViewPr snapToGrid="0">
      <p:cViewPr>
        <p:scale>
          <a:sx n="86" d="100"/>
          <a:sy n="86" d="100"/>
        </p:scale>
        <p:origin x="48" y="-53"/>
      </p:cViewPr>
      <p:guideLst/>
    </p:cSldViewPr>
  </p:slideViewPr>
  <p:outlineViewPr>
    <p:cViewPr>
      <p:scale>
        <a:sx n="33" d="100"/>
        <a:sy n="33" d="100"/>
      </p:scale>
      <p:origin x="0" y="-1739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341"/>
    </p:cViewPr>
  </p:sorterViewPr>
  <p:notesViewPr>
    <p:cSldViewPr snapToGrid="0">
      <p:cViewPr>
        <p:scale>
          <a:sx n="50" d="100"/>
          <a:sy n="50" d="100"/>
        </p:scale>
        <p:origin x="2640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9/6/2020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F815A-5A10-42A8-9FEC-3938D2D9BA48}" type="datetimeFigureOut">
              <a:rPr lang="en-US" noProof="0" smtClean="0"/>
              <a:t>9/6/2020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49DAF-093F-4482-AA38-346E9A2DEE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6813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1393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9264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768422"/>
            <a:ext cx="6840000" cy="2387600"/>
          </a:xfrm>
          <a:solidFill>
            <a:schemeClr val="tx1">
              <a:alpha val="80000"/>
            </a:schemeClr>
          </a:solidFill>
        </p:spPr>
        <p:txBody>
          <a:bodyPr lIns="432000" rIns="432000" bIns="144000" anchor="b"/>
          <a:lstStyle>
            <a:lvl1pPr algn="l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53578"/>
            <a:ext cx="6840000" cy="936000"/>
          </a:xfrm>
          <a:solidFill>
            <a:schemeClr val="tx1">
              <a:alpha val="90000"/>
            </a:schemeClr>
          </a:solidFill>
        </p:spPr>
        <p:txBody>
          <a:bodyPr lIns="432000" tIns="144000"/>
          <a:lstStyle>
            <a:lvl1pPr marL="0" indent="0" algn="l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AAF5B5B-E896-400A-9E43-EAF605A0AC8B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A2F5A3D-36C4-4B97-A62C-2AEA3B6FC1CF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B474E17-6556-4551-AD1B-351EE2DA98E0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860E6D1-2C9F-477C-AE22-BFF5ADE85C60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5EC6C60-C605-4022-9718-ED56F34D6448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47BB28-400F-4C54-ADDA-0055CEB6593B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386F148-99E1-4ED6-B4DA-151A6DB27D67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A0565DA-6430-4984-ACB6-E7FACACC71AF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E18DFF-F9E6-4839-817B-4DD871CEAE6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0038A3A-7324-4606-9C92-00C9AB1759F4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C0291BA-50C5-406F-B24E-14C9CAF652D7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52EBA81-38BC-4DF6-93C3-4A1A02FD2789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AF80622-5597-45AD-92C3-2C4C3797720A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833793E-EB91-43B4-8444-36ADD2A48E55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5472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337FD81-6DFD-43B7-A7D9-59E45ECDF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7B7460-0559-435A-9C2F-1B12BC6CE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EA7B8348-A00A-4AAE-B1F6-924515577B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0000" y="1581663"/>
            <a:ext cx="5472000" cy="4608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4521CFCD-C079-4019-942D-035558CAF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8002" y="1151785"/>
            <a:ext cx="5483998" cy="354868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400" b="1"/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 descr="Center divider line">
            <a:extLst>
              <a:ext uri="{FF2B5EF4-FFF2-40B4-BE49-F238E27FC236}">
                <a16:creationId xmlns:a16="http://schemas.microsoft.com/office/drawing/2014/main" id="{AEACA101-2521-41AA-8F51-FF0BF783E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0" y="2438720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396" y="2463936"/>
            <a:ext cx="3726003" cy="3314545"/>
          </a:xfrm>
          <a:prstGeom prst="rightArrowCallout">
            <a:avLst>
              <a:gd name="adj1" fmla="val 50000"/>
              <a:gd name="adj2" fmla="val 25000"/>
              <a:gd name="adj3" fmla="val 15421"/>
              <a:gd name="adj4" fmla="val 80487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13985" y="2463801"/>
            <a:ext cx="3726469" cy="3314200"/>
          </a:xfrm>
          <a:prstGeom prst="rightArrowCallout">
            <a:avLst>
              <a:gd name="adj1" fmla="val 50000"/>
              <a:gd name="adj2" fmla="val 25000"/>
              <a:gd name="adj3" fmla="val 16186"/>
              <a:gd name="adj4" fmla="val 80493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83985" y="2463801"/>
            <a:ext cx="2963619" cy="3314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8E9D1B9-1C3A-4397-B3B4-9A921D64159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4F049D-3C57-44BB-ACE2-1363AF36D9E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44236" y="1647240"/>
            <a:ext cx="2975578" cy="648000"/>
          </a:xfrm>
          <a:ln>
            <a:solidFill>
              <a:schemeClr val="accent1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B9B793F-A64B-475C-96F3-FB40100E01E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08336" y="1647040"/>
            <a:ext cx="2975578" cy="648000"/>
          </a:xfrm>
          <a:ln>
            <a:solidFill>
              <a:schemeClr val="accent2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EF53567-5287-43FB-B07E-A12F3AEEDB9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83986" y="1647240"/>
            <a:ext cx="2975578" cy="648000"/>
          </a:xfrm>
          <a:ln>
            <a:solidFill>
              <a:schemeClr val="accent3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</p:spTree>
    <p:extLst>
      <p:ext uri="{BB962C8B-B14F-4D97-AF65-F5344CB8AC3E}">
        <p14:creationId xmlns:p14="http://schemas.microsoft.com/office/powerpoint/2010/main" val="3755733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158F80-0C1A-4B9E-9335-A5A0015187F7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23DA611-B88C-4D7E-82A4-5E4CA9DC2E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180A0FA4-75CD-4A61-AA79-9C3C5F97ED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EBB89A53-1B07-4560-B98E-03BECDB832C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22D34AD8-D83D-4409-A418-C00840A085A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3EAA6A46-63F3-49A5-8E0B-758176E4429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BB051A6E-4868-4F3F-93DB-AD07020E934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61519886-189E-4C69-AEED-FD9BDD3E567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0F084DDF-04EE-46A9-9F77-D5FD94D1B54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743DE8AB-BF74-4CC9-AD19-8BBBF44867A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2ECC5C24-2CE5-491E-89DC-F9C5AE98B0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ADB0F187-5781-4076-B761-264B1C683A6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B2E776B2-D388-4243-80AE-BD8AF47C8AA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79F3A104-EDC0-4A25-9585-3F9F8C1022C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3DA3E7C-9F0E-4A57-B6EA-C01C72788E9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A8ABC110-DC97-4A71-9A16-67581EAC989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81058125-332B-41A7-BCD5-72CAE3F9F97D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E32DE8FD-6391-4094-BAEC-CC0836CC67E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5C53C0F3-9308-422B-BC6E-1ACA5029027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06DFFA03-9EA6-4F70-9519-AB1361BAF7C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49CD8693-3557-4241-BB88-518160D989C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4884DF69-4936-4F90-BFB8-ED04A228DA2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804F61-8052-4AD8-8370-ED72B261BC2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313F370F-A9EC-477E-BED7-BF4E875274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9E687ADD-FE6C-441E-991F-E71EA0572C3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5E0252B4-80AE-40E9-BA32-6EDAAC625211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8A807DF0-23B6-4B83-B3F6-8D0BE9A851F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F3591345-36C8-481A-AD5B-5F69B03D1710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noFill/>
          <a:ln>
            <a:noFill/>
          </a:ln>
        </p:spPr>
        <p:txBody>
          <a:bodyPr tIns="36000" anchor="t"/>
          <a:lstStyle>
            <a:lvl1pPr marL="0" indent="0" algn="ctr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50" name="Text Placeholder 36">
            <a:extLst>
              <a:ext uri="{FF2B5EF4-FFF2-40B4-BE49-F238E27FC236}">
                <a16:creationId xmlns:a16="http://schemas.microsoft.com/office/drawing/2014/main" id="{954C0732-1924-4A1B-9272-95C51D0B36FE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395728" y="2531196"/>
            <a:ext cx="1724394" cy="18580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90670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3945" y="3995705"/>
            <a:ext cx="1964171" cy="216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55887" y="3995705"/>
            <a:ext cx="1964171" cy="216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07829" y="3991240"/>
            <a:ext cx="1964171" cy="216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03945" y="3424428"/>
            <a:ext cx="1964170" cy="504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55887" y="3424428"/>
            <a:ext cx="1964171" cy="504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807830" y="3424428"/>
            <a:ext cx="1964170" cy="504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806A4855-25AA-40D4-B1A4-A271486B6C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31800" y="2808242"/>
            <a:ext cx="1505966" cy="150596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22">
            <a:extLst>
              <a:ext uri="{FF2B5EF4-FFF2-40B4-BE49-F238E27FC236}">
                <a16:creationId xmlns:a16="http://schemas.microsoft.com/office/drawing/2014/main" id="{31E10A24-B676-4117-9507-B4B0EB406F0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283742" y="2808242"/>
            <a:ext cx="1505966" cy="150596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6549D851-9848-44AC-937A-9B1EF867E59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35683" y="2808242"/>
            <a:ext cx="1505966" cy="150596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DD16A0-27CF-480C-8ADD-7BB99E0031A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CA876-2153-4136-850D-EE098BDC24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103945" y="4311393"/>
            <a:ext cx="1964172" cy="11303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69B21C2-C689-49C2-B45F-14C5C53A587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55887" y="4311393"/>
            <a:ext cx="1963737" cy="11303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33D8E11-F7FD-4AD9-BEC6-78C6500F817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807829" y="4311393"/>
            <a:ext cx="1981200" cy="11382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Short Bio</a:t>
            </a:r>
          </a:p>
        </p:txBody>
      </p:sp>
    </p:spTree>
    <p:extLst>
      <p:ext uri="{BB962C8B-B14F-4D97-AF65-F5344CB8AC3E}">
        <p14:creationId xmlns:p14="http://schemas.microsoft.com/office/powerpoint/2010/main" val="3624119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0113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8426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56739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65052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0113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48426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56739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65052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800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089E01F-0C47-4C6A-A9A8-A1A7E470F31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7088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806A4855-25AA-40D4-B1A4-A271486B6C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62540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22">
            <a:extLst>
              <a:ext uri="{FF2B5EF4-FFF2-40B4-BE49-F238E27FC236}">
                <a16:creationId xmlns:a16="http://schemas.microsoft.com/office/drawing/2014/main" id="{31E10A24-B676-4117-9507-B4B0EB406F0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533714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6549D851-9848-44AC-937A-9B1EF867E59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42027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Picture Placeholder 22">
            <a:extLst>
              <a:ext uri="{FF2B5EF4-FFF2-40B4-BE49-F238E27FC236}">
                <a16:creationId xmlns:a16="http://schemas.microsoft.com/office/drawing/2014/main" id="{B765F5D3-7CB7-4E55-8217-E9EEA9F2945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350340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22">
            <a:extLst>
              <a:ext uri="{FF2B5EF4-FFF2-40B4-BE49-F238E27FC236}">
                <a16:creationId xmlns:a16="http://schemas.microsoft.com/office/drawing/2014/main" id="{8CB2CA38-4C7F-4D6B-9B34-606F1A007A1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25865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A42CA-D117-4AF7-9FEC-03EB2BBB756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973363" y="3925888"/>
            <a:ext cx="1800000" cy="504825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F9CEF5A-8DCE-4156-9138-C113C0D3A79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973363" y="4505325"/>
            <a:ext cx="1800000" cy="90011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503510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29137C9-7B18-454C-AB56-2B4631DFE59D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ACAC53-33A6-4BBC-8C68-0C56D0B39F57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86A7C4-9F1E-4F96-8AD9-5B75BEE364BE}"/>
              </a:ext>
            </a:extLst>
          </p:cNvPr>
          <p:cNvSpPr/>
          <p:nvPr userDrawn="1"/>
        </p:nvSpPr>
        <p:spPr>
          <a:xfrm rot="13336516">
            <a:off x="10313236" y="1084299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63BFE72-A1DE-4CFE-9B52-553C99D52699}"/>
              </a:ext>
            </a:extLst>
          </p:cNvPr>
          <p:cNvSpPr/>
          <p:nvPr userDrawn="1"/>
        </p:nvSpPr>
        <p:spPr>
          <a:xfrm rot="5738060">
            <a:off x="9844293" y="1032301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C266CD9-D77B-4B4D-8673-531E2784C610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89658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No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335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94607" y="2237328"/>
            <a:ext cx="7202786" cy="1449788"/>
          </a:xfrm>
          <a:solidFill>
            <a:schemeClr val="tx1">
              <a:alpha val="80000"/>
            </a:schemeClr>
          </a:solidFill>
        </p:spPr>
        <p:txBody>
          <a:bodyPr lIns="288000" rIns="2160000" bIns="144000" anchor="b" anchorCtr="0"/>
          <a:lstStyle>
            <a:lvl1pPr algn="r">
              <a:defRPr sz="66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607" y="3684672"/>
            <a:ext cx="5282503" cy="1604172"/>
          </a:xfrm>
          <a:solidFill>
            <a:schemeClr val="tx1">
              <a:alpha val="90000"/>
            </a:schemeClr>
          </a:solidFill>
        </p:spPr>
        <p:txBody>
          <a:bodyPr lIns="216000" tIns="144000" rIns="576000"/>
          <a:lstStyle>
            <a:lvl1pPr marL="0" indent="0" algn="r">
              <a:buNone/>
              <a:defRPr sz="21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88AEDF-1396-4322-8818-9D1C7976FCDF}"/>
              </a:ext>
            </a:extLst>
          </p:cNvPr>
          <p:cNvCxnSpPr>
            <a:cxnSpLocks/>
          </p:cNvCxnSpPr>
          <p:nvPr userDrawn="1"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122267-81F5-4D7C-8854-830FD491A4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7000" y="4142258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Contact Number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1624B9A-AB57-40B6-89A6-D34ED60BBF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67000" y="4448040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61EA5FFD-797F-43FF-B13A-5DA8C820EE2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65008" y="2587752"/>
            <a:ext cx="1344168" cy="70408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Logo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436EF9B-F86C-114A-BB87-C439E5F129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67000" y="4753821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Website Address</a:t>
            </a:r>
          </a:p>
        </p:txBody>
      </p:sp>
    </p:spTree>
    <p:extLst>
      <p:ext uri="{BB962C8B-B14F-4D97-AF65-F5344CB8AC3E}">
        <p14:creationId xmlns:p14="http://schemas.microsoft.com/office/powerpoint/2010/main" val="34759506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768422"/>
            <a:ext cx="6840000" cy="2387600"/>
          </a:xfrm>
          <a:solidFill>
            <a:schemeClr val="tx1">
              <a:alpha val="80000"/>
            </a:schemeClr>
          </a:solidFill>
        </p:spPr>
        <p:txBody>
          <a:bodyPr lIns="432000" rIns="432000" bIns="144000" anchor="b"/>
          <a:lstStyle>
            <a:lvl1pPr algn="l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53578"/>
            <a:ext cx="6840000" cy="936000"/>
          </a:xfrm>
          <a:solidFill>
            <a:schemeClr val="tx1">
              <a:alpha val="90000"/>
            </a:schemeClr>
          </a:solidFill>
        </p:spPr>
        <p:txBody>
          <a:bodyPr lIns="432000" tIns="144000"/>
          <a:lstStyle>
            <a:lvl1pPr marL="0" indent="0" algn="l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3A733F0-30A3-4125-9B9B-2A07E1461F1B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E236A80-227E-4FE4-AA47-7802636969A0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AF58058-47D7-451D-B2D5-713873CFA06B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6D9AC51-13A8-43F2-B0AE-A475CD84575E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BA8CC4C-FA3C-45FB-A5CE-C0F41063A4AA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20D0EA4-6C0E-4F3B-B209-84132CF9DCEE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2637900-ABE5-44BB-8955-B59B20FACF68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878CEF9-0D4E-43CF-A1AC-B8A752A7EDD3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5716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Half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4E1F0E-A827-4F38-BAAB-5D5831E0813A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D9229-CE8B-44FD-B1E6-2FE619F40B4F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83AF15-88E9-4D75-9D5E-7E4924887E91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B18E46-480F-48E8-9675-259D3D06A00D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4" y="86714"/>
            <a:ext cx="6009285" cy="6684572"/>
          </a:xfr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86714"/>
            <a:ext cx="6009287" cy="4068402"/>
          </a:xfrm>
          <a:solidFill>
            <a:schemeClr val="tx1">
              <a:alpha val="80000"/>
            </a:schemeClr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152672"/>
            <a:ext cx="6009287" cy="1818422"/>
          </a:xfrm>
          <a:solidFill>
            <a:schemeClr val="bg1">
              <a:lumMod val="95000"/>
              <a:alpha val="80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4743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4E1F0E-A827-4F38-BAAB-5D5831E0813A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D9229-CE8B-44FD-B1E6-2FE619F40B4F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83AF15-88E9-4D75-9D5E-7E4924887E91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B18E46-480F-48E8-9675-259D3D06A00D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86714"/>
            <a:ext cx="6009287" cy="4068402"/>
          </a:xfrm>
          <a:solidFill>
            <a:schemeClr val="tx1">
              <a:alpha val="80000"/>
            </a:schemeClr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152672"/>
            <a:ext cx="6009287" cy="1818422"/>
          </a:xfrm>
          <a:solidFill>
            <a:schemeClr val="bg1">
              <a:lumMod val="95000"/>
              <a:alpha val="80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0052C3A-3942-4B16-A466-441F8E3C2260}"/>
              </a:ext>
            </a:extLst>
          </p:cNvPr>
          <p:cNvSpPr/>
          <p:nvPr userDrawn="1"/>
        </p:nvSpPr>
        <p:spPr>
          <a:xfrm>
            <a:off x="0" y="2539992"/>
            <a:ext cx="5373076" cy="4318008"/>
          </a:xfrm>
          <a:custGeom>
            <a:avLst/>
            <a:gdLst>
              <a:gd name="connsiteX0" fmla="*/ 4972877 w 5373076"/>
              <a:gd name="connsiteY0" fmla="*/ 1816430 h 4318008"/>
              <a:gd name="connsiteX1" fmla="*/ 5211912 w 5373076"/>
              <a:gd name="connsiteY1" fmla="*/ 2046590 h 4318008"/>
              <a:gd name="connsiteX2" fmla="*/ 4866804 w 5373076"/>
              <a:gd name="connsiteY2" fmla="*/ 2013272 h 4318008"/>
              <a:gd name="connsiteX3" fmla="*/ 3721849 w 5373076"/>
              <a:gd name="connsiteY3" fmla="*/ 1808102 h 4318008"/>
              <a:gd name="connsiteX4" fmla="*/ 3854624 w 5373076"/>
              <a:gd name="connsiteY4" fmla="*/ 2524110 h 4318008"/>
              <a:gd name="connsiteX5" fmla="*/ 3419634 w 5373076"/>
              <a:gd name="connsiteY5" fmla="*/ 2322178 h 4318008"/>
              <a:gd name="connsiteX6" fmla="*/ 3604566 w 5373076"/>
              <a:gd name="connsiteY6" fmla="*/ 1945430 h 4318008"/>
              <a:gd name="connsiteX7" fmla="*/ 2301472 w 5373076"/>
              <a:gd name="connsiteY7" fmla="*/ 1771765 h 4318008"/>
              <a:gd name="connsiteX8" fmla="*/ 3237442 w 5373076"/>
              <a:gd name="connsiteY8" fmla="*/ 2134997 h 4318008"/>
              <a:gd name="connsiteX9" fmla="*/ 3266331 w 5373076"/>
              <a:gd name="connsiteY9" fmla="*/ 2949530 h 4318008"/>
              <a:gd name="connsiteX10" fmla="*/ 1897852 w 5373076"/>
              <a:gd name="connsiteY10" fmla="*/ 4318008 h 4318008"/>
              <a:gd name="connsiteX11" fmla="*/ 134565 w 5373076"/>
              <a:gd name="connsiteY11" fmla="*/ 4318008 h 4318008"/>
              <a:gd name="connsiteX12" fmla="*/ 0 w 5373076"/>
              <a:gd name="connsiteY12" fmla="*/ 4183443 h 4318008"/>
              <a:gd name="connsiteX13" fmla="*/ 0 w 5373076"/>
              <a:gd name="connsiteY13" fmla="*/ 2855805 h 4318008"/>
              <a:gd name="connsiteX14" fmla="*/ 5243699 w 5373076"/>
              <a:gd name="connsiteY14" fmla="*/ 652159 h 4318008"/>
              <a:gd name="connsiteX15" fmla="*/ 5058767 w 5373076"/>
              <a:gd name="connsiteY15" fmla="*/ 1028908 h 4318008"/>
              <a:gd name="connsiteX16" fmla="*/ 4960786 w 5373076"/>
              <a:gd name="connsiteY16" fmla="*/ 983422 h 4318008"/>
              <a:gd name="connsiteX17" fmla="*/ 3473588 w 5373076"/>
              <a:gd name="connsiteY17" fmla="*/ 405712 h 4318008"/>
              <a:gd name="connsiteX18" fmla="*/ 4094196 w 5373076"/>
              <a:gd name="connsiteY18" fmla="*/ 1366894 h 4318008"/>
              <a:gd name="connsiteX19" fmla="*/ 3778134 w 5373076"/>
              <a:gd name="connsiteY19" fmla="*/ 1741309 h 4318008"/>
              <a:gd name="connsiteX20" fmla="*/ 2824519 w 5373076"/>
              <a:gd name="connsiteY20" fmla="*/ 1808100 h 4318008"/>
              <a:gd name="connsiteX21" fmla="*/ 4454991 w 5373076"/>
              <a:gd name="connsiteY21" fmla="*/ 0 h 4318008"/>
              <a:gd name="connsiteX22" fmla="*/ 5373076 w 5373076"/>
              <a:gd name="connsiteY22" fmla="*/ 32358 h 4318008"/>
              <a:gd name="connsiteX23" fmla="*/ 4628717 w 5373076"/>
              <a:gd name="connsiteY23" fmla="*/ 1349015 h 4318008"/>
              <a:gd name="connsiteX24" fmla="*/ 4094010 w 5373076"/>
              <a:gd name="connsiteY24" fmla="*/ 779481 h 4318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373076" h="4318008">
                <a:moveTo>
                  <a:pt x="4972877" y="1816430"/>
                </a:moveTo>
                <a:lnTo>
                  <a:pt x="5211912" y="2046590"/>
                </a:lnTo>
                <a:lnTo>
                  <a:pt x="4866804" y="2013272"/>
                </a:lnTo>
                <a:close/>
                <a:moveTo>
                  <a:pt x="3721849" y="1808102"/>
                </a:moveTo>
                <a:lnTo>
                  <a:pt x="3854624" y="2524110"/>
                </a:lnTo>
                <a:lnTo>
                  <a:pt x="3419634" y="2322178"/>
                </a:lnTo>
                <a:lnTo>
                  <a:pt x="3604566" y="1945430"/>
                </a:lnTo>
                <a:close/>
                <a:moveTo>
                  <a:pt x="2301472" y="1771765"/>
                </a:moveTo>
                <a:lnTo>
                  <a:pt x="3237442" y="2134997"/>
                </a:lnTo>
                <a:lnTo>
                  <a:pt x="3266331" y="2949530"/>
                </a:lnTo>
                <a:lnTo>
                  <a:pt x="1897852" y="4318008"/>
                </a:lnTo>
                <a:lnTo>
                  <a:pt x="134565" y="4318008"/>
                </a:lnTo>
                <a:lnTo>
                  <a:pt x="0" y="4183443"/>
                </a:lnTo>
                <a:lnTo>
                  <a:pt x="0" y="2855805"/>
                </a:lnTo>
                <a:close/>
                <a:moveTo>
                  <a:pt x="5243699" y="652159"/>
                </a:moveTo>
                <a:lnTo>
                  <a:pt x="5058767" y="1028908"/>
                </a:lnTo>
                <a:lnTo>
                  <a:pt x="4960786" y="983422"/>
                </a:lnTo>
                <a:close/>
                <a:moveTo>
                  <a:pt x="3473588" y="405712"/>
                </a:moveTo>
                <a:lnTo>
                  <a:pt x="4094196" y="1366894"/>
                </a:lnTo>
                <a:lnTo>
                  <a:pt x="3778134" y="1741309"/>
                </a:lnTo>
                <a:lnTo>
                  <a:pt x="2824519" y="1808100"/>
                </a:lnTo>
                <a:close/>
                <a:moveTo>
                  <a:pt x="4454991" y="0"/>
                </a:moveTo>
                <a:lnTo>
                  <a:pt x="5373076" y="32358"/>
                </a:lnTo>
                <a:lnTo>
                  <a:pt x="4628717" y="1349015"/>
                </a:lnTo>
                <a:lnTo>
                  <a:pt x="4094010" y="7794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0252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73E47D5-BDE7-46E7-8C4E-6111A41AF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4D90A547-C01D-42BC-98ED-831FDD76F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EBF3BE3-47D8-4511-B598-743DF88DF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23311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1434632-BEE5-428E-872A-794325BA8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7CB95FD3-7DAC-4417-8633-7EFA4852E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94CDAD6C-9665-443F-B344-147513A6C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47631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487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000" y="3517901"/>
            <a:ext cx="6012000" cy="1409700"/>
          </a:xfrm>
          <a:solidFill>
            <a:schemeClr val="tx1"/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00" y="4927600"/>
            <a:ext cx="6012000" cy="1845743"/>
          </a:xfrm>
          <a:solidFill>
            <a:schemeClr val="tx1">
              <a:lumMod val="85000"/>
              <a:lumOff val="15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4000" y="86714"/>
            <a:ext cx="6009285" cy="3431187"/>
          </a:xfrm>
          <a:solidFill>
            <a:srgbClr val="333333"/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D5F0C9D-A08F-4539-BA26-61D24BBE6E9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464300" y="1152000"/>
            <a:ext cx="5307700" cy="4680000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7283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11340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E0A84F6-FEAA-4BDD-9282-20006CFE8BD1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CD00A51-7C86-40CE-9A85-9305A72856F5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2581C84-47AA-4227-BB97-9D73745C6350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3D0208D-7363-46C1-93C0-34D5C7CC03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BF00BA4-FF52-480A-802E-02DFDD8C7441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8FC3C8E-D2F9-46FE-B29F-17C02B89FFCC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AC53E23-4CA7-479D-B22A-A5FCB3E5B5F6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6F0F1DB-0C5F-4895-B71A-86B7D122DD4B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34BF4B3-A394-4B33-84E8-433CB3F4D710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6E11BA4-7EBA-47E5-8E07-57E665A74955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A178943-1EAE-4532-95FB-DFD1B8A936ED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1603A2C-1F9D-4BAB-BF6C-C411F8898F5A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019487C-9065-4D0C-8A4F-0BEC960FF5E1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2E39A85-934A-4BF2-93E3-761989F1B981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472000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94AA1D0D-4A88-48E6-9F92-152A70F62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0384" y="1140847"/>
            <a:ext cx="5471616" cy="50361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BAF7-A9F4-4666-A96D-E0820914D8A4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210B130-61BF-42BB-A9D3-54F0E9975E1E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ED4637A-B150-47D5-91AA-5443ECDF24E5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345A228-3ACD-436B-BAEA-C19CFB995DFF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808980A-AE2C-4B9A-923B-70728FF4B383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90E16CE-7F71-45E1-88F3-0F2422E4E14F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024FFFC-3734-4C7F-8BB4-1D72D8764C19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5E243F7-C034-42A6-94F7-39C26EF11897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F7416F4-3283-4DFF-BF8E-0F1B10C57C7B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E43006F-FE7C-4D9C-9803-C7A1705E2E29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0B601BE-5173-46B7-B727-24C354628A9A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840A278-AE7C-4997-AAEA-F758452843B7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3AE5DE6-4BFB-4DB3-8207-ABE7B804220D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6BC0376-95EB-4B85-AD13-AB07742066DC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60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152000"/>
            <a:ext cx="3600450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152000"/>
            <a:ext cx="3600450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216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148060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725BC56-C7B6-400F-80F9-3F968E2CAE0E}"/>
              </a:ext>
            </a:extLst>
          </p:cNvPr>
          <p:cNvGrpSpPr/>
          <p:nvPr userDrawn="1"/>
        </p:nvGrpSpPr>
        <p:grpSpPr>
          <a:xfrm>
            <a:off x="3383603" y="1013721"/>
            <a:ext cx="7749965" cy="5100743"/>
            <a:chOff x="510812" y="938373"/>
            <a:chExt cx="8073393" cy="5313612"/>
          </a:xfrm>
        </p:grpSpPr>
        <p:sp>
          <p:nvSpPr>
            <p:cNvPr id="44" name="Rounded Rectangle 15">
              <a:extLst>
                <a:ext uri="{FF2B5EF4-FFF2-40B4-BE49-F238E27FC236}">
                  <a16:creationId xmlns:a16="http://schemas.microsoft.com/office/drawing/2014/main" id="{1EC806EC-A1B2-4893-9504-1D7FFE8E238F}"/>
                </a:ext>
              </a:extLst>
            </p:cNvPr>
            <p:cNvSpPr/>
            <p:nvPr/>
          </p:nvSpPr>
          <p:spPr>
            <a:xfrm>
              <a:off x="877709" y="938373"/>
              <a:ext cx="7339600" cy="5234482"/>
            </a:xfrm>
            <a:prstGeom prst="round2SameRect">
              <a:avLst>
                <a:gd name="adj1" fmla="val 5601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45" name="Rounded Rectangle 15">
              <a:extLst>
                <a:ext uri="{FF2B5EF4-FFF2-40B4-BE49-F238E27FC236}">
                  <a16:creationId xmlns:a16="http://schemas.microsoft.com/office/drawing/2014/main" id="{535A1B12-6F16-41A0-A6B1-4AD0CCB5A081}"/>
                </a:ext>
              </a:extLst>
            </p:cNvPr>
            <p:cNvSpPr/>
            <p:nvPr/>
          </p:nvSpPr>
          <p:spPr>
            <a:xfrm>
              <a:off x="930758" y="995668"/>
              <a:ext cx="7233502" cy="5177187"/>
            </a:xfrm>
            <a:prstGeom prst="round2SameRect">
              <a:avLst>
                <a:gd name="adj1" fmla="val 4499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379B244F-CF81-4500-A78E-495ABA6828BA}"/>
                </a:ext>
              </a:extLst>
            </p:cNvPr>
            <p:cNvSpPr/>
            <p:nvPr/>
          </p:nvSpPr>
          <p:spPr>
            <a:xfrm rot="16200000">
              <a:off x="2264894" y="295974"/>
              <a:ext cx="4565229" cy="6599909"/>
            </a:xfrm>
            <a:prstGeom prst="roundRect">
              <a:avLst>
                <a:gd name="adj" fmla="val 1476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7" name="Rounded Rectangle 15">
              <a:extLst>
                <a:ext uri="{FF2B5EF4-FFF2-40B4-BE49-F238E27FC236}">
                  <a16:creationId xmlns:a16="http://schemas.microsoft.com/office/drawing/2014/main" id="{EE88F157-E260-486F-937E-C18428699861}"/>
                </a:ext>
              </a:extLst>
            </p:cNvPr>
            <p:cNvSpPr/>
            <p:nvPr/>
          </p:nvSpPr>
          <p:spPr>
            <a:xfrm rot="10800000">
              <a:off x="510812" y="5998253"/>
              <a:ext cx="8073393" cy="2489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8" name="Rounded Rectangle 15">
              <a:extLst>
                <a:ext uri="{FF2B5EF4-FFF2-40B4-BE49-F238E27FC236}">
                  <a16:creationId xmlns:a16="http://schemas.microsoft.com/office/drawing/2014/main" id="{F736AFAF-44AD-47CE-A63B-210102A4BF0B}"/>
                </a:ext>
              </a:extLst>
            </p:cNvPr>
            <p:cNvSpPr/>
            <p:nvPr userDrawn="1"/>
          </p:nvSpPr>
          <p:spPr>
            <a:xfrm>
              <a:off x="3668019" y="6206338"/>
              <a:ext cx="1758981" cy="45647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31000"/>
                  </a:schemeClr>
                </a:gs>
              </a:gsLst>
              <a:lin ang="16200000" scaled="0"/>
            </a:gra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4F6457E-3660-4E80-82BC-8894D701DEE9}"/>
                </a:ext>
              </a:extLst>
            </p:cNvPr>
            <p:cNvSpPr/>
            <p:nvPr/>
          </p:nvSpPr>
          <p:spPr>
            <a:xfrm rot="16200000">
              <a:off x="4660498" y="1119143"/>
              <a:ext cx="48680" cy="486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8230416-7E55-4CB0-9548-491BA471E9E8}"/>
                </a:ext>
              </a:extLst>
            </p:cNvPr>
            <p:cNvSpPr/>
            <p:nvPr/>
          </p:nvSpPr>
          <p:spPr>
            <a:xfrm rot="16200000">
              <a:off x="4505961" y="1106017"/>
              <a:ext cx="83096" cy="830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E3C1810-AD4F-4393-928E-CFA8053A2CC2}"/>
                </a:ext>
              </a:extLst>
            </p:cNvPr>
            <p:cNvSpPr/>
            <p:nvPr/>
          </p:nvSpPr>
          <p:spPr>
            <a:xfrm rot="16200000">
              <a:off x="4524686" y="1124741"/>
              <a:ext cx="45647" cy="4564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2951603" cy="2196235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429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8096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0763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Emphasized text can go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C1EA41E-F6C4-484F-95E9-42978FF2162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092796" y="1376357"/>
            <a:ext cx="6333545" cy="4379625"/>
          </a:xfrm>
          <a:prstGeom prst="roundRect">
            <a:avLst>
              <a:gd name="adj" fmla="val 135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5FD3B7C-17C6-4327-986C-A8A6D6EC1B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800" y="3509766"/>
            <a:ext cx="2951163" cy="232270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6286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30F7266-25A0-4B3A-A8CE-F083ECC9D4C6}"/>
              </a:ext>
            </a:extLst>
          </p:cNvPr>
          <p:cNvSpPr/>
          <p:nvPr userDrawn="1"/>
        </p:nvSpPr>
        <p:spPr>
          <a:xfrm>
            <a:off x="0" y="2539992"/>
            <a:ext cx="5373076" cy="4318008"/>
          </a:xfrm>
          <a:custGeom>
            <a:avLst/>
            <a:gdLst>
              <a:gd name="connsiteX0" fmla="*/ 4972877 w 5373076"/>
              <a:gd name="connsiteY0" fmla="*/ 1816430 h 4318008"/>
              <a:gd name="connsiteX1" fmla="*/ 5211912 w 5373076"/>
              <a:gd name="connsiteY1" fmla="*/ 2046590 h 4318008"/>
              <a:gd name="connsiteX2" fmla="*/ 4866804 w 5373076"/>
              <a:gd name="connsiteY2" fmla="*/ 2013272 h 4318008"/>
              <a:gd name="connsiteX3" fmla="*/ 3721849 w 5373076"/>
              <a:gd name="connsiteY3" fmla="*/ 1808102 h 4318008"/>
              <a:gd name="connsiteX4" fmla="*/ 3854624 w 5373076"/>
              <a:gd name="connsiteY4" fmla="*/ 2524110 h 4318008"/>
              <a:gd name="connsiteX5" fmla="*/ 3419634 w 5373076"/>
              <a:gd name="connsiteY5" fmla="*/ 2322178 h 4318008"/>
              <a:gd name="connsiteX6" fmla="*/ 3604566 w 5373076"/>
              <a:gd name="connsiteY6" fmla="*/ 1945430 h 4318008"/>
              <a:gd name="connsiteX7" fmla="*/ 2301472 w 5373076"/>
              <a:gd name="connsiteY7" fmla="*/ 1771765 h 4318008"/>
              <a:gd name="connsiteX8" fmla="*/ 3237442 w 5373076"/>
              <a:gd name="connsiteY8" fmla="*/ 2134997 h 4318008"/>
              <a:gd name="connsiteX9" fmla="*/ 3266331 w 5373076"/>
              <a:gd name="connsiteY9" fmla="*/ 2949530 h 4318008"/>
              <a:gd name="connsiteX10" fmla="*/ 1897852 w 5373076"/>
              <a:gd name="connsiteY10" fmla="*/ 4318008 h 4318008"/>
              <a:gd name="connsiteX11" fmla="*/ 134565 w 5373076"/>
              <a:gd name="connsiteY11" fmla="*/ 4318008 h 4318008"/>
              <a:gd name="connsiteX12" fmla="*/ 0 w 5373076"/>
              <a:gd name="connsiteY12" fmla="*/ 4183443 h 4318008"/>
              <a:gd name="connsiteX13" fmla="*/ 0 w 5373076"/>
              <a:gd name="connsiteY13" fmla="*/ 2855805 h 4318008"/>
              <a:gd name="connsiteX14" fmla="*/ 5243699 w 5373076"/>
              <a:gd name="connsiteY14" fmla="*/ 652159 h 4318008"/>
              <a:gd name="connsiteX15" fmla="*/ 5058767 w 5373076"/>
              <a:gd name="connsiteY15" fmla="*/ 1028908 h 4318008"/>
              <a:gd name="connsiteX16" fmla="*/ 4960786 w 5373076"/>
              <a:gd name="connsiteY16" fmla="*/ 983422 h 4318008"/>
              <a:gd name="connsiteX17" fmla="*/ 3473588 w 5373076"/>
              <a:gd name="connsiteY17" fmla="*/ 405712 h 4318008"/>
              <a:gd name="connsiteX18" fmla="*/ 4094196 w 5373076"/>
              <a:gd name="connsiteY18" fmla="*/ 1366894 h 4318008"/>
              <a:gd name="connsiteX19" fmla="*/ 3778134 w 5373076"/>
              <a:gd name="connsiteY19" fmla="*/ 1741309 h 4318008"/>
              <a:gd name="connsiteX20" fmla="*/ 2824519 w 5373076"/>
              <a:gd name="connsiteY20" fmla="*/ 1808100 h 4318008"/>
              <a:gd name="connsiteX21" fmla="*/ 4454991 w 5373076"/>
              <a:gd name="connsiteY21" fmla="*/ 0 h 4318008"/>
              <a:gd name="connsiteX22" fmla="*/ 5373076 w 5373076"/>
              <a:gd name="connsiteY22" fmla="*/ 32358 h 4318008"/>
              <a:gd name="connsiteX23" fmla="*/ 4628717 w 5373076"/>
              <a:gd name="connsiteY23" fmla="*/ 1349015 h 4318008"/>
              <a:gd name="connsiteX24" fmla="*/ 4094010 w 5373076"/>
              <a:gd name="connsiteY24" fmla="*/ 779481 h 4318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373076" h="4318008">
                <a:moveTo>
                  <a:pt x="4972877" y="1816430"/>
                </a:moveTo>
                <a:lnTo>
                  <a:pt x="5211912" y="2046590"/>
                </a:lnTo>
                <a:lnTo>
                  <a:pt x="4866804" y="2013272"/>
                </a:lnTo>
                <a:close/>
                <a:moveTo>
                  <a:pt x="3721849" y="1808102"/>
                </a:moveTo>
                <a:lnTo>
                  <a:pt x="3854624" y="2524110"/>
                </a:lnTo>
                <a:lnTo>
                  <a:pt x="3419634" y="2322178"/>
                </a:lnTo>
                <a:lnTo>
                  <a:pt x="3604566" y="1945430"/>
                </a:lnTo>
                <a:close/>
                <a:moveTo>
                  <a:pt x="2301472" y="1771765"/>
                </a:moveTo>
                <a:lnTo>
                  <a:pt x="3237442" y="2134997"/>
                </a:lnTo>
                <a:lnTo>
                  <a:pt x="3266331" y="2949530"/>
                </a:lnTo>
                <a:lnTo>
                  <a:pt x="1897852" y="4318008"/>
                </a:lnTo>
                <a:lnTo>
                  <a:pt x="134565" y="4318008"/>
                </a:lnTo>
                <a:lnTo>
                  <a:pt x="0" y="4183443"/>
                </a:lnTo>
                <a:lnTo>
                  <a:pt x="0" y="2855805"/>
                </a:lnTo>
                <a:close/>
                <a:moveTo>
                  <a:pt x="5243699" y="652159"/>
                </a:moveTo>
                <a:lnTo>
                  <a:pt x="5058767" y="1028908"/>
                </a:lnTo>
                <a:lnTo>
                  <a:pt x="4960786" y="983422"/>
                </a:lnTo>
                <a:close/>
                <a:moveTo>
                  <a:pt x="3473588" y="405712"/>
                </a:moveTo>
                <a:lnTo>
                  <a:pt x="4094196" y="1366894"/>
                </a:lnTo>
                <a:lnTo>
                  <a:pt x="3778134" y="1741309"/>
                </a:lnTo>
                <a:lnTo>
                  <a:pt x="2824519" y="1808100"/>
                </a:lnTo>
                <a:close/>
                <a:moveTo>
                  <a:pt x="4454991" y="0"/>
                </a:moveTo>
                <a:lnTo>
                  <a:pt x="5373076" y="32358"/>
                </a:lnTo>
                <a:lnTo>
                  <a:pt x="4628717" y="1349015"/>
                </a:lnTo>
                <a:lnTo>
                  <a:pt x="4094010" y="7794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 userDrawn="1">
            <p:ph sz="half" idx="1"/>
          </p:nvPr>
        </p:nvSpPr>
        <p:spPr>
          <a:xfrm>
            <a:off x="906843" y="3429050"/>
            <a:ext cx="4522314" cy="276294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6774740" y="3429000"/>
            <a:ext cx="4522407" cy="2762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EF984BB-176D-4924-ADAD-52FBC95B07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6463" y="2278063"/>
            <a:ext cx="4522787" cy="885825"/>
          </a:xfrm>
        </p:spPr>
        <p:txBody>
          <a:bodyPr anchor="ctr"/>
          <a:lstStyle>
            <a:lvl1pPr marL="0" indent="0">
              <a:buNone/>
              <a:defRPr sz="8000" b="1">
                <a:latin typeface="+mj-lt"/>
              </a:defRPr>
            </a:lvl1pPr>
            <a:lvl2pPr marL="266700" indent="0">
              <a:buNone/>
              <a:defRPr sz="8000">
                <a:latin typeface="+mj-lt"/>
              </a:defRPr>
            </a:lvl2pPr>
            <a:lvl3pPr marL="542925" indent="0">
              <a:buNone/>
              <a:defRPr sz="8000">
                <a:latin typeface="+mj-lt"/>
              </a:defRPr>
            </a:lvl3pPr>
            <a:lvl4pPr marL="809625" indent="0">
              <a:buNone/>
              <a:defRPr sz="8000">
                <a:latin typeface="+mj-lt"/>
              </a:defRPr>
            </a:lvl4pPr>
            <a:lvl5pPr marL="1076325" indent="0">
              <a:buNone/>
              <a:defRPr sz="8000">
                <a:latin typeface="+mj-lt"/>
              </a:defRPr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C59BE1D7-885A-4749-99BA-6909D64AFA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62750" y="2278063"/>
            <a:ext cx="4522787" cy="885825"/>
          </a:xfrm>
        </p:spPr>
        <p:txBody>
          <a:bodyPr anchor="ctr"/>
          <a:lstStyle>
            <a:lvl1pPr marL="0" indent="0">
              <a:buNone/>
              <a:defRPr sz="8000" b="1" i="0"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cxnSp>
        <p:nvCxnSpPr>
          <p:cNvPr id="10" name="Straight Connector 9" descr="Middle divider line">
            <a:extLst>
              <a:ext uri="{FF2B5EF4-FFF2-40B4-BE49-F238E27FC236}">
                <a16:creationId xmlns:a16="http://schemas.microsoft.com/office/drawing/2014/main" id="{2B940646-DE40-4E0F-AE42-6530784C9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0" y="1391763"/>
            <a:ext cx="0" cy="458812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44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ctagon 6">
            <a:extLst>
              <a:ext uri="{FF2B5EF4-FFF2-40B4-BE49-F238E27FC236}">
                <a16:creationId xmlns:a16="http://schemas.microsoft.com/office/drawing/2014/main" id="{12B87281-2FCA-44C5-BFC9-FD653787EFC4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40000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999" y="6188628"/>
            <a:ext cx="878494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3175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b="1" i="1">
                <a:solidFill>
                  <a:schemeClr val="tx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6BF03E-F48E-4C0A-9078-07AC4DDF896A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827500-FC74-463C-9312-BC59104AEBD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0EE18F-610D-4230-BA82-4E5007401ADD}"/>
              </a:ext>
            </a:extLst>
          </p:cNvPr>
          <p:cNvSpPr txBox="1"/>
          <p:nvPr userDrawn="1"/>
        </p:nvSpPr>
        <p:spPr>
          <a:xfrm>
            <a:off x="8734570" y="6278857"/>
            <a:ext cx="2510557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noProof="0" dirty="0">
                <a:solidFill>
                  <a:schemeClr val="tx2"/>
                </a:solidFill>
                <a:latin typeface="+mj-lt"/>
              </a:rPr>
              <a:t>Your Logo or Name Here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F375EA-F235-4EAA-A52F-D6BF0D6EDDCA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3C8C5B-6356-4B7C-887C-A436D7DB4059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120C00-0FF6-411F-B2D6-C625ED6BD241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142C1D-78E5-4AD5-BEF3-C015D6E3FEBD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0D9306-2240-47FF-AA2F-DC7C26A008A4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4" r:id="rId3"/>
    <p:sldLayoutId id="2147483650" r:id="rId4"/>
    <p:sldLayoutId id="2147483652" r:id="rId5"/>
    <p:sldLayoutId id="2147483656" r:id="rId6"/>
    <p:sldLayoutId id="2147483657" r:id="rId7"/>
    <p:sldLayoutId id="2147483668" r:id="rId8"/>
    <p:sldLayoutId id="2147483670" r:id="rId9"/>
    <p:sldLayoutId id="2147483653" r:id="rId10"/>
    <p:sldLayoutId id="2147483673" r:id="rId11"/>
    <p:sldLayoutId id="2147483674" r:id="rId12"/>
    <p:sldLayoutId id="2147483676" r:id="rId13"/>
    <p:sldLayoutId id="2147483677" r:id="rId14"/>
    <p:sldLayoutId id="2147483654" r:id="rId15"/>
    <p:sldLayoutId id="2147483660" r:id="rId16"/>
    <p:sldLayoutId id="2147483661" r:id="rId17"/>
    <p:sldLayoutId id="2147483678" r:id="rId18"/>
    <p:sldLayoutId id="2147483686" r:id="rId19"/>
    <p:sldLayoutId id="2147483687" r:id="rId20"/>
    <p:sldLayoutId id="2147483689" r:id="rId21"/>
    <p:sldLayoutId id="2147483690" r:id="rId22"/>
    <p:sldLayoutId id="2147483688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log.radissonblu.com/experiencing-spectacular-st-petersburg-in-spring/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usnews.com/best-colleges/college-of-charleston-3428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onscience.org/assignable-assets/airborne-observation-platform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Arial view of open farm land">
            <a:extLst>
              <a:ext uri="{FF2B5EF4-FFF2-40B4-BE49-F238E27FC236}">
                <a16:creationId xmlns:a16="http://schemas.microsoft.com/office/drawing/2014/main" id="{3072B96B-8E35-4D15-80A0-1DD4745F75B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E3EA56B-BEB0-4656-A20B-D15F03B7A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29242"/>
            <a:ext cx="6840000" cy="2526780"/>
          </a:xfrm>
        </p:spPr>
        <p:txBody>
          <a:bodyPr/>
          <a:lstStyle/>
          <a:p>
            <a:r>
              <a:rPr lang="en-US" dirty="0"/>
              <a:t>NEON AOP Data Science Intern Presentation: Standardizing and Visualizing QA Data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A0FE6D5-D475-4CBB-A6C2-E3D991A368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Sydney Davis, August 2020</a:t>
            </a:r>
          </a:p>
        </p:txBody>
      </p:sp>
    </p:spTree>
    <p:extLst>
      <p:ext uri="{BB962C8B-B14F-4D97-AF65-F5344CB8AC3E}">
        <p14:creationId xmlns:p14="http://schemas.microsoft.com/office/powerpoint/2010/main" val="148523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256"/>
    </mc:Choice>
    <mc:Fallback xmlns="">
      <p:transition spd="slow" advTm="2125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1201B-9E8C-40C6-B0E9-CF9D4C35B37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D46D261-E295-41F1-8C2B-4AE23DC6B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BE7930B-2E08-497B-BF59-5E4A5FA91273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046089" y="1939764"/>
            <a:ext cx="4099822" cy="4431426"/>
          </a:xfrm>
        </p:spPr>
        <p:txBody>
          <a:bodyPr/>
          <a:lstStyle/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A5F37D-0D67-483F-9143-1FC01B013CA0}"/>
              </a:ext>
            </a:extLst>
          </p:cNvPr>
          <p:cNvSpPr txBox="1"/>
          <p:nvPr/>
        </p:nvSpPr>
        <p:spPr>
          <a:xfrm>
            <a:off x="4219074" y="2839453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sz="5600" dirty="0">
                <a:solidFill>
                  <a:schemeClr val="bg1"/>
                </a:solidFill>
                <a:latin typeface="+mn-lt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13749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16"/>
    </mc:Choice>
    <mc:Fallback xmlns="">
      <p:transition spd="slow" advTm="391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1D87D-E475-451A-B36C-E4A4F6360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860884"/>
          </a:xfrm>
        </p:spPr>
        <p:txBody>
          <a:bodyPr/>
          <a:lstStyle/>
          <a:p>
            <a:pPr algn="l"/>
            <a:r>
              <a:rPr lang="en-US"/>
              <a:t>About Me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45A1B7-8B88-4D90-983D-BAA2E9AAFFD3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46223" y="3429000"/>
            <a:ext cx="8722368" cy="293359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College of Charleston in Charleston, SC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Senior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Studying sociology, Russian, data science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Interest in NEON: coding, sustainability, data!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F16E1-87DB-4920-A90B-23E1C72DDC7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490693" y="6146595"/>
            <a:ext cx="432000" cy="432000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C19F73-2DD9-4551-AB1C-F5501A566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2040" y="2079830"/>
            <a:ext cx="2687358" cy="17951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157DCB-ED6E-4FFF-90E4-FA0B0AE6EB77}"/>
              </a:ext>
            </a:extLst>
          </p:cNvPr>
          <p:cNvSpPr txBox="1"/>
          <p:nvPr/>
        </p:nvSpPr>
        <p:spPr>
          <a:xfrm>
            <a:off x="9322040" y="3874985"/>
            <a:ext cx="2894991" cy="36980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800" dirty="0">
                <a:hlinkClick r:id="rId4"/>
              </a:rPr>
              <a:t>https://www.usnews.com/best-colleges/college-of-charleston-3428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665A5C-BBAE-4332-BA86-6103807D0E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1579" y="4895797"/>
            <a:ext cx="2770655" cy="184802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0C67015-2EB3-4298-982D-5928538C78CE}"/>
              </a:ext>
            </a:extLst>
          </p:cNvPr>
          <p:cNvSpPr txBox="1"/>
          <p:nvPr/>
        </p:nvSpPr>
        <p:spPr>
          <a:xfrm>
            <a:off x="9322040" y="4676851"/>
            <a:ext cx="2894991" cy="36980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BB133A-BA3C-4BE3-898A-3CA737B9C805}"/>
              </a:ext>
            </a:extLst>
          </p:cNvPr>
          <p:cNvSpPr txBox="1"/>
          <p:nvPr/>
        </p:nvSpPr>
        <p:spPr>
          <a:xfrm>
            <a:off x="9261579" y="4591277"/>
            <a:ext cx="2894991" cy="36980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800" dirty="0">
                <a:hlinkClick r:id="rId6"/>
              </a:rPr>
              <a:t>https://blog.radissonblu.com/experiencing-spectacular-st-petersburg-in-spring/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575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689"/>
    </mc:Choice>
    <mc:Fallback xmlns="">
      <p:transition spd="slow" advTm="5968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1201B-9E8C-40C6-B0E9-CF9D4C35B37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D46D261-E295-41F1-8C2B-4AE23DC6B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860884"/>
          </a:xfrm>
        </p:spPr>
        <p:txBody>
          <a:bodyPr/>
          <a:lstStyle/>
          <a:p>
            <a:pPr algn="l"/>
            <a:r>
              <a:rPr lang="en-US" dirty="0"/>
              <a:t>Project Overview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BE7930B-2E08-497B-BF59-5E4A5FA91273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75511" y="5797319"/>
            <a:ext cx="11240977" cy="4431426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Overall goal: </a:t>
            </a:r>
          </a:p>
          <a:p>
            <a:pPr marL="0" indent="0">
              <a:buNone/>
            </a:pPr>
            <a:r>
              <a:rPr lang="en-US" sz="3200" dirty="0"/>
              <a:t>Create a reproducible method for extracting and standardizing QA data</a:t>
            </a:r>
          </a:p>
          <a:p>
            <a:pPr marL="0" indent="0">
              <a:buNone/>
            </a:pPr>
            <a:r>
              <a:rPr lang="en-US" sz="3200" b="1" dirty="0"/>
              <a:t>In more simple terms… </a:t>
            </a:r>
          </a:p>
          <a:p>
            <a:pPr marL="0" indent="0">
              <a:buNone/>
            </a:pPr>
            <a:r>
              <a:rPr lang="en-US" sz="3200" dirty="0"/>
              <a:t>Help AOP team report statistics on the </a:t>
            </a:r>
            <a:r>
              <a:rPr lang="en-US" sz="3200" b="1" dirty="0"/>
              <a:t>availability </a:t>
            </a:r>
            <a:r>
              <a:rPr lang="en-US" sz="3200" dirty="0"/>
              <a:t>and </a:t>
            </a:r>
            <a:r>
              <a:rPr lang="en-US" sz="3200" b="1" dirty="0"/>
              <a:t>validity </a:t>
            </a:r>
            <a:r>
              <a:rPr lang="en-US" sz="3200" dirty="0"/>
              <a:t>of the different data products </a:t>
            </a:r>
          </a:p>
          <a:p>
            <a:pPr marL="0" indent="0">
              <a:buNone/>
            </a:pPr>
            <a:r>
              <a:rPr lang="en-US" sz="3200" b="1" dirty="0"/>
              <a:t>How?</a:t>
            </a:r>
          </a:p>
          <a:p>
            <a:pPr marL="0" indent="0">
              <a:buNone/>
            </a:pPr>
            <a:r>
              <a:rPr lang="en-US" sz="3200" dirty="0"/>
              <a:t>Python!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11266" name="Picture 2" descr="Airborne Observation Platform | NSF NEON | Open Data to Understand ...">
            <a:extLst>
              <a:ext uri="{FF2B5EF4-FFF2-40B4-BE49-F238E27FC236}">
                <a16:creationId xmlns:a16="http://schemas.microsoft.com/office/drawing/2014/main" id="{E41EA96E-4F48-40D9-8E0B-F2434ABD1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37720"/>
            <a:ext cx="4860759" cy="1585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084DCD-72A4-4FB4-8314-990637A01114}"/>
              </a:ext>
            </a:extLst>
          </p:cNvPr>
          <p:cNvSpPr/>
          <p:nvPr/>
        </p:nvSpPr>
        <p:spPr>
          <a:xfrm>
            <a:off x="9320463" y="5797319"/>
            <a:ext cx="2759242" cy="9229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CEBC11-319F-4D5B-8558-2B61A0132087}"/>
              </a:ext>
            </a:extLst>
          </p:cNvPr>
          <p:cNvSpPr txBox="1"/>
          <p:nvPr/>
        </p:nvSpPr>
        <p:spPr>
          <a:xfrm>
            <a:off x="11062094" y="152400"/>
            <a:ext cx="866275" cy="36980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800" dirty="0">
                <a:hlinkClick r:id="rId3"/>
              </a:rPr>
              <a:t>https://www.neonscience.org/assignable-assets/airborne-observation-platform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4243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303"/>
    </mc:Choice>
    <mc:Fallback xmlns="">
      <p:transition spd="slow" advTm="10030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1201B-9E8C-40C6-B0E9-CF9D4C35B37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19B51A1E-902D-48AF-9020-955120F399B6}" type="slidenum">
              <a:rPr lang="en-US" noProof="0">
                <a:solidFill>
                  <a:srgbClr val="FFFFFF"/>
                </a:solidFill>
                <a:latin typeface="+mn-lt"/>
              </a:rPr>
              <a:pPr algn="r"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noProof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2BC2CF-C871-4868-A211-8A2FD6008C79}"/>
              </a:ext>
            </a:extLst>
          </p:cNvPr>
          <p:cNvSpPr txBox="1"/>
          <p:nvPr/>
        </p:nvSpPr>
        <p:spPr>
          <a:xfrm>
            <a:off x="4363453" y="4010526"/>
            <a:ext cx="2903621" cy="19731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endParaRPr lang="en-US" sz="25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28E270-A020-46DF-950E-CDAF4D36A897}"/>
              </a:ext>
            </a:extLst>
          </p:cNvPr>
          <p:cNvSpPr txBox="1"/>
          <p:nvPr/>
        </p:nvSpPr>
        <p:spPr>
          <a:xfrm>
            <a:off x="443278" y="3068945"/>
            <a:ext cx="5229726" cy="7201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B88CB6-0A4A-47CA-BDF4-35F95196E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37" y="787150"/>
            <a:ext cx="11935326" cy="59343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DA1FBCE-F4A7-423E-B4F6-FCB2C56FFA62}"/>
              </a:ext>
            </a:extLst>
          </p:cNvPr>
          <p:cNvSpPr txBox="1"/>
          <p:nvPr/>
        </p:nvSpPr>
        <p:spPr>
          <a:xfrm>
            <a:off x="2181727" y="282199"/>
            <a:ext cx="8277726" cy="7368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2019 Weather Percent Covered by Site and Boundary</a:t>
            </a:r>
          </a:p>
        </p:txBody>
      </p:sp>
    </p:spTree>
    <p:extLst>
      <p:ext uri="{BB962C8B-B14F-4D97-AF65-F5344CB8AC3E}">
        <p14:creationId xmlns:p14="http://schemas.microsoft.com/office/powerpoint/2010/main" val="249002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024"/>
    </mc:Choice>
    <mc:Fallback xmlns="">
      <p:transition spd="slow" advTm="7802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1201B-9E8C-40C6-B0E9-CF9D4C35B37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19B51A1E-902D-48AF-9020-955120F399B6}" type="slidenum">
              <a:rPr lang="en-US" noProof="0">
                <a:solidFill>
                  <a:srgbClr val="FFFFFF"/>
                </a:solidFill>
                <a:latin typeface="+mn-lt"/>
              </a:rPr>
              <a:pPr algn="r"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 noProof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2BC2CF-C871-4868-A211-8A2FD6008C79}"/>
              </a:ext>
            </a:extLst>
          </p:cNvPr>
          <p:cNvSpPr txBox="1"/>
          <p:nvPr/>
        </p:nvSpPr>
        <p:spPr>
          <a:xfrm>
            <a:off x="4363453" y="4010526"/>
            <a:ext cx="2903621" cy="19731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endParaRPr lang="en-US" sz="25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28E270-A020-46DF-950E-CDAF4D36A897}"/>
              </a:ext>
            </a:extLst>
          </p:cNvPr>
          <p:cNvSpPr txBox="1"/>
          <p:nvPr/>
        </p:nvSpPr>
        <p:spPr>
          <a:xfrm>
            <a:off x="443278" y="3068945"/>
            <a:ext cx="5229726" cy="7201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AD966E-64A2-4FFE-9402-58F2CC991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231" y="552513"/>
            <a:ext cx="7752885" cy="61689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6AD9CC-3935-43CC-B317-7D5569BD7B43}"/>
              </a:ext>
            </a:extLst>
          </p:cNvPr>
          <p:cNvSpPr txBox="1"/>
          <p:nvPr/>
        </p:nvSpPr>
        <p:spPr>
          <a:xfrm rot="16200000">
            <a:off x="2219557" y="2914271"/>
            <a:ext cx="457200" cy="76654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Percent</a:t>
            </a:r>
            <a:endParaRPr 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4F2864-B3A9-4B28-991F-0F336A450449}"/>
              </a:ext>
            </a:extLst>
          </p:cNvPr>
          <p:cNvSpPr txBox="1"/>
          <p:nvPr/>
        </p:nvSpPr>
        <p:spPr>
          <a:xfrm>
            <a:off x="2374231" y="136524"/>
            <a:ext cx="8277726" cy="7368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2019 Weather Coverage Summary Plots by Boundary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7C1C11-453D-48F4-8BE9-3F4000EC7B9C}"/>
              </a:ext>
            </a:extLst>
          </p:cNvPr>
          <p:cNvSpPr/>
          <p:nvPr/>
        </p:nvSpPr>
        <p:spPr>
          <a:xfrm>
            <a:off x="9156258" y="5839326"/>
            <a:ext cx="2901811" cy="8821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5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768"/>
    </mc:Choice>
    <mc:Fallback xmlns="">
      <p:transition spd="slow" advTm="6776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10D9528-7B92-4B05-9CFC-E7E4CBA67A8E}"/>
              </a:ext>
            </a:extLst>
          </p:cNvPr>
          <p:cNvSpPr/>
          <p:nvPr/>
        </p:nvSpPr>
        <p:spPr>
          <a:xfrm rot="5400000">
            <a:off x="10261463" y="4882938"/>
            <a:ext cx="2901811" cy="8821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1201B-9E8C-40C6-B0E9-CF9D4C35B37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D46D261-E295-41F1-8C2B-4AE23DC6B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860884"/>
          </a:xfrm>
        </p:spPr>
        <p:txBody>
          <a:bodyPr/>
          <a:lstStyle/>
          <a:p>
            <a:pPr algn="l"/>
            <a:r>
              <a:rPr lang="en-US" dirty="0"/>
              <a:t>Other data products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EB6729-DB8D-4AAF-9960-2A4D0E77C169}"/>
              </a:ext>
            </a:extLst>
          </p:cNvPr>
          <p:cNvSpPr/>
          <p:nvPr/>
        </p:nvSpPr>
        <p:spPr>
          <a:xfrm>
            <a:off x="8892627" y="6155190"/>
            <a:ext cx="3035742" cy="6098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BE7930B-2E08-497B-BF59-5E4A5FA91273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75511" y="3866449"/>
            <a:ext cx="11240977" cy="4431426"/>
          </a:xfrm>
        </p:spPr>
        <p:txBody>
          <a:bodyPr/>
          <a:lstStyle/>
          <a:p>
            <a:pPr marL="0" indent="0">
              <a:buNone/>
            </a:pPr>
            <a:r>
              <a:rPr lang="en-US" sz="3000" b="1" dirty="0" err="1"/>
              <a:t>Longest_Triangular_Edge_Ground_Point.tif</a:t>
            </a:r>
            <a:r>
              <a:rPr lang="en-US" sz="3000" b="1" dirty="0"/>
              <a:t> and </a:t>
            </a:r>
            <a:r>
              <a:rPr lang="en-US" sz="3000" b="1" dirty="0" err="1"/>
              <a:t>Longest_Triangular_Edge_All_Point.tif</a:t>
            </a:r>
            <a:endParaRPr lang="en-US" sz="3000" b="1" dirty="0"/>
          </a:p>
          <a:p>
            <a:pPr marL="0" indent="0">
              <a:buNone/>
            </a:pPr>
            <a:r>
              <a:rPr lang="en-US" sz="3000" dirty="0"/>
              <a:t>We ran these and tweaked the code so it could accept a certain max threshold, which was 1 meter for both data products. We then calculated the percent of </a:t>
            </a:r>
            <a:r>
              <a:rPr lang="en-US" sz="3000" dirty="0" err="1"/>
              <a:t>tifs</a:t>
            </a:r>
            <a:r>
              <a:rPr lang="en-US" sz="3000" dirty="0"/>
              <a:t>, and pixels, in each flight boundary that were over and under the threshold</a:t>
            </a:r>
          </a:p>
          <a:p>
            <a:pPr marL="0" indent="0">
              <a:buNone/>
            </a:pPr>
            <a:r>
              <a:rPr lang="en-US" sz="3000" b="1" dirty="0" err="1"/>
              <a:t>HorzUncertainty.tif</a:t>
            </a:r>
            <a:r>
              <a:rPr lang="en-US" sz="3000" b="1" dirty="0"/>
              <a:t> and </a:t>
            </a:r>
            <a:r>
              <a:rPr lang="en-US" sz="3000" b="1" dirty="0" err="1"/>
              <a:t>VertUncertainty.tif</a:t>
            </a:r>
            <a:r>
              <a:rPr lang="en-US" sz="3000" b="1" dirty="0"/>
              <a:t> </a:t>
            </a:r>
          </a:p>
          <a:p>
            <a:pPr marL="0" indent="0">
              <a:buNone/>
            </a:pPr>
            <a:r>
              <a:rPr lang="en-US" sz="3000" dirty="0"/>
              <a:t>We fed the functions a .58 and .15 meter threshold for each, respectively</a:t>
            </a:r>
            <a:endParaRPr lang="en-US" sz="3000" b="1" dirty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8596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610"/>
    </mc:Choice>
    <mc:Fallback xmlns="">
      <p:transition spd="slow" advTm="7161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1201B-9E8C-40C6-B0E9-CF9D4C35B37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496369" y="6155190"/>
            <a:ext cx="432000" cy="432000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07DF32-BB3E-46C6-B104-057D2BE23098}"/>
              </a:ext>
            </a:extLst>
          </p:cNvPr>
          <p:cNvSpPr txBox="1"/>
          <p:nvPr/>
        </p:nvSpPr>
        <p:spPr>
          <a:xfrm>
            <a:off x="224590" y="272716"/>
            <a:ext cx="288758" cy="22458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1.0-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0EB1492-BAE2-4ED0-AEC8-C807BAD6A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CA3CFB-F3CD-4E72-81ED-C3E0130AE0C7}"/>
              </a:ext>
            </a:extLst>
          </p:cNvPr>
          <p:cNvSpPr txBox="1"/>
          <p:nvPr/>
        </p:nvSpPr>
        <p:spPr>
          <a:xfrm>
            <a:off x="224590" y="216568"/>
            <a:ext cx="721895" cy="3368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1.0-</a:t>
            </a:r>
          </a:p>
        </p:txBody>
      </p:sp>
    </p:spTree>
    <p:extLst>
      <p:ext uri="{BB962C8B-B14F-4D97-AF65-F5344CB8AC3E}">
        <p14:creationId xmlns:p14="http://schemas.microsoft.com/office/powerpoint/2010/main" val="233540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336"/>
    </mc:Choice>
    <mc:Fallback xmlns="">
      <p:transition spd="slow" advTm="6633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10D9528-7B92-4B05-9CFC-E7E4CBA67A8E}"/>
              </a:ext>
            </a:extLst>
          </p:cNvPr>
          <p:cNvSpPr/>
          <p:nvPr/>
        </p:nvSpPr>
        <p:spPr>
          <a:xfrm rot="5400000">
            <a:off x="10261463" y="4882938"/>
            <a:ext cx="2901811" cy="8821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1201B-9E8C-40C6-B0E9-CF9D4C35B37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EB6729-DB8D-4AAF-9960-2A4D0E77C169}"/>
              </a:ext>
            </a:extLst>
          </p:cNvPr>
          <p:cNvSpPr/>
          <p:nvPr/>
        </p:nvSpPr>
        <p:spPr>
          <a:xfrm>
            <a:off x="8892627" y="6155190"/>
            <a:ext cx="3035742" cy="6098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BE7930B-2E08-497B-BF59-5E4A5FA91273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75511" y="2196909"/>
            <a:ext cx="11240977" cy="3892116"/>
          </a:xfrm>
        </p:spPr>
        <p:txBody>
          <a:bodyPr/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CE51D7-8E42-4466-911F-8DE229015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082"/>
            <a:ext cx="12192000" cy="66653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C554DF-98BC-4A60-AC87-30C6FF2F0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311"/>
            <a:ext cx="12192000" cy="666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9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197"/>
    </mc:Choice>
    <mc:Fallback xmlns="">
      <p:transition spd="slow" advTm="2219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1201B-9E8C-40C6-B0E9-CF9D4C35B37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D46D261-E295-41F1-8C2B-4AE23DC6B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860884"/>
          </a:xfrm>
        </p:spPr>
        <p:txBody>
          <a:bodyPr/>
          <a:lstStyle/>
          <a:p>
            <a:pPr algn="l"/>
            <a:r>
              <a:rPr lang="en-US" dirty="0"/>
              <a:t>How does this project impact NEON’s AOP data output?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BE7930B-2E08-497B-BF59-5E4A5FA91273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71392" y="4155477"/>
            <a:ext cx="11240977" cy="443142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Standardizing QA on NEON’s AOP data reporting, comparable to USGS QA bands  </a:t>
            </a:r>
          </a:p>
          <a:p>
            <a:pPr marL="0" indent="0">
              <a:buNone/>
            </a:pPr>
            <a:r>
              <a:rPr lang="en-US" sz="3200" dirty="0"/>
              <a:t>Better accuracy in QA, given we analyzed the DPs down to the pixel-level</a:t>
            </a:r>
          </a:p>
          <a:p>
            <a:pPr marL="0" indent="0">
              <a:buNone/>
            </a:pPr>
            <a:r>
              <a:rPr lang="en-US" sz="3200" dirty="0"/>
              <a:t>Best data can be pulled by looking at the plots once mosaiced together</a:t>
            </a:r>
          </a:p>
          <a:p>
            <a:pPr marL="0" indent="0">
              <a:buNone/>
            </a:pPr>
            <a:r>
              <a:rPr lang="en-US" sz="3200" dirty="0"/>
              <a:t>Grants AOP team information for future planning</a:t>
            </a:r>
          </a:p>
          <a:p>
            <a:pPr marL="0" indent="0">
              <a:buNone/>
            </a:pPr>
            <a:r>
              <a:rPr lang="en-US" sz="3200" dirty="0"/>
              <a:t>Separate webpage on QA for AOP data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815A56-E2FE-40E1-964D-A1D94401A111}"/>
              </a:ext>
            </a:extLst>
          </p:cNvPr>
          <p:cNvSpPr/>
          <p:nvPr/>
        </p:nvSpPr>
        <p:spPr>
          <a:xfrm>
            <a:off x="9003858" y="5994299"/>
            <a:ext cx="3035742" cy="711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0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914"/>
    </mc:Choice>
    <mc:Fallback xmlns="">
      <p:transition spd="slow" advTm="113914"/>
    </mc:Fallback>
  </mc:AlternateContent>
</p:sld>
</file>

<file path=ppt/theme/theme1.xml><?xml version="1.0" encoding="utf-8"?>
<a:theme xmlns:a="http://schemas.openxmlformats.org/drawingml/2006/main" name="Office Theme">
  <a:themeElements>
    <a:clrScheme name="Great Pitch Decks - Environment">
      <a:dk1>
        <a:sysClr val="windowText" lastClr="000000"/>
      </a:dk1>
      <a:lt1>
        <a:sysClr val="window" lastClr="FFFFFF"/>
      </a:lt1>
      <a:dk2>
        <a:srgbClr val="375C1E"/>
      </a:dk2>
      <a:lt2>
        <a:srgbClr val="E2DFCC"/>
      </a:lt2>
      <a:accent1>
        <a:srgbClr val="9ACB39"/>
      </a:accent1>
      <a:accent2>
        <a:srgbClr val="64C24A"/>
      </a:accent2>
      <a:accent3>
        <a:srgbClr val="297D53"/>
      </a:accent3>
      <a:accent4>
        <a:srgbClr val="FECF3F"/>
      </a:accent4>
      <a:accent5>
        <a:srgbClr val="F99D40"/>
      </a:accent5>
      <a:accent6>
        <a:srgbClr val="715C21"/>
      </a:accent6>
      <a:hlink>
        <a:srgbClr val="63A537"/>
      </a:hlink>
      <a:folHlink>
        <a:srgbClr val="63A537"/>
      </a:folHlink>
    </a:clrScheme>
    <a:fontScheme name="Custom 143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F16411175_Green pitch deck_AAS_v4" id="{7774237F-020F-43A5-B912-064E6C199417}" vid="{D87B7C14-9379-4774-A3D4-9FA5066AD9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BF51BA-BD97-4518-9266-AD3D615498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490261-1200-4EC7-95B0-2241EE54AA34}">
  <ds:schemaRefs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dcmitype/"/>
    <ds:schemaRef ds:uri="71af3243-3dd4-4a8d-8c0d-dd76da1f02a5"/>
    <ds:schemaRef ds:uri="http://purl.org/dc/terms/"/>
    <ds:schemaRef ds:uri="http://schemas.openxmlformats.org/package/2006/metadata/core-properties"/>
    <ds:schemaRef ds:uri="16c05727-aa75-4e4a-9b5f-8a80a1165891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BE1961DD-CF27-443B-BFF6-660110ED05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</Words>
  <Application>Microsoft Office PowerPoint</Application>
  <PresentationFormat>Widescreen</PresentationFormat>
  <Paragraphs>70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Rockwell</vt:lpstr>
      <vt:lpstr>Times New Roman</vt:lpstr>
      <vt:lpstr>Office Theme</vt:lpstr>
      <vt:lpstr>NEON AOP Data Science Intern Presentation: Standardizing and Visualizing QA Data </vt:lpstr>
      <vt:lpstr>About Me</vt:lpstr>
      <vt:lpstr>Project Overview</vt:lpstr>
      <vt:lpstr>PowerPoint Presentation</vt:lpstr>
      <vt:lpstr>PowerPoint Presentation</vt:lpstr>
      <vt:lpstr>Other data products </vt:lpstr>
      <vt:lpstr>PowerPoint Presentation</vt:lpstr>
      <vt:lpstr>PowerPoint Presentation</vt:lpstr>
      <vt:lpstr>How does this project impact NEON’s AOP data output?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2020-08-18T16:22:34Z</dcterms:created>
  <dcterms:modified xsi:type="dcterms:W3CDTF">2020-09-07T22:04:17Z</dcterms:modified>
</cp:coreProperties>
</file>