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1C88E-EE7B-4B07-BCCE-D41038BCCE4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2B2119-C665-4C07-B9CA-B2541C3B562B}">
      <dgm:prSet/>
      <dgm:spPr/>
      <dgm:t>
        <a:bodyPr/>
        <a:lstStyle/>
        <a:p>
          <a:r>
            <a:rPr lang="en-US"/>
            <a:t>Type I Error </a:t>
          </a:r>
        </a:p>
      </dgm:t>
    </dgm:pt>
    <dgm:pt modelId="{5E4FBF8C-8E68-4533-9EF3-678A858B43D2}" type="parTrans" cxnId="{7B2E6361-E1CB-4730-ADD5-039D3804C482}">
      <dgm:prSet/>
      <dgm:spPr/>
      <dgm:t>
        <a:bodyPr/>
        <a:lstStyle/>
        <a:p>
          <a:endParaRPr lang="en-US"/>
        </a:p>
      </dgm:t>
    </dgm:pt>
    <dgm:pt modelId="{58A55DBE-F980-4CC6-9A97-8266E750ABD3}" type="sibTrans" cxnId="{7B2E6361-E1CB-4730-ADD5-039D3804C482}">
      <dgm:prSet/>
      <dgm:spPr/>
      <dgm:t>
        <a:bodyPr/>
        <a:lstStyle/>
        <a:p>
          <a:endParaRPr lang="en-US"/>
        </a:p>
      </dgm:t>
    </dgm:pt>
    <dgm:pt modelId="{6613CADB-E4E8-4763-BDE2-FB049AECEF1F}">
      <dgm:prSet/>
      <dgm:spPr/>
      <dgm:t>
        <a:bodyPr/>
        <a:lstStyle/>
        <a:p>
          <a:r>
            <a:rPr lang="en-US"/>
            <a:t>Omitted Variable Bias</a:t>
          </a:r>
        </a:p>
      </dgm:t>
    </dgm:pt>
    <dgm:pt modelId="{A60FA2AD-4D18-4067-B018-64B7D06F71EE}" type="parTrans" cxnId="{89A4978B-623E-4608-8077-3685F8734C67}">
      <dgm:prSet/>
      <dgm:spPr/>
      <dgm:t>
        <a:bodyPr/>
        <a:lstStyle/>
        <a:p>
          <a:endParaRPr lang="en-US"/>
        </a:p>
      </dgm:t>
    </dgm:pt>
    <dgm:pt modelId="{B5AEEA7F-0717-4EAF-9DB8-34D13956ED8F}" type="sibTrans" cxnId="{89A4978B-623E-4608-8077-3685F8734C67}">
      <dgm:prSet/>
      <dgm:spPr/>
      <dgm:t>
        <a:bodyPr/>
        <a:lstStyle/>
        <a:p>
          <a:endParaRPr lang="en-US"/>
        </a:p>
      </dgm:t>
    </dgm:pt>
    <dgm:pt modelId="{96F6502D-B1E8-4565-B8D6-717903260EDC}">
      <dgm:prSet/>
      <dgm:spPr/>
      <dgm:t>
        <a:bodyPr/>
        <a:lstStyle/>
        <a:p>
          <a:r>
            <a:rPr lang="en-US"/>
            <a:t>Multicollinearity </a:t>
          </a:r>
        </a:p>
      </dgm:t>
    </dgm:pt>
    <dgm:pt modelId="{8D72508C-95D1-4CC0-B304-0500286D9CC4}" type="parTrans" cxnId="{370E1779-E43D-45B0-8059-4E625497D29C}">
      <dgm:prSet/>
      <dgm:spPr/>
      <dgm:t>
        <a:bodyPr/>
        <a:lstStyle/>
        <a:p>
          <a:endParaRPr lang="en-US"/>
        </a:p>
      </dgm:t>
    </dgm:pt>
    <dgm:pt modelId="{DF0D7939-22D7-428D-964B-627A0336DEFD}" type="sibTrans" cxnId="{370E1779-E43D-45B0-8059-4E625497D29C}">
      <dgm:prSet/>
      <dgm:spPr/>
      <dgm:t>
        <a:bodyPr/>
        <a:lstStyle/>
        <a:p>
          <a:endParaRPr lang="en-US"/>
        </a:p>
      </dgm:t>
    </dgm:pt>
    <dgm:pt modelId="{FDA8C905-FEA7-4CEB-BC8C-661ACD84DB33}">
      <dgm:prSet/>
      <dgm:spPr/>
      <dgm:t>
        <a:bodyPr/>
        <a:lstStyle/>
        <a:p>
          <a:r>
            <a:rPr lang="en-US"/>
            <a:t>Exploring Beyond the Data </a:t>
          </a:r>
        </a:p>
      </dgm:t>
    </dgm:pt>
    <dgm:pt modelId="{2AE0C7B2-7795-4F2D-8008-D00C1452DA18}" type="parTrans" cxnId="{D367AD4E-71CF-42F3-BA71-465582747F31}">
      <dgm:prSet/>
      <dgm:spPr/>
      <dgm:t>
        <a:bodyPr/>
        <a:lstStyle/>
        <a:p>
          <a:endParaRPr lang="en-US"/>
        </a:p>
      </dgm:t>
    </dgm:pt>
    <dgm:pt modelId="{D984CBC1-7CD9-4D3E-BDDA-2B950FA9BD42}" type="sibTrans" cxnId="{D367AD4E-71CF-42F3-BA71-465582747F31}">
      <dgm:prSet/>
      <dgm:spPr/>
      <dgm:t>
        <a:bodyPr/>
        <a:lstStyle/>
        <a:p>
          <a:endParaRPr lang="en-US"/>
        </a:p>
      </dgm:t>
    </dgm:pt>
    <dgm:pt modelId="{B58D41FD-7CD0-42AC-A865-86069238DDF5}" type="pres">
      <dgm:prSet presAssocID="{05C1C88E-EE7B-4B07-BCCE-D41038BCCE47}" presName="matrix" presStyleCnt="0">
        <dgm:presLayoutVars>
          <dgm:chMax val="1"/>
          <dgm:dir/>
          <dgm:resizeHandles val="exact"/>
        </dgm:presLayoutVars>
      </dgm:prSet>
      <dgm:spPr/>
    </dgm:pt>
    <dgm:pt modelId="{8687D0BD-5A9F-4829-8A1F-3515A5B7994B}" type="pres">
      <dgm:prSet presAssocID="{05C1C88E-EE7B-4B07-BCCE-D41038BCCE47}" presName="diamond" presStyleLbl="bgShp" presStyleIdx="0" presStyleCnt="1"/>
      <dgm:spPr/>
    </dgm:pt>
    <dgm:pt modelId="{2D2D5A14-09D3-4CD6-A73C-55ACC61278C9}" type="pres">
      <dgm:prSet presAssocID="{05C1C88E-EE7B-4B07-BCCE-D41038BCCE4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E2526D-B150-448E-BE32-641E6646CA51}" type="pres">
      <dgm:prSet presAssocID="{05C1C88E-EE7B-4B07-BCCE-D41038BCCE4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8365B6-51D1-4FC3-991D-A734FE7B7A10}" type="pres">
      <dgm:prSet presAssocID="{05C1C88E-EE7B-4B07-BCCE-D41038BCCE4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96EAF-3B7E-4C62-8B3E-A2A84477D7FE}" type="pres">
      <dgm:prSet presAssocID="{05C1C88E-EE7B-4B07-BCCE-D41038BCCE4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B2E6361-E1CB-4730-ADD5-039D3804C482}" srcId="{05C1C88E-EE7B-4B07-BCCE-D41038BCCE47}" destId="{CC2B2119-C665-4C07-B9CA-B2541C3B562B}" srcOrd="0" destOrd="0" parTransId="{5E4FBF8C-8E68-4533-9EF3-678A858B43D2}" sibTransId="{58A55DBE-F980-4CC6-9A97-8266E750ABD3}"/>
    <dgm:cxn modelId="{D367AD4E-71CF-42F3-BA71-465582747F31}" srcId="{05C1C88E-EE7B-4B07-BCCE-D41038BCCE47}" destId="{FDA8C905-FEA7-4CEB-BC8C-661ACD84DB33}" srcOrd="3" destOrd="0" parTransId="{2AE0C7B2-7795-4F2D-8008-D00C1452DA18}" sibTransId="{D984CBC1-7CD9-4D3E-BDDA-2B950FA9BD42}"/>
    <dgm:cxn modelId="{FF3E5854-D232-482A-B076-B4679ACFD9DB}" type="presOf" srcId="{CC2B2119-C665-4C07-B9CA-B2541C3B562B}" destId="{2D2D5A14-09D3-4CD6-A73C-55ACC61278C9}" srcOrd="0" destOrd="0" presId="urn:microsoft.com/office/officeart/2005/8/layout/matrix3"/>
    <dgm:cxn modelId="{370E1779-E43D-45B0-8059-4E625497D29C}" srcId="{05C1C88E-EE7B-4B07-BCCE-D41038BCCE47}" destId="{96F6502D-B1E8-4565-B8D6-717903260EDC}" srcOrd="2" destOrd="0" parTransId="{8D72508C-95D1-4CC0-B304-0500286D9CC4}" sibTransId="{DF0D7939-22D7-428D-964B-627A0336DEFD}"/>
    <dgm:cxn modelId="{89A4978B-623E-4608-8077-3685F8734C67}" srcId="{05C1C88E-EE7B-4B07-BCCE-D41038BCCE47}" destId="{6613CADB-E4E8-4763-BDE2-FB049AECEF1F}" srcOrd="1" destOrd="0" parTransId="{A60FA2AD-4D18-4067-B018-64B7D06F71EE}" sibTransId="{B5AEEA7F-0717-4EAF-9DB8-34D13956ED8F}"/>
    <dgm:cxn modelId="{633CAEB5-CF85-4C3F-B53C-E73CBEFFBF1D}" type="presOf" srcId="{96F6502D-B1E8-4565-B8D6-717903260EDC}" destId="{FD8365B6-51D1-4FC3-991D-A734FE7B7A10}" srcOrd="0" destOrd="0" presId="urn:microsoft.com/office/officeart/2005/8/layout/matrix3"/>
    <dgm:cxn modelId="{56A245B6-015D-4FD9-BF93-79CC93B8788E}" type="presOf" srcId="{6613CADB-E4E8-4763-BDE2-FB049AECEF1F}" destId="{33E2526D-B150-448E-BE32-641E6646CA51}" srcOrd="0" destOrd="0" presId="urn:microsoft.com/office/officeart/2005/8/layout/matrix3"/>
    <dgm:cxn modelId="{3733CFB6-4ECC-452F-ADB5-91015B3F20A6}" type="presOf" srcId="{05C1C88E-EE7B-4B07-BCCE-D41038BCCE47}" destId="{B58D41FD-7CD0-42AC-A865-86069238DDF5}" srcOrd="0" destOrd="0" presId="urn:microsoft.com/office/officeart/2005/8/layout/matrix3"/>
    <dgm:cxn modelId="{8ABA98D3-90F2-4D0E-8BDD-AFCE64F4B26B}" type="presOf" srcId="{FDA8C905-FEA7-4CEB-BC8C-661ACD84DB33}" destId="{FC596EAF-3B7E-4C62-8B3E-A2A84477D7FE}" srcOrd="0" destOrd="0" presId="urn:microsoft.com/office/officeart/2005/8/layout/matrix3"/>
    <dgm:cxn modelId="{9CC1A753-B1F9-4F16-9D18-9E835B4E5423}" type="presParOf" srcId="{B58D41FD-7CD0-42AC-A865-86069238DDF5}" destId="{8687D0BD-5A9F-4829-8A1F-3515A5B7994B}" srcOrd="0" destOrd="0" presId="urn:microsoft.com/office/officeart/2005/8/layout/matrix3"/>
    <dgm:cxn modelId="{07046817-2B8E-41BB-9AF2-25CE21D436BE}" type="presParOf" srcId="{B58D41FD-7CD0-42AC-A865-86069238DDF5}" destId="{2D2D5A14-09D3-4CD6-A73C-55ACC61278C9}" srcOrd="1" destOrd="0" presId="urn:microsoft.com/office/officeart/2005/8/layout/matrix3"/>
    <dgm:cxn modelId="{CE5757C0-C2C1-4870-B148-186DF5B1BE45}" type="presParOf" srcId="{B58D41FD-7CD0-42AC-A865-86069238DDF5}" destId="{33E2526D-B150-448E-BE32-641E6646CA51}" srcOrd="2" destOrd="0" presId="urn:microsoft.com/office/officeart/2005/8/layout/matrix3"/>
    <dgm:cxn modelId="{E406495F-CCD2-4718-AA4F-C335A232612F}" type="presParOf" srcId="{B58D41FD-7CD0-42AC-A865-86069238DDF5}" destId="{FD8365B6-51D1-4FC3-991D-A734FE7B7A10}" srcOrd="3" destOrd="0" presId="urn:microsoft.com/office/officeart/2005/8/layout/matrix3"/>
    <dgm:cxn modelId="{B15523EA-D79E-4588-B4DA-FCDBB8F5274B}" type="presParOf" srcId="{B58D41FD-7CD0-42AC-A865-86069238DDF5}" destId="{FC596EAF-3B7E-4C62-8B3E-A2A84477D7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7D0BD-5A9F-4829-8A1F-3515A5B7994B}">
      <dsp:nvSpPr>
        <dsp:cNvPr id="0" name=""/>
        <dsp:cNvSpPr/>
      </dsp:nvSpPr>
      <dsp:spPr>
        <a:xfrm>
          <a:off x="154124" y="0"/>
          <a:ext cx="5494983" cy="5494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D5A14-09D3-4CD6-A73C-55ACC61278C9}">
      <dsp:nvSpPr>
        <dsp:cNvPr id="0" name=""/>
        <dsp:cNvSpPr/>
      </dsp:nvSpPr>
      <dsp:spPr>
        <a:xfrm>
          <a:off x="676147" y="522023"/>
          <a:ext cx="2143043" cy="214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 I Error </a:t>
          </a:r>
        </a:p>
      </dsp:txBody>
      <dsp:txXfrm>
        <a:off x="780762" y="626638"/>
        <a:ext cx="1933813" cy="1933813"/>
      </dsp:txXfrm>
    </dsp:sp>
    <dsp:sp modelId="{33E2526D-B150-448E-BE32-641E6646CA51}">
      <dsp:nvSpPr>
        <dsp:cNvPr id="0" name=""/>
        <dsp:cNvSpPr/>
      </dsp:nvSpPr>
      <dsp:spPr>
        <a:xfrm>
          <a:off x="2984040" y="522023"/>
          <a:ext cx="2143043" cy="21430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Omitted Variable Bias</a:t>
          </a:r>
        </a:p>
      </dsp:txBody>
      <dsp:txXfrm>
        <a:off x="3088655" y="626638"/>
        <a:ext cx="1933813" cy="1933813"/>
      </dsp:txXfrm>
    </dsp:sp>
    <dsp:sp modelId="{FD8365B6-51D1-4FC3-991D-A734FE7B7A10}">
      <dsp:nvSpPr>
        <dsp:cNvPr id="0" name=""/>
        <dsp:cNvSpPr/>
      </dsp:nvSpPr>
      <dsp:spPr>
        <a:xfrm>
          <a:off x="676147" y="2829916"/>
          <a:ext cx="2143043" cy="21430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Multicollinearity </a:t>
          </a:r>
        </a:p>
      </dsp:txBody>
      <dsp:txXfrm>
        <a:off x="780762" y="2934531"/>
        <a:ext cx="1933813" cy="1933813"/>
      </dsp:txXfrm>
    </dsp:sp>
    <dsp:sp modelId="{FC596EAF-3B7E-4C62-8B3E-A2A84477D7FE}">
      <dsp:nvSpPr>
        <dsp:cNvPr id="0" name=""/>
        <dsp:cNvSpPr/>
      </dsp:nvSpPr>
      <dsp:spPr>
        <a:xfrm>
          <a:off x="2984040" y="2829916"/>
          <a:ext cx="2143043" cy="21430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Exploring Beyond the Data </a:t>
          </a:r>
        </a:p>
      </dsp:txBody>
      <dsp:txXfrm>
        <a:off x="3088655" y="2934531"/>
        <a:ext cx="1933813" cy="1933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1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4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com/imgres?imgurl=https%3A%2F%2Fwww.gannett-cdn.com%2Fpresto%2F2018%2F08%2F08%2FPPHX%2F05066907-9dfa-4cf5-aaab-fc4354e0e852-ncaabasketball.jpg%3Fcrop%3D4442%2C2512%2Cx0%2Cy0%26width%3D3200%26height%3D1810%26format%3Dpjpg%26auto%3Dwebp&amp;imgrefurl=https%3A%2F%2Fwww.lcsun-news.com%2Fstory%2Fsports%2Fcollege%2Fnmsu%2F2020%2F09%2F16%2Fncaa-approves-college-basketball-start-date-november-25%2F5820263002%2F&amp;tbnid=09uQOFNOAPYRWM&amp;vet=12ahUKEwi6gM-N2snsAhV8ieAKHTrKCuQQMygDegUIARDWAQ..i&amp;docid=LrPyxGu9hQgzwM&amp;w=3200&amp;h=1810&amp;q=ncaa%20basketball&amp;client=firefox-b-1-d&amp;ved=2ahUKEwi6gM-N2snsAhV8ieAKHTrKCuQQMygDegUIARDWA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com/imgres?imgurl=https%3A%2F%2Fimages-na.ssl-images-amazon.com%2Fimages%2FI%2F41skGut0SdL._AC_SX355_.jpg&amp;imgrefurl=https%3A%2F%2Fwww.amazon.com%2FDEFENSE-sports-football-Outdoor-Plastic%2Fdp%2FB079SLPSDK&amp;tbnid=k_uEBDf1MEMRSM&amp;vet=12ahUKEwjP56mx_crsAhUHB98KHSrIAtoQMygFegUIARCyAQ..i&amp;docid=k94AJWK3w-UzqM&amp;w=355&amp;h=241&amp;itg=1&amp;q=defense%20sports&amp;client=firefox-b-1-d&amp;ved=2ahUKEwjP56mx_crsAhUHB98KHSrIAtoQMygFegUIARCyA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247sports.com/college/ucla/Article/Defense-Wins-Championships-Proves-True-in-College-Hoops-and-at-UCLA-113782988/" TargetMode="External"/><Relationship Id="rId2" Type="http://schemas.openxmlformats.org/officeDocument/2006/relationships/hyperlink" Target="https://www.kaggle.com/jeffgallini/college-football-team-stat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statszone.com/archive/does-defence-win-championships-1404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imgres?imgurl=https%3A%2F%2Fwww.nonprofitmarketingguide.com%2Fblog%2Fwp-content%2Fuploads%2F2015%2F09%2Fbigstock-Football-X-s-And-O-s-4811198.jpg&amp;imgrefurl=https%3A%2F%2Fwww.nonprofitmarketingguide.com%2Fblog%2F2015%2F09%2F17%2Fnonprofits-should-play-offense-not-defense-to-improve-reputation%2F&amp;tbnid=rSbKrJ9sUo2raM&amp;vet=12ahUKEwjOuOrxycnsAhVqleAKHcnvDIYQMygBegUIARCmAQ..i&amp;docid=d3DbNl72fhaNpM&amp;w=900&amp;h=598&amp;q=offense%20vs%20defense%20x%20and%20o&amp;client=firefox-b-1-d&amp;ved=2ahUKEwjOuOrxycnsAhVqleAKHcnvDIYQMygBegUIARCmA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hyperlink" Target="https://www.google.com/imgres?imgurl=https%3A%2F%2Fbleedbigblue.com%2Fwp-content%2Fuploads%2F2012%2F10%2FDefense-Wins-Championships.jpg&amp;imgrefurl=https%3A%2F%2Fbleedbigblue.com%2Fdefense-wins-championships%2F&amp;tbnid=8Srhle6K5sAZ9M&amp;vet=12ahUKEwjMjcraysnsAhWUPt8KHXTTBW8QMygAegUIARCmAQ..i&amp;docid=BREXfRL0ISQgvM&amp;w=600&amp;h=400&amp;q=does%20defense%20win%20championships&amp;client=firefox-b-1-d&amp;ved=2ahUKEwjMjcraysnsAhWUPt8KHXTTBW8QMygAegUIARCm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%3A%2F%2Fres.cloudinary.com%2Fteepublic%2Fimage%2Fprivate%2Fs--B5CMS6ri--%2Ft_Preview%2Fb_rgb%3A000000%2Cc_limit%2Cf_jpg%2Ch_630%2Cq_90%2Cw_630%2Fv1560192369%2Fproduction%2Fdesigns%2F5037068_0.jpg&amp;imgrefurl=https%3A%2F%2Fwww.teepublic.com%2Fmug%2F5037068-offense-wins-games-defense-wins-championships&amp;tbnid=HG0PjMicKiHwXM&amp;vet=12ahUKEwjMjcraysnsAhWUPt8KHXTTBW8QMygKegUIARC8AQ..i&amp;docid=Gb8_XdcE50sXrM&amp;w=630&amp;h=630&amp;q=does%20defense%20win%20championships&amp;client=firefox-b-1-d&amp;ved=2ahUKEwjMjcraysnsAhWUPt8KHXTTBW8QMygKegUIARC8AQ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www.google.com/imgres?imgurl=http%3A%2F%2Fwww.wsou.net%2Fimages%2Fbear-bryant.jpg&amp;imgrefurl=http%3A%2F%2Fwww.wsou.net%2Fnews%2Fis-defensewinschampionships-true.cfm&amp;tbnid=-zaiekc5tVKqJM&amp;vet=12ahUKEwjMjcraysnsAhWUPt8KHXTTBW8QMygBegUIARCoAQ..i&amp;docid=zXGD9bf97WoVEM&amp;w=850&amp;h=400&amp;q=does%20defense%20win%20championships&amp;client=firefox-b-1-d&amp;ved=2ahUKEwjMjcraysnsAhWUPt8KHXTTBW8QMygBegUIARCoAQ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56CE5-BDB7-4E4C-B16A-79A459CC4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3" b="29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32EE2-46E4-4CA1-B6A7-F425D616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4054890" cy="1000067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>
                <a:latin typeface="Abadi" panose="020B0604020202020204" pitchFamily="34" charset="0"/>
              </a:rPr>
              <a:t>The Difference Between Champs and Chumps is Defense!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E03EC-B91F-46DF-90C0-54CD4CD9E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4880" y="4612461"/>
            <a:ext cx="3317064" cy="64678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Sydney Scaccia 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Final Project Presentation and Analysis </a:t>
            </a:r>
          </a:p>
        </p:txBody>
      </p:sp>
    </p:spTree>
    <p:extLst>
      <p:ext uri="{BB962C8B-B14F-4D97-AF65-F5344CB8AC3E}">
        <p14:creationId xmlns:p14="http://schemas.microsoft.com/office/powerpoint/2010/main" val="309707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65DE344-5AFD-445D-813C-3A813D8E8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42" y="643467"/>
            <a:ext cx="719011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6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FAE9-130C-4FCF-B445-C9401D90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5FDB-84C5-4108-917F-225EBE0E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Reject the Null Hypothesis </a:t>
            </a:r>
          </a:p>
          <a:p>
            <a:r>
              <a:rPr lang="en-US" dirty="0">
                <a:latin typeface="Abadi" panose="020B0604020104020204" pitchFamily="34" charset="0"/>
              </a:rPr>
              <a:t>Accept the Alternative Hypothesis: Defense does impact a team’s win percentage </a:t>
            </a:r>
          </a:p>
          <a:p>
            <a:r>
              <a:rPr lang="en-US" dirty="0">
                <a:latin typeface="Abadi" panose="020B0604020104020204" pitchFamily="34" charset="0"/>
              </a:rPr>
              <a:t>Possible Type I Error </a:t>
            </a:r>
          </a:p>
        </p:txBody>
      </p:sp>
    </p:spTree>
    <p:extLst>
      <p:ext uri="{BB962C8B-B14F-4D97-AF65-F5344CB8AC3E}">
        <p14:creationId xmlns:p14="http://schemas.microsoft.com/office/powerpoint/2010/main" val="422454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9CE5B20-E563-4A03-B8D2-1AC298E3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B1F16B6-00E5-42F6-9921-FA09DB3C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F51237E0-4871-4123-B39C-2A409E95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262" y="2169336"/>
            <a:ext cx="8958686" cy="4688666"/>
          </a:xfrm>
          <a:custGeom>
            <a:avLst/>
            <a:gdLst>
              <a:gd name="connsiteX0" fmla="*/ 4436399 w 7832767"/>
              <a:gd name="connsiteY0" fmla="*/ 580 h 4099399"/>
              <a:gd name="connsiteX1" fmla="*/ 5062071 w 7832767"/>
              <a:gd name="connsiteY1" fmla="*/ 20166 h 4099399"/>
              <a:gd name="connsiteX2" fmla="*/ 6429771 w 7832767"/>
              <a:gd name="connsiteY2" fmla="*/ 44716 h 4099399"/>
              <a:gd name="connsiteX3" fmla="*/ 7261928 w 7832767"/>
              <a:gd name="connsiteY3" fmla="*/ 147922 h 4099399"/>
              <a:gd name="connsiteX4" fmla="*/ 7370575 w 7832767"/>
              <a:gd name="connsiteY4" fmla="*/ 185497 h 4099399"/>
              <a:gd name="connsiteX5" fmla="*/ 7342691 w 7832767"/>
              <a:gd name="connsiteY5" fmla="*/ 262652 h 4099399"/>
              <a:gd name="connsiteX6" fmla="*/ 7154723 w 7832767"/>
              <a:gd name="connsiteY6" fmla="*/ 283192 h 4099399"/>
              <a:gd name="connsiteX7" fmla="*/ 7257601 w 7832767"/>
              <a:gd name="connsiteY7" fmla="*/ 340809 h 4099399"/>
              <a:gd name="connsiteX8" fmla="*/ 7031655 w 7832767"/>
              <a:gd name="connsiteY8" fmla="*/ 384897 h 4099399"/>
              <a:gd name="connsiteX9" fmla="*/ 7061461 w 7832767"/>
              <a:gd name="connsiteY9" fmla="*/ 415459 h 4099399"/>
              <a:gd name="connsiteX10" fmla="*/ 7091747 w 7832767"/>
              <a:gd name="connsiteY10" fmla="*/ 444516 h 4099399"/>
              <a:gd name="connsiteX11" fmla="*/ 6661967 w 7832767"/>
              <a:gd name="connsiteY11" fmla="*/ 519166 h 4099399"/>
              <a:gd name="connsiteX12" fmla="*/ 7169626 w 7832767"/>
              <a:gd name="connsiteY12" fmla="*/ 655940 h 4099399"/>
              <a:gd name="connsiteX13" fmla="*/ 7077325 w 7832767"/>
              <a:gd name="connsiteY13" fmla="*/ 729587 h 4099399"/>
              <a:gd name="connsiteX14" fmla="*/ 7370575 w 7832767"/>
              <a:gd name="connsiteY14" fmla="*/ 845819 h 4099399"/>
              <a:gd name="connsiteX15" fmla="*/ 7608540 w 7832767"/>
              <a:gd name="connsiteY15" fmla="*/ 990610 h 4099399"/>
              <a:gd name="connsiteX16" fmla="*/ 7742186 w 7832767"/>
              <a:gd name="connsiteY16" fmla="*/ 1180991 h 4099399"/>
              <a:gd name="connsiteX17" fmla="*/ 7789297 w 7832767"/>
              <a:gd name="connsiteY17" fmla="*/ 1266161 h 4099399"/>
              <a:gd name="connsiteX18" fmla="*/ 7831603 w 7832767"/>
              <a:gd name="connsiteY18" fmla="*/ 1355841 h 4099399"/>
              <a:gd name="connsiteX19" fmla="*/ 7758530 w 7832767"/>
              <a:gd name="connsiteY19" fmla="*/ 1445019 h 4099399"/>
              <a:gd name="connsiteX20" fmla="*/ 7710937 w 7832767"/>
              <a:gd name="connsiteY20" fmla="*/ 1553237 h 4099399"/>
              <a:gd name="connsiteX21" fmla="*/ 7754685 w 7832767"/>
              <a:gd name="connsiteY21" fmla="*/ 1616863 h 4099399"/>
              <a:gd name="connsiteX22" fmla="*/ 7755646 w 7832767"/>
              <a:gd name="connsiteY22" fmla="*/ 1759148 h 4099399"/>
              <a:gd name="connsiteX23" fmla="*/ 7725361 w 7832767"/>
              <a:gd name="connsiteY23" fmla="*/ 1826283 h 4099399"/>
              <a:gd name="connsiteX24" fmla="*/ 7633057 w 7832767"/>
              <a:gd name="connsiteY24" fmla="*/ 1972074 h 4099399"/>
              <a:gd name="connsiteX25" fmla="*/ 7554697 w 7832767"/>
              <a:gd name="connsiteY25" fmla="*/ 2004640 h 4099399"/>
              <a:gd name="connsiteX26" fmla="*/ 7562871 w 7832767"/>
              <a:gd name="connsiteY26" fmla="*/ 2592817 h 4099399"/>
              <a:gd name="connsiteX27" fmla="*/ 7620079 w 7832767"/>
              <a:gd name="connsiteY27" fmla="*/ 2877387 h 4099399"/>
              <a:gd name="connsiteX28" fmla="*/ 7579696 w 7832767"/>
              <a:gd name="connsiteY28" fmla="*/ 3198029 h 4099399"/>
              <a:gd name="connsiteX29" fmla="*/ 7713341 w 7832767"/>
              <a:gd name="connsiteY29" fmla="*/ 3435003 h 4099399"/>
              <a:gd name="connsiteX30" fmla="*/ 7658055 w 7832767"/>
              <a:gd name="connsiteY30" fmla="*/ 3526187 h 4099399"/>
              <a:gd name="connsiteX31" fmla="*/ 7813816 w 7832767"/>
              <a:gd name="connsiteY31" fmla="*/ 3628391 h 4099399"/>
              <a:gd name="connsiteX32" fmla="*/ 7669113 w 7832767"/>
              <a:gd name="connsiteY32" fmla="*/ 3773681 h 4099399"/>
              <a:gd name="connsiteX33" fmla="*/ 7429705 w 7832767"/>
              <a:gd name="connsiteY33" fmla="*/ 4001137 h 4099399"/>
              <a:gd name="connsiteX34" fmla="*/ 7417476 w 7832767"/>
              <a:gd name="connsiteY34" fmla="*/ 4099399 h 4099399"/>
              <a:gd name="connsiteX35" fmla="*/ 180607 w 7832767"/>
              <a:gd name="connsiteY35" fmla="*/ 4099399 h 4099399"/>
              <a:gd name="connsiteX36" fmla="*/ 164650 w 7832767"/>
              <a:gd name="connsiteY36" fmla="*/ 4093760 h 4099399"/>
              <a:gd name="connsiteX37" fmla="*/ 160466 w 7832767"/>
              <a:gd name="connsiteY37" fmla="*/ 4076287 h 4099399"/>
              <a:gd name="connsiteX38" fmla="*/ 549384 w 7832767"/>
              <a:gd name="connsiteY38" fmla="*/ 3827790 h 4099399"/>
              <a:gd name="connsiteX39" fmla="*/ 756101 w 7832767"/>
              <a:gd name="connsiteY39" fmla="*/ 3722078 h 4099399"/>
              <a:gd name="connsiteX40" fmla="*/ 415739 w 7832767"/>
              <a:gd name="connsiteY40" fmla="*/ 3746126 h 4099399"/>
              <a:gd name="connsiteX41" fmla="*/ 671972 w 7832767"/>
              <a:gd name="connsiteY41" fmla="*/ 3563762 h 4099399"/>
              <a:gd name="connsiteX42" fmla="*/ 619571 w 7832767"/>
              <a:gd name="connsiteY42" fmla="*/ 3530194 h 4099399"/>
              <a:gd name="connsiteX43" fmla="*/ 523423 w 7832767"/>
              <a:gd name="connsiteY43" fmla="*/ 3507649 h 4099399"/>
              <a:gd name="connsiteX44" fmla="*/ 957049 w 7832767"/>
              <a:gd name="connsiteY44" fmla="*/ 3392918 h 4099399"/>
              <a:gd name="connsiteX45" fmla="*/ 835905 w 7832767"/>
              <a:gd name="connsiteY45" fmla="*/ 3231596 h 4099399"/>
              <a:gd name="connsiteX46" fmla="*/ 930609 w 7832767"/>
              <a:gd name="connsiteY46" fmla="*/ 3195022 h 4099399"/>
              <a:gd name="connsiteX47" fmla="*/ 817154 w 7832767"/>
              <a:gd name="connsiteY47" fmla="*/ 3190514 h 4099399"/>
              <a:gd name="connsiteX48" fmla="*/ 727737 w 7832767"/>
              <a:gd name="connsiteY48" fmla="*/ 3191015 h 4099399"/>
              <a:gd name="connsiteX49" fmla="*/ 567171 w 7832767"/>
              <a:gd name="connsiteY49" fmla="*/ 3150434 h 4099399"/>
              <a:gd name="connsiteX50" fmla="*/ 2785 w 7832767"/>
              <a:gd name="connsiteY50" fmla="*/ 3218569 h 4099399"/>
              <a:gd name="connsiteX51" fmla="*/ 122007 w 7832767"/>
              <a:gd name="connsiteY51" fmla="*/ 3122877 h 4099399"/>
              <a:gd name="connsiteX52" fmla="*/ 264787 w 7832767"/>
              <a:gd name="connsiteY52" fmla="*/ 3068269 h 4099399"/>
              <a:gd name="connsiteX53" fmla="*/ 72010 w 7832767"/>
              <a:gd name="connsiteY53" fmla="*/ 3039210 h 4099399"/>
              <a:gd name="connsiteX54" fmla="*/ 459486 w 7832767"/>
              <a:gd name="connsiteY54" fmla="*/ 2948028 h 4099399"/>
              <a:gd name="connsiteX55" fmla="*/ 365261 w 7832767"/>
              <a:gd name="connsiteY55" fmla="*/ 2866364 h 4099399"/>
              <a:gd name="connsiteX56" fmla="*/ 607072 w 7832767"/>
              <a:gd name="connsiteY56" fmla="*/ 2498127 h 4099399"/>
              <a:gd name="connsiteX57" fmla="*/ 1090214 w 7832767"/>
              <a:gd name="connsiteY57" fmla="*/ 2289209 h 4099399"/>
              <a:gd name="connsiteX58" fmla="*/ 1337314 w 7832767"/>
              <a:gd name="connsiteY58" fmla="*/ 2272676 h 4099399"/>
              <a:gd name="connsiteX59" fmla="*/ 1268087 w 7832767"/>
              <a:gd name="connsiteY59" fmla="*/ 2205541 h 4099399"/>
              <a:gd name="connsiteX60" fmla="*/ 1449325 w 7832767"/>
              <a:gd name="connsiteY60" fmla="*/ 1827285 h 4099399"/>
              <a:gd name="connsiteX61" fmla="*/ 1255108 w 7832767"/>
              <a:gd name="connsiteY61" fmla="*/ 1849829 h 4099399"/>
              <a:gd name="connsiteX62" fmla="*/ 259498 w 7832767"/>
              <a:gd name="connsiteY62" fmla="*/ 1865862 h 4099399"/>
              <a:gd name="connsiteX63" fmla="*/ 160948 w 7832767"/>
              <a:gd name="connsiteY63" fmla="*/ 1851332 h 4099399"/>
              <a:gd name="connsiteX64" fmla="*/ 845999 w 7832767"/>
              <a:gd name="connsiteY64" fmla="*/ 1661453 h 4099399"/>
              <a:gd name="connsiteX65" fmla="*/ 575344 w 7832767"/>
              <a:gd name="connsiteY65" fmla="*/ 1610350 h 4099399"/>
              <a:gd name="connsiteX66" fmla="*/ 512847 w 7832767"/>
              <a:gd name="connsiteY66" fmla="*/ 1589809 h 4099399"/>
              <a:gd name="connsiteX67" fmla="*/ 570055 w 7832767"/>
              <a:gd name="connsiteY67" fmla="*/ 1536702 h 4099399"/>
              <a:gd name="connsiteX68" fmla="*/ 714277 w 7832767"/>
              <a:gd name="connsiteY68" fmla="*/ 1483095 h 4099399"/>
              <a:gd name="connsiteX69" fmla="*/ 321034 w 7832767"/>
              <a:gd name="connsiteY69" fmla="*/ 1560250 h 4099399"/>
              <a:gd name="connsiteX70" fmla="*/ 348916 w 7832767"/>
              <a:gd name="connsiteY70" fmla="*/ 1478587 h 4099399"/>
              <a:gd name="connsiteX71" fmla="*/ 309976 w 7832767"/>
              <a:gd name="connsiteY71" fmla="*/ 1404938 h 4099399"/>
              <a:gd name="connsiteX72" fmla="*/ 531596 w 7832767"/>
              <a:gd name="connsiteY72" fmla="*/ 1310249 h 4099399"/>
              <a:gd name="connsiteX73" fmla="*/ 840231 w 7832767"/>
              <a:gd name="connsiteY73" fmla="*/ 1125380 h 4099399"/>
              <a:gd name="connsiteX74" fmla="*/ 1149826 w 7832767"/>
              <a:gd name="connsiteY74" fmla="*/ 1007142 h 4099399"/>
              <a:gd name="connsiteX75" fmla="*/ 1405097 w 7832767"/>
              <a:gd name="connsiteY75" fmla="*/ 901932 h 4099399"/>
              <a:gd name="connsiteX76" fmla="*/ 1167614 w 7832767"/>
              <a:gd name="connsiteY76" fmla="*/ 918465 h 4099399"/>
              <a:gd name="connsiteX77" fmla="*/ 1563741 w 7832767"/>
              <a:gd name="connsiteY77" fmla="*/ 752632 h 4099399"/>
              <a:gd name="connsiteX78" fmla="*/ 1623834 w 7832767"/>
              <a:gd name="connsiteY78" fmla="*/ 742112 h 4099399"/>
              <a:gd name="connsiteX79" fmla="*/ 2259849 w 7832767"/>
              <a:gd name="connsiteY79" fmla="*/ 624877 h 4099399"/>
              <a:gd name="connsiteX80" fmla="*/ 2382918 w 7832767"/>
              <a:gd name="connsiteY80" fmla="*/ 566761 h 4099399"/>
              <a:gd name="connsiteX81" fmla="*/ 2241100 w 7832767"/>
              <a:gd name="connsiteY81" fmla="*/ 554235 h 4099399"/>
              <a:gd name="connsiteX82" fmla="*/ 1768536 w 7832767"/>
              <a:gd name="connsiteY82" fmla="*/ 588806 h 4099399"/>
              <a:gd name="connsiteX83" fmla="*/ 2089669 w 7832767"/>
              <a:gd name="connsiteY83" fmla="*/ 516159 h 4099399"/>
              <a:gd name="connsiteX84" fmla="*/ 1739691 w 7832767"/>
              <a:gd name="connsiteY84" fmla="*/ 493614 h 4099399"/>
              <a:gd name="connsiteX85" fmla="*/ 1657004 w 7832767"/>
              <a:gd name="connsiteY85" fmla="*/ 436500 h 4099399"/>
              <a:gd name="connsiteX86" fmla="*/ 1716135 w 7832767"/>
              <a:gd name="connsiteY86" fmla="*/ 380889 h 4099399"/>
              <a:gd name="connsiteX87" fmla="*/ 1931987 w 7832767"/>
              <a:gd name="connsiteY87" fmla="*/ 319766 h 4099399"/>
              <a:gd name="connsiteX88" fmla="*/ 2152164 w 7832767"/>
              <a:gd name="connsiteY88" fmla="*/ 230087 h 4099399"/>
              <a:gd name="connsiteX89" fmla="*/ 2858368 w 7832767"/>
              <a:gd name="connsiteY89" fmla="*/ 102831 h 4099399"/>
              <a:gd name="connsiteX90" fmla="*/ 3327569 w 7832767"/>
              <a:gd name="connsiteY90" fmla="*/ 61248 h 4099399"/>
              <a:gd name="connsiteX91" fmla="*/ 4227029 w 7832767"/>
              <a:gd name="connsiteY91" fmla="*/ 1129 h 4099399"/>
              <a:gd name="connsiteX92" fmla="*/ 4436399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9" y="580"/>
                </a:moveTo>
                <a:cubicBezTo>
                  <a:pt x="4645361" y="3164"/>
                  <a:pt x="4853310" y="13778"/>
                  <a:pt x="5062071" y="20166"/>
                </a:cubicBezTo>
                <a:cubicBezTo>
                  <a:pt x="5516849" y="34696"/>
                  <a:pt x="5974031" y="34194"/>
                  <a:pt x="6429771" y="44716"/>
                </a:cubicBezTo>
                <a:cubicBezTo>
                  <a:pt x="6713887" y="51228"/>
                  <a:pt x="6994638" y="74776"/>
                  <a:pt x="7261928" y="147922"/>
                </a:cubicBezTo>
                <a:cubicBezTo>
                  <a:pt x="7299425" y="158443"/>
                  <a:pt x="7341730" y="160448"/>
                  <a:pt x="7370575" y="185497"/>
                </a:cubicBezTo>
                <a:cubicBezTo>
                  <a:pt x="7402785" y="213553"/>
                  <a:pt x="7389805" y="254635"/>
                  <a:pt x="7342691" y="262652"/>
                </a:cubicBezTo>
                <a:cubicBezTo>
                  <a:pt x="7282600" y="273173"/>
                  <a:pt x="7221067" y="276179"/>
                  <a:pt x="7154723" y="283192"/>
                </a:cubicBezTo>
                <a:cubicBezTo>
                  <a:pt x="7180203" y="321770"/>
                  <a:pt x="7241737" y="292713"/>
                  <a:pt x="7257601" y="340809"/>
                </a:cubicBezTo>
                <a:cubicBezTo>
                  <a:pt x="7186453" y="373874"/>
                  <a:pt x="7100401" y="352331"/>
                  <a:pt x="7031655" y="384897"/>
                </a:cubicBezTo>
                <a:cubicBezTo>
                  <a:pt x="7033578" y="407441"/>
                  <a:pt x="7048961" y="409446"/>
                  <a:pt x="7061461" y="415459"/>
                </a:cubicBezTo>
                <a:cubicBezTo>
                  <a:pt x="7073961" y="420968"/>
                  <a:pt x="7105207" y="412953"/>
                  <a:pt x="7091747" y="444516"/>
                </a:cubicBezTo>
                <a:cubicBezTo>
                  <a:pt x="6948968" y="463553"/>
                  <a:pt x="6812439" y="528183"/>
                  <a:pt x="6661967" y="519166"/>
                </a:cubicBezTo>
                <a:cubicBezTo>
                  <a:pt x="6848014" y="536700"/>
                  <a:pt x="7005215" y="608344"/>
                  <a:pt x="7169626" y="655940"/>
                </a:cubicBezTo>
                <a:cubicBezTo>
                  <a:pt x="7162897" y="712052"/>
                  <a:pt x="7096555" y="689507"/>
                  <a:pt x="7077325" y="729587"/>
                </a:cubicBezTo>
                <a:cubicBezTo>
                  <a:pt x="7182607" y="757642"/>
                  <a:pt x="7283561" y="790709"/>
                  <a:pt x="7370575" y="845819"/>
                </a:cubicBezTo>
                <a:cubicBezTo>
                  <a:pt x="7448936" y="895418"/>
                  <a:pt x="7523449" y="950028"/>
                  <a:pt x="7608540" y="990610"/>
                </a:cubicBezTo>
                <a:cubicBezTo>
                  <a:pt x="7697958" y="1033195"/>
                  <a:pt x="7752281" y="1087804"/>
                  <a:pt x="7742186" y="1180991"/>
                </a:cubicBezTo>
                <a:cubicBezTo>
                  <a:pt x="7737859" y="1219067"/>
                  <a:pt x="7749397" y="1251131"/>
                  <a:pt x="7789297" y="1266161"/>
                </a:cubicBezTo>
                <a:cubicBezTo>
                  <a:pt x="7838814" y="1284698"/>
                  <a:pt x="7833527" y="1312754"/>
                  <a:pt x="7831603" y="1355841"/>
                </a:cubicBezTo>
                <a:cubicBezTo>
                  <a:pt x="7828718" y="1407443"/>
                  <a:pt x="7803239" y="1427485"/>
                  <a:pt x="7758530" y="1445019"/>
                </a:cubicBezTo>
                <a:cubicBezTo>
                  <a:pt x="7694592" y="1469568"/>
                  <a:pt x="7694111" y="1507644"/>
                  <a:pt x="7710937" y="1553237"/>
                </a:cubicBezTo>
                <a:cubicBezTo>
                  <a:pt x="7720073" y="1578286"/>
                  <a:pt x="7734013" y="1598327"/>
                  <a:pt x="7754685" y="1616863"/>
                </a:cubicBezTo>
                <a:cubicBezTo>
                  <a:pt x="7826315" y="1681493"/>
                  <a:pt x="7825834" y="1682494"/>
                  <a:pt x="7755646" y="1759148"/>
                </a:cubicBezTo>
                <a:cubicBezTo>
                  <a:pt x="7736897" y="1779688"/>
                  <a:pt x="7716705" y="1793216"/>
                  <a:pt x="7725361" y="1826283"/>
                </a:cubicBezTo>
                <a:cubicBezTo>
                  <a:pt x="7754685" y="1936002"/>
                  <a:pt x="7750839" y="1936002"/>
                  <a:pt x="7633057" y="1972074"/>
                </a:cubicBezTo>
                <a:cubicBezTo>
                  <a:pt x="7606136" y="1980591"/>
                  <a:pt x="7570081" y="1973076"/>
                  <a:pt x="7554697" y="2004640"/>
                </a:cubicBezTo>
                <a:cubicBezTo>
                  <a:pt x="7564312" y="2027686"/>
                  <a:pt x="7541717" y="2583799"/>
                  <a:pt x="7562871" y="2592817"/>
                </a:cubicBezTo>
                <a:cubicBezTo>
                  <a:pt x="7728245" y="2663458"/>
                  <a:pt x="7748915" y="2746625"/>
                  <a:pt x="7620079" y="2877387"/>
                </a:cubicBezTo>
                <a:cubicBezTo>
                  <a:pt x="7533545" y="2965063"/>
                  <a:pt x="7543640" y="3108349"/>
                  <a:pt x="7579696" y="3198029"/>
                </a:cubicBezTo>
                <a:cubicBezTo>
                  <a:pt x="7715744" y="3237608"/>
                  <a:pt x="7685940" y="3342818"/>
                  <a:pt x="7713341" y="3435003"/>
                </a:cubicBezTo>
                <a:cubicBezTo>
                  <a:pt x="7733532" y="3504142"/>
                  <a:pt x="7654211" y="3494623"/>
                  <a:pt x="7658055" y="3526187"/>
                </a:cubicBezTo>
                <a:cubicBezTo>
                  <a:pt x="7708053" y="3564262"/>
                  <a:pt x="7774875" y="3576287"/>
                  <a:pt x="7813816" y="3628391"/>
                </a:cubicBezTo>
                <a:cubicBezTo>
                  <a:pt x="7743628" y="3666467"/>
                  <a:pt x="7708053" y="3720074"/>
                  <a:pt x="7669113" y="3773681"/>
                </a:cubicBezTo>
                <a:cubicBezTo>
                  <a:pt x="7606136" y="3860855"/>
                  <a:pt x="7520565" y="3934503"/>
                  <a:pt x="7429705" y="4001137"/>
                </a:cubicBezTo>
                <a:lnTo>
                  <a:pt x="7417476" y="4099399"/>
                </a:lnTo>
                <a:lnTo>
                  <a:pt x="180607" y="4099399"/>
                </a:lnTo>
                <a:lnTo>
                  <a:pt x="164650" y="4093760"/>
                </a:lnTo>
                <a:cubicBezTo>
                  <a:pt x="148508" y="4086464"/>
                  <a:pt x="145083" y="4080295"/>
                  <a:pt x="160466" y="4076287"/>
                </a:cubicBezTo>
                <a:cubicBezTo>
                  <a:pt x="230174" y="4057751"/>
                  <a:pt x="478715" y="3837810"/>
                  <a:pt x="549384" y="3827790"/>
                </a:cubicBezTo>
                <a:cubicBezTo>
                  <a:pt x="631590" y="3816267"/>
                  <a:pt x="647935" y="3800736"/>
                  <a:pt x="756101" y="3722078"/>
                </a:cubicBezTo>
                <a:cubicBezTo>
                  <a:pt x="827252" y="3670474"/>
                  <a:pt x="531116" y="3782698"/>
                  <a:pt x="415739" y="3746126"/>
                </a:cubicBezTo>
                <a:cubicBezTo>
                  <a:pt x="373434" y="3732598"/>
                  <a:pt x="671972" y="3589813"/>
                  <a:pt x="671972" y="3563762"/>
                </a:cubicBezTo>
                <a:cubicBezTo>
                  <a:pt x="671972" y="3536206"/>
                  <a:pt x="645050" y="3530194"/>
                  <a:pt x="619571" y="3530194"/>
                </a:cubicBezTo>
                <a:cubicBezTo>
                  <a:pt x="562845" y="3530194"/>
                  <a:pt x="580152" y="3506145"/>
                  <a:pt x="523423" y="3507649"/>
                </a:cubicBezTo>
                <a:cubicBezTo>
                  <a:pt x="689759" y="3438010"/>
                  <a:pt x="792638" y="3456547"/>
                  <a:pt x="957049" y="3392918"/>
                </a:cubicBezTo>
                <a:cubicBezTo>
                  <a:pt x="1037334" y="3361856"/>
                  <a:pt x="753218" y="3258649"/>
                  <a:pt x="835905" y="3231596"/>
                </a:cubicBezTo>
                <a:cubicBezTo>
                  <a:pt x="867152" y="3221074"/>
                  <a:pt x="908975" y="3232097"/>
                  <a:pt x="930609" y="3195022"/>
                </a:cubicBezTo>
                <a:cubicBezTo>
                  <a:pt x="896477" y="3165464"/>
                  <a:pt x="851287" y="3178490"/>
                  <a:pt x="817154" y="3190514"/>
                </a:cubicBezTo>
                <a:cubicBezTo>
                  <a:pt x="730142" y="3221576"/>
                  <a:pt x="736392" y="3214062"/>
                  <a:pt x="727737" y="3191015"/>
                </a:cubicBezTo>
                <a:cubicBezTo>
                  <a:pt x="699375" y="3112357"/>
                  <a:pt x="629187" y="3137408"/>
                  <a:pt x="567171" y="3150434"/>
                </a:cubicBezTo>
                <a:cubicBezTo>
                  <a:pt x="379683" y="3189512"/>
                  <a:pt x="189792" y="3178490"/>
                  <a:pt x="2785" y="3218569"/>
                </a:cubicBezTo>
                <a:cubicBezTo>
                  <a:pt x="-17405" y="3223079"/>
                  <a:pt x="77300" y="3133400"/>
                  <a:pt x="122007" y="3122877"/>
                </a:cubicBezTo>
                <a:cubicBezTo>
                  <a:pt x="170562" y="3111856"/>
                  <a:pt x="230174" y="3119872"/>
                  <a:pt x="264787" y="3068269"/>
                </a:cubicBezTo>
                <a:cubicBezTo>
                  <a:pt x="203253" y="3055243"/>
                  <a:pt x="133066" y="3080292"/>
                  <a:pt x="72010" y="3039210"/>
                </a:cubicBezTo>
                <a:cubicBezTo>
                  <a:pt x="207579" y="2982597"/>
                  <a:pt x="342666" y="2984601"/>
                  <a:pt x="459486" y="2948028"/>
                </a:cubicBezTo>
                <a:cubicBezTo>
                  <a:pt x="470062" y="2880393"/>
                  <a:pt x="393144" y="2904941"/>
                  <a:pt x="365261" y="2866364"/>
                </a:cubicBezTo>
                <a:cubicBezTo>
                  <a:pt x="1245011" y="2800232"/>
                  <a:pt x="753698" y="2604840"/>
                  <a:pt x="607072" y="2498127"/>
                </a:cubicBezTo>
                <a:cubicBezTo>
                  <a:pt x="558037" y="2462556"/>
                  <a:pt x="1073388" y="2293717"/>
                  <a:pt x="1090214" y="2289209"/>
                </a:cubicBezTo>
                <a:cubicBezTo>
                  <a:pt x="1133000" y="2278688"/>
                  <a:pt x="1302701" y="2286203"/>
                  <a:pt x="1337314" y="2272676"/>
                </a:cubicBezTo>
                <a:cubicBezTo>
                  <a:pt x="1381542" y="2255643"/>
                  <a:pt x="1235396" y="2226083"/>
                  <a:pt x="1268087" y="2205541"/>
                </a:cubicBezTo>
                <a:cubicBezTo>
                  <a:pt x="1497399" y="2060752"/>
                  <a:pt x="1513744" y="1842815"/>
                  <a:pt x="1449325" y="1827285"/>
                </a:cubicBezTo>
                <a:cubicBezTo>
                  <a:pt x="1382503" y="1811252"/>
                  <a:pt x="1317122" y="1823778"/>
                  <a:pt x="1255108" y="1849829"/>
                </a:cubicBezTo>
                <a:cubicBezTo>
                  <a:pt x="1154153" y="1892415"/>
                  <a:pt x="455159" y="1831793"/>
                  <a:pt x="259498" y="1865862"/>
                </a:cubicBezTo>
                <a:cubicBezTo>
                  <a:pt x="229692" y="1870872"/>
                  <a:pt x="189312" y="1893417"/>
                  <a:pt x="160948" y="1851332"/>
                </a:cubicBezTo>
                <a:cubicBezTo>
                  <a:pt x="362378" y="1715060"/>
                  <a:pt x="621014" y="1754138"/>
                  <a:pt x="845999" y="1661453"/>
                </a:cubicBezTo>
                <a:cubicBezTo>
                  <a:pt x="757543" y="1597824"/>
                  <a:pt x="667646" y="1600832"/>
                  <a:pt x="575344" y="1610350"/>
                </a:cubicBezTo>
                <a:cubicBezTo>
                  <a:pt x="551307" y="1612855"/>
                  <a:pt x="518616" y="1616362"/>
                  <a:pt x="512847" y="1589809"/>
                </a:cubicBezTo>
                <a:cubicBezTo>
                  <a:pt x="505637" y="1556242"/>
                  <a:pt x="544577" y="1550229"/>
                  <a:pt x="570055" y="1536702"/>
                </a:cubicBezTo>
                <a:cubicBezTo>
                  <a:pt x="608995" y="1515660"/>
                  <a:pt x="666683" y="1540710"/>
                  <a:pt x="714277" y="1483095"/>
                </a:cubicBezTo>
                <a:cubicBezTo>
                  <a:pt x="570055" y="1496622"/>
                  <a:pt x="448429" y="1520170"/>
                  <a:pt x="321034" y="1560250"/>
                </a:cubicBezTo>
                <a:cubicBezTo>
                  <a:pt x="332090" y="1524679"/>
                  <a:pt x="370549" y="1508145"/>
                  <a:pt x="348916" y="1478587"/>
                </a:cubicBezTo>
                <a:cubicBezTo>
                  <a:pt x="332572" y="1456542"/>
                  <a:pt x="285940" y="1446021"/>
                  <a:pt x="309976" y="1404938"/>
                </a:cubicBezTo>
                <a:cubicBezTo>
                  <a:pt x="377760" y="1361351"/>
                  <a:pt x="473908" y="1372876"/>
                  <a:pt x="531596" y="1310249"/>
                </a:cubicBezTo>
                <a:cubicBezTo>
                  <a:pt x="613322" y="1221071"/>
                  <a:pt x="740237" y="1190509"/>
                  <a:pt x="840231" y="1125380"/>
                </a:cubicBezTo>
                <a:cubicBezTo>
                  <a:pt x="873401" y="1104337"/>
                  <a:pt x="1091176" y="1030690"/>
                  <a:pt x="1149826" y="1007142"/>
                </a:cubicBezTo>
                <a:cubicBezTo>
                  <a:pt x="1231552" y="974076"/>
                  <a:pt x="1324814" y="962553"/>
                  <a:pt x="1405097" y="901932"/>
                </a:cubicBezTo>
                <a:cubicBezTo>
                  <a:pt x="1326256" y="889406"/>
                  <a:pt x="1262319" y="946021"/>
                  <a:pt x="1167614" y="918465"/>
                </a:cubicBezTo>
                <a:cubicBezTo>
                  <a:pt x="1317603" y="859848"/>
                  <a:pt x="1455093" y="833294"/>
                  <a:pt x="1563741" y="752632"/>
                </a:cubicBezTo>
                <a:cubicBezTo>
                  <a:pt x="1577202" y="742613"/>
                  <a:pt x="1603643" y="745619"/>
                  <a:pt x="1623834" y="742112"/>
                </a:cubicBezTo>
                <a:cubicBezTo>
                  <a:pt x="1836318" y="706540"/>
                  <a:pt x="2049766" y="676480"/>
                  <a:pt x="2259849" y="624877"/>
                </a:cubicBezTo>
                <a:cubicBezTo>
                  <a:pt x="2307443" y="612853"/>
                  <a:pt x="2391571" y="609847"/>
                  <a:pt x="2382918" y="566761"/>
                </a:cubicBezTo>
                <a:cubicBezTo>
                  <a:pt x="2369938" y="502131"/>
                  <a:pt x="2291578" y="548223"/>
                  <a:pt x="2241100" y="554235"/>
                </a:cubicBezTo>
                <a:cubicBezTo>
                  <a:pt x="2084380" y="573775"/>
                  <a:pt x="1927660" y="607843"/>
                  <a:pt x="1768536" y="588806"/>
                </a:cubicBezTo>
                <a:cubicBezTo>
                  <a:pt x="1875739" y="564757"/>
                  <a:pt x="1982464" y="540207"/>
                  <a:pt x="2089669" y="516159"/>
                </a:cubicBezTo>
                <a:cubicBezTo>
                  <a:pt x="1966598" y="524676"/>
                  <a:pt x="1859395" y="468563"/>
                  <a:pt x="1739691" y="493614"/>
                </a:cubicBezTo>
                <a:cubicBezTo>
                  <a:pt x="1701231" y="501630"/>
                  <a:pt x="1660851" y="476079"/>
                  <a:pt x="1657004" y="436500"/>
                </a:cubicBezTo>
                <a:cubicBezTo>
                  <a:pt x="1652678" y="404937"/>
                  <a:pt x="1688733" y="390909"/>
                  <a:pt x="1716135" y="380889"/>
                </a:cubicBezTo>
                <a:cubicBezTo>
                  <a:pt x="1786323" y="355337"/>
                  <a:pt x="1842087" y="279687"/>
                  <a:pt x="1931987" y="319766"/>
                </a:cubicBezTo>
                <a:cubicBezTo>
                  <a:pt x="1988713" y="256640"/>
                  <a:pt x="2079092" y="246619"/>
                  <a:pt x="2152164" y="230087"/>
                </a:cubicBezTo>
                <a:cubicBezTo>
                  <a:pt x="2385322" y="177982"/>
                  <a:pt x="2621845" y="137401"/>
                  <a:pt x="2858368" y="102831"/>
                </a:cubicBezTo>
                <a:cubicBezTo>
                  <a:pt x="3013646" y="80286"/>
                  <a:pt x="3173732" y="89806"/>
                  <a:pt x="3327569" y="61248"/>
                </a:cubicBezTo>
                <a:cubicBezTo>
                  <a:pt x="3628511" y="5637"/>
                  <a:pt x="3927529" y="7141"/>
                  <a:pt x="4227029" y="1129"/>
                </a:cubicBezTo>
                <a:cubicBezTo>
                  <a:pt x="4296976" y="-249"/>
                  <a:pt x="4366743" y="-281"/>
                  <a:pt x="4436399" y="58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901D-7F62-4246-B037-A32D41CB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1" y="3344091"/>
            <a:ext cx="5683468" cy="10661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“T</a:t>
            </a:r>
            <a:r>
              <a:rPr lang="en-US" sz="3600" b="0" u="none" strike="noStrike" dirty="0">
                <a:effectLst/>
                <a:latin typeface="Abadi" panose="020B0604020104020204" pitchFamily="34" charset="0"/>
              </a:rPr>
              <a:t>he most successful teams come from ones that have their top players play a well-rounded game”</a:t>
            </a:r>
            <a:endParaRPr lang="en-US" sz="3600" dirty="0">
              <a:latin typeface="Abadi" panose="020B0604020104020204" pitchFamily="34" charset="0"/>
            </a:endParaRPr>
          </a:p>
        </p:txBody>
      </p:sp>
      <p:pic>
        <p:nvPicPr>
          <p:cNvPr id="3074" name="Picture 2" descr="NCAA approves college basketball start date of November 25">
            <a:hlinkClick r:id="rId2"/>
            <a:extLst>
              <a:ext uri="{FF2B5EF4-FFF2-40B4-BE49-F238E27FC236}">
                <a16:creationId xmlns:a16="http://schemas.microsoft.com/office/drawing/2014/main" id="{85A8839D-6497-46E4-AEDC-B20C46FC5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6" r="1" b="11986"/>
          <a:stretch/>
        </p:blipFill>
        <p:spPr bwMode="auto">
          <a:xfrm>
            <a:off x="516109" y="806116"/>
            <a:ext cx="4570201" cy="20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EF819-8689-4EDC-914B-78199585AAD4}"/>
              </a:ext>
            </a:extLst>
          </p:cNvPr>
          <p:cNvSpPr txBox="1"/>
          <p:nvPr/>
        </p:nvSpPr>
        <p:spPr>
          <a:xfrm>
            <a:off x="8982491" y="4513669"/>
            <a:ext cx="5683467" cy="167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0" i="0" u="none" strike="noStrike" dirty="0">
                <a:effectLst/>
              </a:rPr>
              <a:t>(Pierson, 2018)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907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Amazon.com: Defense Sign Sports Game Team Football Hockey Chant Yell |  Indoor/Outdoor | 20&quot; Tall: Office Products">
            <a:hlinkClick r:id="rId2"/>
            <a:extLst>
              <a:ext uri="{FF2B5EF4-FFF2-40B4-BE49-F238E27FC236}">
                <a16:creationId xmlns:a16="http://schemas.microsoft.com/office/drawing/2014/main" id="{33A2C4EB-E106-4FF6-AA51-EAB14C7F8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254" y="2289663"/>
            <a:ext cx="3706706" cy="251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3D86-E68B-4B17-BB88-90B1E2DB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028" y="1589147"/>
            <a:ext cx="4840010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“P</a:t>
            </a:r>
            <a:r>
              <a:rPr lang="en-US" b="0" i="0" u="none" strike="noStrike" dirty="0">
                <a:effectLst/>
                <a:latin typeface="Abadi" panose="020B0604020104020204" pitchFamily="34" charset="0"/>
              </a:rPr>
              <a:t>laying with a solid defense on the court increases the team’s win percentage by 2.1 percent as opposed to having a strong offense alone.”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(The Stats Zone, 2016)</a:t>
            </a:r>
          </a:p>
        </p:txBody>
      </p:sp>
    </p:spTree>
    <p:extLst>
      <p:ext uri="{BB962C8B-B14F-4D97-AF65-F5344CB8AC3E}">
        <p14:creationId xmlns:p14="http://schemas.microsoft.com/office/powerpoint/2010/main" val="31724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332605B-42F5-4388-B70F-3A7FF4FB7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3" y="210585"/>
            <a:ext cx="7171954" cy="64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9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B64B9-0720-4007-B4DC-91CC656B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4" y="413061"/>
            <a:ext cx="4284352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badi" panose="020B0604020104020204" pitchFamily="34" charset="0"/>
              </a:rPr>
              <a:t>Potential Issues, Social Responsibilities, and Unethical Analysis  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1FF60-E467-4CD9-A6CE-944D47BB9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98321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7251E3-AC06-498D-9902-E1E1EBC3F338}"/>
              </a:ext>
            </a:extLst>
          </p:cNvPr>
          <p:cNvSpPr txBox="1"/>
          <p:nvPr/>
        </p:nvSpPr>
        <p:spPr>
          <a:xfrm>
            <a:off x="9600416" y="713312"/>
            <a:ext cx="20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(Wheelan, 2014)</a:t>
            </a:r>
          </a:p>
        </p:txBody>
      </p:sp>
    </p:spTree>
    <p:extLst>
      <p:ext uri="{BB962C8B-B14F-4D97-AF65-F5344CB8AC3E}">
        <p14:creationId xmlns:p14="http://schemas.microsoft.com/office/powerpoint/2010/main" val="98018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B4AE-D4CC-4612-A207-8CC2AFF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badi" panose="020B0604020104020204" pitchFamily="34" charset="0"/>
              </a:rPr>
              <a:t>Future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B7D6-2201-409F-BF2F-B8A3C0FD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multiple data sets </a:t>
            </a:r>
          </a:p>
          <a:p>
            <a:r>
              <a:rPr lang="en-US" dirty="0"/>
              <a:t>Expand the number of sports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3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55F6-A4B8-4BE3-BC2F-E7826861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168B-3199-4B88-A2F7-8A5267A0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Gallini</a:t>
            </a:r>
            <a:r>
              <a:rPr lang="en-US" dirty="0">
                <a:effectLst/>
                <a:latin typeface="Arial" panose="020B0604020202020204" pitchFamily="34" charset="0"/>
              </a:rPr>
              <a:t>, J. (2020). College football team stats 2019. 	</a:t>
            </a:r>
            <a:r>
              <a:rPr lang="en-US" dirty="0">
                <a:effectLst/>
                <a:latin typeface="Arial" panose="020B0604020202020204" pitchFamily="34" charset="0"/>
                <a:hlinkClick r:id="rId2"/>
              </a:rPr>
              <a:t>https://www.kaggle.com/jeffgallini/college-football-team-stats-2019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Pierson, B. (2018, January). "Defense Wins Championships" Proves True 	in Hoops. Retrieved September 18, 2020, from 	</a:t>
            </a:r>
            <a:r>
              <a:rPr lang="en-US" dirty="0">
                <a:effectLst/>
                <a:latin typeface="Arial" panose="020B0604020202020204" pitchFamily="34" charset="0"/>
                <a:hlinkClick r:id="rId3"/>
              </a:rPr>
              <a:t>https://247sports.com/college/ucla/Article/Defense-Wins-	Championships-Proves-True-in-College-Hoops-and-at-UCLA-	113782988/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Stats Zone. Does </a:t>
            </a:r>
            <a:r>
              <a:rPr lang="en-US" dirty="0" err="1">
                <a:effectLst/>
                <a:latin typeface="Arial" panose="020B0604020202020204" pitchFamily="34" charset="0"/>
              </a:rPr>
              <a:t>Defence</a:t>
            </a:r>
            <a:r>
              <a:rPr lang="en-US" dirty="0">
                <a:effectLst/>
                <a:latin typeface="Arial" panose="020B0604020202020204" pitchFamily="34" charset="0"/>
              </a:rPr>
              <a:t> Win Championships? (2016). 	</a:t>
            </a:r>
            <a:r>
              <a:rPr lang="en-US" dirty="0">
                <a:effectLst/>
                <a:latin typeface="Arial" panose="020B0604020202020204" pitchFamily="34" charset="0"/>
                <a:hlinkClick r:id="rId4"/>
              </a:rPr>
              <a:t>https://www.thestatszone.com/archive/does-defence-win-	championships-14048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Wheelan, C. J. (2014). Naked statistics: Stripping the dread from the data. 	New York: W.W. Norton.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8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35" name="Rectangle 72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C54D4-F98E-4762-B96D-D349F3D5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3422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badi" panose="020B0604020104020204" pitchFamily="34" charset="0"/>
              </a:rPr>
              <a:t>Offense vs Defense </a:t>
            </a:r>
          </a:p>
        </p:txBody>
      </p:sp>
      <p:pic>
        <p:nvPicPr>
          <p:cNvPr id="1026" name="Picture 2" descr="Nonprofits Should Play Offense, Not Defense, to Improve Reputation - Kivi's  Nonprofit Communications Blog">
            <a:hlinkClick r:id="rId2"/>
            <a:extLst>
              <a:ext uri="{FF2B5EF4-FFF2-40B4-BE49-F238E27FC236}">
                <a16:creationId xmlns:a16="http://schemas.microsoft.com/office/drawing/2014/main" id="{67C47200-D180-4962-9A45-B9B8EB1D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976" y="527561"/>
            <a:ext cx="5122825" cy="339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9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4B92-4398-4487-8AD9-E521EE27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923437"/>
            <a:ext cx="11353800" cy="301112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Research Question: Does defense impact a team’s win percentage?</a:t>
            </a:r>
          </a:p>
        </p:txBody>
      </p:sp>
    </p:spTree>
    <p:extLst>
      <p:ext uri="{BB962C8B-B14F-4D97-AF65-F5344CB8AC3E}">
        <p14:creationId xmlns:p14="http://schemas.microsoft.com/office/powerpoint/2010/main" val="298602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ense Wins Championships ? - Bleedbigblue.com">
            <a:hlinkClick r:id="rId2"/>
            <a:extLst>
              <a:ext uri="{FF2B5EF4-FFF2-40B4-BE49-F238E27FC236}">
                <a16:creationId xmlns:a16="http://schemas.microsoft.com/office/drawing/2014/main" id="{F9A2820B-69F9-4698-A89D-574F25AF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738" y="321734"/>
            <a:ext cx="4365692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s &quot;defense wins championships&quot; true?">
            <a:hlinkClick r:id="rId4"/>
            <a:extLst>
              <a:ext uri="{FF2B5EF4-FFF2-40B4-BE49-F238E27FC236}">
                <a16:creationId xmlns:a16="http://schemas.microsoft.com/office/drawing/2014/main" id="{6A60D009-0CB9-4E42-ACD8-138ACD38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3733514"/>
            <a:ext cx="5426764" cy="25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Offense Wins Games, Defense Wins Championships - Coaching Sports - Mug |  TeePublic">
            <a:hlinkClick r:id="rId6"/>
            <a:extLst>
              <a:ext uri="{FF2B5EF4-FFF2-40B4-BE49-F238E27FC236}">
                <a16:creationId xmlns:a16="http://schemas.microsoft.com/office/drawing/2014/main" id="{6D068CAD-FA84-482C-B230-1C4BCC13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643313"/>
            <a:ext cx="5426764" cy="54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378C369-0A16-4EF7-B40D-BBBF53C95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84912"/>
            <a:ext cx="121920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en-US" sz="11200" dirty="0">
                <a:latin typeface="Arial" panose="020B0604020202020204" pitchFamily="34" charset="0"/>
              </a:rPr>
              <a:t>     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4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BE0F-3D2D-4022-BE35-D6E568A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56" y="1348740"/>
            <a:ext cx="12301537" cy="4160520"/>
          </a:xfrm>
        </p:spPr>
        <p:txBody>
          <a:bodyPr>
            <a:noAutofit/>
          </a:bodyPr>
          <a:lstStyle/>
          <a:p>
            <a:r>
              <a:rPr lang="en-US" sz="3200" dirty="0"/>
              <a:t>Dependent Variable: Win Percentages </a:t>
            </a:r>
          </a:p>
          <a:p>
            <a:r>
              <a:rPr lang="en-US" sz="3200" dirty="0"/>
              <a:t>Independent Variable : Total Points and Points Allowed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Null Hypothesis: Defense does not impact a team’s win percentage </a:t>
            </a:r>
          </a:p>
          <a:p>
            <a:r>
              <a:rPr lang="en-US" sz="3200" dirty="0"/>
              <a:t>Alternative Hypothesis: Defense does impact a team’s win percentage</a:t>
            </a:r>
          </a:p>
        </p:txBody>
      </p:sp>
    </p:spTree>
    <p:extLst>
      <p:ext uri="{BB962C8B-B14F-4D97-AF65-F5344CB8AC3E}">
        <p14:creationId xmlns:p14="http://schemas.microsoft.com/office/powerpoint/2010/main" val="334057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B502011-1322-401A-BF11-4826D023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50" y="1809161"/>
            <a:ext cx="9071099" cy="32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6DA1CC-A8DC-48C6-9C7D-A3BD0072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6" y="674073"/>
            <a:ext cx="9173823" cy="550985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B502011-1322-401A-BF11-4826D023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50" y="1809161"/>
            <a:ext cx="9071099" cy="32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7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4036A9E-972D-4675-96B2-C5CD87F7E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0" y="2197289"/>
            <a:ext cx="9449800" cy="27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932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307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Arial</vt:lpstr>
      <vt:lpstr>Century Gothic</vt:lpstr>
      <vt:lpstr>Elephant</vt:lpstr>
      <vt:lpstr>BrushVTI</vt:lpstr>
      <vt:lpstr>The Difference Between Champs and Chumps is Defense!</vt:lpstr>
      <vt:lpstr>Offense vs Defense </vt:lpstr>
      <vt:lpstr>Research Question: Does defense impact a team’s win percentage?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“The most successful teams come from ones that have their top players play a well-rounded game”</vt:lpstr>
      <vt:lpstr>PowerPoint Presentation</vt:lpstr>
      <vt:lpstr>PowerPoint Presentation</vt:lpstr>
      <vt:lpstr>Potential Issues, Social Responsibilities, and Unethical Analysis  </vt:lpstr>
      <vt:lpstr>Future Analysis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Difference Between Champs and Chumps is Defense!</dc:title>
  <dc:creator>sescacci</dc:creator>
  <cp:lastModifiedBy>sescacci</cp:lastModifiedBy>
  <cp:revision>2</cp:revision>
  <dcterms:created xsi:type="dcterms:W3CDTF">2020-10-23T15:00:43Z</dcterms:created>
  <dcterms:modified xsi:type="dcterms:W3CDTF">2020-10-23T15:02:08Z</dcterms:modified>
</cp:coreProperties>
</file>