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54" d="100"/>
          <a:sy n="54" d="100"/>
        </p:scale>
        <p:origin x="53"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04382E-4AF7-4080-9520-DAAAD56F72F7}" type="doc">
      <dgm:prSet loTypeId="urn:microsoft.com/office/officeart/2005/8/layout/process4" loCatId="process" qsTypeId="urn:microsoft.com/office/officeart/2005/8/quickstyle/simple4" qsCatId="simple" csTypeId="urn:microsoft.com/office/officeart/2005/8/colors/accent0_3" csCatId="mainScheme" phldr="1"/>
      <dgm:spPr/>
      <dgm:t>
        <a:bodyPr/>
        <a:lstStyle/>
        <a:p>
          <a:endParaRPr lang="en-US"/>
        </a:p>
      </dgm:t>
    </dgm:pt>
    <dgm:pt modelId="{4C3BD11A-AB5D-4E6D-A915-3A42B16DA117}">
      <dgm:prSet/>
      <dgm:spPr/>
      <dgm:t>
        <a:bodyPr/>
        <a:lstStyle/>
        <a:p>
          <a:r>
            <a:rPr lang="en-US" baseline="0"/>
            <a:t>Shows relationship between driving techniques and green in regulation percent</a:t>
          </a:r>
          <a:endParaRPr lang="en-US"/>
        </a:p>
      </dgm:t>
    </dgm:pt>
    <dgm:pt modelId="{930DF2DB-DF2D-4ED3-898F-2C3791A86673}" type="parTrans" cxnId="{A6E8CBA0-9BF7-442D-BA3E-9E1E3FECC240}">
      <dgm:prSet/>
      <dgm:spPr/>
      <dgm:t>
        <a:bodyPr/>
        <a:lstStyle/>
        <a:p>
          <a:endParaRPr lang="en-US"/>
        </a:p>
      </dgm:t>
    </dgm:pt>
    <dgm:pt modelId="{593997EB-B7D1-4B2D-B3E7-B4E635AB23DA}" type="sibTrans" cxnId="{A6E8CBA0-9BF7-442D-BA3E-9E1E3FECC240}">
      <dgm:prSet/>
      <dgm:spPr/>
      <dgm:t>
        <a:bodyPr/>
        <a:lstStyle/>
        <a:p>
          <a:endParaRPr lang="en-US"/>
        </a:p>
      </dgm:t>
    </dgm:pt>
    <dgm:pt modelId="{A7275D80-4D0E-462D-AC4F-60D88AFB5852}" type="pres">
      <dgm:prSet presAssocID="{4404382E-4AF7-4080-9520-DAAAD56F72F7}" presName="Name0" presStyleCnt="0">
        <dgm:presLayoutVars>
          <dgm:dir/>
          <dgm:animLvl val="lvl"/>
          <dgm:resizeHandles val="exact"/>
        </dgm:presLayoutVars>
      </dgm:prSet>
      <dgm:spPr/>
    </dgm:pt>
    <dgm:pt modelId="{88F07DD3-9468-43FE-9EBB-9E9BAED492F4}" type="pres">
      <dgm:prSet presAssocID="{4C3BD11A-AB5D-4E6D-A915-3A42B16DA117}" presName="boxAndChildren" presStyleCnt="0"/>
      <dgm:spPr/>
    </dgm:pt>
    <dgm:pt modelId="{8F64F930-CF39-4B9F-AC5C-BE834FAFD708}" type="pres">
      <dgm:prSet presAssocID="{4C3BD11A-AB5D-4E6D-A915-3A42B16DA117}" presName="parentTextBox" presStyleLbl="node1" presStyleIdx="0" presStyleCnt="1"/>
      <dgm:spPr/>
    </dgm:pt>
  </dgm:ptLst>
  <dgm:cxnLst>
    <dgm:cxn modelId="{E0C6BF71-D806-431B-BD03-667D3F6DF1F9}" type="presOf" srcId="{4C3BD11A-AB5D-4E6D-A915-3A42B16DA117}" destId="{8F64F930-CF39-4B9F-AC5C-BE834FAFD708}" srcOrd="0" destOrd="0" presId="urn:microsoft.com/office/officeart/2005/8/layout/process4"/>
    <dgm:cxn modelId="{A6E8CBA0-9BF7-442D-BA3E-9E1E3FECC240}" srcId="{4404382E-4AF7-4080-9520-DAAAD56F72F7}" destId="{4C3BD11A-AB5D-4E6D-A915-3A42B16DA117}" srcOrd="0" destOrd="0" parTransId="{930DF2DB-DF2D-4ED3-898F-2C3791A86673}" sibTransId="{593997EB-B7D1-4B2D-B3E7-B4E635AB23DA}"/>
    <dgm:cxn modelId="{5D9515C4-47DD-46C7-A06A-896FF57D2EBA}" type="presOf" srcId="{4404382E-4AF7-4080-9520-DAAAD56F72F7}" destId="{A7275D80-4D0E-462D-AC4F-60D88AFB5852}" srcOrd="0" destOrd="0" presId="urn:microsoft.com/office/officeart/2005/8/layout/process4"/>
    <dgm:cxn modelId="{111BCE04-3554-4EE4-B63C-7334BFAA1A2D}" type="presParOf" srcId="{A7275D80-4D0E-462D-AC4F-60D88AFB5852}" destId="{88F07DD3-9468-43FE-9EBB-9E9BAED492F4}" srcOrd="0" destOrd="0" presId="urn:microsoft.com/office/officeart/2005/8/layout/process4"/>
    <dgm:cxn modelId="{6ED446E0-C14E-427E-AB21-A2B657FB23E7}" type="presParOf" srcId="{88F07DD3-9468-43FE-9EBB-9E9BAED492F4}" destId="{8F64F930-CF39-4B9F-AC5C-BE834FAFD70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624D7-43C8-44D7-B302-F139F51A12D3}"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AB1B52C7-9DDE-49E3-A530-2A9D45339195}">
      <dgm:prSet/>
      <dgm:spPr/>
      <dgm:t>
        <a:bodyPr/>
        <a:lstStyle/>
        <a:p>
          <a:r>
            <a:rPr lang="en-US" baseline="0"/>
            <a:t>Research Question: </a:t>
          </a:r>
          <a:r>
            <a:rPr lang="en-US" b="0" i="0" baseline="0"/>
            <a:t>How much does the technique of a golfer's swing impact the distance the drive travels? </a:t>
          </a:r>
          <a:endParaRPr lang="en-US"/>
        </a:p>
      </dgm:t>
    </dgm:pt>
    <dgm:pt modelId="{093F75EE-8B06-4DB8-98A1-0FEEA79C9EBA}" type="parTrans" cxnId="{520BB0A6-7706-44D8-8515-2C565BDC0CDF}">
      <dgm:prSet/>
      <dgm:spPr/>
      <dgm:t>
        <a:bodyPr/>
        <a:lstStyle/>
        <a:p>
          <a:endParaRPr lang="en-US"/>
        </a:p>
      </dgm:t>
    </dgm:pt>
    <dgm:pt modelId="{1B05084D-AFC7-4B02-B36C-A24B0F45B995}" type="sibTrans" cxnId="{520BB0A6-7706-44D8-8515-2C565BDC0CDF}">
      <dgm:prSet/>
      <dgm:spPr/>
      <dgm:t>
        <a:bodyPr/>
        <a:lstStyle/>
        <a:p>
          <a:endParaRPr lang="en-US"/>
        </a:p>
      </dgm:t>
    </dgm:pt>
    <dgm:pt modelId="{5272F776-2764-4D74-9A1C-3C3A5BEE77EF}">
      <dgm:prSet/>
      <dgm:spPr/>
      <dgm:t>
        <a:bodyPr/>
        <a:lstStyle/>
        <a:p>
          <a:r>
            <a:rPr lang="en-US" baseline="0"/>
            <a:t>Null Hypothesis: </a:t>
          </a:r>
          <a:r>
            <a:rPr lang="en-US" b="0" i="0" baseline="0"/>
            <a:t>The technique of the swing does not impact the distance of the drive.</a:t>
          </a:r>
          <a:endParaRPr lang="en-US"/>
        </a:p>
      </dgm:t>
    </dgm:pt>
    <dgm:pt modelId="{122A2B73-2AFD-4C2E-981F-B7DAD83F5C51}" type="parTrans" cxnId="{BEC36C1B-C164-466F-B7B8-7FB43AFF58B6}">
      <dgm:prSet/>
      <dgm:spPr/>
      <dgm:t>
        <a:bodyPr/>
        <a:lstStyle/>
        <a:p>
          <a:endParaRPr lang="en-US"/>
        </a:p>
      </dgm:t>
    </dgm:pt>
    <dgm:pt modelId="{42171E30-AE4F-40E8-AE69-D0F9D836BB95}" type="sibTrans" cxnId="{BEC36C1B-C164-466F-B7B8-7FB43AFF58B6}">
      <dgm:prSet/>
      <dgm:spPr/>
      <dgm:t>
        <a:bodyPr/>
        <a:lstStyle/>
        <a:p>
          <a:endParaRPr lang="en-US"/>
        </a:p>
      </dgm:t>
    </dgm:pt>
    <dgm:pt modelId="{E34E3D61-F33B-4E52-9AE3-9CDB2C4736E9}">
      <dgm:prSet/>
      <dgm:spPr/>
      <dgm:t>
        <a:bodyPr/>
        <a:lstStyle/>
        <a:p>
          <a:r>
            <a:rPr lang="en-US" baseline="0"/>
            <a:t>Alternative Hypothesis: </a:t>
          </a:r>
          <a:r>
            <a:rPr lang="en-US" b="0" i="0" baseline="0"/>
            <a:t>The technique of the swing does impact the distance of the drive.</a:t>
          </a:r>
          <a:endParaRPr lang="en-US"/>
        </a:p>
      </dgm:t>
    </dgm:pt>
    <dgm:pt modelId="{E8C1D131-CD8C-4687-881B-0A3865F26FE7}" type="parTrans" cxnId="{366896EA-F895-4211-A540-295854AAAC4A}">
      <dgm:prSet/>
      <dgm:spPr/>
      <dgm:t>
        <a:bodyPr/>
        <a:lstStyle/>
        <a:p>
          <a:endParaRPr lang="en-US"/>
        </a:p>
      </dgm:t>
    </dgm:pt>
    <dgm:pt modelId="{DF0413EB-B94A-437F-8761-A859BDEBD00A}" type="sibTrans" cxnId="{366896EA-F895-4211-A540-295854AAAC4A}">
      <dgm:prSet/>
      <dgm:spPr/>
      <dgm:t>
        <a:bodyPr/>
        <a:lstStyle/>
        <a:p>
          <a:endParaRPr lang="en-US"/>
        </a:p>
      </dgm:t>
    </dgm:pt>
    <dgm:pt modelId="{748DA003-4D74-4ED2-8C8F-9109C51C9D97}" type="pres">
      <dgm:prSet presAssocID="{4BC624D7-43C8-44D7-B302-F139F51A12D3}" presName="outerComposite" presStyleCnt="0">
        <dgm:presLayoutVars>
          <dgm:chMax val="5"/>
          <dgm:dir/>
          <dgm:resizeHandles val="exact"/>
        </dgm:presLayoutVars>
      </dgm:prSet>
      <dgm:spPr/>
    </dgm:pt>
    <dgm:pt modelId="{09F2E3E0-3943-46F7-8944-F8E465AEADFB}" type="pres">
      <dgm:prSet presAssocID="{4BC624D7-43C8-44D7-B302-F139F51A12D3}" presName="dummyMaxCanvas" presStyleCnt="0">
        <dgm:presLayoutVars/>
      </dgm:prSet>
      <dgm:spPr/>
    </dgm:pt>
    <dgm:pt modelId="{BDD8D1CC-A61A-46DA-9FB3-51ADFBE7DA9A}" type="pres">
      <dgm:prSet presAssocID="{4BC624D7-43C8-44D7-B302-F139F51A12D3}" presName="ThreeNodes_1" presStyleLbl="node1" presStyleIdx="0" presStyleCnt="3">
        <dgm:presLayoutVars>
          <dgm:bulletEnabled val="1"/>
        </dgm:presLayoutVars>
      </dgm:prSet>
      <dgm:spPr/>
    </dgm:pt>
    <dgm:pt modelId="{52D1D9C9-0461-477E-AF43-98C0FDB114E6}" type="pres">
      <dgm:prSet presAssocID="{4BC624D7-43C8-44D7-B302-F139F51A12D3}" presName="ThreeNodes_2" presStyleLbl="node1" presStyleIdx="1" presStyleCnt="3">
        <dgm:presLayoutVars>
          <dgm:bulletEnabled val="1"/>
        </dgm:presLayoutVars>
      </dgm:prSet>
      <dgm:spPr/>
    </dgm:pt>
    <dgm:pt modelId="{155858C6-95EF-45B6-BB7B-6B1042CB7378}" type="pres">
      <dgm:prSet presAssocID="{4BC624D7-43C8-44D7-B302-F139F51A12D3}" presName="ThreeNodes_3" presStyleLbl="node1" presStyleIdx="2" presStyleCnt="3">
        <dgm:presLayoutVars>
          <dgm:bulletEnabled val="1"/>
        </dgm:presLayoutVars>
      </dgm:prSet>
      <dgm:spPr/>
    </dgm:pt>
    <dgm:pt modelId="{DC163537-A1DD-47F2-928B-00C1430DF9B2}" type="pres">
      <dgm:prSet presAssocID="{4BC624D7-43C8-44D7-B302-F139F51A12D3}" presName="ThreeConn_1-2" presStyleLbl="fgAccFollowNode1" presStyleIdx="0" presStyleCnt="2">
        <dgm:presLayoutVars>
          <dgm:bulletEnabled val="1"/>
        </dgm:presLayoutVars>
      </dgm:prSet>
      <dgm:spPr/>
    </dgm:pt>
    <dgm:pt modelId="{0A1C639C-40C4-4408-9446-834778E2CA50}" type="pres">
      <dgm:prSet presAssocID="{4BC624D7-43C8-44D7-B302-F139F51A12D3}" presName="ThreeConn_2-3" presStyleLbl="fgAccFollowNode1" presStyleIdx="1" presStyleCnt="2">
        <dgm:presLayoutVars>
          <dgm:bulletEnabled val="1"/>
        </dgm:presLayoutVars>
      </dgm:prSet>
      <dgm:spPr/>
    </dgm:pt>
    <dgm:pt modelId="{815966DD-7E33-4941-AD01-1F90E4B0C8A4}" type="pres">
      <dgm:prSet presAssocID="{4BC624D7-43C8-44D7-B302-F139F51A12D3}" presName="ThreeNodes_1_text" presStyleLbl="node1" presStyleIdx="2" presStyleCnt="3">
        <dgm:presLayoutVars>
          <dgm:bulletEnabled val="1"/>
        </dgm:presLayoutVars>
      </dgm:prSet>
      <dgm:spPr/>
    </dgm:pt>
    <dgm:pt modelId="{C59074DE-281F-4C53-8975-2E6CEDD2CEB6}" type="pres">
      <dgm:prSet presAssocID="{4BC624D7-43C8-44D7-B302-F139F51A12D3}" presName="ThreeNodes_2_text" presStyleLbl="node1" presStyleIdx="2" presStyleCnt="3">
        <dgm:presLayoutVars>
          <dgm:bulletEnabled val="1"/>
        </dgm:presLayoutVars>
      </dgm:prSet>
      <dgm:spPr/>
    </dgm:pt>
    <dgm:pt modelId="{11A4ACE9-9D95-4ABE-B008-EF7D10154754}" type="pres">
      <dgm:prSet presAssocID="{4BC624D7-43C8-44D7-B302-F139F51A12D3}" presName="ThreeNodes_3_text" presStyleLbl="node1" presStyleIdx="2" presStyleCnt="3">
        <dgm:presLayoutVars>
          <dgm:bulletEnabled val="1"/>
        </dgm:presLayoutVars>
      </dgm:prSet>
      <dgm:spPr/>
    </dgm:pt>
  </dgm:ptLst>
  <dgm:cxnLst>
    <dgm:cxn modelId="{BEC36C1B-C164-466F-B7B8-7FB43AFF58B6}" srcId="{4BC624D7-43C8-44D7-B302-F139F51A12D3}" destId="{5272F776-2764-4D74-9A1C-3C3A5BEE77EF}" srcOrd="1" destOrd="0" parTransId="{122A2B73-2AFD-4C2E-981F-B7DAD83F5C51}" sibTransId="{42171E30-AE4F-40E8-AE69-D0F9D836BB95}"/>
    <dgm:cxn modelId="{5A5A3D32-DA26-4A0E-B9D0-73E49A291D7D}" type="presOf" srcId="{42171E30-AE4F-40E8-AE69-D0F9D836BB95}" destId="{0A1C639C-40C4-4408-9446-834778E2CA50}" srcOrd="0" destOrd="0" presId="urn:microsoft.com/office/officeart/2005/8/layout/vProcess5"/>
    <dgm:cxn modelId="{8925E16B-FA27-4793-BBC1-4490C6932CF4}" type="presOf" srcId="{1B05084D-AFC7-4B02-B36C-A24B0F45B995}" destId="{DC163537-A1DD-47F2-928B-00C1430DF9B2}" srcOrd="0" destOrd="0" presId="urn:microsoft.com/office/officeart/2005/8/layout/vProcess5"/>
    <dgm:cxn modelId="{D20A3971-F186-4833-ACB2-F561643B0722}" type="presOf" srcId="{4BC624D7-43C8-44D7-B302-F139F51A12D3}" destId="{748DA003-4D74-4ED2-8C8F-9109C51C9D97}" srcOrd="0" destOrd="0" presId="urn:microsoft.com/office/officeart/2005/8/layout/vProcess5"/>
    <dgm:cxn modelId="{0F1AA772-B356-42AC-AC16-8C8106B837B4}" type="presOf" srcId="{5272F776-2764-4D74-9A1C-3C3A5BEE77EF}" destId="{C59074DE-281F-4C53-8975-2E6CEDD2CEB6}" srcOrd="1" destOrd="0" presId="urn:microsoft.com/office/officeart/2005/8/layout/vProcess5"/>
    <dgm:cxn modelId="{AB1B0E7A-EA2A-4A7C-BC75-A456D9CCA542}" type="presOf" srcId="{E34E3D61-F33B-4E52-9AE3-9CDB2C4736E9}" destId="{11A4ACE9-9D95-4ABE-B008-EF7D10154754}" srcOrd="1" destOrd="0" presId="urn:microsoft.com/office/officeart/2005/8/layout/vProcess5"/>
    <dgm:cxn modelId="{D3B19D91-2723-4E28-ADFB-D8A577D02E2A}" type="presOf" srcId="{E34E3D61-F33B-4E52-9AE3-9CDB2C4736E9}" destId="{155858C6-95EF-45B6-BB7B-6B1042CB7378}" srcOrd="0" destOrd="0" presId="urn:microsoft.com/office/officeart/2005/8/layout/vProcess5"/>
    <dgm:cxn modelId="{520BB0A6-7706-44D8-8515-2C565BDC0CDF}" srcId="{4BC624D7-43C8-44D7-B302-F139F51A12D3}" destId="{AB1B52C7-9DDE-49E3-A530-2A9D45339195}" srcOrd="0" destOrd="0" parTransId="{093F75EE-8B06-4DB8-98A1-0FEEA79C9EBA}" sibTransId="{1B05084D-AFC7-4B02-B36C-A24B0F45B995}"/>
    <dgm:cxn modelId="{9130C9BA-3935-447E-95D1-D41CF1FC423C}" type="presOf" srcId="{AB1B52C7-9DDE-49E3-A530-2A9D45339195}" destId="{BDD8D1CC-A61A-46DA-9FB3-51ADFBE7DA9A}" srcOrd="0" destOrd="0" presId="urn:microsoft.com/office/officeart/2005/8/layout/vProcess5"/>
    <dgm:cxn modelId="{601E83C7-BD3F-4DF2-B20D-997451E2DD32}" type="presOf" srcId="{5272F776-2764-4D74-9A1C-3C3A5BEE77EF}" destId="{52D1D9C9-0461-477E-AF43-98C0FDB114E6}" srcOrd="0" destOrd="0" presId="urn:microsoft.com/office/officeart/2005/8/layout/vProcess5"/>
    <dgm:cxn modelId="{EF8DE2E4-0A0A-419B-B9C1-A350A8528FCA}" type="presOf" srcId="{AB1B52C7-9DDE-49E3-A530-2A9D45339195}" destId="{815966DD-7E33-4941-AD01-1F90E4B0C8A4}" srcOrd="1" destOrd="0" presId="urn:microsoft.com/office/officeart/2005/8/layout/vProcess5"/>
    <dgm:cxn modelId="{366896EA-F895-4211-A540-295854AAAC4A}" srcId="{4BC624D7-43C8-44D7-B302-F139F51A12D3}" destId="{E34E3D61-F33B-4E52-9AE3-9CDB2C4736E9}" srcOrd="2" destOrd="0" parTransId="{E8C1D131-CD8C-4687-881B-0A3865F26FE7}" sibTransId="{DF0413EB-B94A-437F-8761-A859BDEBD00A}"/>
    <dgm:cxn modelId="{C0F84919-7ED1-4BCA-8513-874A9A733D68}" type="presParOf" srcId="{748DA003-4D74-4ED2-8C8F-9109C51C9D97}" destId="{09F2E3E0-3943-46F7-8944-F8E465AEADFB}" srcOrd="0" destOrd="0" presId="urn:microsoft.com/office/officeart/2005/8/layout/vProcess5"/>
    <dgm:cxn modelId="{EB5387EB-0E11-424E-9E0D-002FE923CD4F}" type="presParOf" srcId="{748DA003-4D74-4ED2-8C8F-9109C51C9D97}" destId="{BDD8D1CC-A61A-46DA-9FB3-51ADFBE7DA9A}" srcOrd="1" destOrd="0" presId="urn:microsoft.com/office/officeart/2005/8/layout/vProcess5"/>
    <dgm:cxn modelId="{4414ECD1-6F3D-4817-BAC6-308DA4F2BCE6}" type="presParOf" srcId="{748DA003-4D74-4ED2-8C8F-9109C51C9D97}" destId="{52D1D9C9-0461-477E-AF43-98C0FDB114E6}" srcOrd="2" destOrd="0" presId="urn:microsoft.com/office/officeart/2005/8/layout/vProcess5"/>
    <dgm:cxn modelId="{3B2DC7AB-D326-41EB-A39D-62218BD72361}" type="presParOf" srcId="{748DA003-4D74-4ED2-8C8F-9109C51C9D97}" destId="{155858C6-95EF-45B6-BB7B-6B1042CB7378}" srcOrd="3" destOrd="0" presId="urn:microsoft.com/office/officeart/2005/8/layout/vProcess5"/>
    <dgm:cxn modelId="{125F87EB-4204-4DA5-9666-A365E9F782CC}" type="presParOf" srcId="{748DA003-4D74-4ED2-8C8F-9109C51C9D97}" destId="{DC163537-A1DD-47F2-928B-00C1430DF9B2}" srcOrd="4" destOrd="0" presId="urn:microsoft.com/office/officeart/2005/8/layout/vProcess5"/>
    <dgm:cxn modelId="{4D599E3A-0656-40C1-80F8-9C8E1DAD56DD}" type="presParOf" srcId="{748DA003-4D74-4ED2-8C8F-9109C51C9D97}" destId="{0A1C639C-40C4-4408-9446-834778E2CA50}" srcOrd="5" destOrd="0" presId="urn:microsoft.com/office/officeart/2005/8/layout/vProcess5"/>
    <dgm:cxn modelId="{50C3609E-4A4F-472E-9A0C-C20B6EA5509C}" type="presParOf" srcId="{748DA003-4D74-4ED2-8C8F-9109C51C9D97}" destId="{815966DD-7E33-4941-AD01-1F90E4B0C8A4}" srcOrd="6" destOrd="0" presId="urn:microsoft.com/office/officeart/2005/8/layout/vProcess5"/>
    <dgm:cxn modelId="{35B3A164-765A-4784-BB8D-E337237F4450}" type="presParOf" srcId="{748DA003-4D74-4ED2-8C8F-9109C51C9D97}" destId="{C59074DE-281F-4C53-8975-2E6CEDD2CEB6}" srcOrd="7" destOrd="0" presId="urn:microsoft.com/office/officeart/2005/8/layout/vProcess5"/>
    <dgm:cxn modelId="{B9E992BF-0DAE-4475-9103-FEF86A212FCA}" type="presParOf" srcId="{748DA003-4D74-4ED2-8C8F-9109C51C9D97}" destId="{11A4ACE9-9D95-4ABE-B008-EF7D1015475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4F930-CF39-4B9F-AC5C-BE834FAFD708}">
      <dsp:nvSpPr>
        <dsp:cNvPr id="0" name=""/>
        <dsp:cNvSpPr/>
      </dsp:nvSpPr>
      <dsp:spPr>
        <a:xfrm>
          <a:off x="0" y="0"/>
          <a:ext cx="5927575" cy="555413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9824" tIns="369824" rIns="369824" bIns="369824" numCol="1" spcCol="1270" anchor="ctr" anchorCtr="0">
          <a:noAutofit/>
        </a:bodyPr>
        <a:lstStyle/>
        <a:p>
          <a:pPr marL="0" lvl="0" indent="0" algn="ctr" defTabSz="2311400">
            <a:lnSpc>
              <a:spcPct val="90000"/>
            </a:lnSpc>
            <a:spcBef>
              <a:spcPct val="0"/>
            </a:spcBef>
            <a:spcAft>
              <a:spcPct val="35000"/>
            </a:spcAft>
            <a:buNone/>
          </a:pPr>
          <a:r>
            <a:rPr lang="en-US" sz="5200" kern="1200" baseline="0"/>
            <a:t>Shows relationship between driving techniques and green in regulation percent</a:t>
          </a:r>
          <a:endParaRPr lang="en-US" sz="5200" kern="1200"/>
        </a:p>
      </dsp:txBody>
      <dsp:txXfrm>
        <a:off x="0" y="0"/>
        <a:ext cx="5927575" cy="5554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8D1CC-A61A-46DA-9FB3-51ADFBE7DA9A}">
      <dsp:nvSpPr>
        <dsp:cNvPr id="0" name=""/>
        <dsp:cNvSpPr/>
      </dsp:nvSpPr>
      <dsp:spPr>
        <a:xfrm>
          <a:off x="0" y="0"/>
          <a:ext cx="4944237" cy="16713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Research Question: </a:t>
          </a:r>
          <a:r>
            <a:rPr lang="en-US" sz="2100" b="0" i="0" kern="1200" baseline="0"/>
            <a:t>How much does the technique of a golfer's swing impact the distance the drive travels? </a:t>
          </a:r>
          <a:endParaRPr lang="en-US" sz="2100" kern="1200"/>
        </a:p>
      </dsp:txBody>
      <dsp:txXfrm>
        <a:off x="48951" y="48951"/>
        <a:ext cx="3140753" cy="1573417"/>
      </dsp:txXfrm>
    </dsp:sp>
    <dsp:sp modelId="{52D1D9C9-0461-477E-AF43-98C0FDB114E6}">
      <dsp:nvSpPr>
        <dsp:cNvPr id="0" name=""/>
        <dsp:cNvSpPr/>
      </dsp:nvSpPr>
      <dsp:spPr>
        <a:xfrm>
          <a:off x="436256" y="1949873"/>
          <a:ext cx="4944237" cy="16713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Null Hypothesis: </a:t>
          </a:r>
          <a:r>
            <a:rPr lang="en-US" sz="2100" b="0" i="0" kern="1200" baseline="0"/>
            <a:t>The technique of the swing does not impact the distance of the drive.</a:t>
          </a:r>
          <a:endParaRPr lang="en-US" sz="2100" kern="1200"/>
        </a:p>
      </dsp:txBody>
      <dsp:txXfrm>
        <a:off x="485207" y="1998824"/>
        <a:ext cx="3323721" cy="1573417"/>
      </dsp:txXfrm>
    </dsp:sp>
    <dsp:sp modelId="{155858C6-95EF-45B6-BB7B-6B1042CB7378}">
      <dsp:nvSpPr>
        <dsp:cNvPr id="0" name=""/>
        <dsp:cNvSpPr/>
      </dsp:nvSpPr>
      <dsp:spPr>
        <a:xfrm>
          <a:off x="872512" y="3899746"/>
          <a:ext cx="4944237" cy="167131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Alternative Hypothesis: </a:t>
          </a:r>
          <a:r>
            <a:rPr lang="en-US" sz="2100" b="0" i="0" kern="1200" baseline="0"/>
            <a:t>The technique of the swing does impact the distance of the drive.</a:t>
          </a:r>
          <a:endParaRPr lang="en-US" sz="2100" kern="1200"/>
        </a:p>
      </dsp:txBody>
      <dsp:txXfrm>
        <a:off x="921463" y="3948697"/>
        <a:ext cx="3323721" cy="1573417"/>
      </dsp:txXfrm>
    </dsp:sp>
    <dsp:sp modelId="{DC163537-A1DD-47F2-928B-00C1430DF9B2}">
      <dsp:nvSpPr>
        <dsp:cNvPr id="0" name=""/>
        <dsp:cNvSpPr/>
      </dsp:nvSpPr>
      <dsp:spPr>
        <a:xfrm>
          <a:off x="3857879" y="1267417"/>
          <a:ext cx="1086357" cy="1086357"/>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02309" y="1267417"/>
        <a:ext cx="597497" cy="817484"/>
      </dsp:txXfrm>
    </dsp:sp>
    <dsp:sp modelId="{0A1C639C-40C4-4408-9446-834778E2CA50}">
      <dsp:nvSpPr>
        <dsp:cNvPr id="0" name=""/>
        <dsp:cNvSpPr/>
      </dsp:nvSpPr>
      <dsp:spPr>
        <a:xfrm>
          <a:off x="4294135" y="3206148"/>
          <a:ext cx="1086357" cy="1086357"/>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38565" y="3206148"/>
        <a:ext cx="597497" cy="817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7843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9951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6376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6030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4802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4173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50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0553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8460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619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9783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95376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25C2505-8FDC-40DC-A527-2EF1A7963FE4}"/>
              </a:ext>
            </a:extLst>
          </p:cNvPr>
          <p:cNvPicPr>
            <a:picLocks noChangeAspect="1"/>
          </p:cNvPicPr>
          <p:nvPr/>
        </p:nvPicPr>
        <p:blipFill rotWithShape="1">
          <a:blip r:embed="rId2">
            <a:alphaModFix amt="6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A2E8CE7-9447-4D0E-96CA-A71F8E65DB2E}"/>
              </a:ext>
            </a:extLst>
          </p:cNvPr>
          <p:cNvSpPr>
            <a:spLocks noGrp="1"/>
          </p:cNvSpPr>
          <p:nvPr>
            <p:ph type="ctrTitle"/>
          </p:nvPr>
        </p:nvSpPr>
        <p:spPr>
          <a:xfrm>
            <a:off x="960120" y="640080"/>
            <a:ext cx="10268712" cy="3227832"/>
          </a:xfrm>
        </p:spPr>
        <p:txBody>
          <a:bodyPr anchor="b">
            <a:normAutofit/>
          </a:bodyPr>
          <a:lstStyle/>
          <a:p>
            <a:r>
              <a:rPr lang="en-US" dirty="0"/>
              <a:t>PGA Golf Tour 2017</a:t>
            </a:r>
          </a:p>
        </p:txBody>
      </p:sp>
      <p:sp>
        <p:nvSpPr>
          <p:cNvPr id="3" name="Subtitle 2">
            <a:extLst>
              <a:ext uri="{FF2B5EF4-FFF2-40B4-BE49-F238E27FC236}">
                <a16:creationId xmlns:a16="http://schemas.microsoft.com/office/drawing/2014/main" id="{B3934885-552B-47B7-8EC2-2E0EA63BEBDA}"/>
              </a:ext>
            </a:extLst>
          </p:cNvPr>
          <p:cNvSpPr>
            <a:spLocks noGrp="1"/>
          </p:cNvSpPr>
          <p:nvPr>
            <p:ph type="subTitle" idx="1"/>
          </p:nvPr>
        </p:nvSpPr>
        <p:spPr>
          <a:xfrm>
            <a:off x="960120" y="4526280"/>
            <a:ext cx="10268712" cy="1508760"/>
          </a:xfrm>
        </p:spPr>
        <p:txBody>
          <a:bodyPr anchor="t">
            <a:normAutofit/>
          </a:bodyPr>
          <a:lstStyle/>
          <a:p>
            <a:r>
              <a:rPr lang="en-US">
                <a:solidFill>
                  <a:schemeClr val="tx1"/>
                </a:solidFill>
              </a:rPr>
              <a:t>Sydney Scaccia </a:t>
            </a:r>
          </a:p>
          <a:p>
            <a:r>
              <a:rPr lang="en-US">
                <a:solidFill>
                  <a:schemeClr val="tx1"/>
                </a:solidFill>
              </a:rPr>
              <a:t>Final Project DSC 503 </a:t>
            </a:r>
          </a:p>
        </p:txBody>
      </p:sp>
    </p:spTree>
    <p:extLst>
      <p:ext uri="{BB962C8B-B14F-4D97-AF65-F5344CB8AC3E}">
        <p14:creationId xmlns:p14="http://schemas.microsoft.com/office/powerpoint/2010/main" val="17439625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1766A55-294D-4733-BCB5-4B96CE64F09D}"/>
              </a:ext>
            </a:extLst>
          </p:cNvPr>
          <p:cNvPicPr>
            <a:picLocks noChangeAspect="1"/>
          </p:cNvPicPr>
          <p:nvPr/>
        </p:nvPicPr>
        <p:blipFill>
          <a:blip r:embed="rId2"/>
          <a:stretch>
            <a:fillRect/>
          </a:stretch>
        </p:blipFill>
        <p:spPr>
          <a:xfrm>
            <a:off x="3065136" y="1019465"/>
            <a:ext cx="6061727" cy="2409535"/>
          </a:xfrm>
          <a:prstGeom prst="rect">
            <a:avLst/>
          </a:prstGeom>
        </p:spPr>
      </p:pic>
      <p:pic>
        <p:nvPicPr>
          <p:cNvPr id="8" name="Picture 7">
            <a:extLst>
              <a:ext uri="{FF2B5EF4-FFF2-40B4-BE49-F238E27FC236}">
                <a16:creationId xmlns:a16="http://schemas.microsoft.com/office/drawing/2014/main" id="{81FA925F-FDBC-4EAB-A9F2-E5D89EAFD23C}"/>
              </a:ext>
            </a:extLst>
          </p:cNvPr>
          <p:cNvPicPr>
            <a:picLocks noChangeAspect="1"/>
          </p:cNvPicPr>
          <p:nvPr/>
        </p:nvPicPr>
        <p:blipFill>
          <a:blip r:embed="rId3"/>
          <a:stretch>
            <a:fillRect/>
          </a:stretch>
        </p:blipFill>
        <p:spPr>
          <a:xfrm>
            <a:off x="-1524" y="4258757"/>
            <a:ext cx="12192000" cy="1304401"/>
          </a:xfrm>
          <a:prstGeom prst="rect">
            <a:avLst/>
          </a:prstGeom>
        </p:spPr>
      </p:pic>
    </p:spTree>
    <p:extLst>
      <p:ext uri="{BB962C8B-B14F-4D97-AF65-F5344CB8AC3E}">
        <p14:creationId xmlns:p14="http://schemas.microsoft.com/office/powerpoint/2010/main" val="134082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CDAE-CA62-4AE9-B17E-B61707683A21}"/>
              </a:ext>
            </a:extLst>
          </p:cNvPr>
          <p:cNvSpPr>
            <a:spLocks noGrp="1"/>
          </p:cNvSpPr>
          <p:nvPr>
            <p:ph type="title"/>
          </p:nvPr>
        </p:nvSpPr>
        <p:spPr/>
        <p:txBody>
          <a:bodyPr/>
          <a:lstStyle/>
          <a:p>
            <a:r>
              <a:rPr lang="en-US" dirty="0"/>
              <a:t>Hypothesis Testing </a:t>
            </a:r>
          </a:p>
        </p:txBody>
      </p:sp>
      <p:sp>
        <p:nvSpPr>
          <p:cNvPr id="3" name="Content Placeholder 2">
            <a:extLst>
              <a:ext uri="{FF2B5EF4-FFF2-40B4-BE49-F238E27FC236}">
                <a16:creationId xmlns:a16="http://schemas.microsoft.com/office/drawing/2014/main" id="{647D2549-2C76-4BB9-923D-F8DEF7EAB31E}"/>
              </a:ext>
            </a:extLst>
          </p:cNvPr>
          <p:cNvSpPr>
            <a:spLocks noGrp="1"/>
          </p:cNvSpPr>
          <p:nvPr>
            <p:ph idx="1"/>
          </p:nvPr>
        </p:nvSpPr>
        <p:spPr/>
        <p:txBody>
          <a:bodyPr/>
          <a:lstStyle/>
          <a:p>
            <a:pPr marL="457200" indent="-457200">
              <a:buFont typeface="Arial" panose="020B0604020202020204" pitchFamily="34" charset="0"/>
              <a:buChar char="•"/>
            </a:pPr>
            <a:r>
              <a:rPr lang="en-US" dirty="0">
                <a:solidFill>
                  <a:schemeClr val="accent4">
                    <a:lumMod val="50000"/>
                  </a:schemeClr>
                </a:solidFill>
              </a:rPr>
              <a:t>Alpha level .05 </a:t>
            </a:r>
          </a:p>
          <a:p>
            <a:pPr marL="457200" indent="-457200">
              <a:buFont typeface="Arial" panose="020B0604020202020204" pitchFamily="34" charset="0"/>
              <a:buChar char="•"/>
            </a:pPr>
            <a:r>
              <a:rPr lang="en-US" dirty="0">
                <a:solidFill>
                  <a:schemeClr val="accent4">
                    <a:lumMod val="50000"/>
                  </a:schemeClr>
                </a:solidFill>
              </a:rPr>
              <a:t>Conducting the hypothesis test on the slope </a:t>
            </a:r>
          </a:p>
          <a:p>
            <a:pPr marL="731520" lvl="1" indent="-457200">
              <a:buFont typeface="Arial" panose="020B0604020202020204" pitchFamily="34" charset="0"/>
              <a:buChar char="•"/>
            </a:pPr>
            <a:r>
              <a:rPr lang="en-US" dirty="0">
                <a:solidFill>
                  <a:schemeClr val="accent4">
                    <a:lumMod val="50000"/>
                  </a:schemeClr>
                </a:solidFill>
              </a:rPr>
              <a:t>Returned False</a:t>
            </a:r>
          </a:p>
          <a:p>
            <a:pPr marL="457200" indent="-457200">
              <a:buFont typeface="Arial" panose="020B0604020202020204" pitchFamily="34" charset="0"/>
              <a:buChar char="•"/>
            </a:pPr>
            <a:r>
              <a:rPr lang="en-US" dirty="0">
                <a:solidFill>
                  <a:schemeClr val="accent4">
                    <a:lumMod val="50000"/>
                  </a:schemeClr>
                </a:solidFill>
              </a:rPr>
              <a:t>Conducting the F- Test </a:t>
            </a:r>
          </a:p>
          <a:p>
            <a:pPr marL="731520" lvl="1" indent="-457200">
              <a:buFont typeface="Arial" panose="020B0604020202020204" pitchFamily="34" charset="0"/>
              <a:buChar char="•"/>
            </a:pPr>
            <a:r>
              <a:rPr lang="en-US" dirty="0">
                <a:solidFill>
                  <a:schemeClr val="accent4">
                    <a:lumMod val="50000"/>
                  </a:schemeClr>
                </a:solidFill>
              </a:rPr>
              <a:t>Returned True </a:t>
            </a:r>
          </a:p>
        </p:txBody>
      </p:sp>
    </p:spTree>
    <p:extLst>
      <p:ext uri="{BB962C8B-B14F-4D97-AF65-F5344CB8AC3E}">
        <p14:creationId xmlns:p14="http://schemas.microsoft.com/office/powerpoint/2010/main" val="18260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507E-93CF-420A-995B-39C1F0A25868}"/>
              </a:ext>
            </a:extLst>
          </p:cNvPr>
          <p:cNvSpPr>
            <a:spLocks noGrp="1"/>
          </p:cNvSpPr>
          <p:nvPr>
            <p:ph type="title"/>
          </p:nvPr>
        </p:nvSpPr>
        <p:spPr/>
        <p:txBody>
          <a:bodyPr/>
          <a:lstStyle/>
          <a:p>
            <a:r>
              <a:rPr lang="en-US" dirty="0"/>
              <a:t>Interpretation </a:t>
            </a:r>
          </a:p>
        </p:txBody>
      </p:sp>
      <p:sp>
        <p:nvSpPr>
          <p:cNvPr id="3" name="Content Placeholder 2">
            <a:extLst>
              <a:ext uri="{FF2B5EF4-FFF2-40B4-BE49-F238E27FC236}">
                <a16:creationId xmlns:a16="http://schemas.microsoft.com/office/drawing/2014/main" id="{A1DA0B99-C1EC-4C3C-AB59-4ACBC9758F8C}"/>
              </a:ext>
            </a:extLst>
          </p:cNvPr>
          <p:cNvSpPr>
            <a:spLocks noGrp="1"/>
          </p:cNvSpPr>
          <p:nvPr>
            <p:ph idx="1"/>
          </p:nvPr>
        </p:nvSpPr>
        <p:spPr>
          <a:xfrm>
            <a:off x="960120" y="2341179"/>
            <a:ext cx="10268712" cy="4199007"/>
          </a:xfrm>
        </p:spPr>
        <p:txBody>
          <a:bodyPr>
            <a:normAutofit lnSpcReduction="10000"/>
          </a:bodyPr>
          <a:lstStyle/>
          <a:p>
            <a:pPr marL="285750" indent="-285750">
              <a:buFont typeface="Arial" panose="020B0604020202020204" pitchFamily="34" charset="0"/>
              <a:buChar char="•"/>
            </a:pPr>
            <a:r>
              <a:rPr lang="en-US" sz="1800" dirty="0">
                <a:solidFill>
                  <a:srgbClr val="000000"/>
                </a:solidFill>
                <a:latin typeface="Arial" panose="020B0604020202020204" pitchFamily="34" charset="0"/>
              </a:rPr>
              <a:t>A</a:t>
            </a:r>
            <a:r>
              <a:rPr lang="en-US" sz="1800" b="0" i="0" u="none" strike="noStrike" dirty="0">
                <a:solidFill>
                  <a:srgbClr val="000000"/>
                </a:solidFill>
                <a:effectLst/>
                <a:latin typeface="Arial" panose="020B0604020202020204" pitchFamily="34" charset="0"/>
              </a:rPr>
              <a:t>s the golfers swing speed increases by 1, the ball's speed increases by 1.299882.</a:t>
            </a:r>
          </a:p>
          <a:p>
            <a:pPr marL="285750" indent="-285750">
              <a:buFont typeface="Arial" panose="020B0604020202020204" pitchFamily="34" charset="0"/>
              <a:buChar char="•"/>
            </a:pPr>
            <a:r>
              <a:rPr lang="en-US" sz="1800" dirty="0">
                <a:solidFill>
                  <a:srgbClr val="000000"/>
                </a:solidFill>
                <a:latin typeface="Arial" panose="020B0604020202020204" pitchFamily="34" charset="0"/>
              </a:rPr>
              <a:t>O</a:t>
            </a:r>
            <a:r>
              <a:rPr lang="en-US" sz="1800" b="0" i="0" u="none" strike="noStrike" dirty="0">
                <a:solidFill>
                  <a:srgbClr val="000000"/>
                </a:solidFill>
                <a:effectLst/>
                <a:latin typeface="Arial" panose="020B0604020202020204" pitchFamily="34" charset="0"/>
              </a:rPr>
              <a:t>nce the ball is hit, and the revolutions increase by one the spin rate on the ball loses .0008159243 revolutions the further it travels</a:t>
            </a:r>
          </a:p>
          <a:p>
            <a:pPr marL="285750" indent="-285750">
              <a:buFont typeface="Arial" panose="020B0604020202020204" pitchFamily="34" charset="0"/>
              <a:buChar char="•"/>
            </a:pPr>
            <a:r>
              <a:rPr lang="en-US" sz="1800" dirty="0">
                <a:solidFill>
                  <a:srgbClr val="000000"/>
                </a:solidFill>
                <a:latin typeface="Arial" panose="020B0604020202020204" pitchFamily="34" charset="0"/>
              </a:rPr>
              <a:t>W</a:t>
            </a:r>
            <a:r>
              <a:rPr lang="en-US" sz="1800" b="0" i="0" u="none" strike="noStrike" dirty="0">
                <a:solidFill>
                  <a:srgbClr val="000000"/>
                </a:solidFill>
                <a:effectLst/>
                <a:latin typeface="Arial" panose="020B0604020202020204" pitchFamily="34" charset="0"/>
              </a:rPr>
              <a:t>hen the ball is in the air, and gains one yards, the carry distance increases by .7527949</a:t>
            </a:r>
          </a:p>
          <a:p>
            <a:pPr marL="285750" indent="-285750">
              <a:buFont typeface="Arial" panose="020B0604020202020204" pitchFamily="34" charset="0"/>
              <a:buChar char="•"/>
            </a:pPr>
            <a:r>
              <a:rPr lang="en-US" sz="1800" dirty="0">
                <a:solidFill>
                  <a:srgbClr val="000000"/>
                </a:solidFill>
                <a:latin typeface="Arial" panose="020B0604020202020204" pitchFamily="34" charset="0"/>
              </a:rPr>
              <a:t>A</a:t>
            </a:r>
            <a:r>
              <a:rPr lang="en-US" sz="1800" b="0" i="0" u="none" strike="noStrike" dirty="0">
                <a:solidFill>
                  <a:srgbClr val="000000"/>
                </a:solidFill>
                <a:effectLst/>
                <a:latin typeface="Arial" panose="020B0604020202020204" pitchFamily="34" charset="0"/>
              </a:rPr>
              <a:t>s the time increases by one second, the hang time increases 2.292392 seconds</a:t>
            </a:r>
          </a:p>
          <a:p>
            <a:pPr marL="285750" indent="-285750">
              <a:buFont typeface="Arial" panose="020B0604020202020204" pitchFamily="34" charset="0"/>
              <a:buChar char="•"/>
            </a:pPr>
            <a:r>
              <a:rPr lang="en-US" sz="1800" dirty="0">
                <a:solidFill>
                  <a:srgbClr val="000000"/>
                </a:solidFill>
                <a:latin typeface="Arial" panose="020B0604020202020204" pitchFamily="34" charset="0"/>
              </a:rPr>
              <a:t>A</a:t>
            </a:r>
            <a:r>
              <a:rPr lang="en-US" sz="1800" b="0" i="0" u="none" strike="noStrike" dirty="0">
                <a:solidFill>
                  <a:srgbClr val="000000"/>
                </a:solidFill>
                <a:effectLst/>
                <a:latin typeface="Arial" panose="020B0604020202020204" pitchFamily="34" charset="0"/>
              </a:rPr>
              <a:t>s the number of drives increases by one, the distance increases by .0009095332 yard</a:t>
            </a:r>
          </a:p>
          <a:p>
            <a:pPr marL="285750" indent="-285750">
              <a:buFont typeface="Arial" panose="020B0604020202020204" pitchFamily="34" charset="0"/>
              <a:buChar char="•"/>
            </a:pPr>
            <a:r>
              <a:rPr lang="en-US" sz="1800" dirty="0">
                <a:solidFill>
                  <a:srgbClr val="000000"/>
                </a:solidFill>
                <a:latin typeface="Arial" panose="020B0604020202020204" pitchFamily="34" charset="0"/>
              </a:rPr>
              <a:t>A</a:t>
            </a:r>
            <a:r>
              <a:rPr lang="en-US" sz="1800" b="0" i="0" u="none" strike="noStrike" dirty="0">
                <a:solidFill>
                  <a:srgbClr val="000000"/>
                </a:solidFill>
                <a:effectLst/>
                <a:latin typeface="Arial" panose="020B0604020202020204" pitchFamily="34" charset="0"/>
              </a:rPr>
              <a:t>s the club head speed increases by one mile per hour, the distance of the drive increases by 1.815111 yard</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As the smash factor of the ball increases by one, the transformation from club head speed to ball speed increases by 88.45921 miles per hour</a:t>
            </a:r>
          </a:p>
          <a:p>
            <a:pPr marL="285750" indent="-285750">
              <a:buFont typeface="Arial" panose="020B0604020202020204" pitchFamily="34" charset="0"/>
              <a:buChar char="•"/>
            </a:pPr>
            <a:r>
              <a:rPr lang="en-US" sz="1800" dirty="0">
                <a:solidFill>
                  <a:srgbClr val="000000"/>
                </a:solidFill>
                <a:latin typeface="Arial" panose="020B0604020202020204" pitchFamily="34" charset="0"/>
              </a:rPr>
              <a:t>A</a:t>
            </a:r>
            <a:r>
              <a:rPr lang="en-US" sz="1800" b="0" i="0" u="none" strike="noStrike" dirty="0">
                <a:solidFill>
                  <a:srgbClr val="000000"/>
                </a:solidFill>
                <a:effectLst/>
                <a:latin typeface="Arial" panose="020B0604020202020204" pitchFamily="34" charset="0"/>
              </a:rPr>
              <a:t>s the launch angle increases by one degree, the ball loses .0246935 in distance</a:t>
            </a:r>
            <a:endParaRPr lang="en-US" dirty="0"/>
          </a:p>
        </p:txBody>
      </p:sp>
    </p:spTree>
    <p:extLst>
      <p:ext uri="{BB962C8B-B14F-4D97-AF65-F5344CB8AC3E}">
        <p14:creationId xmlns:p14="http://schemas.microsoft.com/office/powerpoint/2010/main" val="134653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C4C90-1ACB-466C-8866-E2335EED47B7}"/>
              </a:ext>
            </a:extLst>
          </p:cNvPr>
          <p:cNvPicPr>
            <a:picLocks noChangeAspect="1"/>
          </p:cNvPicPr>
          <p:nvPr/>
        </p:nvPicPr>
        <p:blipFill>
          <a:blip r:embed="rId2"/>
          <a:stretch>
            <a:fillRect/>
          </a:stretch>
        </p:blipFill>
        <p:spPr>
          <a:xfrm>
            <a:off x="213262" y="236481"/>
            <a:ext cx="5068186" cy="3104865"/>
          </a:xfrm>
          <a:prstGeom prst="rect">
            <a:avLst/>
          </a:prstGeom>
        </p:spPr>
      </p:pic>
      <p:pic>
        <p:nvPicPr>
          <p:cNvPr id="7" name="Picture 6">
            <a:extLst>
              <a:ext uri="{FF2B5EF4-FFF2-40B4-BE49-F238E27FC236}">
                <a16:creationId xmlns:a16="http://schemas.microsoft.com/office/drawing/2014/main" id="{99BA3F98-7214-4BF2-9F85-110E16D73F64}"/>
              </a:ext>
            </a:extLst>
          </p:cNvPr>
          <p:cNvPicPr>
            <a:picLocks noChangeAspect="1"/>
          </p:cNvPicPr>
          <p:nvPr/>
        </p:nvPicPr>
        <p:blipFill>
          <a:blip r:embed="rId3"/>
          <a:stretch>
            <a:fillRect/>
          </a:stretch>
        </p:blipFill>
        <p:spPr>
          <a:xfrm>
            <a:off x="2961217" y="3429000"/>
            <a:ext cx="5112991" cy="3192519"/>
          </a:xfrm>
          <a:prstGeom prst="rect">
            <a:avLst/>
          </a:prstGeom>
        </p:spPr>
      </p:pic>
      <p:pic>
        <p:nvPicPr>
          <p:cNvPr id="9" name="Picture 8">
            <a:extLst>
              <a:ext uri="{FF2B5EF4-FFF2-40B4-BE49-F238E27FC236}">
                <a16:creationId xmlns:a16="http://schemas.microsoft.com/office/drawing/2014/main" id="{E5B78A7B-F37F-4473-AC16-1E1F7FB72006}"/>
              </a:ext>
            </a:extLst>
          </p:cNvPr>
          <p:cNvPicPr>
            <a:picLocks noChangeAspect="1"/>
          </p:cNvPicPr>
          <p:nvPr/>
        </p:nvPicPr>
        <p:blipFill rotWithShape="1">
          <a:blip r:embed="rId4"/>
          <a:srcRect b="7124"/>
          <a:stretch/>
        </p:blipFill>
        <p:spPr>
          <a:xfrm>
            <a:off x="7291552" y="623597"/>
            <a:ext cx="4687186" cy="3104866"/>
          </a:xfrm>
          <a:prstGeom prst="rect">
            <a:avLst/>
          </a:prstGeom>
        </p:spPr>
      </p:pic>
    </p:spTree>
    <p:extLst>
      <p:ext uri="{BB962C8B-B14F-4D97-AF65-F5344CB8AC3E}">
        <p14:creationId xmlns:p14="http://schemas.microsoft.com/office/powerpoint/2010/main" val="397575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B819-95B5-4AE4-BDC2-07D78E180CC7}"/>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148A3240-7AC2-4055-97B6-135EDF945347}"/>
              </a:ext>
            </a:extLst>
          </p:cNvPr>
          <p:cNvSpPr>
            <a:spLocks noGrp="1"/>
          </p:cNvSpPr>
          <p:nvPr>
            <p:ph idx="1"/>
          </p:nvPr>
        </p:nvSpPr>
        <p:spPr/>
        <p:txBody>
          <a:bodyPr>
            <a:normAutofit fontScale="85000" lnSpcReduction="10000"/>
          </a:bodyPr>
          <a:lstStyle/>
          <a:p>
            <a:pPr marL="457200" indent="-457200">
              <a:buFont typeface="Arial" panose="020B0604020202020204" pitchFamily="34" charset="0"/>
              <a:buChar char="•"/>
            </a:pPr>
            <a:r>
              <a:rPr lang="en-US" dirty="0">
                <a:effectLst/>
              </a:rPr>
              <a:t>Nix, Charles L., and Robert </a:t>
            </a:r>
            <a:r>
              <a:rPr lang="en-US" dirty="0" err="1">
                <a:effectLst/>
              </a:rPr>
              <a:t>Koslow</a:t>
            </a:r>
            <a:r>
              <a:rPr lang="en-US" dirty="0">
                <a:effectLst/>
              </a:rPr>
              <a:t>. “Physical Skill Factors Contributing to Success on the Professional Golf Tour.” </a:t>
            </a:r>
            <a:r>
              <a:rPr lang="en-US" i="1" dirty="0">
                <a:effectLst/>
              </a:rPr>
              <a:t>Perceptual and Motor Skills</a:t>
            </a:r>
            <a:r>
              <a:rPr lang="en-US" dirty="0">
                <a:effectLst/>
              </a:rPr>
              <a:t>, vol. 72, no. 3_suppl, 1991, pp. 1272–1274., doi:10.2466/pms.1991.72.3c.1272. </a:t>
            </a:r>
          </a:p>
          <a:p>
            <a:pPr marL="457200" indent="-457200">
              <a:buFont typeface="Arial" panose="020B0604020202020204" pitchFamily="34" charset="0"/>
              <a:buChar char="•"/>
            </a:pPr>
            <a:r>
              <a:rPr lang="en-US" dirty="0">
                <a:effectLst/>
              </a:rPr>
              <a:t>“What 3 Factors Influence Golf Distance?” </a:t>
            </a:r>
            <a:r>
              <a:rPr lang="en-US" i="1" dirty="0">
                <a:effectLst/>
              </a:rPr>
              <a:t>JacksGolfingSolutions.com</a:t>
            </a:r>
            <a:r>
              <a:rPr lang="en-US" dirty="0">
                <a:effectLst/>
              </a:rPr>
              <a:t>, www.jacksgolfingsolutions.com/what-3-factors-influence-golf-distance.html. </a:t>
            </a:r>
          </a:p>
          <a:p>
            <a:pPr marL="457200" indent="-457200">
              <a:buFont typeface="Arial" panose="020B0604020202020204" pitchFamily="34" charset="0"/>
              <a:buChar char="•"/>
            </a:pPr>
            <a:r>
              <a:rPr lang="en-US" dirty="0">
                <a:effectLst/>
              </a:rPr>
              <a:t>Zhang, X., and G. Shan. “Where Do Golf Driver Swings Go Wrong? Factors Influencing Driver Swing Consistency.” </a:t>
            </a:r>
            <a:r>
              <a:rPr lang="en-US" i="1" dirty="0">
                <a:effectLst/>
              </a:rPr>
              <a:t>Scandinavian Journal of Medicine &amp; Science in Sports</a:t>
            </a:r>
            <a:r>
              <a:rPr lang="en-US" dirty="0">
                <a:effectLst/>
              </a:rPr>
              <a:t>, vol. 24, no. 5, 2013, pp. 749–757., doi:10.1111/sms.12061. </a:t>
            </a:r>
          </a:p>
        </p:txBody>
      </p:sp>
    </p:spTree>
    <p:extLst>
      <p:ext uri="{BB962C8B-B14F-4D97-AF65-F5344CB8AC3E}">
        <p14:creationId xmlns:p14="http://schemas.microsoft.com/office/powerpoint/2010/main" val="5892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06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4AD4D-7837-4D57-BCA9-418B6F72AE27}"/>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t>Motivation</a:t>
            </a:r>
          </a:p>
        </p:txBody>
      </p:sp>
    </p:spTree>
    <p:extLst>
      <p:ext uri="{BB962C8B-B14F-4D97-AF65-F5344CB8AC3E}">
        <p14:creationId xmlns:p14="http://schemas.microsoft.com/office/powerpoint/2010/main" val="304525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3E46E9-C9F1-4D93-A20C-D606289E593F}"/>
              </a:ext>
            </a:extLst>
          </p:cNvPr>
          <p:cNvSpPr>
            <a:spLocks noGrp="1"/>
          </p:cNvSpPr>
          <p:nvPr>
            <p:ph type="title"/>
          </p:nvPr>
        </p:nvSpPr>
        <p:spPr>
          <a:xfrm>
            <a:off x="960120" y="643467"/>
            <a:ext cx="3212593" cy="5571066"/>
          </a:xfrm>
        </p:spPr>
        <p:txBody>
          <a:bodyPr>
            <a:normAutofit/>
          </a:bodyPr>
          <a:lstStyle/>
          <a:p>
            <a:r>
              <a:rPr lang="en-US" sz="3600"/>
              <a:t>“Physical Skill Factors contribution to success on the professional golf tour”</a:t>
            </a:r>
          </a:p>
        </p:txBody>
      </p:sp>
      <p:graphicFrame>
        <p:nvGraphicFramePr>
          <p:cNvPr id="12" name="Content Placeholder 2">
            <a:extLst>
              <a:ext uri="{FF2B5EF4-FFF2-40B4-BE49-F238E27FC236}">
                <a16:creationId xmlns:a16="http://schemas.microsoft.com/office/drawing/2014/main" id="{1B1556FE-3F2C-49E8-A1D8-91DB455BE91D}"/>
              </a:ext>
            </a:extLst>
          </p:cNvPr>
          <p:cNvGraphicFramePr>
            <a:graphicFrameLocks noGrp="1"/>
          </p:cNvGraphicFramePr>
          <p:nvPr>
            <p:ph idx="1"/>
            <p:extLst>
              <p:ext uri="{D42A27DB-BD31-4B8C-83A1-F6EECF244321}">
                <p14:modId xmlns:p14="http://schemas.microsoft.com/office/powerpoint/2010/main" val="1857369763"/>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5306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EBEF8-AD37-4D2B-B4BB-0FEC9FD6F8B2}"/>
              </a:ext>
            </a:extLst>
          </p:cNvPr>
          <p:cNvSpPr>
            <a:spLocks noGrp="1"/>
          </p:cNvSpPr>
          <p:nvPr>
            <p:ph type="title"/>
          </p:nvPr>
        </p:nvSpPr>
        <p:spPr>
          <a:xfrm>
            <a:off x="5466599" y="1720018"/>
            <a:ext cx="5916145" cy="3812102"/>
          </a:xfrm>
        </p:spPr>
        <p:txBody>
          <a:bodyPr vert="horz" lIns="91440" tIns="45720" rIns="91440" bIns="45720" rtlCol="0" anchor="b">
            <a:normAutofit fontScale="90000"/>
          </a:bodyPr>
          <a:lstStyle/>
          <a:p>
            <a:r>
              <a:rPr lang="en-US" sz="6200" dirty="0"/>
              <a:t>“What three factors influence golf distance”</a:t>
            </a:r>
            <a:br>
              <a:rPr lang="en-US" sz="6200" dirty="0"/>
            </a:br>
            <a:endParaRPr lang="en-US" sz="6200" dirty="0"/>
          </a:p>
        </p:txBody>
      </p:sp>
      <p:pic>
        <p:nvPicPr>
          <p:cNvPr id="7" name="Graphic 6" descr="Golf">
            <a:extLst>
              <a:ext uri="{FF2B5EF4-FFF2-40B4-BE49-F238E27FC236}">
                <a16:creationId xmlns:a16="http://schemas.microsoft.com/office/drawing/2014/main" id="{92A1E72C-C4F7-4AAF-B228-8C7649F56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006" y="1622132"/>
            <a:ext cx="3386716" cy="3386716"/>
          </a:xfrm>
          <a:prstGeom prst="rect">
            <a:avLst/>
          </a:prstGeom>
        </p:spPr>
      </p:pic>
    </p:spTree>
    <p:extLst>
      <p:ext uri="{BB962C8B-B14F-4D97-AF65-F5344CB8AC3E}">
        <p14:creationId xmlns:p14="http://schemas.microsoft.com/office/powerpoint/2010/main" val="219083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1126B-BC38-431D-9C1B-D6AAC64F77F0}"/>
              </a:ext>
            </a:extLst>
          </p:cNvPr>
          <p:cNvSpPr>
            <a:spLocks noGrp="1"/>
          </p:cNvSpPr>
          <p:nvPr>
            <p:ph type="title"/>
          </p:nvPr>
        </p:nvSpPr>
        <p:spPr>
          <a:xfrm>
            <a:off x="5315736" y="640081"/>
            <a:ext cx="5916145" cy="3812102"/>
          </a:xfrm>
        </p:spPr>
        <p:txBody>
          <a:bodyPr vert="horz" lIns="91440" tIns="45720" rIns="91440" bIns="45720" rtlCol="0" anchor="b">
            <a:normAutofit/>
          </a:bodyPr>
          <a:lstStyle/>
          <a:p>
            <a:r>
              <a:rPr lang="en-US" sz="4800"/>
              <a:t>“Where do golf drivers go wrong? Factors influencing driver swing consistency”</a:t>
            </a:r>
          </a:p>
        </p:txBody>
      </p:sp>
      <p:pic>
        <p:nvPicPr>
          <p:cNvPr id="7" name="Graphic 6" descr="Golf Ball">
            <a:extLst>
              <a:ext uri="{FF2B5EF4-FFF2-40B4-BE49-F238E27FC236}">
                <a16:creationId xmlns:a16="http://schemas.microsoft.com/office/drawing/2014/main" id="{54DFEFA5-B38D-4B61-86E0-0E1695632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006" y="1622132"/>
            <a:ext cx="3386716" cy="3386716"/>
          </a:xfrm>
          <a:prstGeom prst="rect">
            <a:avLst/>
          </a:prstGeom>
        </p:spPr>
      </p:pic>
    </p:spTree>
    <p:extLst>
      <p:ext uri="{BB962C8B-B14F-4D97-AF65-F5344CB8AC3E}">
        <p14:creationId xmlns:p14="http://schemas.microsoft.com/office/powerpoint/2010/main" val="146306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23D49-DFD7-42CC-96C7-14C00484CD9B}"/>
              </a:ext>
            </a:extLst>
          </p:cNvPr>
          <p:cNvSpPr>
            <a:spLocks noGrp="1"/>
          </p:cNvSpPr>
          <p:nvPr>
            <p:ph type="title"/>
          </p:nvPr>
        </p:nvSpPr>
        <p:spPr>
          <a:xfrm>
            <a:off x="960120" y="643467"/>
            <a:ext cx="3212593" cy="5571066"/>
          </a:xfrm>
        </p:spPr>
        <p:txBody>
          <a:bodyPr>
            <a:normAutofit/>
          </a:bodyPr>
          <a:lstStyle/>
          <a:p>
            <a:r>
              <a:rPr lang="en-US" sz="4000" dirty="0"/>
              <a:t>Hypothesis/research question</a:t>
            </a:r>
          </a:p>
        </p:txBody>
      </p:sp>
      <p:graphicFrame>
        <p:nvGraphicFramePr>
          <p:cNvPr id="5" name="Content Placeholder 2">
            <a:extLst>
              <a:ext uri="{FF2B5EF4-FFF2-40B4-BE49-F238E27FC236}">
                <a16:creationId xmlns:a16="http://schemas.microsoft.com/office/drawing/2014/main" id="{D29A9083-6A3E-463B-BED3-DCC514F3D3DB}"/>
              </a:ext>
            </a:extLst>
          </p:cNvPr>
          <p:cNvGraphicFramePr>
            <a:graphicFrameLocks noGrp="1"/>
          </p:cNvGraphicFramePr>
          <p:nvPr>
            <p:ph idx="1"/>
            <p:extLst>
              <p:ext uri="{D42A27DB-BD31-4B8C-83A1-F6EECF244321}">
                <p14:modId xmlns:p14="http://schemas.microsoft.com/office/powerpoint/2010/main" val="918263275"/>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91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E5AED1-65AD-42CA-A3F0-9E3AEEF2B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31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ABED7-303E-471F-B9BC-90B42A30A025}"/>
              </a:ext>
            </a:extLst>
          </p:cNvPr>
          <p:cNvSpPr>
            <a:spLocks noGrp="1"/>
          </p:cNvSpPr>
          <p:nvPr>
            <p:ph type="title"/>
          </p:nvPr>
        </p:nvSpPr>
        <p:spPr>
          <a:xfrm>
            <a:off x="5391808" y="643467"/>
            <a:ext cx="5913226" cy="5571066"/>
          </a:xfrm>
        </p:spPr>
        <p:txBody>
          <a:bodyPr>
            <a:normAutofit/>
          </a:bodyPr>
          <a:lstStyle/>
          <a:p>
            <a:r>
              <a:rPr lang="en-US" sz="8800"/>
              <a:t>Variables </a:t>
            </a:r>
          </a:p>
        </p:txBody>
      </p:sp>
      <p:sp>
        <p:nvSpPr>
          <p:cNvPr id="3" name="Content Placeholder 2">
            <a:extLst>
              <a:ext uri="{FF2B5EF4-FFF2-40B4-BE49-F238E27FC236}">
                <a16:creationId xmlns:a16="http://schemas.microsoft.com/office/drawing/2014/main" id="{785B7596-6B51-4380-B698-BD1434EB365F}"/>
              </a:ext>
            </a:extLst>
          </p:cNvPr>
          <p:cNvSpPr>
            <a:spLocks noGrp="1"/>
          </p:cNvSpPr>
          <p:nvPr>
            <p:ph idx="1"/>
          </p:nvPr>
        </p:nvSpPr>
        <p:spPr>
          <a:xfrm>
            <a:off x="960119" y="643467"/>
            <a:ext cx="3109151" cy="5571066"/>
          </a:xfrm>
        </p:spPr>
        <p:txBody>
          <a:bodyPr anchor="ctr">
            <a:normAutofit/>
          </a:bodyPr>
          <a:lstStyle/>
          <a:p>
            <a:pPr marL="457200" indent="-457200">
              <a:lnSpc>
                <a:spcPct val="91000"/>
              </a:lnSpc>
              <a:buFont typeface="Arial" panose="020B0604020202020204" pitchFamily="34" charset="0"/>
              <a:buChar char="•"/>
            </a:pPr>
            <a:r>
              <a:rPr lang="en-US" sz="2200" dirty="0">
                <a:latin typeface="+mj-lt"/>
              </a:rPr>
              <a:t>Independent Variable: </a:t>
            </a:r>
            <a:r>
              <a:rPr lang="en-US" sz="2200" b="0" i="0" u="none" strike="noStrike" dirty="0">
                <a:effectLst/>
                <a:latin typeface="+mj-lt"/>
              </a:rPr>
              <a:t>average driving distance </a:t>
            </a:r>
          </a:p>
          <a:p>
            <a:pPr marL="457200" indent="-457200">
              <a:lnSpc>
                <a:spcPct val="91000"/>
              </a:lnSpc>
              <a:buFont typeface="Arial" panose="020B0604020202020204" pitchFamily="34" charset="0"/>
              <a:buChar char="•"/>
            </a:pPr>
            <a:r>
              <a:rPr lang="en-US" sz="2200" dirty="0">
                <a:latin typeface="+mj-lt"/>
              </a:rPr>
              <a:t>Dependent Variable: </a:t>
            </a:r>
            <a:r>
              <a:rPr lang="en-US" sz="2200" b="0" i="0" u="none" strike="noStrike" dirty="0">
                <a:effectLst/>
                <a:latin typeface="+mj-lt"/>
              </a:rPr>
              <a:t>the total number of drives, the average club head speed, the average ball speed, the average smash factor or how hard the club hits the ball, the average launch angle, the average spin rate, the average hang time and the average carry distance</a:t>
            </a:r>
            <a:endParaRPr lang="en-US" sz="2200" dirty="0">
              <a:latin typeface="+mj-lt"/>
            </a:endParaRPr>
          </a:p>
        </p:txBody>
      </p:sp>
    </p:spTree>
    <p:extLst>
      <p:ext uri="{BB962C8B-B14F-4D97-AF65-F5344CB8AC3E}">
        <p14:creationId xmlns:p14="http://schemas.microsoft.com/office/powerpoint/2010/main" val="278322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615C2-BB43-461B-9A98-00E9A64C9B8C}"/>
              </a:ext>
            </a:extLst>
          </p:cNvPr>
          <p:cNvSpPr>
            <a:spLocks noGrp="1"/>
          </p:cNvSpPr>
          <p:nvPr>
            <p:ph type="title"/>
          </p:nvPr>
        </p:nvSpPr>
        <p:spPr>
          <a:xfrm>
            <a:off x="960120" y="317814"/>
            <a:ext cx="10268712" cy="1700784"/>
          </a:xfrm>
        </p:spPr>
        <p:txBody>
          <a:bodyPr>
            <a:normAutofit/>
          </a:bodyPr>
          <a:lstStyle/>
          <a:p>
            <a:r>
              <a:rPr lang="en-US" dirty="0">
                <a:solidFill>
                  <a:schemeClr val="accent4">
                    <a:lumMod val="50000"/>
                  </a:schemeClr>
                </a:solidFill>
              </a:rPr>
              <a:t>Variable Associations </a:t>
            </a:r>
          </a:p>
        </p:txBody>
      </p:sp>
      <p:sp>
        <p:nvSpPr>
          <p:cNvPr id="3" name="Content Placeholder 2">
            <a:extLst>
              <a:ext uri="{FF2B5EF4-FFF2-40B4-BE49-F238E27FC236}">
                <a16:creationId xmlns:a16="http://schemas.microsoft.com/office/drawing/2014/main" id="{7972A91B-EEFF-493B-BFB4-4902CDE9DFD4}"/>
              </a:ext>
            </a:extLst>
          </p:cNvPr>
          <p:cNvSpPr>
            <a:spLocks noGrp="1"/>
          </p:cNvSpPr>
          <p:nvPr>
            <p:ph idx="1"/>
          </p:nvPr>
        </p:nvSpPr>
        <p:spPr>
          <a:xfrm>
            <a:off x="960120" y="2587752"/>
            <a:ext cx="10268712" cy="3593592"/>
          </a:xfrm>
        </p:spPr>
        <p:txBody>
          <a:bodyPr>
            <a:noAutofit/>
          </a:bodyPr>
          <a:lstStyle/>
          <a:p>
            <a:pPr marL="285750" indent="-285750">
              <a:lnSpc>
                <a:spcPct val="91000"/>
              </a:lnSpc>
              <a:buFont typeface="Arial" panose="020B0604020202020204" pitchFamily="34" charset="0"/>
              <a:buChar char="•"/>
            </a:pPr>
            <a:r>
              <a:rPr lang="en-US" sz="2000" dirty="0">
                <a:latin typeface="+mj-lt"/>
              </a:rPr>
              <a:t>x</a:t>
            </a:r>
            <a:r>
              <a:rPr lang="en-US" sz="2000" b="0" i="0" u="none" strike="noStrike" dirty="0">
                <a:effectLst/>
                <a:latin typeface="+mj-lt"/>
              </a:rPr>
              <a:t>1 was the average ball speed </a:t>
            </a:r>
          </a:p>
          <a:p>
            <a:pPr marL="285750" indent="-285750">
              <a:lnSpc>
                <a:spcPct val="91000"/>
              </a:lnSpc>
              <a:buFont typeface="Arial" panose="020B0604020202020204" pitchFamily="34" charset="0"/>
              <a:buChar char="•"/>
            </a:pPr>
            <a:r>
              <a:rPr lang="en-US" sz="2000" b="0" i="0" u="none" strike="noStrike" dirty="0">
                <a:effectLst/>
                <a:latin typeface="+mj-lt"/>
              </a:rPr>
              <a:t>x2 was the average spin rate </a:t>
            </a:r>
          </a:p>
          <a:p>
            <a:pPr marL="285750" indent="-285750">
              <a:lnSpc>
                <a:spcPct val="91000"/>
              </a:lnSpc>
              <a:buFont typeface="Arial" panose="020B0604020202020204" pitchFamily="34" charset="0"/>
              <a:buChar char="•"/>
            </a:pPr>
            <a:r>
              <a:rPr lang="en-US" sz="2000" b="0" i="0" u="none" strike="noStrike" dirty="0">
                <a:effectLst/>
                <a:latin typeface="+mj-lt"/>
              </a:rPr>
              <a:t>x3 was average carry distance</a:t>
            </a:r>
          </a:p>
          <a:p>
            <a:pPr marL="285750" indent="-285750">
              <a:lnSpc>
                <a:spcPct val="91000"/>
              </a:lnSpc>
              <a:buFont typeface="Arial" panose="020B0604020202020204" pitchFamily="34" charset="0"/>
              <a:buChar char="•"/>
            </a:pPr>
            <a:r>
              <a:rPr lang="en-US" sz="2000" b="0" i="0" u="none" strike="noStrike" dirty="0">
                <a:effectLst/>
                <a:latin typeface="+mj-lt"/>
              </a:rPr>
              <a:t>x4 was average hang time</a:t>
            </a:r>
          </a:p>
          <a:p>
            <a:pPr marL="285750" indent="-285750">
              <a:lnSpc>
                <a:spcPct val="91000"/>
              </a:lnSpc>
              <a:buFont typeface="Arial" panose="020B0604020202020204" pitchFamily="34" charset="0"/>
              <a:buChar char="•"/>
            </a:pPr>
            <a:r>
              <a:rPr lang="en-US" sz="2000" b="0" i="0" u="none" strike="noStrike" dirty="0">
                <a:effectLst/>
                <a:latin typeface="+mj-lt"/>
              </a:rPr>
              <a:t>x5 was the total number of drives</a:t>
            </a:r>
          </a:p>
          <a:p>
            <a:pPr marL="285750" indent="-285750">
              <a:lnSpc>
                <a:spcPct val="91000"/>
              </a:lnSpc>
              <a:buFont typeface="Arial" panose="020B0604020202020204" pitchFamily="34" charset="0"/>
              <a:buChar char="•"/>
            </a:pPr>
            <a:r>
              <a:rPr lang="en-US" sz="2000" b="0" i="0" u="none" strike="noStrike" dirty="0">
                <a:effectLst/>
                <a:latin typeface="+mj-lt"/>
              </a:rPr>
              <a:t>x6 was the average club head speed</a:t>
            </a:r>
          </a:p>
          <a:p>
            <a:pPr marL="285750" indent="-285750">
              <a:lnSpc>
                <a:spcPct val="91000"/>
              </a:lnSpc>
              <a:buFont typeface="Arial" panose="020B0604020202020204" pitchFamily="34" charset="0"/>
              <a:buChar char="•"/>
            </a:pPr>
            <a:r>
              <a:rPr lang="en-US" sz="2000" b="0" i="0" u="none" strike="noStrike" dirty="0">
                <a:effectLst/>
                <a:latin typeface="+mj-lt"/>
              </a:rPr>
              <a:t>x7 was the average smash factor </a:t>
            </a:r>
          </a:p>
          <a:p>
            <a:pPr marL="285750" indent="-285750">
              <a:lnSpc>
                <a:spcPct val="91000"/>
              </a:lnSpc>
              <a:buFont typeface="Arial" panose="020B0604020202020204" pitchFamily="34" charset="0"/>
              <a:buChar char="•"/>
            </a:pPr>
            <a:r>
              <a:rPr lang="en-US" sz="2000" b="0" i="0" u="none" strike="noStrike" dirty="0">
                <a:effectLst/>
                <a:latin typeface="+mj-lt"/>
              </a:rPr>
              <a:t>x8 was the average launch angle</a:t>
            </a:r>
          </a:p>
          <a:p>
            <a:pPr marL="285750" indent="-285750">
              <a:lnSpc>
                <a:spcPct val="91000"/>
              </a:lnSpc>
              <a:buFont typeface="Arial" panose="020B0604020202020204" pitchFamily="34" charset="0"/>
              <a:buChar char="•"/>
            </a:pPr>
            <a:r>
              <a:rPr lang="en-US" sz="2000" b="0" i="0" u="none" strike="noStrike" dirty="0">
                <a:effectLst/>
                <a:latin typeface="+mj-lt"/>
              </a:rPr>
              <a:t>Y is still our distance of the initial drive. </a:t>
            </a:r>
            <a:endParaRPr lang="en-US" sz="2000" dirty="0">
              <a:latin typeface="+mj-lt"/>
            </a:endParaRPr>
          </a:p>
        </p:txBody>
      </p:sp>
    </p:spTree>
    <p:extLst>
      <p:ext uri="{BB962C8B-B14F-4D97-AF65-F5344CB8AC3E}">
        <p14:creationId xmlns:p14="http://schemas.microsoft.com/office/powerpoint/2010/main" val="420868284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C7D27C0-6DED-40AD-9FE4-4B870E035E15}"/>
              </a:ext>
            </a:extLst>
          </p:cNvPr>
          <p:cNvPicPr>
            <a:picLocks noChangeAspect="1"/>
          </p:cNvPicPr>
          <p:nvPr/>
        </p:nvPicPr>
        <p:blipFill>
          <a:blip r:embed="rId2"/>
          <a:stretch>
            <a:fillRect/>
          </a:stretch>
        </p:blipFill>
        <p:spPr>
          <a:xfrm>
            <a:off x="3233084" y="1131510"/>
            <a:ext cx="5725831" cy="4594980"/>
          </a:xfrm>
          <a:prstGeom prst="rect">
            <a:avLst/>
          </a:prstGeom>
        </p:spPr>
      </p:pic>
    </p:spTree>
    <p:extLst>
      <p:ext uri="{BB962C8B-B14F-4D97-AF65-F5344CB8AC3E}">
        <p14:creationId xmlns:p14="http://schemas.microsoft.com/office/powerpoint/2010/main" val="2491486729"/>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36371F"/>
      </a:dk2>
      <a:lt2>
        <a:srgbClr val="E8E2E4"/>
      </a:lt2>
      <a:accent1>
        <a:srgbClr val="46B293"/>
      </a:accent1>
      <a:accent2>
        <a:srgbClr val="3BB15E"/>
      </a:accent2>
      <a:accent3>
        <a:srgbClr val="54B547"/>
      </a:accent3>
      <a:accent4>
        <a:srgbClr val="79AF3A"/>
      </a:accent4>
      <a:accent5>
        <a:srgbClr val="A1A641"/>
      </a:accent5>
      <a:accent6>
        <a:srgbClr val="B1863B"/>
      </a:accent6>
      <a:hlink>
        <a:srgbClr val="768A2E"/>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47</TotalTime>
  <Words>540</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Franklin Gothic Demi Cond</vt:lpstr>
      <vt:lpstr>Franklin Gothic Medium</vt:lpstr>
      <vt:lpstr>Wingdings</vt:lpstr>
      <vt:lpstr>JuxtaposeVTI</vt:lpstr>
      <vt:lpstr>PGA Golf Tour 2017</vt:lpstr>
      <vt:lpstr>Motivation</vt:lpstr>
      <vt:lpstr>“Physical Skill Factors contribution to success on the professional golf tour”</vt:lpstr>
      <vt:lpstr>“What three factors influence golf distance” </vt:lpstr>
      <vt:lpstr>“Where do golf drivers go wrong? Factors influencing driver swing consistency”</vt:lpstr>
      <vt:lpstr>Hypothesis/research question</vt:lpstr>
      <vt:lpstr>Variables </vt:lpstr>
      <vt:lpstr>Variable Associations </vt:lpstr>
      <vt:lpstr>PowerPoint Presentation</vt:lpstr>
      <vt:lpstr>PowerPoint Presentation</vt:lpstr>
      <vt:lpstr>Hypothesis Testing </vt:lpstr>
      <vt:lpstr>Interpretation </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PGA Golf Tour 2017</dc:title>
  <dc:creator>sescacci</dc:creator>
  <cp:lastModifiedBy>sescacci</cp:lastModifiedBy>
  <cp:revision>10</cp:revision>
  <dcterms:created xsi:type="dcterms:W3CDTF">2020-12-17T00:29:10Z</dcterms:created>
  <dcterms:modified xsi:type="dcterms:W3CDTF">2022-01-03T01:07:13Z</dcterms:modified>
</cp:coreProperties>
</file>