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Decalotype Bold" charset="1" panose="00000800000000000000"/>
      <p:regular r:id="rId20"/>
    </p:embeddedFont>
    <p:embeddedFont>
      <p:font typeface="Decalotype Bold Bold" charset="1" panose="00000900000000000000"/>
      <p:regular r:id="rId21"/>
    </p:embeddedFont>
    <p:embeddedFont>
      <p:font typeface="Decalotype Bold Italics" charset="1" panose="00000800000000000000"/>
      <p:regular r:id="rId22"/>
    </p:embeddedFont>
    <p:embeddedFont>
      <p:font typeface="Decalotype Bold Bold Italics" charset="1" panose="000009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42" Target="slides/slide19.xml" Type="http://schemas.openxmlformats.org/officeDocument/2006/relationships/slide"/><Relationship Id="rId43" Target="slides/slide2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11568" b="0"/>
          <a:stretch>
            <a:fillRect/>
          </a:stretch>
        </p:blipFill>
        <p:spPr>
          <a:xfrm flipH="false" flipV="false" rot="0">
            <a:off x="35480" y="2688"/>
            <a:ext cx="9993879" cy="6046174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2504656">
            <a:off x="5773080" y="-153655"/>
            <a:ext cx="15921804" cy="1278862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5400000">
            <a:off x="219073" y="-219073"/>
            <a:ext cx="4716515" cy="5154662"/>
            <a:chOff x="0" y="0"/>
            <a:chExt cx="6869494" cy="750764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869494" cy="7507645"/>
            </a:xfrm>
            <a:custGeom>
              <a:avLst/>
              <a:gdLst/>
              <a:ahLst/>
              <a:cxnLst/>
              <a:rect r="r" b="b" t="t" l="l"/>
              <a:pathLst>
                <a:path h="7507645" w="6869494">
                  <a:moveTo>
                    <a:pt x="6869494" y="7507645"/>
                  </a:moveTo>
                  <a:lnTo>
                    <a:pt x="0" y="7507645"/>
                  </a:lnTo>
                  <a:lnTo>
                    <a:pt x="0" y="0"/>
                  </a:lnTo>
                  <a:lnTo>
                    <a:pt x="6869494" y="7507645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763575" cy="10287000"/>
            <a:chOff x="0" y="0"/>
            <a:chExt cx="7578848" cy="1152698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7578848" cy="11526982"/>
            </a:xfrm>
            <a:custGeom>
              <a:avLst/>
              <a:gdLst/>
              <a:ahLst/>
              <a:cxnLst/>
              <a:rect r="r" b="b" t="t" l="l"/>
              <a:pathLst>
                <a:path h="11526982" w="7578848">
                  <a:moveTo>
                    <a:pt x="7578848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7578848" y="11526982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65857" y="9160128"/>
            <a:ext cx="1325686" cy="61644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356547" y="8413222"/>
            <a:ext cx="1805507" cy="1805507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4336148" y="5524302"/>
            <a:ext cx="13825905" cy="3326296"/>
            <a:chOff x="0" y="0"/>
            <a:chExt cx="18434540" cy="443506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14300"/>
              <a:ext cx="18434540" cy="2269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400"/>
                </a:lnSpc>
              </a:pPr>
              <a:r>
                <a:rPr lang="en-US" sz="6400">
                  <a:solidFill>
                    <a:srgbClr val="191919"/>
                  </a:solidFill>
                  <a:latin typeface="Decalotype Bold"/>
                </a:rPr>
                <a:t>Healthcare Innovation and Investment </a:t>
              </a:r>
            </a:p>
            <a:p>
              <a:pPr algn="r" marL="0" indent="0" lvl="0">
                <a:lnSpc>
                  <a:spcPts val="6400"/>
                </a:lnSpc>
              </a:pPr>
              <a:r>
                <a:rPr lang="en-US" sz="6400">
                  <a:solidFill>
                    <a:srgbClr val="191919"/>
                  </a:solidFill>
                  <a:latin typeface="Decalotype Bold"/>
                </a:rPr>
                <a:t>in Upstate’s Aging Population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440213" y="3267720"/>
              <a:ext cx="15994328" cy="1167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500"/>
                </a:lnSpc>
              </a:pPr>
              <a:r>
                <a:rPr lang="en-US" sz="2500">
                  <a:solidFill>
                    <a:srgbClr val="191919"/>
                  </a:solidFill>
                  <a:latin typeface="Public Sans"/>
                </a:rPr>
                <a:t>Upstate Entrepreneurship Ecosystem Data Series</a:t>
              </a:r>
            </a:p>
            <a:p>
              <a:pPr algn="r">
                <a:lnSpc>
                  <a:spcPts val="3500"/>
                </a:lnSpc>
              </a:pPr>
              <a:r>
                <a:rPr lang="en-US" sz="2500">
                  <a:solidFill>
                    <a:srgbClr val="191919"/>
                  </a:solidFill>
                  <a:latin typeface="Public Sans"/>
                </a:rPr>
                <a:t>Sydney Scaccia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800977" y="9106450"/>
            <a:ext cx="7412831" cy="36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91919"/>
                </a:solidFill>
                <a:latin typeface="Public Sans"/>
              </a:rPr>
              <a:t>This research was</a:t>
            </a:r>
            <a:r>
              <a:rPr lang="en-US" sz="2000">
                <a:solidFill>
                  <a:srgbClr val="191919"/>
                </a:solidFill>
                <a:latin typeface="Public Sans"/>
              </a:rPr>
              <a:t> made possible through the generosity of the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6260" r="0" b="16260"/>
          <a:stretch>
            <a:fillRect/>
          </a:stretch>
        </p:blipFill>
        <p:spPr>
          <a:xfrm flipH="false" flipV="false" rot="0">
            <a:off x="0" y="-288"/>
            <a:ext cx="18288000" cy="82296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4114512"/>
            <a:ext cx="18288000" cy="617234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3360173" y="2978951"/>
            <a:ext cx="2271122" cy="227112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656705" y="2978951"/>
            <a:ext cx="2271122" cy="227112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008439" y="2978951"/>
            <a:ext cx="2271122" cy="227112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751675" y="1019175"/>
            <a:ext cx="1504352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Decalotype Bold"/>
              </a:rPr>
              <a:t>Methodology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92797" y="5972604"/>
            <a:ext cx="4598938" cy="1595772"/>
            <a:chOff x="0" y="0"/>
            <a:chExt cx="6131917" cy="212769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102065"/>
              <a:ext cx="6131917" cy="10256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191919"/>
                  </a:solidFill>
                  <a:latin typeface="Public Sans"/>
                </a:rPr>
                <a:t>The number of healthcare-related businesses across seven MSAs.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8575"/>
              <a:ext cx="6131917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Healthcare Businesses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44531" y="5972604"/>
            <a:ext cx="4667748" cy="2769133"/>
            <a:chOff x="0" y="0"/>
            <a:chExt cx="6223663" cy="369217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102065"/>
              <a:ext cx="6223663" cy="2590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191919"/>
                  </a:solidFill>
                  <a:latin typeface="Public Sans"/>
                </a:rPr>
                <a:t> The analysis also included the businesses sales bracket, their per capita, and NAICS code. There are 20 total sales brackets ranging from $1-$500 million.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8575"/>
              <a:ext cx="6223663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Sales Brackets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196265" y="5972604"/>
            <a:ext cx="4598938" cy="1986892"/>
            <a:chOff x="0" y="0"/>
            <a:chExt cx="6131917" cy="2649190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102065"/>
              <a:ext cx="6131917" cy="154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191919"/>
                  </a:solidFill>
                  <a:latin typeface="Public Sans"/>
                </a:rPr>
                <a:t>The brackets were then divided into four clusters containing five brackets each to avoid skewness.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8575"/>
              <a:ext cx="6131917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Clusters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034210" y="3695412"/>
            <a:ext cx="151611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Open Sans Extra Bold"/>
              </a:rPr>
              <a:t>3,584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09137" y="3695412"/>
            <a:ext cx="66972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Open Sans Extra Bold"/>
              </a:rPr>
              <a:t>20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28302" y="3695412"/>
            <a:ext cx="33486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Open Sans Extra Bold"/>
              </a:rPr>
              <a:t>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96274" y="9665882"/>
            <a:ext cx="6695451" cy="330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1857">
                <a:solidFill>
                  <a:srgbClr val="000000"/>
                </a:solidFill>
                <a:latin typeface="Public Sans Italics"/>
              </a:rPr>
              <a:t>Source: BizMiner/financial and market analysis company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41115" y="2326872"/>
            <a:ext cx="5131393" cy="52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Public Sans"/>
              </a:rPr>
              <a:t>$1-$3.99 million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41115" y="3184355"/>
            <a:ext cx="5131393" cy="52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Public Sans"/>
              </a:rPr>
              <a:t>$4-$19.99 million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79980" y="4161180"/>
            <a:ext cx="3522041" cy="52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Public Sans"/>
              </a:rPr>
              <a:t>$20-$74.99 million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79980" y="5021891"/>
            <a:ext cx="3694801" cy="52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Public Sans"/>
              </a:rPr>
              <a:t>$75-$500 million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0" y="0"/>
            <a:ext cx="9030913" cy="10287000"/>
          </a:xfrm>
          <a:prstGeom prst="rect">
            <a:avLst/>
          </a:prstGeom>
          <a:solidFill>
            <a:srgbClr val="052896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028700" y="1903968"/>
            <a:ext cx="7540113" cy="2417771"/>
            <a:chOff x="0" y="0"/>
            <a:chExt cx="10053484" cy="322369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0053484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FFFFFF"/>
                  </a:solidFill>
                  <a:latin typeface="Decalotype Bold"/>
                </a:rPr>
                <a:t>Sales Clusters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541281"/>
              <a:ext cx="8525221" cy="682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ublic Sans"/>
                </a:rPr>
                <a:t>Categorical Values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80241" y="2239743"/>
            <a:ext cx="655290" cy="649155"/>
            <a:chOff x="0" y="0"/>
            <a:chExt cx="873720" cy="86554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873720" cy="865540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94271" y="251795"/>
              <a:ext cx="485179" cy="352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80241" y="3115012"/>
            <a:ext cx="655290" cy="649155"/>
            <a:chOff x="0" y="0"/>
            <a:chExt cx="873720" cy="86554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873720" cy="865540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94271" y="251795"/>
              <a:ext cx="485179" cy="352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676256" y="4077280"/>
            <a:ext cx="655290" cy="655257"/>
            <a:chOff x="0" y="0"/>
            <a:chExt cx="873720" cy="87367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873720" cy="873676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94271" y="251795"/>
              <a:ext cx="485179" cy="360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676256" y="4952548"/>
            <a:ext cx="655290" cy="655257"/>
            <a:chOff x="0" y="0"/>
            <a:chExt cx="873720" cy="873676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873720" cy="873676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94271" y="251795"/>
              <a:ext cx="485179" cy="360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04</a:t>
              </a:r>
            </a:p>
          </p:txBody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9256376" y="9603193"/>
            <a:ext cx="6695451" cy="330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1857">
                <a:solidFill>
                  <a:srgbClr val="000000"/>
                </a:solidFill>
                <a:latin typeface="Public Sans Italics"/>
              </a:rPr>
              <a:t>Source: BizMiner/financial and market analysis company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676256" y="6790514"/>
            <a:ext cx="8030359" cy="1428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Public Sans Bold Italics"/>
              </a:rPr>
              <a:t>Note: Including the NAICS variable helped differentiate the sales brackets of hospitals and ambulatory healthcare businesses since there is a large gap between $1 million and $100 million. 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Light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2152" y="3792885"/>
            <a:ext cx="11683695" cy="13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FFFFFF"/>
                </a:solidFill>
                <a:latin typeface="Decalotype Bold"/>
              </a:rPr>
              <a:t>RESULTS &amp; FINDINGS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61297" y="0"/>
            <a:ext cx="18610595" cy="3623479"/>
          </a:xfrm>
          <a:prstGeom prst="rect">
            <a:avLst/>
          </a:prstGeom>
          <a:solidFill>
            <a:srgbClr val="05289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756162" y="552016"/>
            <a:ext cx="14244889" cy="2519447"/>
            <a:chOff x="0" y="0"/>
            <a:chExt cx="18993186" cy="335926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7534" y="-9525"/>
              <a:ext cx="18955651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FFFFFF"/>
                  </a:solidFill>
                  <a:latin typeface="Decalotype Bold"/>
                </a:rPr>
                <a:t>Classification Algorithms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93523"/>
              <a:ext cx="18993186" cy="1265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70"/>
                </a:lnSpc>
                <a:spcBef>
                  <a:spcPct val="0"/>
                </a:spcBef>
              </a:pPr>
              <a:r>
                <a:rPr lang="en-US" sz="2900">
                  <a:solidFill>
                    <a:srgbClr val="FFFFFF"/>
                  </a:solidFill>
                  <a:latin typeface="Public Sans Italics"/>
                </a:rPr>
                <a:t>Correctly</a:t>
              </a:r>
              <a:r>
                <a:rPr lang="en-US" sz="2900">
                  <a:solidFill>
                    <a:srgbClr val="FFFFFF"/>
                  </a:solidFill>
                  <a:latin typeface="Public Sans Italics"/>
                </a:rPr>
                <a:t> classified new businesses 83 percent of the time by taking into account the sales cluster, NAICS code, businesses type, and MSA regional per capita.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515787" y="6501181"/>
            <a:ext cx="4822569" cy="1204652"/>
            <a:chOff x="0" y="0"/>
            <a:chExt cx="6430092" cy="16062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02065"/>
              <a:ext cx="6430092" cy="504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191919"/>
                  </a:solidFill>
                  <a:latin typeface="Public Sans"/>
                </a:rPr>
                <a:t>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8575"/>
              <a:ext cx="6430092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Accuracy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44733" y="6501181"/>
            <a:ext cx="4667748" cy="1204652"/>
            <a:chOff x="0" y="0"/>
            <a:chExt cx="6223663" cy="160620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102065"/>
              <a:ext cx="6223663" cy="504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8575"/>
              <a:ext cx="6223663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Sales Potential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637412" y="6501181"/>
            <a:ext cx="4598938" cy="1204652"/>
            <a:chOff x="0" y="0"/>
            <a:chExt cx="6131917" cy="160620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102065"/>
              <a:ext cx="6131917" cy="504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8575"/>
              <a:ext cx="6131917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Standardizing the Data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608336" y="4032259"/>
            <a:ext cx="2271122" cy="2271122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791511" y="4032259"/>
            <a:ext cx="2271122" cy="2271122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7708641" y="4032259"/>
            <a:ext cx="2271122" cy="2271122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2321193" y="4748720"/>
            <a:ext cx="121175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Open Sans Extra Bold"/>
              </a:rPr>
              <a:t>83%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676770" y="4748720"/>
            <a:ext cx="33486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Open Sans Extra Bold"/>
              </a:rPr>
              <a:t>7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5787" y="7319101"/>
            <a:ext cx="4822569" cy="127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Meaning:</a:t>
            </a:r>
            <a:r>
              <a:rPr lang="en-US" sz="2400">
                <a:solidFill>
                  <a:srgbClr val="000000"/>
                </a:solidFill>
                <a:latin typeface="Public Sans"/>
              </a:rPr>
              <a:t> There is a higher reward than loss to invest in the predicted healthcare businesses.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380942" y="7319101"/>
            <a:ext cx="4995329" cy="170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The algorithm aids in the predict</a:t>
            </a:r>
            <a:r>
              <a:rPr lang="en-US" sz="2400">
                <a:solidFill>
                  <a:srgbClr val="000000"/>
                </a:solidFill>
                <a:latin typeface="Public Sans"/>
              </a:rPr>
              <a:t>ion of sales potential within seven MSAs for the upcoming year based on three variables.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101550" y="7319101"/>
            <a:ext cx="5670663" cy="2556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 The per capita for each MSA standardized the population because of extremes (Buffalo per capita 11.25/Binghamton per capita 2.37.) 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4001096" y="4703003"/>
            <a:ext cx="150465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Open Sans Extra Bold"/>
              </a:rPr>
              <a:t>11.25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683822" y="3200218"/>
            <a:ext cx="8392968" cy="512349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71116" y="848532"/>
            <a:ext cx="16745769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Decalotype Bold"/>
              </a:rPr>
              <a:t>Results: Relationships/MSAs and Clusters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71116" y="3282538"/>
            <a:ext cx="9039703" cy="4596908"/>
            <a:chOff x="0" y="0"/>
            <a:chExt cx="12052937" cy="612921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8575"/>
              <a:ext cx="12052937" cy="1217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A unique finding was the relationship between the sales clusters and the MSAs.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74617"/>
              <a:ext cx="12052937" cy="41545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74978" indent="-237489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191919"/>
                  </a:solidFill>
                  <a:latin typeface="Public Sans"/>
                </a:rPr>
                <a:t>These variables had a negative correlation of -.057 which is statistically a very weak relationship. This is to be expected because within the sales clusters, there is a major difference in a business generating $20 million and $74.99 million within a year. </a:t>
              </a:r>
            </a:p>
            <a:p>
              <a:pPr>
                <a:lnSpc>
                  <a:spcPts val="3079"/>
                </a:lnSpc>
              </a:pPr>
            </a:p>
            <a:p>
              <a:pPr marL="474978" indent="-237489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191919"/>
                  </a:solidFill>
                  <a:latin typeface="Public Sans"/>
                </a:rPr>
                <a:t>Eighty three percent of the businesses included within this analysis lie within the first sales cluster which ranges from $1-$3.99 million which could skew this relationship.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778077" y="2356747"/>
            <a:ext cx="4367442" cy="231167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695543" y="4668420"/>
            <a:ext cx="4449976" cy="221629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23154" y="521687"/>
            <a:ext cx="16745769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Decalotype Bold"/>
              </a:rPr>
              <a:t>Need for Investment in Three MSAs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834688" y="2356747"/>
            <a:ext cx="9016932" cy="5420077"/>
            <a:chOff x="0" y="0"/>
            <a:chExt cx="12022576" cy="722676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8575"/>
              <a:ext cx="12022576" cy="1813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The low correlation between the NAICS code and the sales cluster signals to investors that there is a need for innovation and investment within each MSA.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570525"/>
              <a:ext cx="12022576" cy="4656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74978" indent="-237489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191919"/>
                  </a:solidFill>
                  <a:latin typeface="Public Sans"/>
                </a:rPr>
                <a:t>The low correlation between NAICS codes and sales clusters shows that there is a low-risk benefit to investing in this market. </a:t>
              </a:r>
            </a:p>
            <a:p>
              <a:pPr>
                <a:lnSpc>
                  <a:spcPts val="3079"/>
                </a:lnSpc>
              </a:pPr>
            </a:p>
            <a:p>
              <a:pPr marL="474978" indent="-237489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191919"/>
                  </a:solidFill>
                  <a:latin typeface="Public Sans"/>
                </a:rPr>
                <a:t>Weak correlations show there is opportunities for growth in the MSAs with the lowest correlation.</a:t>
              </a:r>
            </a:p>
            <a:p>
              <a:pPr>
                <a:lnSpc>
                  <a:spcPts val="3079"/>
                </a:lnSpc>
              </a:pPr>
            </a:p>
            <a:p>
              <a:pPr marL="474978" indent="-237489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191919"/>
                  </a:solidFill>
                  <a:latin typeface="Public Sans"/>
                </a:rPr>
                <a:t>To investors, the three lowest correlation MSAs are areas in need of innovation and investment to keep up with other areas throughout Upstate. 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695543" y="7042003"/>
            <a:ext cx="4449976" cy="221629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104647" y="3177368"/>
            <a:ext cx="2110383" cy="59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Public Sans Bold"/>
              </a:rPr>
              <a:t>Rochester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0192" y="5389147"/>
            <a:ext cx="2439293" cy="59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Public Sans Bold"/>
              </a:rPr>
              <a:t>Utica/Rome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7512741"/>
            <a:ext cx="4426297" cy="119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Public Sans Bold"/>
              </a:rPr>
              <a:t>Albany-Troy-Schenectady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707605" y="1723141"/>
            <a:ext cx="10703157" cy="500372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5059" y="356360"/>
            <a:ext cx="17941731" cy="2356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191919"/>
                </a:solidFill>
                <a:latin typeface="Decalotype Bold"/>
              </a:rPr>
              <a:t>Prime for Aging-Related Startups &amp; Innovation</a:t>
            </a:r>
          </a:p>
          <a:p>
            <a:pPr algn="ctr" marL="0" indent="0" lvl="0">
              <a:lnSpc>
                <a:spcPts val="9480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6998963"/>
            <a:ext cx="17048090" cy="1671136"/>
            <a:chOff x="0" y="0"/>
            <a:chExt cx="22730787" cy="222818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8575"/>
              <a:ext cx="22730787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NAICS code 623: Nursing &amp; Residential Care Facilities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97760"/>
              <a:ext cx="22730787" cy="8304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NAICS code 623 has an average that lies on Albany-Troy-Schenectady, however, the widest areas on the plot lie at Buffalo, Rochester, and Poughkeepsie-Newburgh-Middletown. This means that these MSAs have the largest number of businesses, but are falling behind when it comes to investment and innovation. 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292672" y="2548432"/>
            <a:ext cx="829866" cy="298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P-N-M</a:t>
            </a: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Binghamton</a:t>
            </a: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Utica/Rome</a:t>
            </a: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Syracuse</a:t>
            </a: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A-T-S</a:t>
            </a: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Rochester</a:t>
            </a: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Buffalo</a:t>
            </a:r>
          </a:p>
          <a:p>
            <a:pPr algn="ctr">
              <a:lnSpc>
                <a:spcPts val="156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837160" y="2410900"/>
            <a:ext cx="10239631" cy="5465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5059" y="356360"/>
            <a:ext cx="1794173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Decalotype Bold"/>
              </a:rPr>
              <a:t>Comparing MSAs and Density: Finding 1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93118" y="2560988"/>
            <a:ext cx="6741312" cy="3536994"/>
            <a:chOff x="0" y="0"/>
            <a:chExt cx="8988416" cy="471599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8575"/>
              <a:ext cx="8988416" cy="609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NAICS code 621: Ambulatory Health Care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86052"/>
              <a:ext cx="8988416" cy="3329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Promise in each region having a similar density of about .12.</a:t>
              </a:r>
            </a:p>
            <a:p>
              <a:pPr>
                <a:lnSpc>
                  <a:spcPts val="2520"/>
                </a:lnSpc>
              </a:pPr>
            </a:p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Poughkeepsie-Newburgh-Middletown, MSA 7, is showing a spike in ambulatory healthcare practices. </a:t>
              </a:r>
            </a:p>
            <a:p>
              <a:pPr>
                <a:lnSpc>
                  <a:spcPts val="2520"/>
                </a:lnSpc>
              </a:pPr>
            </a:p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B</a:t>
              </a:r>
              <a:r>
                <a:rPr lang="en-US" sz="1800">
                  <a:solidFill>
                    <a:srgbClr val="191919"/>
                  </a:solidFill>
                  <a:latin typeface="Public Sans"/>
                </a:rPr>
                <a:t>ooming market in MSA 7, potential for innovation and investment throughout the rest of New York State to keep up with these evolving practices.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4520" y="7556775"/>
            <a:ext cx="7130102" cy="597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                           </a:t>
            </a:r>
            <a:r>
              <a:rPr lang="en-US" sz="1120">
                <a:solidFill>
                  <a:srgbClr val="191919"/>
                </a:solidFill>
                <a:latin typeface="Public Sans Bold"/>
              </a:rPr>
              <a:t>Buffalo       Rochester       A-T-S                   Syr.          Utica/Rome         Bing.            P-N-M</a:t>
            </a:r>
          </a:p>
          <a:p>
            <a:pPr algn="l">
              <a:lnSpc>
                <a:spcPts val="156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553480" y="2410900"/>
            <a:ext cx="10239631" cy="5465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5059" y="356360"/>
            <a:ext cx="1794173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Decalotype Bold"/>
              </a:rPr>
              <a:t>Comparing MSAs and Density: Finding 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36064" y="2527801"/>
            <a:ext cx="6917416" cy="5737269"/>
            <a:chOff x="0" y="0"/>
            <a:chExt cx="9223222" cy="764969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8575"/>
              <a:ext cx="9223222" cy="609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NAICS code 622: Hospitals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86052"/>
              <a:ext cx="9223222" cy="6263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Dense in the Albany-Troy-Schenectady MSA, Rochester MSA, and the Buffalo MSA. </a:t>
              </a:r>
            </a:p>
            <a:p>
              <a:pPr>
                <a:lnSpc>
                  <a:spcPts val="2520"/>
                </a:lnSpc>
              </a:pPr>
            </a:p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Companies like Clair Labs, specializing in at-home accessible care would thrive here.</a:t>
              </a:r>
            </a:p>
            <a:p>
              <a:pPr>
                <a:lnSpc>
                  <a:spcPts val="2520"/>
                </a:lnSpc>
              </a:pPr>
            </a:p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Hospitals seem to drop off throughout the Syracuse MSA, Utica MSA, and the Binghamton MSA. </a:t>
              </a:r>
            </a:p>
            <a:p>
              <a:pPr>
                <a:lnSpc>
                  <a:spcPts val="2520"/>
                </a:lnSpc>
              </a:pPr>
            </a:p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Spike back up near the Poughkeepsie-Newburgh-Middletown MSA. </a:t>
              </a:r>
            </a:p>
            <a:p>
              <a:pPr>
                <a:lnSpc>
                  <a:spcPts val="2520"/>
                </a:lnSpc>
              </a:pPr>
            </a:p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To investors, these MSAs that are lacking or on the downward slope and potentially in need of innovation to bring the existing hospitals up to speed with the other areas. 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567446" y="7573909"/>
            <a:ext cx="6880604" cy="298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                           </a:t>
            </a:r>
            <a:r>
              <a:rPr lang="en-US" sz="1120">
                <a:solidFill>
                  <a:srgbClr val="191919"/>
                </a:solidFill>
                <a:latin typeface="Public Sans Bold"/>
              </a:rPr>
              <a:t>Buffalo       Rochester       A-T-S                   Syr.          Utica/Rome         Bing.            P-N-M</a:t>
            </a: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533171" y="2410900"/>
            <a:ext cx="10239631" cy="5465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5059" y="356360"/>
            <a:ext cx="1794173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Decalotype Bold"/>
              </a:rPr>
              <a:t>Comparing MSAs and Density: Finding 3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96970" y="2587505"/>
            <a:ext cx="6736201" cy="6372269"/>
            <a:chOff x="0" y="0"/>
            <a:chExt cx="8981601" cy="849635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8575"/>
              <a:ext cx="8981601" cy="6182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NAICS code 623: Nursing Facilities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94518"/>
              <a:ext cx="8981601" cy="7101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The highest density is throughout the Rochester MSA. As previously mentioned, this MSA is a prime area right now for startups and sales dealing with the aging population. </a:t>
              </a:r>
            </a:p>
            <a:p>
              <a:pPr>
                <a:lnSpc>
                  <a:spcPts val="2520"/>
                </a:lnSpc>
              </a:pPr>
            </a:p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Two other blossoming areas for startups and sales within the aging baby boomer population are Buffalo and Albany-Troy-Schenectady. These MSAs have similar densities behind the Rochester density. </a:t>
              </a:r>
            </a:p>
            <a:p>
              <a:pPr>
                <a:lnSpc>
                  <a:spcPts val="2520"/>
                </a:lnSpc>
              </a:pPr>
            </a:p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Similar to hospitals, Syracuse, Utica, and Binghamton fall off when looking at the densities and the Poughkeepsie-Newburgh-Middletown MSA is on a slight rise.</a:t>
              </a:r>
            </a:p>
            <a:p>
              <a:pPr>
                <a:lnSpc>
                  <a:spcPts val="2520"/>
                </a:lnSpc>
              </a:pPr>
            </a:p>
            <a:p>
              <a:pPr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191919"/>
                  </a:solidFill>
                  <a:latin typeface="Public Sans"/>
                </a:rPr>
                <a:t> Since these MSAs drop off in both hospitals and nursing and residential care facilities, these areas might be a better location for investment and innovation within ambulatory healthcare.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567446" y="7507234"/>
            <a:ext cx="6880604" cy="298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  <a:r>
              <a:rPr lang="en-US" sz="1120">
                <a:solidFill>
                  <a:srgbClr val="191919"/>
                </a:solidFill>
                <a:latin typeface="Public Sans Bold"/>
              </a:rPr>
              <a:t>                           </a:t>
            </a:r>
            <a:r>
              <a:rPr lang="en-US" sz="1120">
                <a:solidFill>
                  <a:srgbClr val="191919"/>
                </a:solidFill>
                <a:latin typeface="Public Sans Bold"/>
              </a:rPr>
              <a:t>Buffalo       Rochester       A-T-S                   Syr.          Utica/Rome         Bing.            P-N-M</a:t>
            </a: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</a:p>
          <a:p>
            <a:pPr algn="ctr">
              <a:lnSpc>
                <a:spcPts val="156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15113" y="288305"/>
            <a:ext cx="10359113" cy="169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319"/>
              </a:lnSpc>
              <a:spcBef>
                <a:spcPct val="0"/>
              </a:spcBef>
            </a:pPr>
            <a:r>
              <a:rPr lang="en-US" sz="11100">
                <a:solidFill>
                  <a:srgbClr val="FFFFFF"/>
                </a:solidFill>
                <a:latin typeface="Decalotype Bold"/>
              </a:rPr>
              <a:t>THE BASICS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4696" t="16260" r="164" b="0"/>
          <a:stretch>
            <a:fillRect/>
          </a:stretch>
        </p:blipFill>
        <p:spPr>
          <a:xfrm flipH="false" flipV="false" rot="0">
            <a:off x="9972789" y="-288"/>
            <a:ext cx="8315211" cy="10287288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1160568">
            <a:off x="-711276" y="1512352"/>
            <a:ext cx="12070388" cy="1110838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-10800000">
            <a:off x="14812435" y="0"/>
            <a:ext cx="3781770" cy="10287000"/>
            <a:chOff x="0" y="0"/>
            <a:chExt cx="5508059" cy="1498277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508059" cy="14982775"/>
            </a:xfrm>
            <a:custGeom>
              <a:avLst/>
              <a:gdLst/>
              <a:ahLst/>
              <a:cxnLst/>
              <a:rect r="r" b="b" t="t" l="l"/>
              <a:pathLst>
                <a:path h="14982775" w="5508059">
                  <a:moveTo>
                    <a:pt x="5508059" y="14982775"/>
                  </a:moveTo>
                  <a:lnTo>
                    <a:pt x="0" y="14982775"/>
                  </a:lnTo>
                  <a:lnTo>
                    <a:pt x="0" y="0"/>
                  </a:lnTo>
                  <a:lnTo>
                    <a:pt x="5508059" y="14982775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1463681" y="3462681"/>
            <a:ext cx="5333427" cy="8315211"/>
            <a:chOff x="0" y="0"/>
            <a:chExt cx="4381320" cy="683080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4381320" cy="6830804"/>
            </a:xfrm>
            <a:custGeom>
              <a:avLst/>
              <a:gdLst/>
              <a:ahLst/>
              <a:cxnLst/>
              <a:rect r="r" b="b" t="t" l="l"/>
              <a:pathLst>
                <a:path h="6830804" w="4381320">
                  <a:moveTo>
                    <a:pt x="4381320" y="6830804"/>
                  </a:moveTo>
                  <a:lnTo>
                    <a:pt x="0" y="6830804"/>
                  </a:lnTo>
                  <a:lnTo>
                    <a:pt x="0" y="0"/>
                  </a:lnTo>
                  <a:lnTo>
                    <a:pt x="4381320" y="6830804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57537" y="568389"/>
            <a:ext cx="13572858" cy="8598918"/>
            <a:chOff x="0" y="0"/>
            <a:chExt cx="18097144" cy="1146522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18097144" cy="45108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3319"/>
                </a:lnSpc>
                <a:spcBef>
                  <a:spcPct val="0"/>
                </a:spcBef>
              </a:pPr>
              <a:r>
                <a:rPr lang="en-US" u="none" sz="11100">
                  <a:solidFill>
                    <a:srgbClr val="191919"/>
                  </a:solidFill>
                  <a:latin typeface="Decalotype Bold"/>
                </a:rPr>
                <a:t>Thank You &amp; </a:t>
              </a:r>
            </a:p>
            <a:p>
              <a:pPr marL="0" indent="0" lvl="0">
                <a:lnSpc>
                  <a:spcPts val="13319"/>
                </a:lnSpc>
                <a:spcBef>
                  <a:spcPct val="0"/>
                </a:spcBef>
              </a:pPr>
              <a:r>
                <a:rPr lang="en-US" u="none" sz="11100">
                  <a:solidFill>
                    <a:srgbClr val="191919"/>
                  </a:solidFill>
                  <a:latin typeface="Decalotype Bold"/>
                </a:rPr>
                <a:t>Questions?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199785"/>
              <a:ext cx="13322892" cy="6265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u="sng" sz="2100">
                  <a:solidFill>
                    <a:srgbClr val="191919"/>
                  </a:solidFill>
                  <a:latin typeface="Public Sans Bold"/>
                </a:rPr>
                <a:t>Research Questions?</a:t>
              </a:r>
            </a:p>
            <a:p>
              <a:pPr>
                <a:lnSpc>
                  <a:spcPts val="2730"/>
                </a:lnSpc>
              </a:pPr>
              <a:r>
                <a:rPr lang="en-US" sz="2100">
                  <a:solidFill>
                    <a:srgbClr val="191919"/>
                  </a:solidFill>
                  <a:latin typeface="Public Sans"/>
                </a:rPr>
                <a:t>sescacci@utica.edu </a:t>
              </a:r>
            </a:p>
            <a:p>
              <a:pPr>
                <a:lnSpc>
                  <a:spcPts val="2730"/>
                </a:lnSpc>
              </a:pPr>
            </a:p>
            <a:p>
              <a:pPr>
                <a:lnSpc>
                  <a:spcPts val="2730"/>
                </a:lnSpc>
              </a:pPr>
              <a:r>
                <a:rPr lang="en-US" u="sng" sz="2100">
                  <a:solidFill>
                    <a:srgbClr val="191919"/>
                  </a:solidFill>
                  <a:latin typeface="Public Sans Bold"/>
                </a:rPr>
                <a:t>Join the Community</a:t>
              </a:r>
            </a:p>
            <a:p>
              <a:pPr>
                <a:lnSpc>
                  <a:spcPts val="2730"/>
                </a:lnSpc>
              </a:pPr>
              <a:r>
                <a:rPr lang="en-US" sz="2100">
                  <a:solidFill>
                    <a:srgbClr val="191919"/>
                  </a:solidFill>
                  <a:latin typeface="Public Sans"/>
                </a:rPr>
                <a:t>community.moregoodjobs.org</a:t>
              </a:r>
            </a:p>
            <a:p>
              <a:pPr>
                <a:lnSpc>
                  <a:spcPts val="2730"/>
                </a:lnSpc>
              </a:pPr>
            </a:p>
            <a:p>
              <a:pPr>
                <a:lnSpc>
                  <a:spcPts val="2730"/>
                </a:lnSpc>
              </a:pPr>
              <a:r>
                <a:rPr lang="en-US" u="sng" sz="2100">
                  <a:solidFill>
                    <a:srgbClr val="191919"/>
                  </a:solidFill>
                  <a:latin typeface="Public Sans Bold"/>
                </a:rPr>
                <a:t>Next Presentation: Upstate Entrepreneurship Ecosystem Data Series</a:t>
              </a:r>
            </a:p>
            <a:p>
              <a:pPr>
                <a:lnSpc>
                  <a:spcPts val="2730"/>
                </a:lnSpc>
              </a:pPr>
              <a:r>
                <a:rPr lang="en-US" sz="2100">
                  <a:solidFill>
                    <a:srgbClr val="191919"/>
                  </a:solidFill>
                  <a:latin typeface="Public Sans Bold"/>
                </a:rPr>
                <a:t>October 28 | 12-12:30 p.m.</a:t>
              </a:r>
            </a:p>
            <a:p>
              <a:pPr>
                <a:lnSpc>
                  <a:spcPts val="2730"/>
                </a:lnSpc>
              </a:pPr>
              <a:r>
                <a:rPr lang="en-US" sz="2100">
                  <a:solidFill>
                    <a:srgbClr val="191919"/>
                  </a:solidFill>
                  <a:latin typeface="Public Sans"/>
                </a:rPr>
                <a:t>Social Innovation in the Nonprofit Sector and Finding Similarities Through Data</a:t>
              </a:r>
            </a:p>
            <a:p>
              <a:pPr>
                <a:lnSpc>
                  <a:spcPts val="4160"/>
                </a:lnSpc>
              </a:pPr>
            </a:p>
            <a:p>
              <a:pPr>
                <a:lnSpc>
                  <a:spcPts val="4160"/>
                </a:lnSpc>
              </a:pPr>
            </a:p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030913" cy="10287000"/>
          </a:xfrm>
          <a:prstGeom prst="rect">
            <a:avLst/>
          </a:prstGeom>
          <a:solidFill>
            <a:srgbClr val="05289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581150" y="1047241"/>
            <a:ext cx="5409382" cy="3146488"/>
            <a:chOff x="0" y="0"/>
            <a:chExt cx="7212509" cy="41953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7212509" cy="3138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240"/>
                </a:lnSpc>
                <a:spcBef>
                  <a:spcPct val="0"/>
                </a:spcBef>
              </a:pPr>
              <a:r>
                <a:rPr lang="en-US" sz="7700">
                  <a:solidFill>
                    <a:srgbClr val="FFFFFF"/>
                  </a:solidFill>
                  <a:latin typeface="Decalotype Bold"/>
                </a:rPr>
                <a:t>Connecting Geography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07149"/>
              <a:ext cx="5475791" cy="688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81150" y="4614565"/>
            <a:ext cx="5409382" cy="3236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Public Sans"/>
              </a:rPr>
              <a:t> Within the aging population, </a:t>
            </a:r>
            <a:r>
              <a:rPr lang="en-US" sz="2600">
                <a:solidFill>
                  <a:srgbClr val="FFFFFF"/>
                </a:solidFill>
                <a:latin typeface="Public Sans"/>
              </a:rPr>
              <a:t>three fourths of older adults prefer to live in their homes for as long as possible</a:t>
            </a:r>
            <a:r>
              <a:rPr lang="en-US" sz="2600">
                <a:solidFill>
                  <a:srgbClr val="FFFFFF"/>
                </a:solidFill>
                <a:latin typeface="Public Sans"/>
              </a:rPr>
              <a:t>, opening the door to investors and small businesses to create and fund these services to comply with the customer's needs.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548230" y="1037716"/>
            <a:ext cx="6288886" cy="3146488"/>
            <a:chOff x="0" y="0"/>
            <a:chExt cx="8385181" cy="419531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8385181" cy="3138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240"/>
                </a:lnSpc>
                <a:spcBef>
                  <a:spcPct val="0"/>
                </a:spcBef>
              </a:pPr>
              <a:r>
                <a:rPr lang="en-US" sz="7700">
                  <a:solidFill>
                    <a:srgbClr val="191919"/>
                  </a:solidFill>
                  <a:latin typeface="Decalotype Bold"/>
                </a:rPr>
                <a:t>To Innovation and Investment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07149"/>
              <a:ext cx="6366093" cy="688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841213" y="4614565"/>
            <a:ext cx="5995903" cy="3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ublic Sans"/>
              </a:rPr>
              <a:t>New York State appears to be promising for healthcare startups, however, making the connection between sales success and geographical location, at least st</a:t>
            </a:r>
            <a:r>
              <a:rPr lang="en-US" sz="2600">
                <a:solidFill>
                  <a:srgbClr val="000000"/>
                </a:solidFill>
                <a:latin typeface="Public Sans"/>
              </a:rPr>
              <a:t>atistically, means more attention may be needed to elevate new entrants into the market. 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278328" y="9648734"/>
            <a:ext cx="4245260" cy="38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0"/>
              </a:lnSpc>
            </a:pPr>
            <a:r>
              <a:rPr lang="en-US" sz="2157">
                <a:solidFill>
                  <a:srgbClr val="FFFFFF"/>
                </a:solidFill>
                <a:latin typeface="Public Sans Italics"/>
              </a:rPr>
              <a:t>Source: Crunchbase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601885" y="2912176"/>
            <a:ext cx="13084230" cy="291941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877739" y="6586157"/>
            <a:ext cx="10532523" cy="92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ublic Sans"/>
              </a:rPr>
              <a:t>Revolutionizing patient monitoring for future remote healthcare.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ublic Sans"/>
              </a:rPr>
              <a:t>Driven by our contact-free biomarkers sensing technology.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6260" r="0" b="53734"/>
          <a:stretch>
            <a:fillRect/>
          </a:stretch>
        </p:blipFill>
        <p:spPr>
          <a:xfrm flipH="false" flipV="false" rot="0">
            <a:off x="0" y="-288"/>
            <a:ext cx="18288000" cy="365931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66594" y="1019175"/>
            <a:ext cx="1799545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ecalotype Bold"/>
              </a:rPr>
              <a:t>Accelerating Factors/Upstate New York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57187" y="4120759"/>
            <a:ext cx="4855394" cy="4747187"/>
            <a:chOff x="0" y="0"/>
            <a:chExt cx="6473859" cy="632958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6473859" cy="204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191919"/>
                  </a:solidFill>
                  <a:latin typeface="Decalotype Bold"/>
                </a:rPr>
                <a:t>Artificial</a:t>
              </a:r>
            </a:p>
            <a:p>
              <a:pPr algn="ctr" marL="0" indent="0" lvl="0">
                <a:lnSpc>
                  <a:spcPts val="6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191919"/>
                  </a:solidFill>
                  <a:latin typeface="Decalotype Bold"/>
                </a:rPr>
                <a:t>Intelligence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53552" y="2373753"/>
              <a:ext cx="5766755" cy="688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60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53552" y="3509111"/>
              <a:ext cx="5766755" cy="28204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Public Sans"/>
                </a:rPr>
                <a:t>Example: Northwell Health's research arm developed a tool that can determine whether a patient needs to be woken up in the middle of the night.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0345" y="4120759"/>
            <a:ext cx="5247310" cy="4775901"/>
            <a:chOff x="0" y="0"/>
            <a:chExt cx="6996414" cy="636786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6996414" cy="204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191919"/>
                  </a:solidFill>
                  <a:latin typeface="Decalotype Bold"/>
                </a:rPr>
                <a:t>Telehealth/</a:t>
              </a:r>
            </a:p>
            <a:p>
              <a:pPr algn="ctr" marL="0" indent="0" lvl="0">
                <a:lnSpc>
                  <a:spcPts val="6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191919"/>
                  </a:solidFill>
                  <a:latin typeface="Decalotype Bold"/>
                </a:rPr>
                <a:t>Pandemic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82090" y="3503356"/>
              <a:ext cx="6232234" cy="28645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191919"/>
                  </a:solidFill>
                  <a:latin typeface="Public Sans"/>
                </a:rPr>
                <a:t>How will this impact public health, workforce redeployment, and virtual collaborative learning networks?</a:t>
              </a:r>
            </a:p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245166" y="4120759"/>
            <a:ext cx="5247310" cy="4316181"/>
            <a:chOff x="0" y="0"/>
            <a:chExt cx="6996414" cy="575490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6996414" cy="204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191919"/>
                  </a:solidFill>
                  <a:latin typeface="Decalotype Bold"/>
                </a:rPr>
                <a:t>Aging </a:t>
              </a:r>
            </a:p>
            <a:p>
              <a:pPr algn="ctr" marL="0" indent="0" lvl="0">
                <a:lnSpc>
                  <a:spcPts val="6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191919"/>
                  </a:solidFill>
                  <a:latin typeface="Decalotype Bold"/>
                </a:rPr>
                <a:t>Population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82090" y="3503356"/>
              <a:ext cx="6232234" cy="2251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Public Sans"/>
                </a:rPr>
                <a:t>The U.S. Census Bureau projects that by 2030, 20.8 percent of upstate New York’s population will be aged 65 and over.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78328" y="9648734"/>
            <a:ext cx="13495762" cy="38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0"/>
              </a:lnSpc>
            </a:pPr>
            <a:r>
              <a:rPr lang="en-US" sz="2157">
                <a:solidFill>
                  <a:srgbClr val="000000"/>
                </a:solidFill>
                <a:latin typeface="Public Sans Bold Italics"/>
              </a:rPr>
              <a:t>Sources: </a:t>
            </a:r>
            <a:r>
              <a:rPr lang="en-US" sz="2157">
                <a:solidFill>
                  <a:srgbClr val="000000"/>
                </a:solidFill>
                <a:latin typeface="Public Sans Italics"/>
              </a:rPr>
              <a:t>Inc.; Centers for Disease Control and Prevention; U.S. Census Bureau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030913" cy="10287000"/>
          </a:xfrm>
          <a:prstGeom prst="rect">
            <a:avLst/>
          </a:prstGeom>
          <a:solidFill>
            <a:srgbClr val="05289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581150" y="1047241"/>
            <a:ext cx="5409382" cy="3146488"/>
            <a:chOff x="0" y="0"/>
            <a:chExt cx="7212509" cy="41953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7212509" cy="3138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240"/>
                </a:lnSpc>
                <a:spcBef>
                  <a:spcPct val="0"/>
                </a:spcBef>
              </a:pPr>
              <a:r>
                <a:rPr lang="en-US" sz="7700">
                  <a:solidFill>
                    <a:srgbClr val="FFFFFF"/>
                  </a:solidFill>
                  <a:latin typeface="Decalotype Bold"/>
                </a:rPr>
                <a:t>New York Regions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07149"/>
              <a:ext cx="5475791" cy="688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88514" y="4905375"/>
            <a:ext cx="6383119" cy="92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Public Sans"/>
              </a:rPr>
              <a:t>Which are in stronger position to support innovation and investment?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65532" y="1037716"/>
            <a:ext cx="6681522" cy="3146488"/>
            <a:chOff x="0" y="0"/>
            <a:chExt cx="8908696" cy="419531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8908696" cy="3138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240"/>
                </a:lnSpc>
                <a:spcBef>
                  <a:spcPct val="0"/>
                </a:spcBef>
              </a:pPr>
              <a:r>
                <a:rPr lang="en-US" sz="7700">
                  <a:solidFill>
                    <a:srgbClr val="191919"/>
                  </a:solidFill>
                  <a:latin typeface="Decalotype Bold"/>
                </a:rPr>
                <a:t>Health Care Sectors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07149"/>
              <a:ext cx="6763549" cy="688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139888" y="4905375"/>
            <a:ext cx="6969640" cy="138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Public Sans"/>
              </a:rPr>
              <a:t>The research aimed to uncover connections between healthcare businesses throughout Upstate New York and their sales potential.</a:t>
            </a:r>
            <a:r>
              <a:rPr lang="en-US" sz="2600">
                <a:solidFill>
                  <a:srgbClr val="000000"/>
                </a:solidFill>
                <a:latin typeface="Arimo"/>
              </a:rPr>
              <a:t> 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129266" y="182910"/>
            <a:ext cx="10359113" cy="169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319"/>
              </a:lnSpc>
              <a:spcBef>
                <a:spcPct val="0"/>
              </a:spcBef>
            </a:pPr>
            <a:r>
              <a:rPr lang="en-US" sz="11100">
                <a:solidFill>
                  <a:srgbClr val="FFFFFF"/>
                </a:solidFill>
                <a:latin typeface="Decalotype Bold"/>
              </a:rPr>
              <a:t>THE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23545" y="1283273"/>
            <a:ext cx="1550553" cy="46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Public Sans"/>
              </a:rPr>
              <a:t>Buffalo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923545" y="2688449"/>
            <a:ext cx="1848957" cy="46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Public Sans"/>
              </a:rPr>
              <a:t>Rochester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23545" y="4257816"/>
            <a:ext cx="2273003" cy="925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Public Sans"/>
              </a:rPr>
              <a:t>Albany-Troy-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Public Sans"/>
              </a:rPr>
              <a:t>Schenectady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78865" y="5791675"/>
            <a:ext cx="1793636" cy="46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Public Sans"/>
              </a:rPr>
              <a:t>Syracuse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0180" y="1280045"/>
            <a:ext cx="2099321" cy="46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Public Sans"/>
              </a:rPr>
              <a:t>Utica-Rome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0" y="0"/>
            <a:ext cx="9030913" cy="10287000"/>
          </a:xfrm>
          <a:prstGeom prst="rect">
            <a:avLst/>
          </a:prstGeom>
          <a:solidFill>
            <a:srgbClr val="052896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7540113" cy="5165287"/>
            <a:chOff x="0" y="0"/>
            <a:chExt cx="10053484" cy="688704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0053484" cy="5495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Decalotype Bold"/>
                </a:rPr>
                <a:t>Metropolitan Statistical </a:t>
              </a:r>
            </a:p>
            <a:p>
              <a:pPr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FFFFFF"/>
                  </a:solidFill>
                  <a:latin typeface="Decalotype Bold"/>
                </a:rPr>
                <a:t>Areas (MSAs)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198881"/>
              <a:ext cx="8525221" cy="688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ublic Sans"/>
                </a:rPr>
                <a:t>The Importance of Geography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34904" y="1182127"/>
            <a:ext cx="655290" cy="649155"/>
            <a:chOff x="0" y="0"/>
            <a:chExt cx="873720" cy="86554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873720" cy="865540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94271" y="251795"/>
              <a:ext cx="485179" cy="352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134904" y="2717024"/>
            <a:ext cx="655290" cy="649155"/>
            <a:chOff x="0" y="0"/>
            <a:chExt cx="873720" cy="86554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873720" cy="865540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94271" y="251795"/>
              <a:ext cx="485179" cy="352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134904" y="4251920"/>
            <a:ext cx="655290" cy="649155"/>
            <a:chOff x="0" y="0"/>
            <a:chExt cx="873720" cy="86554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873720" cy="865540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194271" y="251795"/>
              <a:ext cx="485179" cy="352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123087" y="5693757"/>
            <a:ext cx="655290" cy="649155"/>
            <a:chOff x="0" y="0"/>
            <a:chExt cx="873720" cy="86554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873720" cy="865540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194271" y="251795"/>
              <a:ext cx="485179" cy="352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04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660172" y="1223455"/>
            <a:ext cx="655290" cy="649155"/>
            <a:chOff x="0" y="0"/>
            <a:chExt cx="873720" cy="86554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873720" cy="865540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94271" y="251795"/>
              <a:ext cx="485179" cy="352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05</a:t>
              </a: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9256376" y="9603193"/>
            <a:ext cx="6695451" cy="330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1857">
                <a:solidFill>
                  <a:srgbClr val="000000"/>
                </a:solidFill>
                <a:latin typeface="Public Sans Italics"/>
              </a:rPr>
              <a:t>Source: BizMiner/financial and market analysis company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450180" y="2688449"/>
            <a:ext cx="1984580" cy="46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Public Sans"/>
              </a:rPr>
              <a:t>Binghamton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3660172" y="2707228"/>
            <a:ext cx="655290" cy="655257"/>
            <a:chOff x="0" y="0"/>
            <a:chExt cx="873720" cy="873676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873720" cy="873676"/>
              <a:chOff x="0" y="0"/>
              <a:chExt cx="6350000" cy="6350000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194271" y="251795"/>
              <a:ext cx="485179" cy="360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06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4450180" y="4218446"/>
            <a:ext cx="3626610" cy="925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Public Sans"/>
              </a:rPr>
              <a:t>Poughkeepsie-Newburgh-Middletown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3660172" y="4121643"/>
            <a:ext cx="655290" cy="655257"/>
            <a:chOff x="0" y="0"/>
            <a:chExt cx="873720" cy="873676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873720" cy="873676"/>
              <a:chOff x="0" y="0"/>
              <a:chExt cx="6350000" cy="635000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194271" y="251795"/>
              <a:ext cx="485179" cy="360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3"/>
                </a:lnSpc>
              </a:pPr>
              <a:r>
                <a:rPr lang="en-US" sz="1727">
                  <a:solidFill>
                    <a:srgbClr val="FFFFFF"/>
                  </a:solidFill>
                  <a:latin typeface="Public Sans"/>
                </a:rPr>
                <a:t>07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1460" y="1019175"/>
            <a:ext cx="1570508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91919"/>
                </a:solidFill>
                <a:latin typeface="Decalotype Bold"/>
              </a:rPr>
              <a:t>The NAICS Data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349495" y="4186880"/>
            <a:ext cx="2911155" cy="1403413"/>
            <a:chOff x="0" y="0"/>
            <a:chExt cx="3881540" cy="18712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881540" cy="1871217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63055" y="550144"/>
              <a:ext cx="2155429" cy="761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3700">
                  <a:solidFill>
                    <a:srgbClr val="FFFFFF"/>
                  </a:solidFill>
                  <a:latin typeface="Public Sans Bold"/>
                </a:rPr>
                <a:t>621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49495" y="6330514"/>
            <a:ext cx="2874889" cy="1167529"/>
            <a:chOff x="0" y="0"/>
            <a:chExt cx="3833185" cy="155670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8575"/>
              <a:ext cx="3833185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Ambulatory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52568"/>
              <a:ext cx="3833185" cy="504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943925" y="4621861"/>
            <a:ext cx="363884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3"/>
              </a:lnSpc>
            </a:pPr>
            <a:r>
              <a:rPr lang="en-US" sz="1727">
                <a:solidFill>
                  <a:srgbClr val="FFFFFF"/>
                </a:solidFill>
                <a:latin typeface="Public Sans"/>
              </a:rPr>
              <a:t>02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761525" y="6330514"/>
            <a:ext cx="2874889" cy="1163084"/>
            <a:chOff x="0" y="0"/>
            <a:chExt cx="3833185" cy="155077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8575"/>
              <a:ext cx="3833185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191919"/>
                  </a:solidFill>
                  <a:latin typeface="Decalotype Bold"/>
                </a:rPr>
                <a:t>Hospitals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46642"/>
              <a:ext cx="3833185" cy="504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027350" y="6359089"/>
            <a:ext cx="2874889" cy="45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20"/>
              </a:lnSpc>
            </a:pPr>
            <a:r>
              <a:rPr lang="en-US" sz="3200">
                <a:solidFill>
                  <a:srgbClr val="191919"/>
                </a:solidFill>
                <a:latin typeface="Decalotype Bold"/>
              </a:rPr>
              <a:t>Nursing Facilities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688423" y="4186880"/>
            <a:ext cx="3021093" cy="1403413"/>
            <a:chOff x="0" y="0"/>
            <a:chExt cx="4028124" cy="187121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4028124" cy="1871217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895648" y="550144"/>
              <a:ext cx="2236828" cy="761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3700">
                  <a:solidFill>
                    <a:srgbClr val="FFFFFF"/>
                  </a:solidFill>
                  <a:latin typeface="Public Sans Bold"/>
                </a:rPr>
                <a:t>622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027350" y="4186880"/>
            <a:ext cx="2911155" cy="1403413"/>
            <a:chOff x="0" y="0"/>
            <a:chExt cx="3881540" cy="187121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3881540" cy="1871217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863055" y="550144"/>
              <a:ext cx="2155429" cy="761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3700">
                  <a:solidFill>
                    <a:srgbClr val="FFFFFF"/>
                  </a:solidFill>
                  <a:latin typeface="Public Sans Bold"/>
                </a:rPr>
                <a:t>623</a:t>
              </a: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625" y="9368465"/>
            <a:ext cx="1484051" cy="690083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3"/>
          <a:srcRect l="0" t="29565" r="0" b="29854"/>
          <a:stretch>
            <a:fillRect/>
          </a:stretch>
        </p:blipFill>
        <p:spPr>
          <a:xfrm flipH="false" flipV="false" rot="0">
            <a:off x="16142266" y="9258300"/>
            <a:ext cx="1934525" cy="785036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4349495" y="8042511"/>
            <a:ext cx="9944469" cy="71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Public Sans Bold Italics"/>
              </a:rPr>
              <a:t>Note: Throughout the analysis, the NAICS codes were used in the algorithm to determine if the type of business had an impact on the location and sales potential.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DAEr_PjlWaw</dc:identifier>
  <dcterms:modified xsi:type="dcterms:W3CDTF">2011-08-01T06:04:30Z</dcterms:modified>
  <cp:revision>1</cp:revision>
  <dc:title>Healthcare and Investment in Upstate’s Aging Population</dc:title>
</cp:coreProperties>
</file>