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D887F-EEE8-4788-8F80-4CD2C598348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1C48C8-E5F5-4306-A3DD-4A8E650881B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131 different Division I football teams </a:t>
          </a:r>
        </a:p>
      </dgm:t>
    </dgm:pt>
    <dgm:pt modelId="{D866DFAE-9373-466A-9F1C-4945546A7BC7}" type="parTrans" cxnId="{658F45F6-831F-4EF9-9AB9-0D17B9BCE776}">
      <dgm:prSet/>
      <dgm:spPr/>
      <dgm:t>
        <a:bodyPr/>
        <a:lstStyle/>
        <a:p>
          <a:endParaRPr lang="en-US"/>
        </a:p>
      </dgm:t>
    </dgm:pt>
    <dgm:pt modelId="{81E771EB-3CEB-4254-BC34-1F3AE81932E1}" type="sibTrans" cxnId="{658F45F6-831F-4EF9-9AB9-0D17B9BCE776}">
      <dgm:prSet/>
      <dgm:spPr/>
      <dgm:t>
        <a:bodyPr/>
        <a:lstStyle/>
        <a:p>
          <a:endParaRPr lang="en-US"/>
        </a:p>
      </dgm:t>
    </dgm:pt>
    <dgm:pt modelId="{AD1277DF-E66F-48E9-89CC-FFEAF4F5716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150 different statistics compiled throughout the season </a:t>
          </a:r>
        </a:p>
      </dgm:t>
    </dgm:pt>
    <dgm:pt modelId="{7E576989-FBEF-49FD-8CE5-693610770C21}" type="parTrans" cxnId="{54F99E97-F0FA-448D-9A57-5AC6A16AF18A}">
      <dgm:prSet/>
      <dgm:spPr/>
      <dgm:t>
        <a:bodyPr/>
        <a:lstStyle/>
        <a:p>
          <a:endParaRPr lang="en-US"/>
        </a:p>
      </dgm:t>
    </dgm:pt>
    <dgm:pt modelId="{88A96D9A-BDA8-4404-8957-A55291035448}" type="sibTrans" cxnId="{54F99E97-F0FA-448D-9A57-5AC6A16AF18A}">
      <dgm:prSet/>
      <dgm:spPr/>
      <dgm:t>
        <a:bodyPr/>
        <a:lstStyle/>
        <a:p>
          <a:endParaRPr lang="en-US"/>
        </a:p>
      </dgm:t>
    </dgm:pt>
    <dgm:pt modelId="{9485355F-B7B0-4203-8562-9ED73901B28C}" type="pres">
      <dgm:prSet presAssocID="{E7ED887F-EEE8-4788-8F80-4CD2C59834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44D333-3346-4557-B6F6-C9FF57945DDD}" type="pres">
      <dgm:prSet presAssocID="{B91C48C8-E5F5-4306-A3DD-4A8E650881BF}" presName="root" presStyleCnt="0"/>
      <dgm:spPr/>
    </dgm:pt>
    <dgm:pt modelId="{12FFA430-78A7-4149-A25A-C8D39E1C686F}" type="pres">
      <dgm:prSet presAssocID="{B91C48C8-E5F5-4306-A3DD-4A8E650881BF}" presName="rootComposite" presStyleCnt="0"/>
      <dgm:spPr/>
    </dgm:pt>
    <dgm:pt modelId="{F50168C6-45B9-47AB-8DA3-65BB321080E1}" type="pres">
      <dgm:prSet presAssocID="{B91C48C8-E5F5-4306-A3DD-4A8E650881BF}" presName="rootText" presStyleLbl="node1" presStyleIdx="0" presStyleCnt="2"/>
      <dgm:spPr/>
    </dgm:pt>
    <dgm:pt modelId="{06762599-681C-408E-A6F0-5D56F98B376D}" type="pres">
      <dgm:prSet presAssocID="{B91C48C8-E5F5-4306-A3DD-4A8E650881BF}" presName="rootConnector" presStyleLbl="node1" presStyleIdx="0" presStyleCnt="2"/>
      <dgm:spPr/>
    </dgm:pt>
    <dgm:pt modelId="{E368A78A-8B43-4628-824A-C6F4E260745C}" type="pres">
      <dgm:prSet presAssocID="{B91C48C8-E5F5-4306-A3DD-4A8E650881BF}" presName="childShape" presStyleCnt="0"/>
      <dgm:spPr/>
    </dgm:pt>
    <dgm:pt modelId="{46A03FAD-5BC9-4CC2-86E7-FBFE845E65E3}" type="pres">
      <dgm:prSet presAssocID="{AD1277DF-E66F-48E9-89CC-FFEAF4F57162}" presName="root" presStyleCnt="0"/>
      <dgm:spPr/>
    </dgm:pt>
    <dgm:pt modelId="{3F9BD2DE-A8F1-4773-8F97-1D69827B16CD}" type="pres">
      <dgm:prSet presAssocID="{AD1277DF-E66F-48E9-89CC-FFEAF4F57162}" presName="rootComposite" presStyleCnt="0"/>
      <dgm:spPr/>
    </dgm:pt>
    <dgm:pt modelId="{E6A7B39F-1081-49A0-BCAF-E021B00B21C7}" type="pres">
      <dgm:prSet presAssocID="{AD1277DF-E66F-48E9-89CC-FFEAF4F57162}" presName="rootText" presStyleLbl="node1" presStyleIdx="1" presStyleCnt="2"/>
      <dgm:spPr/>
    </dgm:pt>
    <dgm:pt modelId="{13C0C1B1-3C58-4834-9AD7-742EAE011CCC}" type="pres">
      <dgm:prSet presAssocID="{AD1277DF-E66F-48E9-89CC-FFEAF4F57162}" presName="rootConnector" presStyleLbl="node1" presStyleIdx="1" presStyleCnt="2"/>
      <dgm:spPr/>
    </dgm:pt>
    <dgm:pt modelId="{7E5E22EF-5FCD-4EB9-BE0D-58FD9A8F4D82}" type="pres">
      <dgm:prSet presAssocID="{AD1277DF-E66F-48E9-89CC-FFEAF4F57162}" presName="childShape" presStyleCnt="0"/>
      <dgm:spPr/>
    </dgm:pt>
  </dgm:ptLst>
  <dgm:cxnLst>
    <dgm:cxn modelId="{0211C435-9C72-4A84-83D0-AB0D1CBF18A4}" type="presOf" srcId="{B91C48C8-E5F5-4306-A3DD-4A8E650881BF}" destId="{F50168C6-45B9-47AB-8DA3-65BB321080E1}" srcOrd="0" destOrd="0" presId="urn:microsoft.com/office/officeart/2005/8/layout/hierarchy3"/>
    <dgm:cxn modelId="{AB2C233A-81DD-4473-9A6A-E2BFF00A8C10}" type="presOf" srcId="{AD1277DF-E66F-48E9-89CC-FFEAF4F57162}" destId="{E6A7B39F-1081-49A0-BCAF-E021B00B21C7}" srcOrd="0" destOrd="0" presId="urn:microsoft.com/office/officeart/2005/8/layout/hierarchy3"/>
    <dgm:cxn modelId="{D14BA352-0DCC-4894-8F73-A5FD15E5EDB0}" type="presOf" srcId="{B91C48C8-E5F5-4306-A3DD-4A8E650881BF}" destId="{06762599-681C-408E-A6F0-5D56F98B376D}" srcOrd="1" destOrd="0" presId="urn:microsoft.com/office/officeart/2005/8/layout/hierarchy3"/>
    <dgm:cxn modelId="{54F99E97-F0FA-448D-9A57-5AC6A16AF18A}" srcId="{E7ED887F-EEE8-4788-8F80-4CD2C5983483}" destId="{AD1277DF-E66F-48E9-89CC-FFEAF4F57162}" srcOrd="1" destOrd="0" parTransId="{7E576989-FBEF-49FD-8CE5-693610770C21}" sibTransId="{88A96D9A-BDA8-4404-8957-A55291035448}"/>
    <dgm:cxn modelId="{927502A6-AC11-41F9-B5F8-571CA32FB2FC}" type="presOf" srcId="{E7ED887F-EEE8-4788-8F80-4CD2C5983483}" destId="{9485355F-B7B0-4203-8562-9ED73901B28C}" srcOrd="0" destOrd="0" presId="urn:microsoft.com/office/officeart/2005/8/layout/hierarchy3"/>
    <dgm:cxn modelId="{2E6E79D0-4C95-406A-934E-12D74A53B8B1}" type="presOf" srcId="{AD1277DF-E66F-48E9-89CC-FFEAF4F57162}" destId="{13C0C1B1-3C58-4834-9AD7-742EAE011CCC}" srcOrd="1" destOrd="0" presId="urn:microsoft.com/office/officeart/2005/8/layout/hierarchy3"/>
    <dgm:cxn modelId="{658F45F6-831F-4EF9-9AB9-0D17B9BCE776}" srcId="{E7ED887F-EEE8-4788-8F80-4CD2C5983483}" destId="{B91C48C8-E5F5-4306-A3DD-4A8E650881BF}" srcOrd="0" destOrd="0" parTransId="{D866DFAE-9373-466A-9F1C-4945546A7BC7}" sibTransId="{81E771EB-3CEB-4254-BC34-1F3AE81932E1}"/>
    <dgm:cxn modelId="{A69414B2-F8B6-486C-9862-12D4FF5B39C8}" type="presParOf" srcId="{9485355F-B7B0-4203-8562-9ED73901B28C}" destId="{BE44D333-3346-4557-B6F6-C9FF57945DDD}" srcOrd="0" destOrd="0" presId="urn:microsoft.com/office/officeart/2005/8/layout/hierarchy3"/>
    <dgm:cxn modelId="{C1670FB1-5CC0-482A-84EC-67F4C784765C}" type="presParOf" srcId="{BE44D333-3346-4557-B6F6-C9FF57945DDD}" destId="{12FFA430-78A7-4149-A25A-C8D39E1C686F}" srcOrd="0" destOrd="0" presId="urn:microsoft.com/office/officeart/2005/8/layout/hierarchy3"/>
    <dgm:cxn modelId="{F3ADC4D7-F160-41B1-86F7-4EC3A8AF84AD}" type="presParOf" srcId="{12FFA430-78A7-4149-A25A-C8D39E1C686F}" destId="{F50168C6-45B9-47AB-8DA3-65BB321080E1}" srcOrd="0" destOrd="0" presId="urn:microsoft.com/office/officeart/2005/8/layout/hierarchy3"/>
    <dgm:cxn modelId="{8597271E-7433-40C7-8839-1412F2DC7B29}" type="presParOf" srcId="{12FFA430-78A7-4149-A25A-C8D39E1C686F}" destId="{06762599-681C-408E-A6F0-5D56F98B376D}" srcOrd="1" destOrd="0" presId="urn:microsoft.com/office/officeart/2005/8/layout/hierarchy3"/>
    <dgm:cxn modelId="{283DF270-C471-4831-8B56-62961426BA62}" type="presParOf" srcId="{BE44D333-3346-4557-B6F6-C9FF57945DDD}" destId="{E368A78A-8B43-4628-824A-C6F4E260745C}" srcOrd="1" destOrd="0" presId="urn:microsoft.com/office/officeart/2005/8/layout/hierarchy3"/>
    <dgm:cxn modelId="{9AA9FC07-428C-42F0-A2E7-514FC1E474A8}" type="presParOf" srcId="{9485355F-B7B0-4203-8562-9ED73901B28C}" destId="{46A03FAD-5BC9-4CC2-86E7-FBFE845E65E3}" srcOrd="1" destOrd="0" presId="urn:microsoft.com/office/officeart/2005/8/layout/hierarchy3"/>
    <dgm:cxn modelId="{638D8182-6264-4FF7-8F25-03934235A01E}" type="presParOf" srcId="{46A03FAD-5BC9-4CC2-86E7-FBFE845E65E3}" destId="{3F9BD2DE-A8F1-4773-8F97-1D69827B16CD}" srcOrd="0" destOrd="0" presId="urn:microsoft.com/office/officeart/2005/8/layout/hierarchy3"/>
    <dgm:cxn modelId="{7825CBB5-177A-4ED6-B5A7-B108CB908DAD}" type="presParOf" srcId="{3F9BD2DE-A8F1-4773-8F97-1D69827B16CD}" destId="{E6A7B39F-1081-49A0-BCAF-E021B00B21C7}" srcOrd="0" destOrd="0" presId="urn:microsoft.com/office/officeart/2005/8/layout/hierarchy3"/>
    <dgm:cxn modelId="{91492C35-2DF8-4FCF-953E-826F0CEB54EF}" type="presParOf" srcId="{3F9BD2DE-A8F1-4773-8F97-1D69827B16CD}" destId="{13C0C1B1-3C58-4834-9AD7-742EAE011CCC}" srcOrd="1" destOrd="0" presId="urn:microsoft.com/office/officeart/2005/8/layout/hierarchy3"/>
    <dgm:cxn modelId="{EE8D86BD-15A8-4EBA-A00D-BFC87569B6DD}" type="presParOf" srcId="{46A03FAD-5BC9-4CC2-86E7-FBFE845E65E3}" destId="{7E5E22EF-5FCD-4EB9-BE0D-58FD9A8F4D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168C6-45B9-47AB-8DA3-65BB321080E1}">
      <dsp:nvSpPr>
        <dsp:cNvPr id="0" name=""/>
        <dsp:cNvSpPr/>
      </dsp:nvSpPr>
      <dsp:spPr>
        <a:xfrm>
          <a:off x="1283" y="712127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131 different Division I football teams </a:t>
          </a:r>
        </a:p>
      </dsp:txBody>
      <dsp:txXfrm>
        <a:off x="69709" y="780553"/>
        <a:ext cx="4535606" cy="2199377"/>
      </dsp:txXfrm>
    </dsp:sp>
    <dsp:sp modelId="{E6A7B39F-1081-49A0-BCAF-E021B00B21C7}">
      <dsp:nvSpPr>
        <dsp:cNvPr id="0" name=""/>
        <dsp:cNvSpPr/>
      </dsp:nvSpPr>
      <dsp:spPr>
        <a:xfrm>
          <a:off x="5841857" y="712127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150 different statistics compiled throughout the season </a:t>
          </a:r>
        </a:p>
      </dsp:txBody>
      <dsp:txXfrm>
        <a:off x="5910283" y="780553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1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tatszone.com/archive/does-defence-win-championships-14048" TargetMode="External"/><Relationship Id="rId2" Type="http://schemas.openxmlformats.org/officeDocument/2006/relationships/hyperlink" Target="https://www.kaggle.com/jeffgallini/college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m/imgres?imgurl=https%3A%2F%2Fwww.gannett-cdn.com%2Fpresto%2F2018%2F08%2F08%2FPPHX%2F05066907-9dfa-4cf5-aaab-fc4354e0e852-ncaabasketball.jpg%3Fcrop%3D4442%2C2512%2Cx0%2Cy0%26width%3D3200%26height%3D1810%26format%3Dpjpg%26auto%3Dwebp&amp;imgrefurl=https%3A%2F%2Fwww.lcsun-news.com%2Fstory%2Fsports%2Fcollege%2Fnmsu%2F2020%2F09%2F16%2Fncaa-approves-college-basketball-start-date-november-25%2F5820263002%2F&amp;tbnid=09uQOFNOAPYRWM&amp;vet=12ahUKEwi6gM-N2snsAhV8ieAKHTrKCuQQMygDegUIARDWAQ..i&amp;docid=LrPyxGu9hQgzwM&amp;w=3200&amp;h=1810&amp;q=ncaa%20basketball&amp;client=firefox-b-1-d&amp;ved=2ahUKEwi6gM-N2snsAhV8ieAKHTrKCuQQMygDegUIARDWA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79C79-A529-4233-B2DE-A60FEADCF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345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5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7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F46E91-86A7-440C-BD55-246007773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“Defense Wins Championships”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C8E9-8802-49D0-8DA4-2A42216EF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Sydney Scaccia </a:t>
            </a:r>
          </a:p>
          <a:p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8</a:t>
            </a:r>
          </a:p>
        </p:txBody>
      </p:sp>
      <p:grpSp>
        <p:nvGrpSpPr>
          <p:cNvPr id="77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243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D07EBD-2BAE-4DCE-8459-54228E2B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342AC2E-0C25-441E-831D-1B33AB37F5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1161590"/>
            <a:ext cx="6402214" cy="4529566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18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02848B-9240-438D-8505-F9A72CB2CE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" y="1494177"/>
            <a:ext cx="5904186" cy="4359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2CE61-38E7-44DE-85D3-9BF3E24438B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"/>
          <a:stretch/>
        </p:blipFill>
        <p:spPr bwMode="auto">
          <a:xfrm>
            <a:off x="6400800" y="1494177"/>
            <a:ext cx="5478517" cy="43591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229359-9105-4A9D-AD52-F25DA4E3271A}"/>
              </a:ext>
            </a:extLst>
          </p:cNvPr>
          <p:cNvCxnSpPr>
            <a:cxnSpLocks/>
          </p:cNvCxnSpPr>
          <p:nvPr/>
        </p:nvCxnSpPr>
        <p:spPr>
          <a:xfrm>
            <a:off x="6181396" y="969973"/>
            <a:ext cx="13138" cy="5407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8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F53EF8-7C84-40A6-BD10-141EBD2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49C3E09-63C2-4F67-A2D4-28E2A3B4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1241618"/>
            <a:ext cx="6402214" cy="4369510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942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1A02-1A62-48F0-A835-AFE4009B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9C27-25A9-4830-BBD9-09BE1B44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0045" marR="0" indent="-360045">
              <a:lnSpc>
                <a:spcPct val="20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'Defense wins championships' myth or fact in the super bowl? (2020, January 27). Retrieved March 10, 2021, from https://www.sportsgamblingpodcast.com/2020/01/22/defense-wins-championships-myth-or-fact-in-the-super-bowl/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Gallini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(2020). College football team stats 2019. </a:t>
            </a:r>
            <a:r>
              <a:rPr lang="en-US" sz="19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https://www.kaggle.com/jeffgallini/college-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football-team-stats-2019.</a:t>
            </a:r>
          </a:p>
          <a:p>
            <a:pPr marL="360045" marR="0" indent="-360045">
              <a:lnSpc>
                <a:spcPct val="200000"/>
              </a:lnSpc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Pierson, B. (2018, January). "Defense Wins Championships" Proves True in Hoops. Retrieved September 18, 2020, from https://247sports.com/college/ucla/Article/Defense-Wins-Championships-Proves-True-in-College-Hoops-and-at-UCLA-113782988/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Stats Zone. Does Defense Win Championships? (2016). </a:t>
            </a:r>
            <a:r>
              <a:rPr lang="en-US" sz="19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https://www.thestatszone.com/archive/does-defence-win-championships-14048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0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C3599F-C556-41BC-9099-C251DCC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FBE3-A1F4-445B-83A6-B923E648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whether defense has an impact on a team’s win percentage throughout the 2019 NCAA Division I football season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Looking at the team’s win percentage which directly correlates to their record </a:t>
            </a:r>
          </a:p>
        </p:txBody>
      </p:sp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080DBBF0-0604-4573-94F6-4DC366238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66" r="1959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57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0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E61BEE-942D-4F0B-A4DA-24C5E063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pic>
        <p:nvPicPr>
          <p:cNvPr id="4" name="Picture 3" descr="NCAA approves college basketball start date of November 25">
            <a:hlinkClick r:id="rId2"/>
            <a:extLst>
              <a:ext uri="{FF2B5EF4-FFF2-40B4-BE49-F238E27FC236}">
                <a16:creationId xmlns:a16="http://schemas.microsoft.com/office/drawing/2014/main" id="{85A8839D-6497-46E4-AEDC-B20C46FC5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6" r="1" b="11986"/>
          <a:stretch/>
        </p:blipFill>
        <p:spPr bwMode="auto">
          <a:xfrm>
            <a:off x="1198182" y="3073501"/>
            <a:ext cx="4967270" cy="22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7" name="Freeform: Shape 23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26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27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28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29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30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31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32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25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8F0C-EAE2-475E-AE3A-B11D729A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</a:t>
            </a:r>
            <a: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most successful teams come from ones that have their top players play a well-rounded game”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(Pierson, 2018)</a:t>
            </a:r>
            <a:endParaRPr lang="en-US" sz="2400" b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6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9A36C00A-A726-4F7B-8B36-95103394B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049E1D96-8DC7-46D4-B8D1-B723A5D6C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40480E3-5BF0-4007-8834-B1C42CC5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5">
              <a:extLst>
                <a:ext uri="{FF2B5EF4-FFF2-40B4-BE49-F238E27FC236}">
                  <a16:creationId xmlns:a16="http://schemas.microsoft.com/office/drawing/2014/main" id="{A303112F-39B9-40AF-B7AD-FC780BEAE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3DED06CF-341E-471E-95A3-64BF03A7E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7A152284-F78F-4F98-B194-51EDD6ADB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8">
              <a:extLst>
                <a:ext uri="{FF2B5EF4-FFF2-40B4-BE49-F238E27FC236}">
                  <a16:creationId xmlns:a16="http://schemas.microsoft.com/office/drawing/2014/main" id="{0F0ECB95-F1DD-4B03-8B55-13BAD234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EB1D8D6C-3A13-49CB-821B-27BE1E938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0">
              <a:extLst>
                <a:ext uri="{FF2B5EF4-FFF2-40B4-BE49-F238E27FC236}">
                  <a16:creationId xmlns:a16="http://schemas.microsoft.com/office/drawing/2014/main" id="{9E7F05D2-76A1-4B72-929E-B298B1BC9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02F69-9F9D-4075-89B5-F30F9537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1" y="168425"/>
            <a:ext cx="5362842" cy="261692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5D59-DB3D-4178-AC38-0AA83A23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4977905" cy="26163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laying with a solid defense on the court increases the team’s win percentage by 2.1 percent as opposed to having a strong offense alone.”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Stats Zone, 2016)</a:t>
            </a:r>
          </a:p>
          <a:p>
            <a:endParaRPr lang="en-US" sz="1800" dirty="0"/>
          </a:p>
        </p:txBody>
      </p:sp>
      <p:pic>
        <p:nvPicPr>
          <p:cNvPr id="4" name="Picture 3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57CC20B9-ADB0-46BC-9836-06B41F4A0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" b="-1"/>
          <a:stretch/>
        </p:blipFill>
        <p:spPr>
          <a:xfrm>
            <a:off x="198741" y="2938306"/>
            <a:ext cx="11812017" cy="3919694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BC215AF5-FFA9-4C85-8878-F43035AB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EB338286-5DC1-4463-87E2-4388674EC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5" name="Freeform: Shape 25">
                <a:extLst>
                  <a:ext uri="{FF2B5EF4-FFF2-40B4-BE49-F238E27FC236}">
                    <a16:creationId xmlns:a16="http://schemas.microsoft.com/office/drawing/2014/main" id="{8A6607C6-EA90-4F34-8B8F-56691A42F1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26">
                <a:extLst>
                  <a:ext uri="{FF2B5EF4-FFF2-40B4-BE49-F238E27FC236}">
                    <a16:creationId xmlns:a16="http://schemas.microsoft.com/office/drawing/2014/main" id="{A87F6E48-7CA3-452B-8C3E-88B9AF76EF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27">
                <a:extLst>
                  <a:ext uri="{FF2B5EF4-FFF2-40B4-BE49-F238E27FC236}">
                    <a16:creationId xmlns:a16="http://schemas.microsoft.com/office/drawing/2014/main" id="{D38220CD-53DE-405B-A58D-2FA422A26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28">
                <a:extLst>
                  <a:ext uri="{FF2B5EF4-FFF2-40B4-BE49-F238E27FC236}">
                    <a16:creationId xmlns:a16="http://schemas.microsoft.com/office/drawing/2014/main" id="{75E166A3-1086-43DA-920F-D5C97183F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29">
                <a:extLst>
                  <a:ext uri="{FF2B5EF4-FFF2-40B4-BE49-F238E27FC236}">
                    <a16:creationId xmlns:a16="http://schemas.microsoft.com/office/drawing/2014/main" id="{30446995-E7D9-4F39-9C86-12056CDE3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30">
                <a:extLst>
                  <a:ext uri="{FF2B5EF4-FFF2-40B4-BE49-F238E27FC236}">
                    <a16:creationId xmlns:a16="http://schemas.microsoft.com/office/drawing/2014/main" id="{D932DF78-C4CC-412F-B5AB-20D6F0395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31">
                <a:extLst>
                  <a:ext uri="{FF2B5EF4-FFF2-40B4-BE49-F238E27FC236}">
                    <a16:creationId xmlns:a16="http://schemas.microsoft.com/office/drawing/2014/main" id="{B5DDC2F2-5D70-49F7-AB51-1642E7B4F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24">
              <a:extLst>
                <a:ext uri="{FF2B5EF4-FFF2-40B4-BE49-F238E27FC236}">
                  <a16:creationId xmlns:a16="http://schemas.microsoft.com/office/drawing/2014/main" id="{7396055B-908F-4FDA-9BDC-EF69168B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475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F4460-F49A-43D7-888C-75B48EDE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60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pic>
        <p:nvPicPr>
          <p:cNvPr id="1026" name="Picture 2" descr="The history of NFL logo design | Turbologo">
            <a:extLst>
              <a:ext uri="{FF2B5EF4-FFF2-40B4-BE49-F238E27FC236}">
                <a16:creationId xmlns:a16="http://schemas.microsoft.com/office/drawing/2014/main" id="{4C43327E-CAE2-4285-82C4-5C253B30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906" y="1736665"/>
            <a:ext cx="4817466" cy="337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Top left">
            <a:extLst>
              <a:ext uri="{FF2B5EF4-FFF2-40B4-BE49-F238E27FC236}">
                <a16:creationId xmlns:a16="http://schemas.microsoft.com/office/drawing/2014/main" id="{C4F70370-17DE-499D-8256-4F9A352B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7F3889-D5A7-4B0B-A5C8-910CE49F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0968393-494B-4758-914C-AC92C741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B9ECD2-208D-4E4C-85C7-86FAEFBCF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EC0DB1-FD35-4E6A-A339-227F3A2D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E530033-EC4D-4252-B937-8ABB2D68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36133D-A7F2-42FA-B919-60AC41C77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4D267CA-94E7-4FD5-942D-5C3DE29C9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0D7B39F-6C07-4FE8-A354-9F9A1260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C493BE25-7BED-4AAF-B05A-9EB10C80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C74F867-72FD-4FAA-9932-767684A7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186A5D6B-01F1-41A2-8AE2-E20E30B0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FB5D595-CCC3-47E7-B8F1-88394EF1F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36CCDE7-57DC-4910-B815-A1C0C0D8D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05B41E5-C3EB-4C22-B6DE-8928C8314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C24D105-2918-455F-B496-92D82E1BD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FA8C24E-CE9B-4872-9D15-D4B4A24D5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0726FA3-32BA-48EA-8DCB-23BBFC718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EB3500D-7293-48F7-8F7E-D60FF252C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1D84803-4454-41CE-AFB6-44770546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91E3-7B19-4E97-AB61-C020FA6A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48" y="2384474"/>
            <a:ext cx="5604997" cy="37286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past 30 Super Bowls, only 5 games were won with a dominant defense without a dominant offense where 13 games were won with a dominant offense alone.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(‘Defense Wins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Chamionships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’, 2020)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280B8B-77B8-4982-86EF-5969C8A3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sz="6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457A-80B6-4F69-9FC2-107AAFED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hypothesis under analysis is that defense is the sole factor impacting a team’s win percentage, or the team’s record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37685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C39983-E1B6-4244-843B-90524CB8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4B708D-8CFD-43E8-A49E-BC993048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435084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04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9433-E404-4EDF-8EEC-EE366B79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FF40-2058-4274-B555-0CC47A7F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= The team’s success, more specifically if the team had a winning season or a losing season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Percentage ≥ 50% means a successful season denoted by a “W” or “1”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 Percentage ≤ 49% means a losing season denoted by a “L” or “0”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Variables = Yards Allowed, Rush Yards, Pass Yards, Points Allowed, Record, Total Points Gained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E385-131C-47A0-A26E-FCE32C5C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/ Cross Validation  Results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6D262-1195-4D77-A667-242DFB7DD0C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/>
          <a:stretch/>
        </p:blipFill>
        <p:spPr bwMode="auto">
          <a:xfrm>
            <a:off x="1297218" y="1805152"/>
            <a:ext cx="4798782" cy="408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5023A-EB9A-4E68-9C1F-1801B56530E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"/>
          <a:stretch/>
        </p:blipFill>
        <p:spPr bwMode="auto">
          <a:xfrm>
            <a:off x="6961286" y="2317531"/>
            <a:ext cx="4460831" cy="30629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F58EF-89AD-47E3-97AA-DEF546ECECA2}"/>
              </a:ext>
            </a:extLst>
          </p:cNvPr>
          <p:cNvSpPr txBox="1"/>
          <p:nvPr/>
        </p:nvSpPr>
        <p:spPr>
          <a:xfrm>
            <a:off x="8223038" y="5520195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E7A69-C83C-46EF-BED6-E8372D043E0C}"/>
              </a:ext>
            </a:extLst>
          </p:cNvPr>
          <p:cNvSpPr txBox="1"/>
          <p:nvPr/>
        </p:nvSpPr>
        <p:spPr>
          <a:xfrm>
            <a:off x="2562292" y="600399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345734535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414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AvenirNext LT Pro Medium</vt:lpstr>
      <vt:lpstr>Posterama</vt:lpstr>
      <vt:lpstr>Segoe UI Semilight</vt:lpstr>
      <vt:lpstr>Times New Roman</vt:lpstr>
      <vt:lpstr>ExploreVTI</vt:lpstr>
      <vt:lpstr>“Defense Wins Championships”</vt:lpstr>
      <vt:lpstr>Motivation </vt:lpstr>
      <vt:lpstr>Literature Review </vt:lpstr>
      <vt:lpstr>Literature Review</vt:lpstr>
      <vt:lpstr>Literature Review </vt:lpstr>
      <vt:lpstr>Hypothesis </vt:lpstr>
      <vt:lpstr>Data Set</vt:lpstr>
      <vt:lpstr>Variables </vt:lpstr>
      <vt:lpstr>Logistic Regression / Cross Validation  Results </vt:lpstr>
      <vt:lpstr>Decision Tree </vt:lpstr>
      <vt:lpstr>PowerPoint Presentation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“Defense Wins Championships”</dc:title>
  <dc:creator>sescacci</dc:creator>
  <cp:lastModifiedBy>sescacci</cp:lastModifiedBy>
  <cp:revision>9</cp:revision>
  <dcterms:created xsi:type="dcterms:W3CDTF">2021-03-11T18:28:54Z</dcterms:created>
  <dcterms:modified xsi:type="dcterms:W3CDTF">2021-03-12T15:53:15Z</dcterms:modified>
</cp:coreProperties>
</file>