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78" r:id="rId6"/>
    <p:sldId id="279" r:id="rId7"/>
    <p:sldId id="287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872886-A805-4282-9838-4AC4B62AE3E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F58074-4682-466B-A162-E86DFAFBA49C}" type="datetime1">
              <a:rPr lang="ko-KR" altLang="en-US" smtClean="0"/>
              <a:pPr/>
              <a:t>2022-11-23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946CEE3-4835-4F73-BA0B-02C09C03871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8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4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5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42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1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68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37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/>
            </a:lvl1pPr>
          </a:lstStyle>
          <a:p>
            <a:fld id="{A39C1975-8B53-4F08-8E23-B63FC7153A78}" type="datetime1">
              <a:rPr lang="ko-KR" altLang="en-US" smtClean="0"/>
              <a:pPr/>
              <a:t>2022-11-23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F7E7CD-A08C-4FC8-BABE-F1D442DAA177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EB80D-8C4E-4FEA-B06C-E4782F7B4797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AB441C-454E-413E-838A-202CBBCC7F6E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172244-A7B3-4BEE-A623-7F4DF5EDB3B4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458304-7C94-41E2-AA7C-09F7F1DBDA2F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93A0F4-E188-4240-BDD1-EA937E2C4473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8AF197-56A1-49E7-B3C6-7A5700899C27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7B5D4F-55C0-4296-B1DC-6579D45FE153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297C03-A81D-479D-895A-2418E33CFCE4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89734C-BA57-4150-97BF-EADAF7E639A1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1E475-2735-4051-B712-538C7B91241C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555CB8-B6F2-483E-A43F-D436370D887B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4C426F-E474-4E58-AF09-A54E565141AE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B325F0-7158-48E7-8028-0CE7EA9991C2}" type="datetime1">
              <a:rPr lang="ko-KR" altLang="en-US" smtClean="0"/>
              <a:pPr/>
              <a:t>2022-11-23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BD9A8-DBDD-40FB-8ECB-9F3EDA35F7E8}" type="datetime1">
              <a:rPr lang="ko-KR" altLang="en-US" smtClean="0"/>
              <a:pPr/>
              <a:t>2022-11-23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3F3808-3485-4113-B764-9661C93D4323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3BC76-5C92-4A76-95D8-98A2EBC522F4}" type="datetime1">
              <a:rPr lang="ko-KR" altLang="en-US" smtClean="0"/>
              <a:pPr/>
              <a:t>2022-11-23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직사각형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latin typeface="Spoqa Han Sans Neo Medium" pitchFamily="50" charset="-127"/>
                <a:ea typeface="Spoqa Han Sans Neo Medium" pitchFamily="50" charset="-127"/>
              </a:rPr>
              <a:t>롯데월드 </a:t>
            </a:r>
            <a:r>
              <a:rPr lang="ko-KR" altLang="en-US" sz="6000" dirty="0" err="1" smtClean="0">
                <a:latin typeface="Spoqa Han Sans Neo Medium" pitchFamily="50" charset="-127"/>
                <a:ea typeface="Spoqa Han Sans Neo Medium" pitchFamily="50" charset="-127"/>
              </a:rPr>
              <a:t>아쿠아리움</a:t>
            </a:r>
            <a:r>
              <a:rPr lang="ko-KR" altLang="en-US" sz="6000" dirty="0" smtClean="0">
                <a:latin typeface="Spoqa Han Sans Neo Medium" pitchFamily="50" charset="-127"/>
                <a:ea typeface="Spoqa Han Sans Neo Medium" pitchFamily="50" charset="-127"/>
              </a:rPr>
              <a:t> </a:t>
            </a:r>
            <a:r>
              <a:rPr lang="ko-KR" altLang="en-US" sz="6000" dirty="0" err="1" smtClean="0">
                <a:latin typeface="Spoqa Han Sans Neo Medium" pitchFamily="50" charset="-127"/>
                <a:ea typeface="Spoqa Han Sans Neo Medium" pitchFamily="50" charset="-127"/>
              </a:rPr>
              <a:t>리뉴얼</a:t>
            </a:r>
            <a:r>
              <a:rPr lang="en-US" altLang="ko-KR" sz="6000" dirty="0" smtClean="0">
                <a:latin typeface="Spoqa Han Sans Neo Medium" pitchFamily="50" charset="-127"/>
                <a:ea typeface="Spoqa Han Sans Neo Medium" pitchFamily="50" charset="-127"/>
              </a:rPr>
              <a:t/>
            </a:r>
            <a:br>
              <a:rPr lang="en-US" altLang="ko-KR" sz="6000" dirty="0" smtClean="0">
                <a:latin typeface="Spoqa Han Sans Neo Medium" pitchFamily="50" charset="-127"/>
                <a:ea typeface="Spoqa Han Sans Neo Medium" pitchFamily="50" charset="-127"/>
              </a:rPr>
            </a:br>
            <a:r>
              <a:rPr lang="en-US" altLang="ko-KR" sz="3200" dirty="0" smtClean="0">
                <a:latin typeface="Spoqa Han Sans Neo Medium" pitchFamily="50" charset="-127"/>
                <a:ea typeface="Spoqa Han Sans Neo Medium" pitchFamily="50" charset="-127"/>
              </a:rPr>
              <a:t>- </a:t>
            </a:r>
            <a:r>
              <a:rPr lang="ko-KR" altLang="en-US" sz="3200" dirty="0" err="1" smtClean="0">
                <a:latin typeface="Spoqa Han Sans Neo Medium" pitchFamily="50" charset="-127"/>
                <a:ea typeface="Spoqa Han Sans Neo Medium" pitchFamily="50" charset="-127"/>
              </a:rPr>
              <a:t>프론트엔드</a:t>
            </a:r>
            <a:r>
              <a:rPr lang="ko-KR" altLang="en-US" sz="3200" dirty="0" smtClean="0">
                <a:latin typeface="Spoqa Han Sans Neo Medium" pitchFamily="50" charset="-127"/>
                <a:ea typeface="Spoqa Han Sans Neo Medium" pitchFamily="50" charset="-127"/>
              </a:rPr>
              <a:t> 과정 </a:t>
            </a:r>
            <a:r>
              <a:rPr lang="en-US" altLang="ko-KR" sz="3200" dirty="0" smtClean="0">
                <a:latin typeface="Spoqa Han Sans Neo Medium" pitchFamily="50" charset="-127"/>
                <a:ea typeface="Spoqa Han Sans Neo Medium" pitchFamily="50" charset="-127"/>
              </a:rPr>
              <a:t>-</a:t>
            </a:r>
            <a:endParaRPr lang="ko-KR" altLang="en-US" sz="32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435326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변진영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포트폴리오 사이트 링크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Nunc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viverra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imperdiet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Fusce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est.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Vivamus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tellus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Pellentesque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habitant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morbi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tristique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senectus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malesuada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fames ac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turpis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egestas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Proin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pharetra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nonummy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Mauris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orci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59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기타 참고사항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Nunc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viverra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imperdiet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Fusce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est.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Vivamus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tellus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Pellentesque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habitant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morbi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tristique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senectus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malesuada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fames ac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turpis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egestas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Proin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pharetra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nonummy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Mauris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orci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Nunc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viverra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imperdiet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Fusce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est.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Vivamus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tellus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Pellentesque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habitant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morbi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tristique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senectus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malesuada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fames ac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turpis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egestas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Proin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pharetra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nonummy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Mauris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orci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아이디어 구상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 lnSpcReduction="10000"/>
          </a:bodyPr>
          <a:lstStyle/>
          <a:p>
            <a:r>
              <a:rPr lang="en-US" altLang="ko-KR" dirty="0"/>
              <a:t>- Tone and Manner : </a:t>
            </a:r>
            <a:r>
              <a:rPr lang="ko-KR" altLang="en-US" dirty="0"/>
              <a:t>색상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주조색</a:t>
            </a:r>
            <a:r>
              <a:rPr lang="en-US" altLang="ko-KR" dirty="0"/>
              <a:t>(1~2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 err="1"/>
              <a:t>보조색</a:t>
            </a:r>
            <a:r>
              <a:rPr lang="en-US" altLang="ko-KR" dirty="0"/>
              <a:t>(1~3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 err="1"/>
              <a:t>포인트색</a:t>
            </a:r>
            <a:r>
              <a:rPr lang="en-US" altLang="ko-KR" dirty="0"/>
              <a:t>(1~2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구분</a:t>
            </a:r>
            <a:r>
              <a:rPr lang="en-US" altLang="ko-KR" dirty="0"/>
              <a:t>, </a:t>
            </a:r>
            <a:r>
              <a:rPr lang="ko-KR" altLang="en-US" dirty="0"/>
              <a:t>색상 이미지</a:t>
            </a:r>
            <a:r>
              <a:rPr lang="en-US" altLang="ko-KR" dirty="0"/>
              <a:t>, </a:t>
            </a:r>
            <a:r>
              <a:rPr lang="ko-KR" altLang="en-US" dirty="0" err="1"/>
              <a:t>색상이름</a:t>
            </a:r>
            <a:r>
              <a:rPr lang="en-US" altLang="ko-KR" dirty="0"/>
              <a:t>(</a:t>
            </a:r>
            <a:r>
              <a:rPr lang="ko-KR" altLang="en-US" dirty="0" err="1"/>
              <a:t>색상코드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색상 별 감정이나 특징</a:t>
            </a:r>
            <a:r>
              <a:rPr lang="en-US" altLang="ko-KR" dirty="0"/>
              <a:t>, </a:t>
            </a:r>
            <a:r>
              <a:rPr lang="ko-KR" altLang="en-US" dirty="0"/>
              <a:t>관련 내용 있는 경우 함께 작성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Tone and Manner : </a:t>
            </a:r>
            <a:r>
              <a:rPr lang="ko-KR" altLang="en-US" dirty="0"/>
              <a:t>폰트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영어 나누어 작성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구분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강조 등</a:t>
            </a:r>
            <a:r>
              <a:rPr lang="en-US" altLang="ko-KR" dirty="0"/>
              <a:t>), </a:t>
            </a:r>
            <a:r>
              <a:rPr lang="ko-KR" altLang="en-US" dirty="0"/>
              <a:t>폰트 이미지</a:t>
            </a:r>
            <a:r>
              <a:rPr lang="en-US" altLang="ko-KR" dirty="0"/>
              <a:t>, </a:t>
            </a:r>
            <a:r>
              <a:rPr lang="ko-KR" altLang="en-US" dirty="0" err="1"/>
              <a:t>폰트이름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폰트 별 감정이나 특징</a:t>
            </a:r>
            <a:r>
              <a:rPr lang="en-US" altLang="ko-KR" dirty="0"/>
              <a:t>, </a:t>
            </a:r>
            <a:r>
              <a:rPr lang="ko-KR" altLang="en-US" dirty="0"/>
              <a:t>관련 내용 있는 경우 함께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153" y="250279"/>
            <a:ext cx="3515216" cy="2524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578" y="2940629"/>
            <a:ext cx="5220429" cy="543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290" y="534560"/>
            <a:ext cx="1324160" cy="3772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2575" y="776614"/>
            <a:ext cx="237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white31.9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30.1 #33327. </a:t>
            </a:r>
            <a:r>
              <a:rPr lang="en-US" altLang="ko-KR" dirty="0" err="1" smtClean="0"/>
              <a:t>loyalblue</a:t>
            </a:r>
            <a:r>
              <a:rPr lang="en-US" altLang="ko-KR" dirty="0" smtClean="0"/>
              <a:t> 1 5.1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83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디자인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r>
              <a:rPr lang="en-US" altLang="ko-KR" dirty="0"/>
              <a:t>. </a:t>
            </a:r>
            <a:r>
              <a:rPr lang="ko-KR" altLang="en-US" dirty="0"/>
              <a:t>페이퍼 </a:t>
            </a:r>
            <a:r>
              <a:rPr lang="ko-KR" altLang="en-US" dirty="0" err="1"/>
              <a:t>프로토타입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4-2. </a:t>
            </a:r>
            <a:r>
              <a:rPr lang="ko-KR" altLang="en-US" dirty="0"/>
              <a:t>디자인 시안</a:t>
            </a:r>
          </a:p>
        </p:txBody>
      </p:sp>
    </p:spTree>
    <p:extLst>
      <p:ext uri="{BB962C8B-B14F-4D97-AF65-F5344CB8AC3E}">
        <p14:creationId xmlns:p14="http://schemas.microsoft.com/office/powerpoint/2010/main" val="6966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마크업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- html </a:t>
            </a:r>
            <a:r>
              <a:rPr lang="ko-KR" altLang="en-US" dirty="0"/>
              <a:t>문서 완성된 화면</a:t>
            </a:r>
            <a:r>
              <a:rPr lang="en-US" altLang="ko-KR" dirty="0"/>
              <a:t>, </a:t>
            </a:r>
            <a:r>
              <a:rPr lang="en-US" altLang="ko-KR" dirty="0" err="1"/>
              <a:t>vscode</a:t>
            </a:r>
            <a:r>
              <a:rPr lang="en-US" altLang="ko-KR" dirty="0"/>
              <a:t>(html,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) </a:t>
            </a:r>
            <a:r>
              <a:rPr lang="ko-KR" altLang="en-US" dirty="0"/>
              <a:t>캡처하여 첨부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index </a:t>
            </a:r>
            <a:r>
              <a:rPr lang="ko-KR" altLang="en-US" dirty="0"/>
              <a:t>문서 외 포함하고자 하는 파일 추가</a:t>
            </a: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인터랙션</a:t>
            </a:r>
            <a:r>
              <a:rPr lang="ko-KR" altLang="en-US" dirty="0" smtClean="0"/>
              <a:t> 구상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동작 구현된 페이지의 동작 전</a:t>
            </a:r>
            <a:r>
              <a:rPr lang="en-US" altLang="ko-KR" dirty="0"/>
              <a:t>, </a:t>
            </a:r>
            <a:r>
              <a:rPr lang="ko-KR" altLang="en-US" dirty="0"/>
              <a:t>후 화면 캡처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동작에 사용된 코드 캡처하여 첨부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gnb</a:t>
            </a:r>
            <a:r>
              <a:rPr lang="en-US" altLang="ko-KR" dirty="0"/>
              <a:t>, slide, tab, </a:t>
            </a:r>
            <a:r>
              <a:rPr lang="ko-KR" altLang="en-US" dirty="0"/>
              <a:t>유효성 검사</a:t>
            </a:r>
            <a:r>
              <a:rPr lang="en-US" altLang="ko-KR" dirty="0"/>
              <a:t>(</a:t>
            </a:r>
            <a:r>
              <a:rPr lang="ko-KR" altLang="en-US" dirty="0"/>
              <a:t>정규식 포함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2" y="301013"/>
            <a:ext cx="4782217" cy="2734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630" y="609600"/>
            <a:ext cx="3743847" cy="1876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105" y="301013"/>
            <a:ext cx="4696480" cy="3038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33" y="4245328"/>
            <a:ext cx="1924319" cy="19338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0121" y="4493013"/>
            <a:ext cx="1609950" cy="1686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6020" y="4545904"/>
            <a:ext cx="3189232" cy="21628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38" y="5948608"/>
            <a:ext cx="4763165" cy="4953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6316" y="2880739"/>
            <a:ext cx="4383939" cy="33696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5810" y="3204291"/>
            <a:ext cx="2951982" cy="39713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1458" y="3500877"/>
            <a:ext cx="3531008" cy="27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설계서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051987"/>
              </p:ext>
            </p:extLst>
          </p:nvPr>
        </p:nvGraphicFramePr>
        <p:xfrm>
          <a:off x="560540" y="826538"/>
          <a:ext cx="4061564" cy="3664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391">
                  <a:extLst>
                    <a:ext uri="{9D8B030D-6E8A-4147-A177-3AD203B41FA5}">
                      <a16:colId xmlns:a16="http://schemas.microsoft.com/office/drawing/2014/main" val="3636222273"/>
                    </a:ext>
                  </a:extLst>
                </a:gridCol>
                <a:gridCol w="1015391">
                  <a:extLst>
                    <a:ext uri="{9D8B030D-6E8A-4147-A177-3AD203B41FA5}">
                      <a16:colId xmlns:a16="http://schemas.microsoft.com/office/drawing/2014/main" val="2979302227"/>
                    </a:ext>
                  </a:extLst>
                </a:gridCol>
                <a:gridCol w="1015391">
                  <a:extLst>
                    <a:ext uri="{9D8B030D-6E8A-4147-A177-3AD203B41FA5}">
                      <a16:colId xmlns:a16="http://schemas.microsoft.com/office/drawing/2014/main" val="764368356"/>
                    </a:ext>
                  </a:extLst>
                </a:gridCol>
                <a:gridCol w="1015391">
                  <a:extLst>
                    <a:ext uri="{9D8B030D-6E8A-4147-A177-3AD203B41FA5}">
                      <a16:colId xmlns:a16="http://schemas.microsoft.com/office/drawing/2014/main" val="2836295183"/>
                    </a:ext>
                  </a:extLst>
                </a:gridCol>
              </a:tblGrid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dirty="0" err="1">
                          <a:effectLst/>
                        </a:rPr>
                        <a:t>컬럼명</a:t>
                      </a:r>
                      <a:r>
                        <a:rPr lang="en-US" sz="1200" dirty="0" err="1">
                          <a:effectLst/>
                        </a:rPr>
                        <a:t>aquanotice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종류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기본값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3524216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30221635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n_head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5134818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n_title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31966338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n_contents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639540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6708047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writer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6593590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n_date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5481927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m_date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606019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views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01735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likes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12263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60658"/>
              </p:ext>
            </p:extLst>
          </p:nvPr>
        </p:nvGraphicFramePr>
        <p:xfrm>
          <a:off x="5254369" y="1337733"/>
          <a:ext cx="3685784" cy="2287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446">
                  <a:extLst>
                    <a:ext uri="{9D8B030D-6E8A-4147-A177-3AD203B41FA5}">
                      <a16:colId xmlns:a16="http://schemas.microsoft.com/office/drawing/2014/main" val="3858676114"/>
                    </a:ext>
                  </a:extLst>
                </a:gridCol>
                <a:gridCol w="921446">
                  <a:extLst>
                    <a:ext uri="{9D8B030D-6E8A-4147-A177-3AD203B41FA5}">
                      <a16:colId xmlns:a16="http://schemas.microsoft.com/office/drawing/2014/main" val="2365643438"/>
                    </a:ext>
                  </a:extLst>
                </a:gridCol>
                <a:gridCol w="921446">
                  <a:extLst>
                    <a:ext uri="{9D8B030D-6E8A-4147-A177-3AD203B41FA5}">
                      <a16:colId xmlns:a16="http://schemas.microsoft.com/office/drawing/2014/main" val="1939120049"/>
                    </a:ext>
                  </a:extLst>
                </a:gridCol>
                <a:gridCol w="921446">
                  <a:extLst>
                    <a:ext uri="{9D8B030D-6E8A-4147-A177-3AD203B41FA5}">
                      <a16:colId xmlns:a16="http://schemas.microsoft.com/office/drawing/2014/main" val="1011917873"/>
                    </a:ext>
                  </a:extLst>
                </a:gridCol>
              </a:tblGrid>
              <a:tr h="457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dirty="0" err="1" smtClean="0">
                          <a:effectLst/>
                        </a:rPr>
                        <a:t>컬럼명</a:t>
                      </a:r>
                      <a:r>
                        <a:rPr lang="en-US" altLang="ko-KR" sz="1200" dirty="0" err="1" smtClean="0">
                          <a:effectLst/>
                        </a:rPr>
                        <a:t>dislist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종류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기본값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9970382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5343196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dis_name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4649396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0915254"/>
                  </a:ext>
                </a:extLst>
              </a:tr>
              <a:tr h="457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dis_rate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482531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18338"/>
              </p:ext>
            </p:extLst>
          </p:nvPr>
        </p:nvGraphicFramePr>
        <p:xfrm>
          <a:off x="685800" y="3259614"/>
          <a:ext cx="3748416" cy="300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104">
                  <a:extLst>
                    <a:ext uri="{9D8B030D-6E8A-4147-A177-3AD203B41FA5}">
                      <a16:colId xmlns:a16="http://schemas.microsoft.com/office/drawing/2014/main" val="2210217456"/>
                    </a:ext>
                  </a:extLst>
                </a:gridCol>
                <a:gridCol w="937104">
                  <a:extLst>
                    <a:ext uri="{9D8B030D-6E8A-4147-A177-3AD203B41FA5}">
                      <a16:colId xmlns:a16="http://schemas.microsoft.com/office/drawing/2014/main" val="3223036499"/>
                    </a:ext>
                  </a:extLst>
                </a:gridCol>
                <a:gridCol w="937104">
                  <a:extLst>
                    <a:ext uri="{9D8B030D-6E8A-4147-A177-3AD203B41FA5}">
                      <a16:colId xmlns:a16="http://schemas.microsoft.com/office/drawing/2014/main" val="3303469960"/>
                    </a:ext>
                  </a:extLst>
                </a:gridCol>
                <a:gridCol w="937104">
                  <a:extLst>
                    <a:ext uri="{9D8B030D-6E8A-4147-A177-3AD203B41FA5}">
                      <a16:colId xmlns:a16="http://schemas.microsoft.com/office/drawing/2014/main" val="1720195452"/>
                    </a:ext>
                  </a:extLst>
                </a:gridCol>
              </a:tblGrid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dirty="0" err="1" smtClean="0">
                          <a:effectLst/>
                        </a:rPr>
                        <a:t>컬럼명</a:t>
                      </a:r>
                      <a:r>
                        <a:rPr lang="en-US" altLang="ko-KR" sz="1200" dirty="0" smtClean="0">
                          <a:effectLst/>
                        </a:rPr>
                        <a:t>likes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종류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기본값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9349598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5690050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board_code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6181796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6869291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like_state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bit(1)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b'0'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982048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2517549"/>
                  </a:ext>
                </a:extLst>
              </a:tr>
              <a:tr h="429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NULL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329839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32946"/>
              </p:ext>
            </p:extLst>
          </p:nvPr>
        </p:nvGraphicFramePr>
        <p:xfrm>
          <a:off x="685800" y="2754789"/>
          <a:ext cx="4449872" cy="3233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468">
                  <a:extLst>
                    <a:ext uri="{9D8B030D-6E8A-4147-A177-3AD203B41FA5}">
                      <a16:colId xmlns:a16="http://schemas.microsoft.com/office/drawing/2014/main" val="778723247"/>
                    </a:ext>
                  </a:extLst>
                </a:gridCol>
                <a:gridCol w="1112468">
                  <a:extLst>
                    <a:ext uri="{9D8B030D-6E8A-4147-A177-3AD203B41FA5}">
                      <a16:colId xmlns:a16="http://schemas.microsoft.com/office/drawing/2014/main" val="3683407894"/>
                    </a:ext>
                  </a:extLst>
                </a:gridCol>
                <a:gridCol w="1112468">
                  <a:extLst>
                    <a:ext uri="{9D8B030D-6E8A-4147-A177-3AD203B41FA5}">
                      <a16:colId xmlns:a16="http://schemas.microsoft.com/office/drawing/2014/main" val="2893814438"/>
                    </a:ext>
                  </a:extLst>
                </a:gridCol>
                <a:gridCol w="1112468">
                  <a:extLst>
                    <a:ext uri="{9D8B030D-6E8A-4147-A177-3AD203B41FA5}">
                      <a16:colId xmlns:a16="http://schemas.microsoft.com/office/drawing/2014/main" val="68674704"/>
                    </a:ext>
                  </a:extLst>
                </a:gridCol>
              </a:tblGrid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dirty="0" err="1" smtClean="0">
                          <a:effectLst/>
                        </a:rPr>
                        <a:t>컬럼명</a:t>
                      </a:r>
                      <a:r>
                        <a:rPr lang="en-US" altLang="ko-KR" sz="1200" dirty="0" err="1" smtClean="0">
                          <a:effectLst/>
                        </a:rPr>
                        <a:t>marine_frineds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종류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기본값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0287390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6374031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9407406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u_name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11914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varchar(30)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0213468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varchar(11)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4287519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emailAll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6146477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ps_code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char(5)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068433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addr1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char(30)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24568486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addr2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53103908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nick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72562"/>
                  </a:ext>
                </a:extLst>
              </a:tr>
              <a:tr h="258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reg_date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NULL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323394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35332"/>
              </p:ext>
            </p:extLst>
          </p:nvPr>
        </p:nvGraphicFramePr>
        <p:xfrm>
          <a:off x="6889480" y="1399702"/>
          <a:ext cx="3679220" cy="4604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805">
                  <a:extLst>
                    <a:ext uri="{9D8B030D-6E8A-4147-A177-3AD203B41FA5}">
                      <a16:colId xmlns:a16="http://schemas.microsoft.com/office/drawing/2014/main" val="213427872"/>
                    </a:ext>
                  </a:extLst>
                </a:gridCol>
                <a:gridCol w="919805">
                  <a:extLst>
                    <a:ext uri="{9D8B030D-6E8A-4147-A177-3AD203B41FA5}">
                      <a16:colId xmlns:a16="http://schemas.microsoft.com/office/drawing/2014/main" val="1373418549"/>
                    </a:ext>
                  </a:extLst>
                </a:gridCol>
                <a:gridCol w="919805">
                  <a:extLst>
                    <a:ext uri="{9D8B030D-6E8A-4147-A177-3AD203B41FA5}">
                      <a16:colId xmlns:a16="http://schemas.microsoft.com/office/drawing/2014/main" val="2345707635"/>
                    </a:ext>
                  </a:extLst>
                </a:gridCol>
                <a:gridCol w="919805">
                  <a:extLst>
                    <a:ext uri="{9D8B030D-6E8A-4147-A177-3AD203B41FA5}">
                      <a16:colId xmlns:a16="http://schemas.microsoft.com/office/drawing/2014/main" val="2697758877"/>
                    </a:ext>
                  </a:extLst>
                </a:gridCol>
              </a:tblGrid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1" dirty="0" err="1" smtClean="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컬럼명</a:t>
                      </a:r>
                      <a:endParaRPr lang="en-US" altLang="ko-KR" sz="1200" b="1" dirty="0" smtClean="0">
                        <a:effectLst/>
                        <a:latin typeface="굴림" panose="020B0600000101010101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b="1" dirty="0" err="1" smtClean="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toCart_pro</a:t>
                      </a:r>
                      <a:endParaRPr lang="ko-KR" sz="12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1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종류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 b="1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기본값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2390432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43105874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u_id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varchar(20)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5957318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p_id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varchar(50)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1965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p_name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varchar(100)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0222570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booking_date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5645102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price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80053015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qty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int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2206622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picture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varchar(100)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9180942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bought_date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date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예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NULL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3001458"/>
                  </a:ext>
                </a:extLst>
              </a:tr>
              <a:tr h="4185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order_idx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굴림" panose="020B0600000101010101" pitchFamily="50" charset="-127"/>
                        </a:rPr>
                        <a:t>varchar(100)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아니오</a:t>
                      </a:r>
                      <a:endParaRPr lang="ko-KR" sz="12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078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4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6. ERD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Nunc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viverra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imperdiet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Fusce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est.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Vivamus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tellus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Pellentesque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habitant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morbi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tristique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senectus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netus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malesuada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fames ac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turpis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egestas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Proin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pharetra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nonummy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Mauris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orci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942" y="185285"/>
            <a:ext cx="7640116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웹 프로그래밍 동작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동작 구현된 페이지의 동작 전</a:t>
            </a:r>
            <a:r>
              <a:rPr lang="en-US" altLang="ko-KR" dirty="0"/>
              <a:t>, </a:t>
            </a:r>
            <a:r>
              <a:rPr lang="ko-KR" altLang="en-US" dirty="0"/>
              <a:t>후 화면 캡처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동작에 사용된 코드 캡처하여 첨부</a:t>
            </a:r>
          </a:p>
        </p:txBody>
      </p:sp>
      <p:pic>
        <p:nvPicPr>
          <p:cNvPr id="7" name="그래픽 6" descr="셀 타워 아이콘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8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80_TF89606788.potx" id="{2552BACA-03EF-471F-A22D-9F9174B70A92}" vid="{778A38E1-213F-4619-8D9C-A4B82BF2876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천체 설계</Template>
  <TotalTime>0</TotalTime>
  <Words>620</Words>
  <Application>Microsoft Office PowerPoint</Application>
  <PresentationFormat>와이드스크린</PresentationFormat>
  <Paragraphs>213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Spoqa Han Sans Neo Medium</vt:lpstr>
      <vt:lpstr>굴림</vt:lpstr>
      <vt:lpstr>맑은 고딕</vt:lpstr>
      <vt:lpstr>Arial</vt:lpstr>
      <vt:lpstr>Calibri</vt:lpstr>
      <vt:lpstr>Times New Roman</vt:lpstr>
      <vt:lpstr>천체</vt:lpstr>
      <vt:lpstr>롯데월드 아쿠아리움 리뉴얼 - 프론트엔드 과정 -</vt:lpstr>
      <vt:lpstr>목차</vt:lpstr>
      <vt:lpstr>1. 아이디어 구상</vt:lpstr>
      <vt:lpstr>4. 디자인 </vt:lpstr>
      <vt:lpstr>3. 마크업</vt:lpstr>
      <vt:lpstr>4. 인터랙션 구상</vt:lpstr>
      <vt:lpstr>5. 테이블 설계서</vt:lpstr>
      <vt:lpstr>6. ERD</vt:lpstr>
      <vt:lpstr>6. 웹 프로그래밍 동작</vt:lpstr>
      <vt:lpstr>7. 포트폴리오 사이트 링크</vt:lpstr>
      <vt:lpstr>8. 기타 참고사항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2022-11-23T06:53:40Z</dcterms:created>
  <dcterms:modified xsi:type="dcterms:W3CDTF">2022-11-23T10:28:47Z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