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641A4-BA07-4413-81A7-DB6048331147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AFEFC-E34F-4368-969E-387E54D46B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397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3B73-170A-4DD5-9374-73F2F5956688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8242-AC00-4BA4-978F-60B53D8A6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79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3B73-170A-4DD5-9374-73F2F5956688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8242-AC00-4BA4-978F-60B53D8A6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74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3B73-170A-4DD5-9374-73F2F5956688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8242-AC00-4BA4-978F-60B53D8A6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84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3B73-170A-4DD5-9374-73F2F5956688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8242-AC00-4BA4-978F-60B53D8A6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20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3B73-170A-4DD5-9374-73F2F5956688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8242-AC00-4BA4-978F-60B53D8A6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34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3B73-170A-4DD5-9374-73F2F5956688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8242-AC00-4BA4-978F-60B53D8A6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7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3B73-170A-4DD5-9374-73F2F5956688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8242-AC00-4BA4-978F-60B53D8A6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07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3B73-170A-4DD5-9374-73F2F5956688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8242-AC00-4BA4-978F-60B53D8A6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21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3B73-170A-4DD5-9374-73F2F5956688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8242-AC00-4BA4-978F-60B53D8A6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29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3B73-170A-4DD5-9374-73F2F5956688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8242-AC00-4BA4-978F-60B53D8A6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3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3B73-170A-4DD5-9374-73F2F5956688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8242-AC00-4BA4-978F-60B53D8A6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64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53B73-170A-4DD5-9374-73F2F5956688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48242-AC00-4BA4-978F-60B53D8A67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54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abdul.rasheed.syed/viz/Which_countries_Rockbuster/Sheet1?publish=y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abdul.rasheed.syed/viz/Top10-Countries-Max-Customers/Sheet1?publish=y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abdul.rasheed.syed/viz/Top5_Customers_Higest_paid/Sheet1?publish=y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abdul.rasheed.syed/viz/Sales_Figures_Geographical_Regions/Sheet1?publish=y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 smtClean="0"/>
              <a:t>Rockbuster</a:t>
            </a:r>
            <a:r>
              <a:rPr lang="en-GB" b="1" dirty="0" smtClean="0"/>
              <a:t> Stealth LLC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GB" dirty="0" smtClean="0"/>
              <a:t>nline </a:t>
            </a:r>
            <a:r>
              <a:rPr lang="en-GB" dirty="0"/>
              <a:t>V</a:t>
            </a:r>
            <a:r>
              <a:rPr lang="en-GB" dirty="0" smtClean="0"/>
              <a:t>ideo 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547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Top10 Sales Figures in different Geographical Regions</a:t>
            </a:r>
            <a:endParaRPr lang="en-GB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68067"/>
              </p:ext>
            </p:extLst>
          </p:nvPr>
        </p:nvGraphicFramePr>
        <p:xfrm>
          <a:off x="1400537" y="1909820"/>
          <a:ext cx="9757458" cy="4363656"/>
        </p:xfrm>
        <a:graphic>
          <a:graphicData uri="http://schemas.openxmlformats.org/drawingml/2006/table">
            <a:tbl>
              <a:tblPr/>
              <a:tblGrid>
                <a:gridCol w="1459059">
                  <a:extLst>
                    <a:ext uri="{9D8B030D-6E8A-4147-A177-3AD203B41FA5}">
                      <a16:colId xmlns:a16="http://schemas.microsoft.com/office/drawing/2014/main" val="4225272161"/>
                    </a:ext>
                  </a:extLst>
                </a:gridCol>
                <a:gridCol w="3222089">
                  <a:extLst>
                    <a:ext uri="{9D8B030D-6E8A-4147-A177-3AD203B41FA5}">
                      <a16:colId xmlns:a16="http://schemas.microsoft.com/office/drawing/2014/main" val="3181803820"/>
                    </a:ext>
                  </a:extLst>
                </a:gridCol>
                <a:gridCol w="2370972">
                  <a:extLst>
                    <a:ext uri="{9D8B030D-6E8A-4147-A177-3AD203B41FA5}">
                      <a16:colId xmlns:a16="http://schemas.microsoft.com/office/drawing/2014/main" val="3676904034"/>
                    </a:ext>
                  </a:extLst>
                </a:gridCol>
                <a:gridCol w="2705338">
                  <a:extLst>
                    <a:ext uri="{9D8B030D-6E8A-4147-A177-3AD203B41FA5}">
                      <a16:colId xmlns:a16="http://schemas.microsoft.com/office/drawing/2014/main" val="3735481162"/>
                    </a:ext>
                  </a:extLst>
                </a:gridCol>
              </a:tblGrid>
              <a:tr h="396696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S.No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customer_count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total_payment</a:t>
                      </a:r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$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737667"/>
                  </a:ext>
                </a:extLst>
              </a:tr>
              <a:tr h="396696"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6034.78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417190"/>
                  </a:ext>
                </a:extLst>
              </a:tr>
              <a:tr h="396696"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5251.03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191934"/>
                  </a:ext>
                </a:extLst>
              </a:tr>
              <a:tr h="396696"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3685.31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006323"/>
                  </a:ext>
                </a:extLst>
              </a:tr>
              <a:tr h="396696"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3122.51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24149"/>
                  </a:ext>
                </a:extLst>
              </a:tr>
              <a:tr h="396696"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Mexico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2984.82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293699"/>
                  </a:ext>
                </a:extLst>
              </a:tr>
              <a:tr h="396696"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2919.19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71033"/>
                  </a:ext>
                </a:extLst>
              </a:tr>
              <a:tr h="396696"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Russian Federation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2765.62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136729"/>
                  </a:ext>
                </a:extLst>
              </a:tr>
              <a:tr h="396696"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2219.7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587340"/>
                  </a:ext>
                </a:extLst>
              </a:tr>
              <a:tr h="396696"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Turkey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1498.49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583446"/>
                  </a:ext>
                </a:extLst>
              </a:tr>
              <a:tr h="396696"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1352.69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46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42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3447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/>
              <a:t>Recommendations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8571"/>
            <a:ext cx="10423967" cy="5463251"/>
          </a:xfrm>
        </p:spPr>
        <p:txBody>
          <a:bodyPr/>
          <a:lstStyle/>
          <a:p>
            <a:r>
              <a:rPr lang="en-GB" dirty="0" err="1" smtClean="0"/>
              <a:t>Rockbuster</a:t>
            </a:r>
            <a:r>
              <a:rPr lang="en-GB" dirty="0" smtClean="0"/>
              <a:t> has customers all around the world. This is the advantage  for the online platform as the company’s name is already known in all these markets.</a:t>
            </a:r>
          </a:p>
          <a:p>
            <a:r>
              <a:rPr lang="en-GB" dirty="0" smtClean="0"/>
              <a:t>Create the Online platform and use Latest technologies to compete in Market.</a:t>
            </a:r>
          </a:p>
          <a:p>
            <a:r>
              <a:rPr lang="en-GB" dirty="0" smtClean="0"/>
              <a:t>Highest Revenue is coming from India, So invest more in </a:t>
            </a:r>
            <a:r>
              <a:rPr lang="en-GB" dirty="0" err="1" smtClean="0"/>
              <a:t>india</a:t>
            </a:r>
            <a:r>
              <a:rPr lang="en-GB" dirty="0" smtClean="0"/>
              <a:t> to get more subscriptions as India population is more.</a:t>
            </a:r>
          </a:p>
          <a:p>
            <a:r>
              <a:rPr lang="en-GB" dirty="0" smtClean="0"/>
              <a:t>Average Rental per title is 2.98$, which is very competitive. If you increase little more dollars and provide all the titles as subscription basis. Then the customers and also revenue will increase.</a:t>
            </a:r>
          </a:p>
          <a:p>
            <a:r>
              <a:rPr lang="en-GB" dirty="0" smtClean="0"/>
              <a:t>Increase the marketing budget in the weak markets.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25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Email:abdulrasheedj@gmail.com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3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936023" cy="514106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Back 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896816"/>
            <a:ext cx="3628292" cy="5016758"/>
          </a:xfrm>
          <a:ln>
            <a:solidFill>
              <a:srgbClr val="92D050"/>
            </a:solidFill>
          </a:ln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Rockbuster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Stealth LLC is a movie rental company that used to have stores around the world.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Facing stiff competition from streaming services such as Netflix and Amazon Prime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466494" y="896817"/>
            <a:ext cx="3947746" cy="51398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2800" dirty="0" smtClean="0"/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Rockbuster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Stealth management team is planning to use its existing movie licenses to launch an online video rental service in order to stay competitive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66493" y="365126"/>
            <a:ext cx="3947747" cy="5141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Objective</a:t>
            </a:r>
            <a:endParaRPr lang="en-GB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414242" y="365126"/>
            <a:ext cx="3640013" cy="5141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/>
              <a:t>Key Questions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414242" y="896815"/>
            <a:ext cx="3569673" cy="5016758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Which movies contributed the most/least to revenue gain? 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What was the average rental duration for all videos? 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● Which countries are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Rockbuster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customers based in? 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● Where are customers with a high lifetime value based?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● Do sales figures vary between geographic regions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52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32838" cy="1325563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Movies with Most Revenue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469281"/>
              </p:ext>
            </p:extLst>
          </p:nvPr>
        </p:nvGraphicFramePr>
        <p:xfrm>
          <a:off x="838199" y="1690688"/>
          <a:ext cx="4832840" cy="3294548"/>
        </p:xfrm>
        <a:graphic>
          <a:graphicData uri="http://schemas.openxmlformats.org/drawingml/2006/table">
            <a:tbl>
              <a:tblPr/>
              <a:tblGrid>
                <a:gridCol w="966567">
                  <a:extLst>
                    <a:ext uri="{9D8B030D-6E8A-4147-A177-3AD203B41FA5}">
                      <a16:colId xmlns:a16="http://schemas.microsoft.com/office/drawing/2014/main" val="1615791154"/>
                    </a:ext>
                  </a:extLst>
                </a:gridCol>
                <a:gridCol w="2134505">
                  <a:extLst>
                    <a:ext uri="{9D8B030D-6E8A-4147-A177-3AD203B41FA5}">
                      <a16:colId xmlns:a16="http://schemas.microsoft.com/office/drawing/2014/main" val="503733849"/>
                    </a:ext>
                  </a:extLst>
                </a:gridCol>
                <a:gridCol w="1731768">
                  <a:extLst>
                    <a:ext uri="{9D8B030D-6E8A-4147-A177-3AD203B41FA5}">
                      <a16:colId xmlns:a16="http://schemas.microsoft.com/office/drawing/2014/main" val="2499464684"/>
                    </a:ext>
                  </a:extLst>
                </a:gridCol>
              </a:tblGrid>
              <a:tr h="67783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GB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No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Movie-title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total_revenue</a:t>
                      </a:r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$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870401"/>
                  </a:ext>
                </a:extLst>
              </a:tr>
              <a:tr h="523342"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Telegraph Voyage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215.75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663019"/>
                  </a:ext>
                </a:extLst>
              </a:tr>
              <a:tr h="523342"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Zorro Ark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199.72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876162"/>
                  </a:ext>
                </a:extLst>
              </a:tr>
              <a:tr h="523342"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Wife Turn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198.73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697296"/>
                  </a:ext>
                </a:extLst>
              </a:tr>
              <a:tr h="523342"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Innocent Usual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191.74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859575"/>
                  </a:ext>
                </a:extLst>
              </a:tr>
              <a:tr h="523342"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Hustler Party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190.78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916525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5934808" y="365125"/>
            <a:ext cx="5266588" cy="1325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Movies with Least Revenue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690688"/>
            <a:ext cx="4832838" cy="3285758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229209"/>
              </p:ext>
            </p:extLst>
          </p:nvPr>
        </p:nvGraphicFramePr>
        <p:xfrm>
          <a:off x="5961182" y="1690688"/>
          <a:ext cx="5213840" cy="3220545"/>
        </p:xfrm>
        <a:graphic>
          <a:graphicData uri="http://schemas.openxmlformats.org/drawingml/2006/table">
            <a:tbl>
              <a:tblPr/>
              <a:tblGrid>
                <a:gridCol w="826480">
                  <a:extLst>
                    <a:ext uri="{9D8B030D-6E8A-4147-A177-3AD203B41FA5}">
                      <a16:colId xmlns:a16="http://schemas.microsoft.com/office/drawing/2014/main" val="1391598395"/>
                    </a:ext>
                  </a:extLst>
                </a:gridCol>
                <a:gridCol w="2391507">
                  <a:extLst>
                    <a:ext uri="{9D8B030D-6E8A-4147-A177-3AD203B41FA5}">
                      <a16:colId xmlns:a16="http://schemas.microsoft.com/office/drawing/2014/main" val="810069168"/>
                    </a:ext>
                  </a:extLst>
                </a:gridCol>
                <a:gridCol w="1995853">
                  <a:extLst>
                    <a:ext uri="{9D8B030D-6E8A-4147-A177-3AD203B41FA5}">
                      <a16:colId xmlns:a16="http://schemas.microsoft.com/office/drawing/2014/main" val="3162646585"/>
                    </a:ext>
                  </a:extLst>
                </a:gridCol>
              </a:tblGrid>
              <a:tr h="520665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S.No</a:t>
                      </a:r>
                      <a:endParaRPr lang="en-GB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total_revenue</a:t>
                      </a:r>
                      <a:r>
                        <a:rPr lang="en-GB" sz="2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 $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792353"/>
                  </a:ext>
                </a:extLst>
              </a:tr>
              <a:tr h="520665"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Oklahoma </a:t>
                      </a:r>
                      <a:r>
                        <a:rPr lang="en-GB" sz="2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Jumanji</a:t>
                      </a:r>
                      <a:endParaRPr lang="en-GB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803808"/>
                  </a:ext>
                </a:extLst>
              </a:tr>
              <a:tr h="520665"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Duffel Apocalypse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507080"/>
                  </a:ext>
                </a:extLst>
              </a:tr>
              <a:tr h="520665"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Texas Watch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953126"/>
                  </a:ext>
                </a:extLst>
              </a:tr>
              <a:tr h="520665"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Freedom Cleopatra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376069"/>
                  </a:ext>
                </a:extLst>
              </a:tr>
              <a:tr h="520665"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Rebel Airport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6.93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24182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934808" y="1699478"/>
            <a:ext cx="5240214" cy="3285758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70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023" y="1358655"/>
            <a:ext cx="1984131" cy="32067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Film Titles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106616" y="2901462"/>
            <a:ext cx="2470638" cy="100232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5158155" y="2901461"/>
            <a:ext cx="2470638" cy="100232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7192112" y="2901461"/>
            <a:ext cx="2470638" cy="100232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9226067" y="2901461"/>
            <a:ext cx="2470638" cy="100232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1418493" y="2901460"/>
            <a:ext cx="2124804" cy="100232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916723" y="3112477"/>
            <a:ext cx="105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1000</a:t>
            </a:r>
            <a:endParaRPr lang="en-GB" sz="28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261088" y="2117482"/>
            <a:ext cx="0" cy="7971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055201" y="1760661"/>
            <a:ext cx="404446" cy="3516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3741129" y="3097743"/>
            <a:ext cx="105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599</a:t>
            </a:r>
            <a:endParaRPr lang="en-GB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899" y="3097743"/>
            <a:ext cx="105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109</a:t>
            </a:r>
            <a:endParaRPr lang="en-GB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887438" y="3097743"/>
            <a:ext cx="1338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5 days</a:t>
            </a:r>
            <a:endParaRPr lang="en-GB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30538" y="3109428"/>
            <a:ext cx="105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2.98$</a:t>
            </a:r>
            <a:endParaRPr lang="en-GB" sz="2800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8606202" y="1151793"/>
            <a:ext cx="3193075" cy="527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Average Revenue per Rental</a:t>
            </a: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0366863" y="2117482"/>
            <a:ext cx="0" cy="7971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0160976" y="1760661"/>
            <a:ext cx="404446" cy="3516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949956" y="5177443"/>
            <a:ext cx="2954949" cy="320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Average Rental Duration</a:t>
            </a: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403979" y="3903783"/>
            <a:ext cx="0" cy="7971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201756" y="4700951"/>
            <a:ext cx="404446" cy="3516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684221" y="5125913"/>
            <a:ext cx="2954949" cy="320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Customers</a:t>
            </a: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4138244" y="3852253"/>
            <a:ext cx="0" cy="7971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936021" y="4649421"/>
            <a:ext cx="404446" cy="3516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5450495" y="1090246"/>
            <a:ext cx="1984131" cy="597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Countries and cities</a:t>
            </a:r>
            <a:endParaRPr lang="en-GB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6442560" y="2126027"/>
            <a:ext cx="0" cy="7971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236673" y="1769206"/>
            <a:ext cx="404446" cy="3516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78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20980"/>
            <a:ext cx="10852639" cy="61046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2369" y="6532685"/>
            <a:ext cx="883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Tableau Link: </a:t>
            </a:r>
            <a:r>
              <a:rPr lang="en-GB" dirty="0" err="1" smtClean="0">
                <a:hlinkClick r:id="rId3"/>
              </a:rPr>
              <a:t>Which_countries_Rockbuster</a:t>
            </a:r>
            <a:r>
              <a:rPr lang="en-GB" dirty="0" smtClean="0">
                <a:hlinkClick r:id="rId3"/>
              </a:rPr>
              <a:t> | Tableau Public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9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" y="1"/>
            <a:ext cx="11392291" cy="64081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2369" y="6532685"/>
            <a:ext cx="883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Tableau Link: </a:t>
            </a:r>
            <a:r>
              <a:rPr lang="en-GB" dirty="0" smtClean="0">
                <a:hlinkClick r:id="rId3"/>
              </a:rPr>
              <a:t>Top10-Countries-Max-Customers | Tableau Public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00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" y="0"/>
            <a:ext cx="11277600" cy="6343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2369" y="6532685"/>
            <a:ext cx="883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Tableau Link:</a:t>
            </a:r>
            <a:r>
              <a:rPr lang="en-GB" dirty="0" smtClean="0">
                <a:hlinkClick r:id="rId3"/>
              </a:rPr>
              <a:t>Top5_Customers_Higest_paid | Tableau Public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75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Where are customers with a high lifetime value based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322097"/>
              </p:ext>
            </p:extLst>
          </p:nvPr>
        </p:nvGraphicFramePr>
        <p:xfrm>
          <a:off x="944880" y="2001519"/>
          <a:ext cx="10408919" cy="3369261"/>
        </p:xfrm>
        <a:graphic>
          <a:graphicData uri="http://schemas.openxmlformats.org/drawingml/2006/table">
            <a:tbl>
              <a:tblPr/>
              <a:tblGrid>
                <a:gridCol w="1645763">
                  <a:extLst>
                    <a:ext uri="{9D8B030D-6E8A-4147-A177-3AD203B41FA5}">
                      <a16:colId xmlns:a16="http://schemas.microsoft.com/office/drawing/2014/main" val="331174108"/>
                    </a:ext>
                  </a:extLst>
                </a:gridCol>
                <a:gridCol w="1432028">
                  <a:extLst>
                    <a:ext uri="{9D8B030D-6E8A-4147-A177-3AD203B41FA5}">
                      <a16:colId xmlns:a16="http://schemas.microsoft.com/office/drawing/2014/main" val="1725138447"/>
                    </a:ext>
                  </a:extLst>
                </a:gridCol>
                <a:gridCol w="1389281">
                  <a:extLst>
                    <a:ext uri="{9D8B030D-6E8A-4147-A177-3AD203B41FA5}">
                      <a16:colId xmlns:a16="http://schemas.microsoft.com/office/drawing/2014/main" val="621556636"/>
                    </a:ext>
                  </a:extLst>
                </a:gridCol>
                <a:gridCol w="1560269">
                  <a:extLst>
                    <a:ext uri="{9D8B030D-6E8A-4147-A177-3AD203B41FA5}">
                      <a16:colId xmlns:a16="http://schemas.microsoft.com/office/drawing/2014/main" val="2068345568"/>
                    </a:ext>
                  </a:extLst>
                </a:gridCol>
                <a:gridCol w="1367907">
                  <a:extLst>
                    <a:ext uri="{9D8B030D-6E8A-4147-A177-3AD203B41FA5}">
                      <a16:colId xmlns:a16="http://schemas.microsoft.com/office/drawing/2014/main" val="3141940015"/>
                    </a:ext>
                  </a:extLst>
                </a:gridCol>
                <a:gridCol w="3013671">
                  <a:extLst>
                    <a:ext uri="{9D8B030D-6E8A-4147-A177-3AD203B41FA5}">
                      <a16:colId xmlns:a16="http://schemas.microsoft.com/office/drawing/2014/main" val="1820387906"/>
                    </a:ext>
                  </a:extLst>
                </a:gridCol>
              </a:tblGrid>
              <a:tr h="62788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customer_id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first_name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last_name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total_amount_paid</a:t>
                      </a:r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$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673512"/>
                  </a:ext>
                </a:extLst>
              </a:tr>
              <a:tr h="502311"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Atlixco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Mexico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139556"/>
                  </a:ext>
                </a:extLst>
              </a:tr>
              <a:tr h="502311"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Patricia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Johnson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Bernardino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851076"/>
                  </a:ext>
                </a:extLst>
              </a:tr>
              <a:tr h="502311"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Sergio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Stanfield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Celaya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Mexico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102.76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214056"/>
                  </a:ext>
                </a:extLst>
              </a:tr>
              <a:tr h="502311"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Clinton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Buford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Aurora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98.76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262597"/>
                  </a:ext>
                </a:extLst>
              </a:tr>
              <a:tr h="502311"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Adoni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432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32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31" y="278423"/>
            <a:ext cx="10467404" cy="58879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2369" y="6532685"/>
            <a:ext cx="883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Tableau </a:t>
            </a:r>
            <a:r>
              <a:rPr lang="en-GB" dirty="0" err="1" smtClean="0"/>
              <a:t>Link:</a:t>
            </a:r>
            <a:r>
              <a:rPr lang="en-GB" dirty="0" err="1" smtClean="0">
                <a:hlinkClick r:id="rId3"/>
              </a:rPr>
              <a:t>Sales_Figures_Geographical_Regions</a:t>
            </a:r>
            <a:r>
              <a:rPr lang="en-GB" dirty="0" smtClean="0">
                <a:hlinkClick r:id="rId3"/>
              </a:rPr>
              <a:t> | Tableau Public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1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451</Words>
  <Application>Microsoft Office PowerPoint</Application>
  <PresentationFormat>Widescreen</PresentationFormat>
  <Paragraphs>174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Rockbuster Stealth LLC</vt:lpstr>
      <vt:lpstr>Back Ground</vt:lpstr>
      <vt:lpstr>Movies with Most Revenue</vt:lpstr>
      <vt:lpstr>Total Film Titles</vt:lpstr>
      <vt:lpstr>PowerPoint Presentation</vt:lpstr>
      <vt:lpstr>PowerPoint Presentation</vt:lpstr>
      <vt:lpstr>PowerPoint Presentation</vt:lpstr>
      <vt:lpstr>Where are customers with a high lifetime value based</vt:lpstr>
      <vt:lpstr>PowerPoint Presentation</vt:lpstr>
      <vt:lpstr>Top10 Sales Figures in different Geographical Regions</vt:lpstr>
      <vt:lpstr>Recommendations</vt:lpstr>
      <vt:lpstr>Questions?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</dc:title>
  <dc:creator>Abdulrasheed Syed</dc:creator>
  <cp:lastModifiedBy>Abdulrasheed Syed</cp:lastModifiedBy>
  <cp:revision>21</cp:revision>
  <dcterms:created xsi:type="dcterms:W3CDTF">2023-01-08T22:28:44Z</dcterms:created>
  <dcterms:modified xsi:type="dcterms:W3CDTF">2023-01-09T02:35:08Z</dcterms:modified>
</cp:coreProperties>
</file>