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763B0DE-FDEF-4E3E-9CE4-2F3A1F845EE2}" type="doc">
      <dgm:prSet loTypeId="urn:microsoft.com/office/officeart/2018/2/layout/IconVerticalSolidList" loCatId="icon" qsTypeId="urn:microsoft.com/office/officeart/2005/8/quickstyle/simple2" qsCatId="simple" csTypeId="urn:microsoft.com/office/officeart/2018/5/colors/Iconchunking_neutralicontext_accent3_2" csCatId="accent3" phldr="1"/>
      <dgm:spPr/>
      <dgm:t>
        <a:bodyPr/>
        <a:lstStyle/>
        <a:p>
          <a:endParaRPr lang="en-US"/>
        </a:p>
      </dgm:t>
    </dgm:pt>
    <dgm:pt modelId="{529A56B7-8142-477F-B235-E2F0CBA640EE}">
      <dgm:prSet/>
      <dgm:spPr/>
      <dgm:t>
        <a:bodyPr/>
        <a:lstStyle/>
        <a:p>
          <a:pPr>
            <a:lnSpc>
              <a:spcPct val="100000"/>
            </a:lnSpc>
          </a:pPr>
          <a:r>
            <a:rPr lang="en-US" b="1" dirty="0">
              <a:solidFill>
                <a:schemeClr val="tx1"/>
              </a:solidFill>
            </a:rPr>
            <a:t>However, due to the increasing number of alerts generated by security systems, SOC analysts often face alert fatigue, making it difficult to prioritize true threats.</a:t>
          </a:r>
        </a:p>
      </dgm:t>
    </dgm:pt>
    <dgm:pt modelId="{D1488A7A-20CA-4697-BA78-84B17B4DE072}" type="parTrans" cxnId="{B3822F82-F778-44D3-87C5-23783498CE5B}">
      <dgm:prSet/>
      <dgm:spPr/>
      <dgm:t>
        <a:bodyPr/>
        <a:lstStyle/>
        <a:p>
          <a:endParaRPr lang="en-US"/>
        </a:p>
      </dgm:t>
    </dgm:pt>
    <dgm:pt modelId="{AA7CA765-5B34-404F-ABDB-79CD27B2738A}" type="sibTrans" cxnId="{B3822F82-F778-44D3-87C5-23783498CE5B}">
      <dgm:prSet/>
      <dgm:spPr/>
      <dgm:t>
        <a:bodyPr/>
        <a:lstStyle/>
        <a:p>
          <a:endParaRPr lang="en-US"/>
        </a:p>
      </dgm:t>
    </dgm:pt>
    <dgm:pt modelId="{F083A88F-D016-4197-9059-1B1B07A5872F}">
      <dgm:prSet/>
      <dgm:spPr/>
      <dgm:t>
        <a:bodyPr/>
        <a:lstStyle/>
        <a:p>
          <a:pPr>
            <a:lnSpc>
              <a:spcPct val="100000"/>
            </a:lnSpc>
          </a:pPr>
          <a:r>
            <a:rPr lang="en-US" b="1" dirty="0">
              <a:solidFill>
                <a:schemeClr val="tx1"/>
              </a:solidFill>
            </a:rPr>
            <a:t>To alleviate this, our goal is to develop a machine learning-based classification model capable of predicting the triage grade of cybersecurity incidents.</a:t>
          </a:r>
        </a:p>
      </dgm:t>
    </dgm:pt>
    <dgm:pt modelId="{323BCD75-7915-4B92-9EF2-D955A17AEC49}" type="parTrans" cxnId="{4DB5FD6C-3B18-4E8B-B6D9-4644FEAB20BD}">
      <dgm:prSet/>
      <dgm:spPr/>
      <dgm:t>
        <a:bodyPr/>
        <a:lstStyle/>
        <a:p>
          <a:endParaRPr lang="en-US"/>
        </a:p>
      </dgm:t>
    </dgm:pt>
    <dgm:pt modelId="{DD7C4AF4-FA37-42D7-BFDA-D7190F09DEB1}" type="sibTrans" cxnId="{4DB5FD6C-3B18-4E8B-B6D9-4644FEAB20BD}">
      <dgm:prSet/>
      <dgm:spPr/>
      <dgm:t>
        <a:bodyPr/>
        <a:lstStyle/>
        <a:p>
          <a:endParaRPr lang="en-US"/>
        </a:p>
      </dgm:t>
    </dgm:pt>
    <dgm:pt modelId="{100B5D17-F239-4816-A166-C7F2A9F4226A}">
      <dgm:prSet/>
      <dgm:spPr/>
      <dgm:t>
        <a:bodyPr/>
        <a:lstStyle/>
        <a:p>
          <a:pPr>
            <a:lnSpc>
              <a:spcPct val="100000"/>
            </a:lnSpc>
          </a:pPr>
          <a:r>
            <a:rPr lang="en-US" b="1" dirty="0">
              <a:solidFill>
                <a:schemeClr val="tx1"/>
              </a:solidFill>
            </a:rPr>
            <a:t>Categorizing them as True Positive (TP), Benign Positive (BP), or False Positive (FP).</a:t>
          </a:r>
        </a:p>
      </dgm:t>
    </dgm:pt>
    <dgm:pt modelId="{34547F31-9A51-4CE4-A681-62CFA6EF4F98}" type="parTrans" cxnId="{0D989A71-D629-4E54-B4A9-265DC82F88CC}">
      <dgm:prSet/>
      <dgm:spPr/>
      <dgm:t>
        <a:bodyPr/>
        <a:lstStyle/>
        <a:p>
          <a:endParaRPr lang="en-US"/>
        </a:p>
      </dgm:t>
    </dgm:pt>
    <dgm:pt modelId="{BD9CDF16-3DC7-45FE-AC75-A29B6BE18BF3}" type="sibTrans" cxnId="{0D989A71-D629-4E54-B4A9-265DC82F88CC}">
      <dgm:prSet/>
      <dgm:spPr/>
      <dgm:t>
        <a:bodyPr/>
        <a:lstStyle/>
        <a:p>
          <a:endParaRPr lang="en-US"/>
        </a:p>
      </dgm:t>
    </dgm:pt>
    <dgm:pt modelId="{3310503A-7613-4FAC-AA94-EEFD81A4AC19}">
      <dgm:prSet/>
      <dgm:spPr/>
      <dgm:t>
        <a:bodyPr/>
        <a:lstStyle/>
        <a:p>
          <a:pPr>
            <a:lnSpc>
              <a:spcPct val="100000"/>
            </a:lnSpc>
          </a:pPr>
          <a:r>
            <a:rPr lang="en-US" b="1" dirty="0">
              <a:solidFill>
                <a:schemeClr val="tx1"/>
              </a:solidFill>
            </a:rPr>
            <a:t>In modern cybersecurity landscapes, Security Operation Centers (SOCs) play a crucial role in detecting, analyzing, and responding to security incidents.</a:t>
          </a:r>
        </a:p>
      </dgm:t>
    </dgm:pt>
    <dgm:pt modelId="{910E35F7-8E02-48CA-873E-70C39DD41590}" type="sibTrans" cxnId="{541567C5-F035-4778-8701-BFFB08AB767C}">
      <dgm:prSet/>
      <dgm:spPr/>
      <dgm:t>
        <a:bodyPr/>
        <a:lstStyle/>
        <a:p>
          <a:endParaRPr lang="en-US"/>
        </a:p>
      </dgm:t>
    </dgm:pt>
    <dgm:pt modelId="{5BE19B7F-E2D0-4D66-AA7C-34F9C6E25150}" type="parTrans" cxnId="{541567C5-F035-4778-8701-BFFB08AB767C}">
      <dgm:prSet/>
      <dgm:spPr/>
      <dgm:t>
        <a:bodyPr/>
        <a:lstStyle/>
        <a:p>
          <a:endParaRPr lang="en-US"/>
        </a:p>
      </dgm:t>
    </dgm:pt>
    <dgm:pt modelId="{6163675A-6801-4F21-8168-2A13C456BCE7}" type="pres">
      <dgm:prSet presAssocID="{A763B0DE-FDEF-4E3E-9CE4-2F3A1F845EE2}" presName="root" presStyleCnt="0">
        <dgm:presLayoutVars>
          <dgm:dir/>
          <dgm:resizeHandles val="exact"/>
        </dgm:presLayoutVars>
      </dgm:prSet>
      <dgm:spPr/>
    </dgm:pt>
    <dgm:pt modelId="{58373F75-AB74-4F39-BADB-35B5A9C1E5F1}" type="pres">
      <dgm:prSet presAssocID="{3310503A-7613-4FAC-AA94-EEFD81A4AC19}" presName="compNode" presStyleCnt="0"/>
      <dgm:spPr/>
    </dgm:pt>
    <dgm:pt modelId="{626119E7-8AE1-422A-BEE9-FF8B53E992A2}" type="pres">
      <dgm:prSet presAssocID="{3310503A-7613-4FAC-AA94-EEFD81A4AC19}" presName="bgRect" presStyleLbl="bgShp" presStyleIdx="0" presStyleCnt="4"/>
      <dgm:spPr/>
    </dgm:pt>
    <dgm:pt modelId="{71F9AF4B-4D2F-41F7-9967-90BB99C676DF}" type="pres">
      <dgm:prSet presAssocID="{3310503A-7613-4FAC-AA94-EEFD81A4AC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curity Camera Sign"/>
        </a:ext>
      </dgm:extLst>
    </dgm:pt>
    <dgm:pt modelId="{5F3E0150-8F6C-4D9C-8A36-9D9BB2B22AA2}" type="pres">
      <dgm:prSet presAssocID="{3310503A-7613-4FAC-AA94-EEFD81A4AC19}" presName="spaceRect" presStyleCnt="0"/>
      <dgm:spPr/>
    </dgm:pt>
    <dgm:pt modelId="{B05E8D2C-CB5C-4CDC-A1B1-A65695450106}" type="pres">
      <dgm:prSet presAssocID="{3310503A-7613-4FAC-AA94-EEFD81A4AC19}" presName="parTx" presStyleLbl="revTx" presStyleIdx="0" presStyleCnt="4">
        <dgm:presLayoutVars>
          <dgm:chMax val="0"/>
          <dgm:chPref val="0"/>
        </dgm:presLayoutVars>
      </dgm:prSet>
      <dgm:spPr/>
    </dgm:pt>
    <dgm:pt modelId="{3B8AA822-5B74-409B-BFD4-35EEC2C5F662}" type="pres">
      <dgm:prSet presAssocID="{910E35F7-8E02-48CA-873E-70C39DD41590}" presName="sibTrans" presStyleCnt="0"/>
      <dgm:spPr/>
    </dgm:pt>
    <dgm:pt modelId="{E8488B5A-A2AD-4C35-A01E-50C21A72D856}" type="pres">
      <dgm:prSet presAssocID="{529A56B7-8142-477F-B235-E2F0CBA640EE}" presName="compNode" presStyleCnt="0"/>
      <dgm:spPr/>
    </dgm:pt>
    <dgm:pt modelId="{368BF37E-4594-4FD1-9692-BC62EC1309DF}" type="pres">
      <dgm:prSet presAssocID="{529A56B7-8142-477F-B235-E2F0CBA640EE}" presName="bgRect" presStyleLbl="bgShp" presStyleIdx="1" presStyleCnt="4"/>
      <dgm:spPr/>
    </dgm:pt>
    <dgm:pt modelId="{A8126E04-E4DC-4A25-94D4-BE1F538AB296}" type="pres">
      <dgm:prSet presAssocID="{529A56B7-8142-477F-B235-E2F0CBA640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A462E753-D67F-4BE1-8F07-7BDA57D462B2}" type="pres">
      <dgm:prSet presAssocID="{529A56B7-8142-477F-B235-E2F0CBA640EE}" presName="spaceRect" presStyleCnt="0"/>
      <dgm:spPr/>
    </dgm:pt>
    <dgm:pt modelId="{7A6D1916-8D78-46D0-8AF6-91A664AF8F89}" type="pres">
      <dgm:prSet presAssocID="{529A56B7-8142-477F-B235-E2F0CBA640EE}" presName="parTx" presStyleLbl="revTx" presStyleIdx="1" presStyleCnt="4">
        <dgm:presLayoutVars>
          <dgm:chMax val="0"/>
          <dgm:chPref val="0"/>
        </dgm:presLayoutVars>
      </dgm:prSet>
      <dgm:spPr/>
    </dgm:pt>
    <dgm:pt modelId="{794AE9EC-452E-40BA-98E6-A66C70AE2630}" type="pres">
      <dgm:prSet presAssocID="{AA7CA765-5B34-404F-ABDB-79CD27B2738A}" presName="sibTrans" presStyleCnt="0"/>
      <dgm:spPr/>
    </dgm:pt>
    <dgm:pt modelId="{5A5382B8-675A-4E83-8545-8C01CDBD550C}" type="pres">
      <dgm:prSet presAssocID="{F083A88F-D016-4197-9059-1B1B07A5872F}" presName="compNode" presStyleCnt="0"/>
      <dgm:spPr/>
    </dgm:pt>
    <dgm:pt modelId="{7581B80F-489C-452F-86C3-EA0B71B94190}" type="pres">
      <dgm:prSet presAssocID="{F083A88F-D016-4197-9059-1B1B07A5872F}" presName="bgRect" presStyleLbl="bgShp" presStyleIdx="2" presStyleCnt="4"/>
      <dgm:spPr/>
    </dgm:pt>
    <dgm:pt modelId="{259C1AE7-EA82-4A7D-A732-9349C960B1BC}" type="pres">
      <dgm:prSet presAssocID="{F083A88F-D016-4197-9059-1B1B07A587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E718FE0-48F2-41FB-A1B2-6EB557265CF4}" type="pres">
      <dgm:prSet presAssocID="{F083A88F-D016-4197-9059-1B1B07A5872F}" presName="spaceRect" presStyleCnt="0"/>
      <dgm:spPr/>
    </dgm:pt>
    <dgm:pt modelId="{6D895807-7AF7-400A-A29E-C8C8D773D659}" type="pres">
      <dgm:prSet presAssocID="{F083A88F-D016-4197-9059-1B1B07A5872F}" presName="parTx" presStyleLbl="revTx" presStyleIdx="2" presStyleCnt="4">
        <dgm:presLayoutVars>
          <dgm:chMax val="0"/>
          <dgm:chPref val="0"/>
        </dgm:presLayoutVars>
      </dgm:prSet>
      <dgm:spPr/>
    </dgm:pt>
    <dgm:pt modelId="{BCD78E52-9D70-4332-A1AC-CB8863791B39}" type="pres">
      <dgm:prSet presAssocID="{DD7C4AF4-FA37-42D7-BFDA-D7190F09DEB1}" presName="sibTrans" presStyleCnt="0"/>
      <dgm:spPr/>
    </dgm:pt>
    <dgm:pt modelId="{6F506A7F-B1E5-4236-83F6-5C9574B4FF13}" type="pres">
      <dgm:prSet presAssocID="{100B5D17-F239-4816-A166-C7F2A9F4226A}" presName="compNode" presStyleCnt="0"/>
      <dgm:spPr/>
    </dgm:pt>
    <dgm:pt modelId="{BB95462E-73B9-47B4-B2E2-36ED6BBA4852}" type="pres">
      <dgm:prSet presAssocID="{100B5D17-F239-4816-A166-C7F2A9F4226A}" presName="bgRect" presStyleLbl="bgShp" presStyleIdx="3" presStyleCnt="4"/>
      <dgm:spPr/>
    </dgm:pt>
    <dgm:pt modelId="{3C836A4C-865D-49E2-9204-A2318645C1F0}" type="pres">
      <dgm:prSet presAssocID="{100B5D17-F239-4816-A166-C7F2A9F42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455FAECA-B60D-40D5-AA22-3AE8A2127B3F}" type="pres">
      <dgm:prSet presAssocID="{100B5D17-F239-4816-A166-C7F2A9F4226A}" presName="spaceRect" presStyleCnt="0"/>
      <dgm:spPr/>
    </dgm:pt>
    <dgm:pt modelId="{80D98F7C-FB1B-4955-BFCE-8CC4F1B967A4}" type="pres">
      <dgm:prSet presAssocID="{100B5D17-F239-4816-A166-C7F2A9F4226A}" presName="parTx" presStyleLbl="revTx" presStyleIdx="3" presStyleCnt="4">
        <dgm:presLayoutVars>
          <dgm:chMax val="0"/>
          <dgm:chPref val="0"/>
        </dgm:presLayoutVars>
      </dgm:prSet>
      <dgm:spPr/>
    </dgm:pt>
  </dgm:ptLst>
  <dgm:cxnLst>
    <dgm:cxn modelId="{B4113B16-363B-407A-A3CF-426A5FEC0566}" type="presOf" srcId="{100B5D17-F239-4816-A166-C7F2A9F4226A}" destId="{80D98F7C-FB1B-4955-BFCE-8CC4F1B967A4}" srcOrd="0" destOrd="0" presId="urn:microsoft.com/office/officeart/2018/2/layout/IconVerticalSolidList"/>
    <dgm:cxn modelId="{A7508617-EF2C-4DFB-AE7F-598FE45C63E1}" type="presOf" srcId="{F083A88F-D016-4197-9059-1B1B07A5872F}" destId="{6D895807-7AF7-400A-A29E-C8C8D773D659}" srcOrd="0" destOrd="0" presId="urn:microsoft.com/office/officeart/2018/2/layout/IconVerticalSolidList"/>
    <dgm:cxn modelId="{5047F630-889E-4A72-99B1-8A3295725172}" type="presOf" srcId="{A763B0DE-FDEF-4E3E-9CE4-2F3A1F845EE2}" destId="{6163675A-6801-4F21-8168-2A13C456BCE7}" srcOrd="0" destOrd="0" presId="urn:microsoft.com/office/officeart/2018/2/layout/IconVerticalSolidList"/>
    <dgm:cxn modelId="{4DB5FD6C-3B18-4E8B-B6D9-4644FEAB20BD}" srcId="{A763B0DE-FDEF-4E3E-9CE4-2F3A1F845EE2}" destId="{F083A88F-D016-4197-9059-1B1B07A5872F}" srcOrd="2" destOrd="0" parTransId="{323BCD75-7915-4B92-9EF2-D955A17AEC49}" sibTransId="{DD7C4AF4-FA37-42D7-BFDA-D7190F09DEB1}"/>
    <dgm:cxn modelId="{0D989A71-D629-4E54-B4A9-265DC82F88CC}" srcId="{A763B0DE-FDEF-4E3E-9CE4-2F3A1F845EE2}" destId="{100B5D17-F239-4816-A166-C7F2A9F4226A}" srcOrd="3" destOrd="0" parTransId="{34547F31-9A51-4CE4-A681-62CFA6EF4F98}" sibTransId="{BD9CDF16-3DC7-45FE-AC75-A29B6BE18BF3}"/>
    <dgm:cxn modelId="{BDD4FA56-9E56-4E16-A96C-C10C0AA7B401}" type="presOf" srcId="{3310503A-7613-4FAC-AA94-EEFD81A4AC19}" destId="{B05E8D2C-CB5C-4CDC-A1B1-A65695450106}" srcOrd="0" destOrd="0" presId="urn:microsoft.com/office/officeart/2018/2/layout/IconVerticalSolidList"/>
    <dgm:cxn modelId="{B3822F82-F778-44D3-87C5-23783498CE5B}" srcId="{A763B0DE-FDEF-4E3E-9CE4-2F3A1F845EE2}" destId="{529A56B7-8142-477F-B235-E2F0CBA640EE}" srcOrd="1" destOrd="0" parTransId="{D1488A7A-20CA-4697-BA78-84B17B4DE072}" sibTransId="{AA7CA765-5B34-404F-ABDB-79CD27B2738A}"/>
    <dgm:cxn modelId="{B5345FAD-B4F1-4F82-8D96-486FC004E8AC}" type="presOf" srcId="{529A56B7-8142-477F-B235-E2F0CBA640EE}" destId="{7A6D1916-8D78-46D0-8AF6-91A664AF8F89}" srcOrd="0" destOrd="0" presId="urn:microsoft.com/office/officeart/2018/2/layout/IconVerticalSolidList"/>
    <dgm:cxn modelId="{541567C5-F035-4778-8701-BFFB08AB767C}" srcId="{A763B0DE-FDEF-4E3E-9CE4-2F3A1F845EE2}" destId="{3310503A-7613-4FAC-AA94-EEFD81A4AC19}" srcOrd="0" destOrd="0" parTransId="{5BE19B7F-E2D0-4D66-AA7C-34F9C6E25150}" sibTransId="{910E35F7-8E02-48CA-873E-70C39DD41590}"/>
    <dgm:cxn modelId="{85CBAEA0-46A0-4F61-8D09-D30A38B8A54B}" type="presParOf" srcId="{6163675A-6801-4F21-8168-2A13C456BCE7}" destId="{58373F75-AB74-4F39-BADB-35B5A9C1E5F1}" srcOrd="0" destOrd="0" presId="urn:microsoft.com/office/officeart/2018/2/layout/IconVerticalSolidList"/>
    <dgm:cxn modelId="{252855A7-94D5-4474-BA29-A0D1088354E5}" type="presParOf" srcId="{58373F75-AB74-4F39-BADB-35B5A9C1E5F1}" destId="{626119E7-8AE1-422A-BEE9-FF8B53E992A2}" srcOrd="0" destOrd="0" presId="urn:microsoft.com/office/officeart/2018/2/layout/IconVerticalSolidList"/>
    <dgm:cxn modelId="{EA0BC246-B4F3-4853-BC2E-C7E5FA2E15FA}" type="presParOf" srcId="{58373F75-AB74-4F39-BADB-35B5A9C1E5F1}" destId="{71F9AF4B-4D2F-41F7-9967-90BB99C676DF}" srcOrd="1" destOrd="0" presId="urn:microsoft.com/office/officeart/2018/2/layout/IconVerticalSolidList"/>
    <dgm:cxn modelId="{468E40C5-C4B1-49F7-8A7E-EFD5D2D15079}" type="presParOf" srcId="{58373F75-AB74-4F39-BADB-35B5A9C1E5F1}" destId="{5F3E0150-8F6C-4D9C-8A36-9D9BB2B22AA2}" srcOrd="2" destOrd="0" presId="urn:microsoft.com/office/officeart/2018/2/layout/IconVerticalSolidList"/>
    <dgm:cxn modelId="{B08A4426-65D8-4513-BD19-54FC5F2DF409}" type="presParOf" srcId="{58373F75-AB74-4F39-BADB-35B5A9C1E5F1}" destId="{B05E8D2C-CB5C-4CDC-A1B1-A65695450106}" srcOrd="3" destOrd="0" presId="urn:microsoft.com/office/officeart/2018/2/layout/IconVerticalSolidList"/>
    <dgm:cxn modelId="{BE5173B6-C57A-41B5-8218-DF334CDA1987}" type="presParOf" srcId="{6163675A-6801-4F21-8168-2A13C456BCE7}" destId="{3B8AA822-5B74-409B-BFD4-35EEC2C5F662}" srcOrd="1" destOrd="0" presId="urn:microsoft.com/office/officeart/2018/2/layout/IconVerticalSolidList"/>
    <dgm:cxn modelId="{FFC23183-51FA-462F-87B1-12314FFA3612}" type="presParOf" srcId="{6163675A-6801-4F21-8168-2A13C456BCE7}" destId="{E8488B5A-A2AD-4C35-A01E-50C21A72D856}" srcOrd="2" destOrd="0" presId="urn:microsoft.com/office/officeart/2018/2/layout/IconVerticalSolidList"/>
    <dgm:cxn modelId="{92ADA58E-2009-4E4D-9087-51FBDA91BC7B}" type="presParOf" srcId="{E8488B5A-A2AD-4C35-A01E-50C21A72D856}" destId="{368BF37E-4594-4FD1-9692-BC62EC1309DF}" srcOrd="0" destOrd="0" presId="urn:microsoft.com/office/officeart/2018/2/layout/IconVerticalSolidList"/>
    <dgm:cxn modelId="{A92B9EBE-AB0E-4F38-86BB-4C0F2EA62817}" type="presParOf" srcId="{E8488B5A-A2AD-4C35-A01E-50C21A72D856}" destId="{A8126E04-E4DC-4A25-94D4-BE1F538AB296}" srcOrd="1" destOrd="0" presId="urn:microsoft.com/office/officeart/2018/2/layout/IconVerticalSolidList"/>
    <dgm:cxn modelId="{87D651E0-4A94-424D-8AF3-2A92445BE550}" type="presParOf" srcId="{E8488B5A-A2AD-4C35-A01E-50C21A72D856}" destId="{A462E753-D67F-4BE1-8F07-7BDA57D462B2}" srcOrd="2" destOrd="0" presId="urn:microsoft.com/office/officeart/2018/2/layout/IconVerticalSolidList"/>
    <dgm:cxn modelId="{58B67241-4A76-4DC2-8612-57890216C3B0}" type="presParOf" srcId="{E8488B5A-A2AD-4C35-A01E-50C21A72D856}" destId="{7A6D1916-8D78-46D0-8AF6-91A664AF8F89}" srcOrd="3" destOrd="0" presId="urn:microsoft.com/office/officeart/2018/2/layout/IconVerticalSolidList"/>
    <dgm:cxn modelId="{E6C6F3AA-C22D-4AA5-B20C-6C33F91B1D18}" type="presParOf" srcId="{6163675A-6801-4F21-8168-2A13C456BCE7}" destId="{794AE9EC-452E-40BA-98E6-A66C70AE2630}" srcOrd="3" destOrd="0" presId="urn:microsoft.com/office/officeart/2018/2/layout/IconVerticalSolidList"/>
    <dgm:cxn modelId="{2C668B54-B622-424C-BEBA-30C1AE436A6D}" type="presParOf" srcId="{6163675A-6801-4F21-8168-2A13C456BCE7}" destId="{5A5382B8-675A-4E83-8545-8C01CDBD550C}" srcOrd="4" destOrd="0" presId="urn:microsoft.com/office/officeart/2018/2/layout/IconVerticalSolidList"/>
    <dgm:cxn modelId="{E8D460B0-AF75-4832-AB78-C19FB75C65F3}" type="presParOf" srcId="{5A5382B8-675A-4E83-8545-8C01CDBD550C}" destId="{7581B80F-489C-452F-86C3-EA0B71B94190}" srcOrd="0" destOrd="0" presId="urn:microsoft.com/office/officeart/2018/2/layout/IconVerticalSolidList"/>
    <dgm:cxn modelId="{A250D965-FABA-4987-B5CA-09FC0650D678}" type="presParOf" srcId="{5A5382B8-675A-4E83-8545-8C01CDBD550C}" destId="{259C1AE7-EA82-4A7D-A732-9349C960B1BC}" srcOrd="1" destOrd="0" presId="urn:microsoft.com/office/officeart/2018/2/layout/IconVerticalSolidList"/>
    <dgm:cxn modelId="{68657589-AEB5-4F5C-9071-A61CE035F126}" type="presParOf" srcId="{5A5382B8-675A-4E83-8545-8C01CDBD550C}" destId="{9E718FE0-48F2-41FB-A1B2-6EB557265CF4}" srcOrd="2" destOrd="0" presId="urn:microsoft.com/office/officeart/2018/2/layout/IconVerticalSolidList"/>
    <dgm:cxn modelId="{650E063B-BF24-4D7D-9D9D-1E5F860A1A09}" type="presParOf" srcId="{5A5382B8-675A-4E83-8545-8C01CDBD550C}" destId="{6D895807-7AF7-400A-A29E-C8C8D773D659}" srcOrd="3" destOrd="0" presId="urn:microsoft.com/office/officeart/2018/2/layout/IconVerticalSolidList"/>
    <dgm:cxn modelId="{17DD4194-5783-4D47-BE4C-A46BEE220B95}" type="presParOf" srcId="{6163675A-6801-4F21-8168-2A13C456BCE7}" destId="{BCD78E52-9D70-4332-A1AC-CB8863791B39}" srcOrd="5" destOrd="0" presId="urn:microsoft.com/office/officeart/2018/2/layout/IconVerticalSolidList"/>
    <dgm:cxn modelId="{31617069-40C3-446B-805E-AE8DD89FF1E6}" type="presParOf" srcId="{6163675A-6801-4F21-8168-2A13C456BCE7}" destId="{6F506A7F-B1E5-4236-83F6-5C9574B4FF13}" srcOrd="6" destOrd="0" presId="urn:microsoft.com/office/officeart/2018/2/layout/IconVerticalSolidList"/>
    <dgm:cxn modelId="{52DEB4DD-3860-4FF2-AC8E-7DFCAFC2D612}" type="presParOf" srcId="{6F506A7F-B1E5-4236-83F6-5C9574B4FF13}" destId="{BB95462E-73B9-47B4-B2E2-36ED6BBA4852}" srcOrd="0" destOrd="0" presId="urn:microsoft.com/office/officeart/2018/2/layout/IconVerticalSolidList"/>
    <dgm:cxn modelId="{D2EB2A16-D0F7-47AF-840A-6D9186B108A0}" type="presParOf" srcId="{6F506A7F-B1E5-4236-83F6-5C9574B4FF13}" destId="{3C836A4C-865D-49E2-9204-A2318645C1F0}" srcOrd="1" destOrd="0" presId="urn:microsoft.com/office/officeart/2018/2/layout/IconVerticalSolidList"/>
    <dgm:cxn modelId="{AA8ED7B5-86CF-4E22-AD3C-D888F578B4BC}" type="presParOf" srcId="{6F506A7F-B1E5-4236-83F6-5C9574B4FF13}" destId="{455FAECA-B60D-40D5-AA22-3AE8A2127B3F}" srcOrd="2" destOrd="0" presId="urn:microsoft.com/office/officeart/2018/2/layout/IconVerticalSolidList"/>
    <dgm:cxn modelId="{6AD6E3C4-B29A-4B20-AA42-EC486EF35D28}" type="presParOf" srcId="{6F506A7F-B1E5-4236-83F6-5C9574B4FF13}" destId="{80D98F7C-FB1B-4955-BFCE-8CC4F1B967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119E7-8AE1-422A-BEE9-FF8B53E992A2}">
      <dsp:nvSpPr>
        <dsp:cNvPr id="0" name=""/>
        <dsp:cNvSpPr/>
      </dsp:nvSpPr>
      <dsp:spPr>
        <a:xfrm>
          <a:off x="0" y="1799"/>
          <a:ext cx="9307599" cy="912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9AF4B-4D2F-41F7-9967-90BB99C676DF}">
      <dsp:nvSpPr>
        <dsp:cNvPr id="0" name=""/>
        <dsp:cNvSpPr/>
      </dsp:nvSpPr>
      <dsp:spPr>
        <a:xfrm>
          <a:off x="275964" y="207063"/>
          <a:ext cx="501754" cy="501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5E8D2C-CB5C-4CDC-A1B1-A65695450106}">
      <dsp:nvSpPr>
        <dsp:cNvPr id="0" name=""/>
        <dsp:cNvSpPr/>
      </dsp:nvSpPr>
      <dsp:spPr>
        <a:xfrm>
          <a:off x="1053684" y="1799"/>
          <a:ext cx="8253914" cy="9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50" tIns="96550" rIns="96550" bIns="9655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tx1"/>
              </a:solidFill>
            </a:rPr>
            <a:t>In modern cybersecurity landscapes, Security Operation Centers (SOCs) play a crucial role in detecting, analyzing, and responding to security incidents.</a:t>
          </a:r>
        </a:p>
      </dsp:txBody>
      <dsp:txXfrm>
        <a:off x="1053684" y="1799"/>
        <a:ext cx="8253914" cy="912280"/>
      </dsp:txXfrm>
    </dsp:sp>
    <dsp:sp modelId="{368BF37E-4594-4FD1-9692-BC62EC1309DF}">
      <dsp:nvSpPr>
        <dsp:cNvPr id="0" name=""/>
        <dsp:cNvSpPr/>
      </dsp:nvSpPr>
      <dsp:spPr>
        <a:xfrm>
          <a:off x="0" y="1142151"/>
          <a:ext cx="9307599" cy="912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26E04-E4DC-4A25-94D4-BE1F538AB296}">
      <dsp:nvSpPr>
        <dsp:cNvPr id="0" name=""/>
        <dsp:cNvSpPr/>
      </dsp:nvSpPr>
      <dsp:spPr>
        <a:xfrm>
          <a:off x="275964" y="1347414"/>
          <a:ext cx="501754" cy="501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A6D1916-8D78-46D0-8AF6-91A664AF8F89}">
      <dsp:nvSpPr>
        <dsp:cNvPr id="0" name=""/>
        <dsp:cNvSpPr/>
      </dsp:nvSpPr>
      <dsp:spPr>
        <a:xfrm>
          <a:off x="1053684" y="1142151"/>
          <a:ext cx="8253914" cy="9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50" tIns="96550" rIns="96550" bIns="9655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tx1"/>
              </a:solidFill>
            </a:rPr>
            <a:t>However, due to the increasing number of alerts generated by security systems, SOC analysts often face alert fatigue, making it difficult to prioritize true threats.</a:t>
          </a:r>
        </a:p>
      </dsp:txBody>
      <dsp:txXfrm>
        <a:off x="1053684" y="1142151"/>
        <a:ext cx="8253914" cy="912280"/>
      </dsp:txXfrm>
    </dsp:sp>
    <dsp:sp modelId="{7581B80F-489C-452F-86C3-EA0B71B94190}">
      <dsp:nvSpPr>
        <dsp:cNvPr id="0" name=""/>
        <dsp:cNvSpPr/>
      </dsp:nvSpPr>
      <dsp:spPr>
        <a:xfrm>
          <a:off x="0" y="2282502"/>
          <a:ext cx="9307599" cy="912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C1AE7-EA82-4A7D-A732-9349C960B1BC}">
      <dsp:nvSpPr>
        <dsp:cNvPr id="0" name=""/>
        <dsp:cNvSpPr/>
      </dsp:nvSpPr>
      <dsp:spPr>
        <a:xfrm>
          <a:off x="275964" y="2487765"/>
          <a:ext cx="501754" cy="501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D895807-7AF7-400A-A29E-C8C8D773D659}">
      <dsp:nvSpPr>
        <dsp:cNvPr id="0" name=""/>
        <dsp:cNvSpPr/>
      </dsp:nvSpPr>
      <dsp:spPr>
        <a:xfrm>
          <a:off x="1053684" y="2282502"/>
          <a:ext cx="8253914" cy="9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50" tIns="96550" rIns="96550" bIns="9655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tx1"/>
              </a:solidFill>
            </a:rPr>
            <a:t>To alleviate this, our goal is to develop a machine learning-based classification model capable of predicting the triage grade of cybersecurity incidents.</a:t>
          </a:r>
        </a:p>
      </dsp:txBody>
      <dsp:txXfrm>
        <a:off x="1053684" y="2282502"/>
        <a:ext cx="8253914" cy="912280"/>
      </dsp:txXfrm>
    </dsp:sp>
    <dsp:sp modelId="{BB95462E-73B9-47B4-B2E2-36ED6BBA4852}">
      <dsp:nvSpPr>
        <dsp:cNvPr id="0" name=""/>
        <dsp:cNvSpPr/>
      </dsp:nvSpPr>
      <dsp:spPr>
        <a:xfrm>
          <a:off x="0" y="3422853"/>
          <a:ext cx="9307599" cy="912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36A4C-865D-49E2-9204-A2318645C1F0}">
      <dsp:nvSpPr>
        <dsp:cNvPr id="0" name=""/>
        <dsp:cNvSpPr/>
      </dsp:nvSpPr>
      <dsp:spPr>
        <a:xfrm>
          <a:off x="275964" y="3628116"/>
          <a:ext cx="501754" cy="5017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0D98F7C-FB1B-4955-BFCE-8CC4F1B967A4}">
      <dsp:nvSpPr>
        <dsp:cNvPr id="0" name=""/>
        <dsp:cNvSpPr/>
      </dsp:nvSpPr>
      <dsp:spPr>
        <a:xfrm>
          <a:off x="1053684" y="3422853"/>
          <a:ext cx="8253914" cy="91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550" tIns="96550" rIns="96550" bIns="9655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tx1"/>
              </a:solidFill>
            </a:rPr>
            <a:t>Categorizing them as True Positive (TP), Benign Positive (BP), or False Positive (FP).</a:t>
          </a:r>
        </a:p>
      </dsp:txBody>
      <dsp:txXfrm>
        <a:off x="1053684" y="3422853"/>
        <a:ext cx="8253914" cy="912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03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BDDF98-C922-483F-97E9-3E76B0201B42}"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59167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4095678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9014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424010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87097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1521430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23116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6536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3553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3745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6443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55093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DF98-C922-483F-97E9-3E76B0201B42}"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8766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38212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7257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20784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BDDF98-C922-483F-97E9-3E76B0201B42}" type="datetimeFigureOut">
              <a:rPr lang="en-US" smtClean="0"/>
              <a:pPr/>
              <a:t>10/9/2024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53139286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80896A-BA92-A0D9-BCBF-22A2A61BB3B2}"/>
              </a:ext>
            </a:extLst>
          </p:cNvPr>
          <p:cNvPicPr>
            <a:picLocks noChangeAspect="1"/>
          </p:cNvPicPr>
          <p:nvPr/>
        </p:nvPicPr>
        <p:blipFill>
          <a:blip r:embed="rId2">
            <a:alphaModFix amt="60000"/>
          </a:blip>
          <a:srcRect/>
          <a:stretch/>
        </p:blipFill>
        <p:spPr>
          <a:xfrm>
            <a:off x="4984977" y="1402024"/>
            <a:ext cx="7207023" cy="405395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1A282278-B4BB-3CC6-880E-A6FE483CAA5A}"/>
              </a:ext>
            </a:extLst>
          </p:cNvPr>
          <p:cNvSpPr>
            <a:spLocks noGrp="1"/>
          </p:cNvSpPr>
          <p:nvPr>
            <p:ph type="ctrTitle"/>
          </p:nvPr>
        </p:nvSpPr>
        <p:spPr>
          <a:xfrm>
            <a:off x="5853905" y="2180303"/>
            <a:ext cx="5837866" cy="2497394"/>
          </a:xfrm>
          <a:noFill/>
        </p:spPr>
        <p:txBody>
          <a:bodyPr anchor="ctr">
            <a:noAutofit/>
          </a:bodyPr>
          <a:lstStyle/>
          <a:p>
            <a:pPr algn="r">
              <a:lnSpc>
                <a:spcPct val="110000"/>
              </a:lnSpc>
            </a:pPr>
            <a:r>
              <a:rPr lang="en-IN" sz="3600" b="1" i="0" u="none" strike="noStrike" dirty="0">
                <a:solidFill>
                  <a:srgbClr val="FFFFFF"/>
                </a:solidFill>
                <a:effectLst/>
                <a:latin typeface="Arial" panose="020B0604020202020204" pitchFamily="34" charset="0"/>
              </a:rPr>
              <a:t>Microsoft: Classifying Cybersecurity Incidents</a:t>
            </a:r>
            <a:endParaRPr lang="en-IN" sz="3600" dirty="0">
              <a:solidFill>
                <a:srgbClr val="FFFFFF"/>
              </a:solidFill>
            </a:endParaRPr>
          </a:p>
        </p:txBody>
      </p:sp>
      <p:sp>
        <p:nvSpPr>
          <p:cNvPr id="3" name="Subtitle 2">
            <a:extLst>
              <a:ext uri="{FF2B5EF4-FFF2-40B4-BE49-F238E27FC236}">
                <a16:creationId xmlns:a16="http://schemas.microsoft.com/office/drawing/2014/main" id="{A3A87F64-8BE0-2455-A867-8D0DDB9C80B1}"/>
              </a:ext>
            </a:extLst>
          </p:cNvPr>
          <p:cNvSpPr>
            <a:spLocks noGrp="1"/>
          </p:cNvSpPr>
          <p:nvPr>
            <p:ph type="subTitle" idx="1"/>
          </p:nvPr>
        </p:nvSpPr>
        <p:spPr>
          <a:xfrm>
            <a:off x="331887" y="1304769"/>
            <a:ext cx="5021789" cy="4248462"/>
          </a:xfrm>
          <a:noFill/>
        </p:spPr>
        <p:txBody>
          <a:bodyPr anchor="b">
            <a:normAutofit/>
          </a:bodyPr>
          <a:lstStyle/>
          <a:p>
            <a:pPr>
              <a:lnSpc>
                <a:spcPct val="200000"/>
              </a:lnSpc>
            </a:pPr>
            <a:r>
              <a:rPr lang="en-US" sz="2400" b="1" dirty="0">
                <a:solidFill>
                  <a:srgbClr val="FFFFFF"/>
                </a:solidFill>
                <a:latin typeface="Century Gothic (Body)"/>
                <a:cs typeface="Arial" panose="020B0604020202020204" pitchFamily="34" charset="0"/>
              </a:rPr>
              <a:t>Agenda</a:t>
            </a:r>
            <a:r>
              <a:rPr lang="en-US" b="1" dirty="0">
                <a:solidFill>
                  <a:srgbClr val="FFFFFF"/>
                </a:solidFill>
                <a:latin typeface="Century Gothic (Body)"/>
                <a:cs typeface="Arial" panose="020B0604020202020204" pitchFamily="34" charset="0"/>
              </a:rPr>
              <a:t>:</a:t>
            </a:r>
          </a:p>
          <a:p>
            <a:pPr marL="742950" lvl="1" indent="-285750" algn="l">
              <a:lnSpc>
                <a:spcPct val="200000"/>
              </a:lnSpc>
              <a:buFont typeface="Wingdings" panose="05000000000000000000" pitchFamily="2" charset="2"/>
              <a:buChar char="§"/>
            </a:pPr>
            <a:r>
              <a:rPr lang="en-US" b="1" dirty="0">
                <a:solidFill>
                  <a:srgbClr val="FFFFFF"/>
                </a:solidFill>
                <a:latin typeface="Century Gothic (Body)"/>
                <a:cs typeface="Arial" panose="020B0604020202020204" pitchFamily="34" charset="0"/>
              </a:rPr>
              <a:t>Introduction</a:t>
            </a:r>
          </a:p>
          <a:p>
            <a:pPr marL="742950" lvl="1" indent="-285750" algn="l">
              <a:lnSpc>
                <a:spcPct val="200000"/>
              </a:lnSpc>
              <a:buFont typeface="Wingdings" panose="05000000000000000000" pitchFamily="2" charset="2"/>
              <a:buChar char="§"/>
            </a:pPr>
            <a:r>
              <a:rPr lang="en-US" b="1" dirty="0">
                <a:solidFill>
                  <a:srgbClr val="FFFFFF"/>
                </a:solidFill>
                <a:latin typeface="Century Gothic (Body)"/>
                <a:cs typeface="Arial" panose="020B0604020202020204" pitchFamily="34" charset="0"/>
              </a:rPr>
              <a:t>Data Cleaning &amp; </a:t>
            </a:r>
            <a:r>
              <a:rPr lang="en-IN" b="1" i="0" u="none" strike="noStrike" dirty="0">
                <a:solidFill>
                  <a:schemeClr val="tx1"/>
                </a:solidFill>
                <a:effectLst/>
                <a:latin typeface="Century Gothic (Body)"/>
              </a:rPr>
              <a:t>Preprocessing</a:t>
            </a:r>
            <a:endParaRPr lang="en-US" b="1" dirty="0">
              <a:solidFill>
                <a:schemeClr val="tx1"/>
              </a:solidFill>
              <a:latin typeface="Century Gothic (Body)"/>
              <a:cs typeface="Arial" panose="020B0604020202020204" pitchFamily="34" charset="0"/>
            </a:endParaRPr>
          </a:p>
          <a:p>
            <a:pPr marL="742950" lvl="1" indent="-285750" algn="l">
              <a:lnSpc>
                <a:spcPct val="200000"/>
              </a:lnSpc>
              <a:buFont typeface="Wingdings" panose="05000000000000000000" pitchFamily="2" charset="2"/>
              <a:buChar char="§"/>
            </a:pPr>
            <a:r>
              <a:rPr lang="en-US" b="1" dirty="0">
                <a:solidFill>
                  <a:srgbClr val="FFFFFF"/>
                </a:solidFill>
                <a:latin typeface="Century Gothic (Body)"/>
                <a:cs typeface="Arial" panose="020B0604020202020204" pitchFamily="34" charset="0"/>
              </a:rPr>
              <a:t>Exploratory Data Analysis</a:t>
            </a:r>
          </a:p>
          <a:p>
            <a:pPr marL="742950" lvl="1" indent="-285750" algn="l">
              <a:lnSpc>
                <a:spcPct val="200000"/>
              </a:lnSpc>
              <a:buFont typeface="Wingdings" panose="05000000000000000000" pitchFamily="2" charset="2"/>
              <a:buChar char="§"/>
            </a:pPr>
            <a:r>
              <a:rPr lang="en-US" b="1" dirty="0">
                <a:solidFill>
                  <a:srgbClr val="FFFFFF"/>
                </a:solidFill>
                <a:latin typeface="Century Gothic (Body)"/>
                <a:cs typeface="Arial" panose="020B0604020202020204" pitchFamily="34" charset="0"/>
              </a:rPr>
              <a:t>Prediction Modelling</a:t>
            </a:r>
          </a:p>
          <a:p>
            <a:pPr marL="742950" lvl="1" indent="-285750" algn="l">
              <a:lnSpc>
                <a:spcPct val="200000"/>
              </a:lnSpc>
              <a:buFont typeface="Wingdings" panose="05000000000000000000" pitchFamily="2" charset="2"/>
              <a:buChar char="§"/>
            </a:pPr>
            <a:r>
              <a:rPr lang="en-US" b="1" dirty="0">
                <a:solidFill>
                  <a:srgbClr val="FFFFFF"/>
                </a:solidFill>
                <a:latin typeface="Century Gothic (Body)"/>
                <a:cs typeface="Arial" panose="020B0604020202020204" pitchFamily="34" charset="0"/>
              </a:rPr>
              <a:t>Conclusion</a:t>
            </a:r>
            <a:endParaRPr lang="en-IN" b="1" dirty="0">
              <a:solidFill>
                <a:srgbClr val="FFFFFF"/>
              </a:solidFill>
              <a:latin typeface="Century Gothic (Body)"/>
              <a:cs typeface="Arial" panose="020B0604020202020204" pitchFamily="34" charset="0"/>
            </a:endParaRPr>
          </a:p>
        </p:txBody>
      </p:sp>
    </p:spTree>
    <p:extLst>
      <p:ext uri="{BB962C8B-B14F-4D97-AF65-F5344CB8AC3E}">
        <p14:creationId xmlns:p14="http://schemas.microsoft.com/office/powerpoint/2010/main" val="212868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7B6C-2D31-BE0E-EC07-BB131CD10828}"/>
              </a:ext>
            </a:extLst>
          </p:cNvPr>
          <p:cNvSpPr>
            <a:spLocks noGrp="1"/>
          </p:cNvSpPr>
          <p:nvPr>
            <p:ph type="title"/>
          </p:nvPr>
        </p:nvSpPr>
        <p:spPr>
          <a:xfrm>
            <a:off x="952502" y="330577"/>
            <a:ext cx="5631491" cy="743243"/>
          </a:xfrm>
          <a:noFill/>
        </p:spPr>
        <p:txBody>
          <a:bodyPr>
            <a:normAutofit/>
          </a:bodyPr>
          <a:lstStyle/>
          <a:p>
            <a:r>
              <a:rPr lang="en-IN" b="1" u="sng" dirty="0"/>
              <a:t>Introduction</a:t>
            </a:r>
          </a:p>
        </p:txBody>
      </p:sp>
      <p:graphicFrame>
        <p:nvGraphicFramePr>
          <p:cNvPr id="5" name="Content Placeholder 2">
            <a:extLst>
              <a:ext uri="{FF2B5EF4-FFF2-40B4-BE49-F238E27FC236}">
                <a16:creationId xmlns:a16="http://schemas.microsoft.com/office/drawing/2014/main" id="{E96A4695-8645-F17A-1046-4019534ACE3B}"/>
              </a:ext>
            </a:extLst>
          </p:cNvPr>
          <p:cNvGraphicFramePr>
            <a:graphicFrameLocks noGrp="1"/>
          </p:cNvGraphicFramePr>
          <p:nvPr>
            <p:ph idx="1"/>
            <p:extLst>
              <p:ext uri="{D42A27DB-BD31-4B8C-83A1-F6EECF244321}">
                <p14:modId xmlns:p14="http://schemas.microsoft.com/office/powerpoint/2010/main" val="443595934"/>
              </p:ext>
            </p:extLst>
          </p:nvPr>
        </p:nvGraphicFramePr>
        <p:xfrm>
          <a:off x="952500" y="1563330"/>
          <a:ext cx="9307599" cy="4336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14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E2EA-036E-578D-9949-F638D23389C2}"/>
              </a:ext>
            </a:extLst>
          </p:cNvPr>
          <p:cNvSpPr>
            <a:spLocks noGrp="1"/>
          </p:cNvSpPr>
          <p:nvPr>
            <p:ph type="title"/>
          </p:nvPr>
        </p:nvSpPr>
        <p:spPr>
          <a:xfrm>
            <a:off x="812030" y="357785"/>
            <a:ext cx="10858859" cy="704100"/>
          </a:xfrm>
        </p:spPr>
        <p:txBody>
          <a:bodyPr/>
          <a:lstStyle/>
          <a:p>
            <a:r>
              <a:rPr lang="en-IN" b="1" u="sng" dirty="0"/>
              <a:t>Data Cleaning</a:t>
            </a:r>
          </a:p>
        </p:txBody>
      </p:sp>
      <p:sp>
        <p:nvSpPr>
          <p:cNvPr id="3" name="Content Placeholder 2">
            <a:extLst>
              <a:ext uri="{FF2B5EF4-FFF2-40B4-BE49-F238E27FC236}">
                <a16:creationId xmlns:a16="http://schemas.microsoft.com/office/drawing/2014/main" id="{C317D0B9-5DE9-6639-58D6-0215DFFC441A}"/>
              </a:ext>
            </a:extLst>
          </p:cNvPr>
          <p:cNvSpPr>
            <a:spLocks noGrp="1"/>
          </p:cNvSpPr>
          <p:nvPr>
            <p:ph idx="1"/>
          </p:nvPr>
        </p:nvSpPr>
        <p:spPr>
          <a:xfrm>
            <a:off x="1283981" y="1551038"/>
            <a:ext cx="8534400" cy="4633451"/>
          </a:xfrm>
        </p:spPr>
        <p:txBody>
          <a:bodyPr>
            <a:normAutofit lnSpcReduction="10000"/>
          </a:bodyPr>
          <a:lstStyle/>
          <a:p>
            <a:pPr>
              <a:lnSpc>
                <a:spcPct val="160000"/>
              </a:lnSpc>
            </a:pPr>
            <a:r>
              <a:rPr lang="en-US" b="1" dirty="0">
                <a:highlight>
                  <a:srgbClr val="FFFF00"/>
                </a:highlight>
              </a:rPr>
              <a:t>Handling Missing Values</a:t>
            </a:r>
            <a:r>
              <a:rPr lang="en-US" dirty="0">
                <a:highlight>
                  <a:srgbClr val="FFFF00"/>
                </a:highlight>
              </a:rPr>
              <a:t>: </a:t>
            </a:r>
            <a:r>
              <a:rPr lang="en-US" dirty="0">
                <a:solidFill>
                  <a:schemeClr val="tx1"/>
                </a:solidFill>
              </a:rPr>
              <a:t>Missing values in features such as </a:t>
            </a:r>
            <a:r>
              <a:rPr lang="en-US" dirty="0" err="1">
                <a:solidFill>
                  <a:schemeClr val="tx1"/>
                </a:solidFill>
              </a:rPr>
              <a:t>Mitre</a:t>
            </a:r>
            <a:r>
              <a:rPr lang="en-US" dirty="0">
                <a:solidFill>
                  <a:schemeClr val="tx1"/>
                </a:solidFill>
              </a:rPr>
              <a:t> Techniques, Action Grouped, and other optional fields were handled by either imputing or dropping rows based on their importance in the model.</a:t>
            </a:r>
          </a:p>
          <a:p>
            <a:pPr>
              <a:lnSpc>
                <a:spcPct val="160000"/>
              </a:lnSpc>
            </a:pPr>
            <a:r>
              <a:rPr lang="en-US" b="1" dirty="0">
                <a:highlight>
                  <a:srgbClr val="FFFF00"/>
                </a:highlight>
              </a:rPr>
              <a:t>Duplicate Removal</a:t>
            </a:r>
            <a:r>
              <a:rPr lang="en-US" dirty="0">
                <a:highlight>
                  <a:srgbClr val="FFFF00"/>
                </a:highlight>
              </a:rPr>
              <a:t>: </a:t>
            </a:r>
            <a:r>
              <a:rPr lang="en-US" dirty="0">
                <a:solidFill>
                  <a:schemeClr val="tx1"/>
                </a:solidFill>
              </a:rPr>
              <a:t>Any duplicate records that might skew the training were identified and removed.</a:t>
            </a:r>
          </a:p>
          <a:p>
            <a:pPr>
              <a:lnSpc>
                <a:spcPct val="160000"/>
              </a:lnSpc>
            </a:pPr>
            <a:r>
              <a:rPr lang="en-US" b="1" dirty="0">
                <a:highlight>
                  <a:srgbClr val="FFFF00"/>
                </a:highlight>
              </a:rPr>
              <a:t>Outlier Detection</a:t>
            </a:r>
            <a:r>
              <a:rPr lang="en-US" dirty="0">
                <a:highlight>
                  <a:srgbClr val="FFFF00"/>
                </a:highlight>
              </a:rPr>
              <a:t>: </a:t>
            </a:r>
            <a:r>
              <a:rPr lang="en-US" dirty="0">
                <a:solidFill>
                  <a:schemeClr val="tx1"/>
                </a:solidFill>
              </a:rPr>
              <a:t>Certain features such as time and incident severities were checked for outliers. Outliers were either removed or appropriately capped to prevent skewing the model.</a:t>
            </a:r>
            <a:endParaRPr lang="en-IN" dirty="0">
              <a:solidFill>
                <a:schemeClr val="tx1"/>
              </a:solidFill>
            </a:endParaRPr>
          </a:p>
        </p:txBody>
      </p:sp>
    </p:spTree>
    <p:extLst>
      <p:ext uri="{BB962C8B-B14F-4D97-AF65-F5344CB8AC3E}">
        <p14:creationId xmlns:p14="http://schemas.microsoft.com/office/powerpoint/2010/main" val="316438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E53D-4653-B702-43C4-B3022BCEFB30}"/>
              </a:ext>
            </a:extLst>
          </p:cNvPr>
          <p:cNvSpPr>
            <a:spLocks noGrp="1"/>
          </p:cNvSpPr>
          <p:nvPr>
            <p:ph type="title"/>
          </p:nvPr>
        </p:nvSpPr>
        <p:spPr>
          <a:xfrm>
            <a:off x="871025" y="338120"/>
            <a:ext cx="8534400" cy="694267"/>
          </a:xfrm>
        </p:spPr>
        <p:txBody>
          <a:bodyPr/>
          <a:lstStyle/>
          <a:p>
            <a:r>
              <a:rPr lang="en-IN" b="1" u="sng" dirty="0"/>
              <a:t>Data Preprocessing</a:t>
            </a:r>
          </a:p>
        </p:txBody>
      </p:sp>
      <p:sp>
        <p:nvSpPr>
          <p:cNvPr id="4" name="Rectangle 1">
            <a:extLst>
              <a:ext uri="{FF2B5EF4-FFF2-40B4-BE49-F238E27FC236}">
                <a16:creationId xmlns:a16="http://schemas.microsoft.com/office/drawing/2014/main" id="{CE11D747-381E-4EBB-01A6-F93BA79B9C1E}"/>
              </a:ext>
            </a:extLst>
          </p:cNvPr>
          <p:cNvSpPr>
            <a:spLocks noGrp="1" noChangeArrowheads="1"/>
          </p:cNvSpPr>
          <p:nvPr>
            <p:ph idx="1"/>
          </p:nvPr>
        </p:nvSpPr>
        <p:spPr bwMode="auto">
          <a:xfrm>
            <a:off x="1288741" y="1208518"/>
            <a:ext cx="9890535" cy="49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Tx/>
              <a:buSzTx/>
              <a:buFont typeface="Arial" panose="020B0604020202020204" pitchFamily="34" charset="0"/>
              <a:buChar char="•"/>
            </a:pPr>
            <a:r>
              <a:rPr lang="en-US" altLang="en-US" b="1" dirty="0">
                <a:highlight>
                  <a:srgbClr val="FFFF00"/>
                </a:highlight>
                <a:latin typeface="Century Gothic (Body)"/>
              </a:rPr>
              <a:t>Label Encoding</a:t>
            </a:r>
            <a:r>
              <a:rPr lang="en-US" altLang="en-US" dirty="0">
                <a:highlight>
                  <a:srgbClr val="FFFF00"/>
                </a:highlight>
                <a:latin typeface="Century Gothic (Body)"/>
              </a:rPr>
              <a:t>: </a:t>
            </a:r>
            <a:r>
              <a:rPr lang="en-US" altLang="en-US" dirty="0">
                <a:solidFill>
                  <a:schemeClr val="tx1"/>
                </a:solidFill>
                <a:latin typeface="Century Gothic (Body)"/>
              </a:rPr>
              <a:t>The target variable Incident Grade was </a:t>
            </a:r>
            <a:r>
              <a:rPr lang="en-US" altLang="en-US" b="1" dirty="0">
                <a:solidFill>
                  <a:schemeClr val="bg1"/>
                </a:solidFill>
                <a:latin typeface="Century Gothic (Body)"/>
              </a:rPr>
              <a:t>label-encoded</a:t>
            </a:r>
            <a:r>
              <a:rPr lang="en-US" altLang="en-US" dirty="0">
                <a:solidFill>
                  <a:schemeClr val="tx1"/>
                </a:solidFill>
                <a:latin typeface="Century Gothic (Body)"/>
              </a:rPr>
              <a:t>, converting the triage grades (TP, BP, FP) into numeric form for the model.</a:t>
            </a:r>
          </a:p>
          <a:p>
            <a:pPr lvl="1" defTabSz="914400" eaLnBrk="0" fontAlgn="base" hangingPunct="0">
              <a:lnSpc>
                <a:spcPct val="150000"/>
              </a:lnSpc>
              <a:spcBef>
                <a:spcPct val="0"/>
              </a:spcBef>
              <a:spcAft>
                <a:spcPct val="0"/>
              </a:spcAft>
              <a:buClrTx/>
              <a:buSzTx/>
              <a:buFont typeface="Arial" panose="020B0604020202020204" pitchFamily="34" charset="0"/>
              <a:buChar char="•"/>
            </a:pPr>
            <a:r>
              <a:rPr lang="en-US" altLang="en-US" dirty="0">
                <a:solidFill>
                  <a:schemeClr val="tx1"/>
                </a:solidFill>
                <a:latin typeface="Century Gothic (Body)"/>
              </a:rPr>
              <a:t>Benign Positive → 0</a:t>
            </a:r>
          </a:p>
          <a:p>
            <a:pPr lvl="1" defTabSz="914400" eaLnBrk="0" fontAlgn="base" hangingPunct="0">
              <a:lnSpc>
                <a:spcPct val="150000"/>
              </a:lnSpc>
              <a:spcBef>
                <a:spcPct val="0"/>
              </a:spcBef>
              <a:spcAft>
                <a:spcPct val="0"/>
              </a:spcAft>
              <a:buClrTx/>
              <a:buSzTx/>
              <a:buFont typeface="Arial" panose="020B0604020202020204" pitchFamily="34" charset="0"/>
              <a:buChar char="•"/>
            </a:pPr>
            <a:r>
              <a:rPr lang="en-US" altLang="en-US" dirty="0">
                <a:solidFill>
                  <a:schemeClr val="tx1"/>
                </a:solidFill>
                <a:latin typeface="Century Gothic (Body)"/>
              </a:rPr>
              <a:t>False Positive → 1</a:t>
            </a:r>
          </a:p>
          <a:p>
            <a:pPr lvl="1" defTabSz="914400" eaLnBrk="0" fontAlgn="base" hangingPunct="0">
              <a:lnSpc>
                <a:spcPct val="150000"/>
              </a:lnSpc>
              <a:spcBef>
                <a:spcPct val="0"/>
              </a:spcBef>
              <a:spcAft>
                <a:spcPct val="0"/>
              </a:spcAft>
              <a:buClrTx/>
              <a:buSzTx/>
              <a:buFont typeface="Arial" panose="020B0604020202020204" pitchFamily="34" charset="0"/>
              <a:buChar char="•"/>
            </a:pPr>
            <a:r>
              <a:rPr lang="en-US" altLang="en-US" dirty="0">
                <a:solidFill>
                  <a:schemeClr val="tx1"/>
                </a:solidFill>
                <a:latin typeface="Century Gothic (Body)"/>
              </a:rPr>
              <a:t>True Positive → 2</a:t>
            </a:r>
          </a:p>
          <a:p>
            <a:pPr marL="0" indent="0" defTabSz="914400" eaLnBrk="0" fontAlgn="base" hangingPunct="0">
              <a:lnSpc>
                <a:spcPct val="150000"/>
              </a:lnSpc>
              <a:spcBef>
                <a:spcPct val="0"/>
              </a:spcBef>
              <a:spcAft>
                <a:spcPct val="0"/>
              </a:spcAft>
              <a:buClrTx/>
              <a:buSzTx/>
              <a:buNone/>
            </a:pPr>
            <a:endParaRPr lang="en-US" altLang="en-US" dirty="0">
              <a:solidFill>
                <a:schemeClr val="tx1"/>
              </a:solidFill>
              <a:latin typeface="Century Gothic (Body)"/>
            </a:endParaRPr>
          </a:p>
          <a:p>
            <a:pPr defTabSz="914400" eaLnBrk="0" fontAlgn="base" hangingPunct="0">
              <a:lnSpc>
                <a:spcPct val="150000"/>
              </a:lnSpc>
              <a:spcBef>
                <a:spcPct val="0"/>
              </a:spcBef>
              <a:spcAft>
                <a:spcPct val="0"/>
              </a:spcAft>
              <a:buClrTx/>
              <a:buSzTx/>
              <a:buFont typeface="Arial" panose="020B0604020202020204" pitchFamily="34" charset="0"/>
              <a:buChar char="•"/>
            </a:pPr>
            <a:r>
              <a:rPr lang="en-US" altLang="en-US" b="1" dirty="0">
                <a:highlight>
                  <a:srgbClr val="FFFF00"/>
                </a:highlight>
                <a:latin typeface="Century Gothic (Body)"/>
              </a:rPr>
              <a:t>Feature Scaling</a:t>
            </a:r>
            <a:r>
              <a:rPr lang="en-US" altLang="en-US" dirty="0">
                <a:highlight>
                  <a:srgbClr val="FFFF00"/>
                </a:highlight>
                <a:latin typeface="Century Gothic (Body)"/>
              </a:rPr>
              <a:t>: </a:t>
            </a:r>
            <a:r>
              <a:rPr lang="en-US" altLang="en-US" b="1" dirty="0">
                <a:solidFill>
                  <a:schemeClr val="bg1"/>
                </a:solidFill>
                <a:latin typeface="Century Gothic (Body)"/>
              </a:rPr>
              <a:t>Min Max Scaler</a:t>
            </a:r>
            <a:r>
              <a:rPr lang="en-US" altLang="en-US" dirty="0">
                <a:solidFill>
                  <a:schemeClr val="tx1"/>
                </a:solidFill>
                <a:latin typeface="Century Gothic (Body)"/>
              </a:rPr>
              <a:t> was applied to normalize the features and ensure that the models treat all variables equally.</a:t>
            </a:r>
          </a:p>
          <a:p>
            <a:pPr marL="0" indent="0" defTabSz="914400" eaLnBrk="0" fontAlgn="base" hangingPunct="0">
              <a:lnSpc>
                <a:spcPct val="150000"/>
              </a:lnSpc>
              <a:spcBef>
                <a:spcPct val="0"/>
              </a:spcBef>
              <a:spcAft>
                <a:spcPct val="0"/>
              </a:spcAft>
              <a:buClrTx/>
              <a:buSzTx/>
              <a:buNone/>
            </a:pPr>
            <a:endParaRPr lang="en-US" altLang="en-US" dirty="0">
              <a:solidFill>
                <a:schemeClr val="tx1"/>
              </a:solidFill>
              <a:latin typeface="Century Gothic (Body)"/>
            </a:endParaRPr>
          </a:p>
          <a:p>
            <a:pPr defTabSz="914400" eaLnBrk="0" fontAlgn="base" hangingPunct="0">
              <a:lnSpc>
                <a:spcPct val="150000"/>
              </a:lnSpc>
              <a:spcBef>
                <a:spcPct val="0"/>
              </a:spcBef>
              <a:spcAft>
                <a:spcPct val="0"/>
              </a:spcAft>
              <a:buClrTx/>
              <a:buSzTx/>
              <a:buFont typeface="Arial" panose="020B0604020202020204" pitchFamily="34" charset="0"/>
              <a:buChar char="•"/>
            </a:pPr>
            <a:r>
              <a:rPr lang="en-US" altLang="en-US" b="1" dirty="0">
                <a:highlight>
                  <a:srgbClr val="FFFF00"/>
                </a:highlight>
                <a:latin typeface="Century Gothic (Body)"/>
              </a:rPr>
              <a:t>Train-Test Split</a:t>
            </a:r>
            <a:r>
              <a:rPr lang="en-US" altLang="en-US" dirty="0">
                <a:highlight>
                  <a:srgbClr val="FFFF00"/>
                </a:highlight>
                <a:latin typeface="Century Gothic (Body)"/>
              </a:rPr>
              <a:t>: </a:t>
            </a:r>
            <a:r>
              <a:rPr lang="en-US" altLang="en-US" dirty="0">
                <a:solidFill>
                  <a:schemeClr val="tx1"/>
                </a:solidFill>
                <a:latin typeface="Century Gothic (Body)"/>
              </a:rPr>
              <a:t>The training dataset was split into a </a:t>
            </a:r>
            <a:r>
              <a:rPr lang="en-US" altLang="en-US" b="1" dirty="0">
                <a:solidFill>
                  <a:schemeClr val="bg1"/>
                </a:solidFill>
                <a:latin typeface="Century Gothic (Body)"/>
              </a:rPr>
              <a:t>training and validation </a:t>
            </a:r>
            <a:r>
              <a:rPr lang="en-US" altLang="en-US" dirty="0">
                <a:solidFill>
                  <a:schemeClr val="tx1"/>
                </a:solidFill>
                <a:latin typeface="Century Gothic (Body)"/>
              </a:rPr>
              <a:t>set to assess the model’s performance during development.</a:t>
            </a:r>
          </a:p>
        </p:txBody>
      </p:sp>
    </p:spTree>
    <p:extLst>
      <p:ext uri="{BB962C8B-B14F-4D97-AF65-F5344CB8AC3E}">
        <p14:creationId xmlns:p14="http://schemas.microsoft.com/office/powerpoint/2010/main" val="35896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02C5-63A1-F389-299D-6411FAC50CF4}"/>
              </a:ext>
            </a:extLst>
          </p:cNvPr>
          <p:cNvSpPr>
            <a:spLocks noGrp="1"/>
          </p:cNvSpPr>
          <p:nvPr>
            <p:ph type="title"/>
          </p:nvPr>
        </p:nvSpPr>
        <p:spPr>
          <a:xfrm>
            <a:off x="604266" y="210300"/>
            <a:ext cx="4970624" cy="1507067"/>
          </a:xfrm>
        </p:spPr>
        <p:txBody>
          <a:bodyPr>
            <a:noAutofit/>
          </a:bodyPr>
          <a:lstStyle/>
          <a:p>
            <a:r>
              <a:rPr lang="en-IN" b="1" u="sng" dirty="0">
                <a:solidFill>
                  <a:srgbClr val="FFFFFF"/>
                </a:solidFill>
              </a:rPr>
              <a:t>Exploratory Data Analysis (EDA)</a:t>
            </a:r>
          </a:p>
        </p:txBody>
      </p:sp>
      <p:sp>
        <p:nvSpPr>
          <p:cNvPr id="3" name="Content Placeholder 2">
            <a:extLst>
              <a:ext uri="{FF2B5EF4-FFF2-40B4-BE49-F238E27FC236}">
                <a16:creationId xmlns:a16="http://schemas.microsoft.com/office/drawing/2014/main" id="{27161EFD-320C-7E67-9DC0-8D2790CBF704}"/>
              </a:ext>
            </a:extLst>
          </p:cNvPr>
          <p:cNvSpPr>
            <a:spLocks noGrp="1"/>
          </p:cNvSpPr>
          <p:nvPr>
            <p:ph idx="1"/>
          </p:nvPr>
        </p:nvSpPr>
        <p:spPr>
          <a:xfrm>
            <a:off x="6297430" y="1229536"/>
            <a:ext cx="5290304" cy="4398928"/>
          </a:xfrm>
        </p:spPr>
        <p:txBody>
          <a:bodyPr>
            <a:normAutofit/>
          </a:bodyPr>
          <a:lstStyle/>
          <a:p>
            <a:pPr>
              <a:lnSpc>
                <a:spcPct val="150000"/>
              </a:lnSpc>
            </a:pPr>
            <a:r>
              <a:rPr lang="en-IN" sz="1800" b="1" dirty="0">
                <a:solidFill>
                  <a:srgbClr val="0F496F"/>
                </a:solidFill>
                <a:highlight>
                  <a:srgbClr val="FFFF00"/>
                </a:highlight>
              </a:rPr>
              <a:t>Correlation Analysis</a:t>
            </a:r>
            <a:r>
              <a:rPr lang="en-IN" sz="1800" dirty="0">
                <a:solidFill>
                  <a:srgbClr val="0F496F"/>
                </a:solidFill>
                <a:highlight>
                  <a:srgbClr val="FFFF00"/>
                </a:highlight>
              </a:rPr>
              <a:t>: </a:t>
            </a:r>
            <a:r>
              <a:rPr lang="en-US" sz="1900" dirty="0">
                <a:solidFill>
                  <a:schemeClr val="tx1"/>
                </a:solidFill>
              </a:rPr>
              <a:t>A correlation matrix was generated to assess relationships between numerical features</a:t>
            </a:r>
            <a:r>
              <a:rPr lang="en-US" sz="1800" dirty="0">
                <a:solidFill>
                  <a:srgbClr val="0F496F"/>
                </a:solidFill>
              </a:rPr>
              <a:t>.</a:t>
            </a:r>
            <a:endParaRPr lang="en-IN" sz="1800" dirty="0">
              <a:solidFill>
                <a:srgbClr val="0F496F"/>
              </a:solidFill>
            </a:endParaRPr>
          </a:p>
          <a:p>
            <a:pPr>
              <a:lnSpc>
                <a:spcPct val="150000"/>
              </a:lnSpc>
            </a:pPr>
            <a:r>
              <a:rPr lang="en-IN" sz="1800" b="1" dirty="0">
                <a:solidFill>
                  <a:srgbClr val="0F496F"/>
                </a:solidFill>
                <a:highlight>
                  <a:srgbClr val="FFFF00"/>
                </a:highlight>
              </a:rPr>
              <a:t>Feature Importance</a:t>
            </a:r>
            <a:r>
              <a:rPr lang="en-IN" sz="1800" dirty="0">
                <a:solidFill>
                  <a:srgbClr val="0F496F"/>
                </a:solidFill>
                <a:highlight>
                  <a:srgbClr val="FFFF00"/>
                </a:highlight>
              </a:rPr>
              <a:t>: </a:t>
            </a:r>
            <a:r>
              <a:rPr lang="en-US" sz="1900" dirty="0">
                <a:solidFill>
                  <a:schemeClr val="tx1"/>
                </a:solidFill>
              </a:rPr>
              <a:t>Using preliminary model </a:t>
            </a:r>
            <a:r>
              <a:rPr lang="en-US" sz="1900" dirty="0" err="1">
                <a:solidFill>
                  <a:schemeClr val="tx1"/>
                </a:solidFill>
              </a:rPr>
              <a:t>XGBoost</a:t>
            </a:r>
            <a:r>
              <a:rPr lang="en-US" sz="1900" dirty="0">
                <a:solidFill>
                  <a:schemeClr val="tx1"/>
                </a:solidFill>
              </a:rPr>
              <a:t>, feature importance scores were computed. Features such as </a:t>
            </a:r>
            <a:r>
              <a:rPr lang="en-US" sz="1900" dirty="0" err="1">
                <a:solidFill>
                  <a:schemeClr val="tx1"/>
                </a:solidFill>
              </a:rPr>
              <a:t>OrgId</a:t>
            </a:r>
            <a:r>
              <a:rPr lang="en-US" sz="1900" dirty="0">
                <a:solidFill>
                  <a:schemeClr val="tx1"/>
                </a:solidFill>
              </a:rPr>
              <a:t>, </a:t>
            </a:r>
            <a:r>
              <a:rPr lang="en-US" sz="1900" dirty="0" err="1">
                <a:solidFill>
                  <a:schemeClr val="tx1"/>
                </a:solidFill>
              </a:rPr>
              <a:t>IncidentID</a:t>
            </a:r>
            <a:r>
              <a:rPr lang="en-US" sz="1900" dirty="0">
                <a:solidFill>
                  <a:schemeClr val="tx1"/>
                </a:solidFill>
              </a:rPr>
              <a:t>, </a:t>
            </a:r>
            <a:r>
              <a:rPr lang="en-US" sz="1900" dirty="0" err="1">
                <a:solidFill>
                  <a:schemeClr val="tx1"/>
                </a:solidFill>
              </a:rPr>
              <a:t>DetectorID</a:t>
            </a:r>
            <a:r>
              <a:rPr lang="en-US" sz="1900" dirty="0">
                <a:solidFill>
                  <a:schemeClr val="tx1"/>
                </a:solidFill>
              </a:rPr>
              <a:t>, and </a:t>
            </a:r>
            <a:r>
              <a:rPr lang="en-US" sz="1900" dirty="0" err="1">
                <a:solidFill>
                  <a:schemeClr val="tx1"/>
                </a:solidFill>
              </a:rPr>
              <a:t>AlertID</a:t>
            </a:r>
            <a:r>
              <a:rPr lang="en-US" sz="1900" dirty="0">
                <a:solidFill>
                  <a:schemeClr val="tx1"/>
                </a:solidFill>
              </a:rPr>
              <a:t> were found to be most predictive for determining the triage grade.</a:t>
            </a:r>
            <a:endParaRPr lang="en-IN" sz="1900" dirty="0">
              <a:solidFill>
                <a:schemeClr val="tx1"/>
              </a:solidFill>
            </a:endParaRPr>
          </a:p>
        </p:txBody>
      </p:sp>
      <p:pic>
        <p:nvPicPr>
          <p:cNvPr id="6" name="Picture 5">
            <a:extLst>
              <a:ext uri="{FF2B5EF4-FFF2-40B4-BE49-F238E27FC236}">
                <a16:creationId xmlns:a16="http://schemas.microsoft.com/office/drawing/2014/main" id="{1199A171-2869-B5B0-0334-33EB16CD8D35}"/>
              </a:ext>
            </a:extLst>
          </p:cNvPr>
          <p:cNvPicPr>
            <a:picLocks noChangeAspect="1"/>
          </p:cNvPicPr>
          <p:nvPr/>
        </p:nvPicPr>
        <p:blipFill>
          <a:blip r:embed="rId2"/>
          <a:stretch>
            <a:fillRect/>
          </a:stretch>
        </p:blipFill>
        <p:spPr>
          <a:xfrm>
            <a:off x="604266" y="2134449"/>
            <a:ext cx="4887466" cy="3225727"/>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297094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780A-827A-A7A6-8337-90BE8958BAA5}"/>
              </a:ext>
            </a:extLst>
          </p:cNvPr>
          <p:cNvSpPr>
            <a:spLocks noGrp="1"/>
          </p:cNvSpPr>
          <p:nvPr>
            <p:ph type="title"/>
          </p:nvPr>
        </p:nvSpPr>
        <p:spPr>
          <a:xfrm>
            <a:off x="696067" y="289303"/>
            <a:ext cx="8534400" cy="576281"/>
          </a:xfrm>
        </p:spPr>
        <p:txBody>
          <a:bodyPr>
            <a:noAutofit/>
          </a:bodyPr>
          <a:lstStyle/>
          <a:p>
            <a:r>
              <a:rPr lang="en-IN" b="1" u="sng" dirty="0"/>
              <a:t>Prediction Modelling</a:t>
            </a:r>
          </a:p>
        </p:txBody>
      </p:sp>
      <p:sp>
        <p:nvSpPr>
          <p:cNvPr id="3" name="Content Placeholder 2">
            <a:extLst>
              <a:ext uri="{FF2B5EF4-FFF2-40B4-BE49-F238E27FC236}">
                <a16:creationId xmlns:a16="http://schemas.microsoft.com/office/drawing/2014/main" id="{5249776B-6A5D-89D1-07A5-73EFF105055E}"/>
              </a:ext>
            </a:extLst>
          </p:cNvPr>
          <p:cNvSpPr>
            <a:spLocks noGrp="1"/>
          </p:cNvSpPr>
          <p:nvPr>
            <p:ph idx="1"/>
          </p:nvPr>
        </p:nvSpPr>
        <p:spPr>
          <a:xfrm>
            <a:off x="696067" y="1002891"/>
            <a:ext cx="10799865" cy="1882878"/>
          </a:xfrm>
        </p:spPr>
        <p:txBody>
          <a:bodyPr>
            <a:normAutofit/>
          </a:bodyPr>
          <a:lstStyle/>
          <a:p>
            <a:pPr marL="0" indent="0">
              <a:lnSpc>
                <a:spcPct val="150000"/>
              </a:lnSpc>
              <a:buNone/>
            </a:pPr>
            <a:r>
              <a:rPr lang="en-US" sz="1800" dirty="0">
                <a:solidFill>
                  <a:schemeClr val="tx1"/>
                </a:solidFill>
              </a:rPr>
              <a:t>This project leverages the GUIDE dataset, which contains historical cybersecurity incidents, to train the model. The dataset includes various features, By utilizing this data, we aim to build a classification model that not only demonstrates high accuracy but also generalizes effectively to </a:t>
            </a:r>
            <a:r>
              <a:rPr lang="en-US" sz="1800" b="1" dirty="0">
                <a:solidFill>
                  <a:schemeClr val="bg1"/>
                </a:solidFill>
              </a:rPr>
              <a:t>unseen data</a:t>
            </a:r>
            <a:r>
              <a:rPr lang="en-US" sz="1800" dirty="0">
                <a:solidFill>
                  <a:schemeClr val="tx1"/>
                </a:solidFill>
              </a:rPr>
              <a:t>, making it practical for real-world use.</a:t>
            </a:r>
            <a:endParaRPr lang="en-IN" sz="1800" dirty="0">
              <a:solidFill>
                <a:schemeClr val="tx1"/>
              </a:solidFill>
            </a:endParaRPr>
          </a:p>
        </p:txBody>
      </p:sp>
      <p:sp>
        <p:nvSpPr>
          <p:cNvPr id="4" name="TextBox 3">
            <a:extLst>
              <a:ext uri="{FF2B5EF4-FFF2-40B4-BE49-F238E27FC236}">
                <a16:creationId xmlns:a16="http://schemas.microsoft.com/office/drawing/2014/main" id="{31DA2C94-1A0A-2134-6E60-6D42BD6E8297}"/>
              </a:ext>
            </a:extLst>
          </p:cNvPr>
          <p:cNvSpPr txBox="1"/>
          <p:nvPr/>
        </p:nvSpPr>
        <p:spPr>
          <a:xfrm>
            <a:off x="696067" y="3106993"/>
            <a:ext cx="11301310" cy="3363485"/>
          </a:xfrm>
          <a:prstGeom prst="rect">
            <a:avLst/>
          </a:prstGeom>
          <a:noFill/>
        </p:spPr>
        <p:txBody>
          <a:bodyPr wrap="square" rtlCol="0">
            <a:spAutoFit/>
          </a:bodyPr>
          <a:lstStyle/>
          <a:p>
            <a:pPr>
              <a:lnSpc>
                <a:spcPct val="150000"/>
              </a:lnSpc>
            </a:pPr>
            <a:r>
              <a:rPr lang="en-US" dirty="0"/>
              <a:t>The machine learning models used in this project include</a:t>
            </a:r>
          </a:p>
          <a:p>
            <a:pPr marL="285750" indent="-285750">
              <a:lnSpc>
                <a:spcPct val="150000"/>
              </a:lnSpc>
              <a:buFont typeface="Courier New" panose="02070309020205020404" pitchFamily="49" charset="0"/>
              <a:buChar char="o"/>
            </a:pPr>
            <a:r>
              <a:rPr lang="en-IN" dirty="0"/>
              <a:t>Logistic Regression</a:t>
            </a:r>
          </a:p>
          <a:p>
            <a:pPr marL="285750" indent="-285750">
              <a:lnSpc>
                <a:spcPct val="150000"/>
              </a:lnSpc>
              <a:buFont typeface="Courier New" panose="02070309020205020404" pitchFamily="49" charset="0"/>
              <a:buChar char="o"/>
            </a:pPr>
            <a:r>
              <a:rPr lang="en-IN" dirty="0"/>
              <a:t>Decision Tree Classifier</a:t>
            </a:r>
          </a:p>
          <a:p>
            <a:pPr marL="285750" indent="-285750">
              <a:lnSpc>
                <a:spcPct val="150000"/>
              </a:lnSpc>
              <a:buFont typeface="Courier New" panose="02070309020205020404" pitchFamily="49" charset="0"/>
              <a:buChar char="o"/>
            </a:pPr>
            <a:r>
              <a:rPr lang="en-IN" dirty="0"/>
              <a:t>Random Forest Classifier</a:t>
            </a:r>
          </a:p>
          <a:p>
            <a:pPr marL="285750" indent="-285750">
              <a:lnSpc>
                <a:spcPct val="150000"/>
              </a:lnSpc>
              <a:buFont typeface="Courier New" panose="02070309020205020404" pitchFamily="49" charset="0"/>
              <a:buChar char="o"/>
            </a:pPr>
            <a:r>
              <a:rPr lang="en-IN" dirty="0" err="1"/>
              <a:t>XGBoost</a:t>
            </a:r>
            <a:r>
              <a:rPr lang="en-IN" dirty="0"/>
              <a:t> Classifier (</a:t>
            </a:r>
            <a:r>
              <a:rPr lang="en-IN" dirty="0" err="1"/>
              <a:t>XGBClassifier</a:t>
            </a:r>
            <a:r>
              <a:rPr lang="en-IN" dirty="0"/>
              <a:t>)</a:t>
            </a:r>
          </a:p>
          <a:p>
            <a:pPr>
              <a:lnSpc>
                <a:spcPct val="150000"/>
              </a:lnSpc>
            </a:pPr>
            <a:endParaRPr lang="en-IN" dirty="0"/>
          </a:p>
          <a:p>
            <a:pPr>
              <a:lnSpc>
                <a:spcPct val="150000"/>
              </a:lnSpc>
            </a:pPr>
            <a:r>
              <a:rPr lang="en-US" dirty="0"/>
              <a:t>After thorough evaluation, the </a:t>
            </a:r>
            <a:r>
              <a:rPr lang="en-US" b="1" dirty="0" err="1">
                <a:solidFill>
                  <a:schemeClr val="bg1"/>
                </a:solidFill>
              </a:rPr>
              <a:t>XGBoost</a:t>
            </a:r>
            <a:r>
              <a:rPr lang="en-US" b="1" dirty="0">
                <a:solidFill>
                  <a:schemeClr val="bg1"/>
                </a:solidFill>
              </a:rPr>
              <a:t> Classifier</a:t>
            </a:r>
            <a:r>
              <a:rPr lang="en-US" dirty="0">
                <a:solidFill>
                  <a:schemeClr val="bg1"/>
                </a:solidFill>
              </a:rPr>
              <a:t> </a:t>
            </a:r>
            <a:r>
              <a:rPr lang="en-US" dirty="0"/>
              <a:t>emerged as the </a:t>
            </a:r>
            <a:r>
              <a:rPr lang="en-US" b="1" dirty="0">
                <a:solidFill>
                  <a:schemeClr val="bg1"/>
                </a:solidFill>
              </a:rPr>
              <a:t>best model </a:t>
            </a:r>
            <a:r>
              <a:rPr lang="en-US" dirty="0"/>
              <a:t>with a prediction accuracy of </a:t>
            </a:r>
            <a:r>
              <a:rPr lang="en-US" b="1" dirty="0">
                <a:solidFill>
                  <a:schemeClr val="bg1"/>
                </a:solidFill>
              </a:rPr>
              <a:t>91%</a:t>
            </a:r>
            <a:r>
              <a:rPr lang="en-US" dirty="0"/>
              <a:t> on unseen data.</a:t>
            </a:r>
            <a:endParaRPr lang="en-IN" dirty="0"/>
          </a:p>
        </p:txBody>
      </p:sp>
    </p:spTree>
    <p:extLst>
      <p:ext uri="{BB962C8B-B14F-4D97-AF65-F5344CB8AC3E}">
        <p14:creationId xmlns:p14="http://schemas.microsoft.com/office/powerpoint/2010/main" val="51684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7EF6-AD02-CC53-5944-42D2E3FD61C8}"/>
              </a:ext>
            </a:extLst>
          </p:cNvPr>
          <p:cNvSpPr>
            <a:spLocks noGrp="1"/>
          </p:cNvSpPr>
          <p:nvPr>
            <p:ph type="title"/>
          </p:nvPr>
        </p:nvSpPr>
        <p:spPr>
          <a:xfrm>
            <a:off x="684212" y="229964"/>
            <a:ext cx="8534400" cy="733597"/>
          </a:xfrm>
        </p:spPr>
        <p:txBody>
          <a:bodyPr>
            <a:normAutofit/>
          </a:bodyPr>
          <a:lstStyle/>
          <a:p>
            <a:r>
              <a:rPr lang="en-IN" b="1" u="sng" dirty="0"/>
              <a:t>Conclusion</a:t>
            </a:r>
          </a:p>
        </p:txBody>
      </p:sp>
      <p:sp>
        <p:nvSpPr>
          <p:cNvPr id="3" name="Content Placeholder 2">
            <a:extLst>
              <a:ext uri="{FF2B5EF4-FFF2-40B4-BE49-F238E27FC236}">
                <a16:creationId xmlns:a16="http://schemas.microsoft.com/office/drawing/2014/main" id="{26EF47CA-DB4E-1576-DA80-52515F5C9181}"/>
              </a:ext>
            </a:extLst>
          </p:cNvPr>
          <p:cNvSpPr>
            <a:spLocks noGrp="1"/>
          </p:cNvSpPr>
          <p:nvPr>
            <p:ph idx="1"/>
          </p:nvPr>
        </p:nvSpPr>
        <p:spPr>
          <a:xfrm>
            <a:off x="684211" y="1324897"/>
            <a:ext cx="11163659" cy="3615267"/>
          </a:xfrm>
        </p:spPr>
        <p:txBody>
          <a:bodyPr>
            <a:normAutofit lnSpcReduction="10000"/>
          </a:bodyPr>
          <a:lstStyle/>
          <a:p>
            <a:pPr marL="0" indent="0">
              <a:lnSpc>
                <a:spcPct val="200000"/>
              </a:lnSpc>
              <a:buNone/>
            </a:pPr>
            <a:r>
              <a:rPr lang="en-US" dirty="0">
                <a:solidFill>
                  <a:schemeClr val="tx1"/>
                </a:solidFill>
              </a:rPr>
              <a:t>In this project, we successfully developed a machine learning model to predict the triage grade of cybersecurity incidents with high accuracy. The </a:t>
            </a:r>
            <a:r>
              <a:rPr lang="en-US" b="1" dirty="0" err="1">
                <a:solidFill>
                  <a:schemeClr val="bg1"/>
                </a:solidFill>
              </a:rPr>
              <a:t>XGBoost</a:t>
            </a:r>
            <a:r>
              <a:rPr lang="en-US" b="1" dirty="0">
                <a:solidFill>
                  <a:schemeClr val="bg1"/>
                </a:solidFill>
              </a:rPr>
              <a:t> Classifier</a:t>
            </a:r>
            <a:r>
              <a:rPr lang="en-US" dirty="0">
                <a:solidFill>
                  <a:schemeClr val="bg1"/>
                </a:solidFill>
              </a:rPr>
              <a:t> </a:t>
            </a:r>
            <a:r>
              <a:rPr lang="en-US" dirty="0">
                <a:solidFill>
                  <a:schemeClr val="tx1"/>
                </a:solidFill>
              </a:rPr>
              <a:t>emerged as the best model, with an accuracy of </a:t>
            </a:r>
            <a:r>
              <a:rPr lang="en-US" b="1" dirty="0">
                <a:solidFill>
                  <a:schemeClr val="bg1"/>
                </a:solidFill>
              </a:rPr>
              <a:t>91%</a:t>
            </a:r>
            <a:r>
              <a:rPr lang="en-US" dirty="0">
                <a:solidFill>
                  <a:schemeClr val="tx1"/>
                </a:solidFill>
              </a:rPr>
              <a:t>, along with strong macro-F1, precision, and recall scores. This model has the potential to significantly enhance the efficiency of Security Operation Centers by reducing false positives and providing SOC analysts with actionable insights for triaging incidents.</a:t>
            </a:r>
            <a:endParaRPr lang="en-IN" dirty="0">
              <a:solidFill>
                <a:schemeClr val="tx1"/>
              </a:solidFill>
            </a:endParaRPr>
          </a:p>
        </p:txBody>
      </p:sp>
      <p:sp>
        <p:nvSpPr>
          <p:cNvPr id="4" name="TextBox 3">
            <a:extLst>
              <a:ext uri="{FF2B5EF4-FFF2-40B4-BE49-F238E27FC236}">
                <a16:creationId xmlns:a16="http://schemas.microsoft.com/office/drawing/2014/main" id="{44B17ACB-242D-6455-3DD6-225488762783}"/>
              </a:ext>
            </a:extLst>
          </p:cNvPr>
          <p:cNvSpPr txBox="1"/>
          <p:nvPr/>
        </p:nvSpPr>
        <p:spPr>
          <a:xfrm>
            <a:off x="684210" y="5771320"/>
            <a:ext cx="11507789" cy="307777"/>
          </a:xfrm>
          <a:prstGeom prst="rect">
            <a:avLst/>
          </a:prstGeom>
          <a:noFill/>
        </p:spPr>
        <p:txBody>
          <a:bodyPr wrap="square" rtlCol="0">
            <a:spAutoFit/>
          </a:bodyPr>
          <a:lstStyle/>
          <a:p>
            <a:r>
              <a:rPr lang="en-US" sz="1400" dirty="0"/>
              <a:t>Reference : https://github.com/Syed-Abuthahir-M/Microsoft-Classifying-Cybersecurity-Incidents-with-Machine-Learning</a:t>
            </a:r>
            <a:endParaRPr lang="en-IN" sz="1400" dirty="0"/>
          </a:p>
        </p:txBody>
      </p:sp>
    </p:spTree>
    <p:extLst>
      <p:ext uri="{BB962C8B-B14F-4D97-AF65-F5344CB8AC3E}">
        <p14:creationId xmlns:p14="http://schemas.microsoft.com/office/powerpoint/2010/main" val="23723901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72</TotalTime>
  <Words>539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Century Gothic (Body)</vt:lpstr>
      <vt:lpstr>Courier New</vt:lpstr>
      <vt:lpstr>Wingdings</vt:lpstr>
      <vt:lpstr>Wingdings 3</vt:lpstr>
      <vt:lpstr>Slice</vt:lpstr>
      <vt:lpstr>Microsoft: Classifying Cybersecurity Incidents</vt:lpstr>
      <vt:lpstr>Introduction</vt:lpstr>
      <vt:lpstr>Data Cleaning</vt:lpstr>
      <vt:lpstr>Data Preprocessing</vt:lpstr>
      <vt:lpstr>Exploratory Data Analysis (EDA)</vt:lpstr>
      <vt:lpstr>Prediction Modelling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Abuthahir</dc:creator>
  <cp:lastModifiedBy>Syed Abuthahir</cp:lastModifiedBy>
  <cp:revision>1</cp:revision>
  <dcterms:created xsi:type="dcterms:W3CDTF">2024-10-09T13:34:35Z</dcterms:created>
  <dcterms:modified xsi:type="dcterms:W3CDTF">2024-10-09T14:47:27Z</dcterms:modified>
</cp:coreProperties>
</file>