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3B0DE-FDEF-4E3E-9CE4-2F3A1F845EE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29A56B7-8142-477F-B235-E2F0CBA64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However, due to the increasing number of alerts generated by security systems, SOC analysts often face alert fatigue, making it difficult to prioritize true threats.</a:t>
          </a:r>
        </a:p>
      </dgm:t>
    </dgm:pt>
    <dgm:pt modelId="{D1488A7A-20CA-4697-BA78-84B17B4DE072}" type="parTrans" cxnId="{B3822F82-F778-44D3-87C5-23783498CE5B}">
      <dgm:prSet/>
      <dgm:spPr/>
      <dgm:t>
        <a:bodyPr/>
        <a:lstStyle/>
        <a:p>
          <a:endParaRPr lang="en-US"/>
        </a:p>
      </dgm:t>
    </dgm:pt>
    <dgm:pt modelId="{AA7CA765-5B34-404F-ABDB-79CD27B2738A}" type="sibTrans" cxnId="{B3822F82-F778-44D3-87C5-23783498CE5B}">
      <dgm:prSet/>
      <dgm:spPr/>
      <dgm:t>
        <a:bodyPr/>
        <a:lstStyle/>
        <a:p>
          <a:endParaRPr lang="en-US"/>
        </a:p>
      </dgm:t>
    </dgm:pt>
    <dgm:pt modelId="{F083A88F-D016-4197-9059-1B1B07A58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To alleviate this, our goal is to develop a machine learning-based classification model capable of predicting the triage grade of cybersecurity incidents.</a:t>
          </a:r>
        </a:p>
      </dgm:t>
    </dgm:pt>
    <dgm:pt modelId="{323BCD75-7915-4B92-9EF2-D955A17AEC49}" type="parTrans" cxnId="{4DB5FD6C-3B18-4E8B-B6D9-4644FEAB20BD}">
      <dgm:prSet/>
      <dgm:spPr/>
      <dgm:t>
        <a:bodyPr/>
        <a:lstStyle/>
        <a:p>
          <a:endParaRPr lang="en-US"/>
        </a:p>
      </dgm:t>
    </dgm:pt>
    <dgm:pt modelId="{DD7C4AF4-FA37-42D7-BFDA-D7190F09DEB1}" type="sibTrans" cxnId="{4DB5FD6C-3B18-4E8B-B6D9-4644FEAB20BD}">
      <dgm:prSet/>
      <dgm:spPr/>
      <dgm:t>
        <a:bodyPr/>
        <a:lstStyle/>
        <a:p>
          <a:endParaRPr lang="en-US"/>
        </a:p>
      </dgm:t>
    </dgm:pt>
    <dgm:pt modelId="{100B5D17-F239-4816-A166-C7F2A9F42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Categorizing them as True Positive (TP), Benign Positive (BP), or False Positive (FP).</a:t>
          </a:r>
        </a:p>
      </dgm:t>
    </dgm:pt>
    <dgm:pt modelId="{34547F31-9A51-4CE4-A681-62CFA6EF4F98}" type="parTrans" cxnId="{0D989A71-D629-4E54-B4A9-265DC82F88CC}">
      <dgm:prSet/>
      <dgm:spPr/>
      <dgm:t>
        <a:bodyPr/>
        <a:lstStyle/>
        <a:p>
          <a:endParaRPr lang="en-US"/>
        </a:p>
      </dgm:t>
    </dgm:pt>
    <dgm:pt modelId="{BD9CDF16-3DC7-45FE-AC75-A29B6BE18BF3}" type="sibTrans" cxnId="{0D989A71-D629-4E54-B4A9-265DC82F88CC}">
      <dgm:prSet/>
      <dgm:spPr/>
      <dgm:t>
        <a:bodyPr/>
        <a:lstStyle/>
        <a:p>
          <a:endParaRPr lang="en-US"/>
        </a:p>
      </dgm:t>
    </dgm:pt>
    <dgm:pt modelId="{3310503A-7613-4FAC-AA94-EEFD81A4A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In modern cybersecurity landscapes, Security Operation Centers (SOCs) play a crucial role in detecting, analyzing, and responding to security incidents.</a:t>
          </a:r>
        </a:p>
      </dgm:t>
    </dgm:pt>
    <dgm:pt modelId="{910E35F7-8E02-48CA-873E-70C39DD41590}" type="sibTrans" cxnId="{541567C5-F035-4778-8701-BFFB08AB767C}">
      <dgm:prSet/>
      <dgm:spPr/>
      <dgm:t>
        <a:bodyPr/>
        <a:lstStyle/>
        <a:p>
          <a:endParaRPr lang="en-US"/>
        </a:p>
      </dgm:t>
    </dgm:pt>
    <dgm:pt modelId="{5BE19B7F-E2D0-4D66-AA7C-34F9C6E25150}" type="parTrans" cxnId="{541567C5-F035-4778-8701-BFFB08AB767C}">
      <dgm:prSet/>
      <dgm:spPr/>
      <dgm:t>
        <a:bodyPr/>
        <a:lstStyle/>
        <a:p>
          <a:endParaRPr lang="en-US"/>
        </a:p>
      </dgm:t>
    </dgm:pt>
    <dgm:pt modelId="{6163675A-6801-4F21-8168-2A13C456BCE7}" type="pres">
      <dgm:prSet presAssocID="{A763B0DE-FDEF-4E3E-9CE4-2F3A1F845EE2}" presName="root" presStyleCnt="0">
        <dgm:presLayoutVars>
          <dgm:dir/>
          <dgm:resizeHandles val="exact"/>
        </dgm:presLayoutVars>
      </dgm:prSet>
      <dgm:spPr/>
    </dgm:pt>
    <dgm:pt modelId="{58373F75-AB74-4F39-BADB-35B5A9C1E5F1}" type="pres">
      <dgm:prSet presAssocID="{3310503A-7613-4FAC-AA94-EEFD81A4AC19}" presName="compNode" presStyleCnt="0"/>
      <dgm:spPr/>
    </dgm:pt>
    <dgm:pt modelId="{626119E7-8AE1-422A-BEE9-FF8B53E992A2}" type="pres">
      <dgm:prSet presAssocID="{3310503A-7613-4FAC-AA94-EEFD81A4AC19}" presName="bgRect" presStyleLbl="bgShp" presStyleIdx="0" presStyleCnt="4"/>
      <dgm:spPr/>
    </dgm:pt>
    <dgm:pt modelId="{71F9AF4B-4D2F-41F7-9967-90BB99C676DF}" type="pres">
      <dgm:prSet presAssocID="{3310503A-7613-4FAC-AA94-EEFD81A4AC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5F3E0150-8F6C-4D9C-8A36-9D9BB2B22AA2}" type="pres">
      <dgm:prSet presAssocID="{3310503A-7613-4FAC-AA94-EEFD81A4AC19}" presName="spaceRect" presStyleCnt="0"/>
      <dgm:spPr/>
    </dgm:pt>
    <dgm:pt modelId="{B05E8D2C-CB5C-4CDC-A1B1-A65695450106}" type="pres">
      <dgm:prSet presAssocID="{3310503A-7613-4FAC-AA94-EEFD81A4AC19}" presName="parTx" presStyleLbl="revTx" presStyleIdx="0" presStyleCnt="4">
        <dgm:presLayoutVars>
          <dgm:chMax val="0"/>
          <dgm:chPref val="0"/>
        </dgm:presLayoutVars>
      </dgm:prSet>
      <dgm:spPr/>
    </dgm:pt>
    <dgm:pt modelId="{3B8AA822-5B74-409B-BFD4-35EEC2C5F662}" type="pres">
      <dgm:prSet presAssocID="{910E35F7-8E02-48CA-873E-70C39DD41590}" presName="sibTrans" presStyleCnt="0"/>
      <dgm:spPr/>
    </dgm:pt>
    <dgm:pt modelId="{E8488B5A-A2AD-4C35-A01E-50C21A72D856}" type="pres">
      <dgm:prSet presAssocID="{529A56B7-8142-477F-B235-E2F0CBA640EE}" presName="compNode" presStyleCnt="0"/>
      <dgm:spPr/>
    </dgm:pt>
    <dgm:pt modelId="{368BF37E-4594-4FD1-9692-BC62EC1309DF}" type="pres">
      <dgm:prSet presAssocID="{529A56B7-8142-477F-B235-E2F0CBA640EE}" presName="bgRect" presStyleLbl="bgShp" presStyleIdx="1" presStyleCnt="4"/>
      <dgm:spPr/>
    </dgm:pt>
    <dgm:pt modelId="{A8126E04-E4DC-4A25-94D4-BE1F538AB296}" type="pres">
      <dgm:prSet presAssocID="{529A56B7-8142-477F-B235-E2F0CBA64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462E753-D67F-4BE1-8F07-7BDA57D462B2}" type="pres">
      <dgm:prSet presAssocID="{529A56B7-8142-477F-B235-E2F0CBA640EE}" presName="spaceRect" presStyleCnt="0"/>
      <dgm:spPr/>
    </dgm:pt>
    <dgm:pt modelId="{7A6D1916-8D78-46D0-8AF6-91A664AF8F89}" type="pres">
      <dgm:prSet presAssocID="{529A56B7-8142-477F-B235-E2F0CBA640EE}" presName="parTx" presStyleLbl="revTx" presStyleIdx="1" presStyleCnt="4">
        <dgm:presLayoutVars>
          <dgm:chMax val="0"/>
          <dgm:chPref val="0"/>
        </dgm:presLayoutVars>
      </dgm:prSet>
      <dgm:spPr/>
    </dgm:pt>
    <dgm:pt modelId="{794AE9EC-452E-40BA-98E6-A66C70AE2630}" type="pres">
      <dgm:prSet presAssocID="{AA7CA765-5B34-404F-ABDB-79CD27B2738A}" presName="sibTrans" presStyleCnt="0"/>
      <dgm:spPr/>
    </dgm:pt>
    <dgm:pt modelId="{5A5382B8-675A-4E83-8545-8C01CDBD550C}" type="pres">
      <dgm:prSet presAssocID="{F083A88F-D016-4197-9059-1B1B07A5872F}" presName="compNode" presStyleCnt="0"/>
      <dgm:spPr/>
    </dgm:pt>
    <dgm:pt modelId="{7581B80F-489C-452F-86C3-EA0B71B94190}" type="pres">
      <dgm:prSet presAssocID="{F083A88F-D016-4197-9059-1B1B07A5872F}" presName="bgRect" presStyleLbl="bgShp" presStyleIdx="2" presStyleCnt="4"/>
      <dgm:spPr/>
    </dgm:pt>
    <dgm:pt modelId="{259C1AE7-EA82-4A7D-A732-9349C960B1BC}" type="pres">
      <dgm:prSet presAssocID="{F083A88F-D016-4197-9059-1B1B07A58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718FE0-48F2-41FB-A1B2-6EB557265CF4}" type="pres">
      <dgm:prSet presAssocID="{F083A88F-D016-4197-9059-1B1B07A5872F}" presName="spaceRect" presStyleCnt="0"/>
      <dgm:spPr/>
    </dgm:pt>
    <dgm:pt modelId="{6D895807-7AF7-400A-A29E-C8C8D773D659}" type="pres">
      <dgm:prSet presAssocID="{F083A88F-D016-4197-9059-1B1B07A5872F}" presName="parTx" presStyleLbl="revTx" presStyleIdx="2" presStyleCnt="4">
        <dgm:presLayoutVars>
          <dgm:chMax val="0"/>
          <dgm:chPref val="0"/>
        </dgm:presLayoutVars>
      </dgm:prSet>
      <dgm:spPr/>
    </dgm:pt>
    <dgm:pt modelId="{BCD78E52-9D70-4332-A1AC-CB8863791B39}" type="pres">
      <dgm:prSet presAssocID="{DD7C4AF4-FA37-42D7-BFDA-D7190F09DEB1}" presName="sibTrans" presStyleCnt="0"/>
      <dgm:spPr/>
    </dgm:pt>
    <dgm:pt modelId="{6F506A7F-B1E5-4236-83F6-5C9574B4FF13}" type="pres">
      <dgm:prSet presAssocID="{100B5D17-F239-4816-A166-C7F2A9F4226A}" presName="compNode" presStyleCnt="0"/>
      <dgm:spPr/>
    </dgm:pt>
    <dgm:pt modelId="{BB95462E-73B9-47B4-B2E2-36ED6BBA4852}" type="pres">
      <dgm:prSet presAssocID="{100B5D17-F239-4816-A166-C7F2A9F4226A}" presName="bgRect" presStyleLbl="bgShp" presStyleIdx="3" presStyleCnt="4"/>
      <dgm:spPr/>
    </dgm:pt>
    <dgm:pt modelId="{3C836A4C-865D-49E2-9204-A2318645C1F0}" type="pres">
      <dgm:prSet presAssocID="{100B5D17-F239-4816-A166-C7F2A9F42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5FAECA-B60D-40D5-AA22-3AE8A2127B3F}" type="pres">
      <dgm:prSet presAssocID="{100B5D17-F239-4816-A166-C7F2A9F4226A}" presName="spaceRect" presStyleCnt="0"/>
      <dgm:spPr/>
    </dgm:pt>
    <dgm:pt modelId="{80D98F7C-FB1B-4955-BFCE-8CC4F1B967A4}" type="pres">
      <dgm:prSet presAssocID="{100B5D17-F239-4816-A166-C7F2A9F42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113B16-363B-407A-A3CF-426A5FEC0566}" type="presOf" srcId="{100B5D17-F239-4816-A166-C7F2A9F4226A}" destId="{80D98F7C-FB1B-4955-BFCE-8CC4F1B967A4}" srcOrd="0" destOrd="0" presId="urn:microsoft.com/office/officeart/2018/2/layout/IconVerticalSolidList"/>
    <dgm:cxn modelId="{A7508617-EF2C-4DFB-AE7F-598FE45C63E1}" type="presOf" srcId="{F083A88F-D016-4197-9059-1B1B07A5872F}" destId="{6D895807-7AF7-400A-A29E-C8C8D773D659}" srcOrd="0" destOrd="0" presId="urn:microsoft.com/office/officeart/2018/2/layout/IconVerticalSolidList"/>
    <dgm:cxn modelId="{5047F630-889E-4A72-99B1-8A3295725172}" type="presOf" srcId="{A763B0DE-FDEF-4E3E-9CE4-2F3A1F845EE2}" destId="{6163675A-6801-4F21-8168-2A13C456BCE7}" srcOrd="0" destOrd="0" presId="urn:microsoft.com/office/officeart/2018/2/layout/IconVerticalSolidList"/>
    <dgm:cxn modelId="{4DB5FD6C-3B18-4E8B-B6D9-4644FEAB20BD}" srcId="{A763B0DE-FDEF-4E3E-9CE4-2F3A1F845EE2}" destId="{F083A88F-D016-4197-9059-1B1B07A5872F}" srcOrd="2" destOrd="0" parTransId="{323BCD75-7915-4B92-9EF2-D955A17AEC49}" sibTransId="{DD7C4AF4-FA37-42D7-BFDA-D7190F09DEB1}"/>
    <dgm:cxn modelId="{0D989A71-D629-4E54-B4A9-265DC82F88CC}" srcId="{A763B0DE-FDEF-4E3E-9CE4-2F3A1F845EE2}" destId="{100B5D17-F239-4816-A166-C7F2A9F4226A}" srcOrd="3" destOrd="0" parTransId="{34547F31-9A51-4CE4-A681-62CFA6EF4F98}" sibTransId="{BD9CDF16-3DC7-45FE-AC75-A29B6BE18BF3}"/>
    <dgm:cxn modelId="{BDD4FA56-9E56-4E16-A96C-C10C0AA7B401}" type="presOf" srcId="{3310503A-7613-4FAC-AA94-EEFD81A4AC19}" destId="{B05E8D2C-CB5C-4CDC-A1B1-A65695450106}" srcOrd="0" destOrd="0" presId="urn:microsoft.com/office/officeart/2018/2/layout/IconVerticalSolidList"/>
    <dgm:cxn modelId="{B3822F82-F778-44D3-87C5-23783498CE5B}" srcId="{A763B0DE-FDEF-4E3E-9CE4-2F3A1F845EE2}" destId="{529A56B7-8142-477F-B235-E2F0CBA640EE}" srcOrd="1" destOrd="0" parTransId="{D1488A7A-20CA-4697-BA78-84B17B4DE072}" sibTransId="{AA7CA765-5B34-404F-ABDB-79CD27B2738A}"/>
    <dgm:cxn modelId="{B5345FAD-B4F1-4F82-8D96-486FC004E8AC}" type="presOf" srcId="{529A56B7-8142-477F-B235-E2F0CBA640EE}" destId="{7A6D1916-8D78-46D0-8AF6-91A664AF8F89}" srcOrd="0" destOrd="0" presId="urn:microsoft.com/office/officeart/2018/2/layout/IconVerticalSolidList"/>
    <dgm:cxn modelId="{541567C5-F035-4778-8701-BFFB08AB767C}" srcId="{A763B0DE-FDEF-4E3E-9CE4-2F3A1F845EE2}" destId="{3310503A-7613-4FAC-AA94-EEFD81A4AC19}" srcOrd="0" destOrd="0" parTransId="{5BE19B7F-E2D0-4D66-AA7C-34F9C6E25150}" sibTransId="{910E35F7-8E02-48CA-873E-70C39DD41590}"/>
    <dgm:cxn modelId="{85CBAEA0-46A0-4F61-8D09-D30A38B8A54B}" type="presParOf" srcId="{6163675A-6801-4F21-8168-2A13C456BCE7}" destId="{58373F75-AB74-4F39-BADB-35B5A9C1E5F1}" srcOrd="0" destOrd="0" presId="urn:microsoft.com/office/officeart/2018/2/layout/IconVerticalSolidList"/>
    <dgm:cxn modelId="{252855A7-94D5-4474-BA29-A0D1088354E5}" type="presParOf" srcId="{58373F75-AB74-4F39-BADB-35B5A9C1E5F1}" destId="{626119E7-8AE1-422A-BEE9-FF8B53E992A2}" srcOrd="0" destOrd="0" presId="urn:microsoft.com/office/officeart/2018/2/layout/IconVerticalSolidList"/>
    <dgm:cxn modelId="{EA0BC246-B4F3-4853-BC2E-C7E5FA2E15FA}" type="presParOf" srcId="{58373F75-AB74-4F39-BADB-35B5A9C1E5F1}" destId="{71F9AF4B-4D2F-41F7-9967-90BB99C676DF}" srcOrd="1" destOrd="0" presId="urn:microsoft.com/office/officeart/2018/2/layout/IconVerticalSolidList"/>
    <dgm:cxn modelId="{468E40C5-C4B1-49F7-8A7E-EFD5D2D15079}" type="presParOf" srcId="{58373F75-AB74-4F39-BADB-35B5A9C1E5F1}" destId="{5F3E0150-8F6C-4D9C-8A36-9D9BB2B22AA2}" srcOrd="2" destOrd="0" presId="urn:microsoft.com/office/officeart/2018/2/layout/IconVerticalSolidList"/>
    <dgm:cxn modelId="{B08A4426-65D8-4513-BD19-54FC5F2DF409}" type="presParOf" srcId="{58373F75-AB74-4F39-BADB-35B5A9C1E5F1}" destId="{B05E8D2C-CB5C-4CDC-A1B1-A65695450106}" srcOrd="3" destOrd="0" presId="urn:microsoft.com/office/officeart/2018/2/layout/IconVerticalSolidList"/>
    <dgm:cxn modelId="{BE5173B6-C57A-41B5-8218-DF334CDA1987}" type="presParOf" srcId="{6163675A-6801-4F21-8168-2A13C456BCE7}" destId="{3B8AA822-5B74-409B-BFD4-35EEC2C5F662}" srcOrd="1" destOrd="0" presId="urn:microsoft.com/office/officeart/2018/2/layout/IconVerticalSolidList"/>
    <dgm:cxn modelId="{FFC23183-51FA-462F-87B1-12314FFA3612}" type="presParOf" srcId="{6163675A-6801-4F21-8168-2A13C456BCE7}" destId="{E8488B5A-A2AD-4C35-A01E-50C21A72D856}" srcOrd="2" destOrd="0" presId="urn:microsoft.com/office/officeart/2018/2/layout/IconVerticalSolidList"/>
    <dgm:cxn modelId="{92ADA58E-2009-4E4D-9087-51FBDA91BC7B}" type="presParOf" srcId="{E8488B5A-A2AD-4C35-A01E-50C21A72D856}" destId="{368BF37E-4594-4FD1-9692-BC62EC1309DF}" srcOrd="0" destOrd="0" presId="urn:microsoft.com/office/officeart/2018/2/layout/IconVerticalSolidList"/>
    <dgm:cxn modelId="{A92B9EBE-AB0E-4F38-86BB-4C0F2EA62817}" type="presParOf" srcId="{E8488B5A-A2AD-4C35-A01E-50C21A72D856}" destId="{A8126E04-E4DC-4A25-94D4-BE1F538AB296}" srcOrd="1" destOrd="0" presId="urn:microsoft.com/office/officeart/2018/2/layout/IconVerticalSolidList"/>
    <dgm:cxn modelId="{87D651E0-4A94-424D-8AF3-2A92445BE550}" type="presParOf" srcId="{E8488B5A-A2AD-4C35-A01E-50C21A72D856}" destId="{A462E753-D67F-4BE1-8F07-7BDA57D462B2}" srcOrd="2" destOrd="0" presId="urn:microsoft.com/office/officeart/2018/2/layout/IconVerticalSolidList"/>
    <dgm:cxn modelId="{58B67241-4A76-4DC2-8612-57890216C3B0}" type="presParOf" srcId="{E8488B5A-A2AD-4C35-A01E-50C21A72D856}" destId="{7A6D1916-8D78-46D0-8AF6-91A664AF8F89}" srcOrd="3" destOrd="0" presId="urn:microsoft.com/office/officeart/2018/2/layout/IconVerticalSolidList"/>
    <dgm:cxn modelId="{E6C6F3AA-C22D-4AA5-B20C-6C33F91B1D18}" type="presParOf" srcId="{6163675A-6801-4F21-8168-2A13C456BCE7}" destId="{794AE9EC-452E-40BA-98E6-A66C70AE2630}" srcOrd="3" destOrd="0" presId="urn:microsoft.com/office/officeart/2018/2/layout/IconVerticalSolidList"/>
    <dgm:cxn modelId="{2C668B54-B622-424C-BEBA-30C1AE436A6D}" type="presParOf" srcId="{6163675A-6801-4F21-8168-2A13C456BCE7}" destId="{5A5382B8-675A-4E83-8545-8C01CDBD550C}" srcOrd="4" destOrd="0" presId="urn:microsoft.com/office/officeart/2018/2/layout/IconVerticalSolidList"/>
    <dgm:cxn modelId="{E8D460B0-AF75-4832-AB78-C19FB75C65F3}" type="presParOf" srcId="{5A5382B8-675A-4E83-8545-8C01CDBD550C}" destId="{7581B80F-489C-452F-86C3-EA0B71B94190}" srcOrd="0" destOrd="0" presId="urn:microsoft.com/office/officeart/2018/2/layout/IconVerticalSolidList"/>
    <dgm:cxn modelId="{A250D965-FABA-4987-B5CA-09FC0650D678}" type="presParOf" srcId="{5A5382B8-675A-4E83-8545-8C01CDBD550C}" destId="{259C1AE7-EA82-4A7D-A732-9349C960B1BC}" srcOrd="1" destOrd="0" presId="urn:microsoft.com/office/officeart/2018/2/layout/IconVerticalSolidList"/>
    <dgm:cxn modelId="{68657589-AEB5-4F5C-9071-A61CE035F126}" type="presParOf" srcId="{5A5382B8-675A-4E83-8545-8C01CDBD550C}" destId="{9E718FE0-48F2-41FB-A1B2-6EB557265CF4}" srcOrd="2" destOrd="0" presId="urn:microsoft.com/office/officeart/2018/2/layout/IconVerticalSolidList"/>
    <dgm:cxn modelId="{650E063B-BF24-4D7D-9D9D-1E5F860A1A09}" type="presParOf" srcId="{5A5382B8-675A-4E83-8545-8C01CDBD550C}" destId="{6D895807-7AF7-400A-A29E-C8C8D773D659}" srcOrd="3" destOrd="0" presId="urn:microsoft.com/office/officeart/2018/2/layout/IconVerticalSolidList"/>
    <dgm:cxn modelId="{17DD4194-5783-4D47-BE4C-A46BEE220B95}" type="presParOf" srcId="{6163675A-6801-4F21-8168-2A13C456BCE7}" destId="{BCD78E52-9D70-4332-A1AC-CB8863791B39}" srcOrd="5" destOrd="0" presId="urn:microsoft.com/office/officeart/2018/2/layout/IconVerticalSolidList"/>
    <dgm:cxn modelId="{31617069-40C3-446B-805E-AE8DD89FF1E6}" type="presParOf" srcId="{6163675A-6801-4F21-8168-2A13C456BCE7}" destId="{6F506A7F-B1E5-4236-83F6-5C9574B4FF13}" srcOrd="6" destOrd="0" presId="urn:microsoft.com/office/officeart/2018/2/layout/IconVerticalSolidList"/>
    <dgm:cxn modelId="{52DEB4DD-3860-4FF2-AC8E-7DFCAFC2D612}" type="presParOf" srcId="{6F506A7F-B1E5-4236-83F6-5C9574B4FF13}" destId="{BB95462E-73B9-47B4-B2E2-36ED6BBA4852}" srcOrd="0" destOrd="0" presId="urn:microsoft.com/office/officeart/2018/2/layout/IconVerticalSolidList"/>
    <dgm:cxn modelId="{D2EB2A16-D0F7-47AF-840A-6D9186B108A0}" type="presParOf" srcId="{6F506A7F-B1E5-4236-83F6-5C9574B4FF13}" destId="{3C836A4C-865D-49E2-9204-A2318645C1F0}" srcOrd="1" destOrd="0" presId="urn:microsoft.com/office/officeart/2018/2/layout/IconVerticalSolidList"/>
    <dgm:cxn modelId="{AA8ED7B5-86CF-4E22-AD3C-D888F578B4BC}" type="presParOf" srcId="{6F506A7F-B1E5-4236-83F6-5C9574B4FF13}" destId="{455FAECA-B60D-40D5-AA22-3AE8A2127B3F}" srcOrd="2" destOrd="0" presId="urn:microsoft.com/office/officeart/2018/2/layout/IconVerticalSolidList"/>
    <dgm:cxn modelId="{6AD6E3C4-B29A-4B20-AA42-EC486EF35D28}" type="presParOf" srcId="{6F506A7F-B1E5-4236-83F6-5C9574B4FF13}" destId="{80D98F7C-FB1B-4955-BFCE-8CC4F1B967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19E7-8AE1-422A-BEE9-FF8B53E992A2}">
      <dsp:nvSpPr>
        <dsp:cNvPr id="0" name=""/>
        <dsp:cNvSpPr/>
      </dsp:nvSpPr>
      <dsp:spPr>
        <a:xfrm>
          <a:off x="0" y="1799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9AF4B-4D2F-41F7-9967-90BB99C676DF}">
      <dsp:nvSpPr>
        <dsp:cNvPr id="0" name=""/>
        <dsp:cNvSpPr/>
      </dsp:nvSpPr>
      <dsp:spPr>
        <a:xfrm>
          <a:off x="275964" y="207063"/>
          <a:ext cx="501754" cy="501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5E8D2C-CB5C-4CDC-A1B1-A65695450106}">
      <dsp:nvSpPr>
        <dsp:cNvPr id="0" name=""/>
        <dsp:cNvSpPr/>
      </dsp:nvSpPr>
      <dsp:spPr>
        <a:xfrm>
          <a:off x="1053684" y="1799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In modern cybersecurity landscapes, Security Operation Centers (SOCs) play a crucial role in detecting, analyzing, and responding to security incidents.</a:t>
          </a:r>
        </a:p>
      </dsp:txBody>
      <dsp:txXfrm>
        <a:off x="1053684" y="1799"/>
        <a:ext cx="8253914" cy="912280"/>
      </dsp:txXfrm>
    </dsp:sp>
    <dsp:sp modelId="{368BF37E-4594-4FD1-9692-BC62EC1309DF}">
      <dsp:nvSpPr>
        <dsp:cNvPr id="0" name=""/>
        <dsp:cNvSpPr/>
      </dsp:nvSpPr>
      <dsp:spPr>
        <a:xfrm>
          <a:off x="0" y="1142151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26E04-E4DC-4A25-94D4-BE1F538AB296}">
      <dsp:nvSpPr>
        <dsp:cNvPr id="0" name=""/>
        <dsp:cNvSpPr/>
      </dsp:nvSpPr>
      <dsp:spPr>
        <a:xfrm>
          <a:off x="275964" y="1347414"/>
          <a:ext cx="501754" cy="501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D1916-8D78-46D0-8AF6-91A664AF8F89}">
      <dsp:nvSpPr>
        <dsp:cNvPr id="0" name=""/>
        <dsp:cNvSpPr/>
      </dsp:nvSpPr>
      <dsp:spPr>
        <a:xfrm>
          <a:off x="1053684" y="1142151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However, due to the increasing number of alerts generated by security systems, SOC analysts often face alert fatigue, making it difficult to prioritize true threats.</a:t>
          </a:r>
        </a:p>
      </dsp:txBody>
      <dsp:txXfrm>
        <a:off x="1053684" y="1142151"/>
        <a:ext cx="8253914" cy="912280"/>
      </dsp:txXfrm>
    </dsp:sp>
    <dsp:sp modelId="{7581B80F-489C-452F-86C3-EA0B71B94190}">
      <dsp:nvSpPr>
        <dsp:cNvPr id="0" name=""/>
        <dsp:cNvSpPr/>
      </dsp:nvSpPr>
      <dsp:spPr>
        <a:xfrm>
          <a:off x="0" y="2282502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C1AE7-EA82-4A7D-A732-9349C960B1BC}">
      <dsp:nvSpPr>
        <dsp:cNvPr id="0" name=""/>
        <dsp:cNvSpPr/>
      </dsp:nvSpPr>
      <dsp:spPr>
        <a:xfrm>
          <a:off x="275964" y="2487765"/>
          <a:ext cx="501754" cy="501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95807-7AF7-400A-A29E-C8C8D773D659}">
      <dsp:nvSpPr>
        <dsp:cNvPr id="0" name=""/>
        <dsp:cNvSpPr/>
      </dsp:nvSpPr>
      <dsp:spPr>
        <a:xfrm>
          <a:off x="1053684" y="2282502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To alleviate this, our goal is to develop a machine learning-based classification model capable of predicting the triage grade of cybersecurity incidents.</a:t>
          </a:r>
        </a:p>
      </dsp:txBody>
      <dsp:txXfrm>
        <a:off x="1053684" y="2282502"/>
        <a:ext cx="8253914" cy="912280"/>
      </dsp:txXfrm>
    </dsp:sp>
    <dsp:sp modelId="{BB95462E-73B9-47B4-B2E2-36ED6BBA4852}">
      <dsp:nvSpPr>
        <dsp:cNvPr id="0" name=""/>
        <dsp:cNvSpPr/>
      </dsp:nvSpPr>
      <dsp:spPr>
        <a:xfrm>
          <a:off x="0" y="3422853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36A4C-865D-49E2-9204-A2318645C1F0}">
      <dsp:nvSpPr>
        <dsp:cNvPr id="0" name=""/>
        <dsp:cNvSpPr/>
      </dsp:nvSpPr>
      <dsp:spPr>
        <a:xfrm>
          <a:off x="275964" y="3628116"/>
          <a:ext cx="501754" cy="501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D98F7C-FB1B-4955-BFCE-8CC4F1B967A4}">
      <dsp:nvSpPr>
        <dsp:cNvPr id="0" name=""/>
        <dsp:cNvSpPr/>
      </dsp:nvSpPr>
      <dsp:spPr>
        <a:xfrm>
          <a:off x="1053684" y="3422853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Categorizing them as True Positive (TP), Benign Positive (BP), or False Positive (FP).</a:t>
          </a:r>
        </a:p>
      </dsp:txBody>
      <dsp:txXfrm>
        <a:off x="1053684" y="3422853"/>
        <a:ext cx="8253914" cy="91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14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09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0896A-BA92-A0D9-BCBF-22A2A61B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4984977" y="1402024"/>
            <a:ext cx="7207023" cy="4053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82278-B4BB-3CC6-880E-A6FE483C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905" y="2180303"/>
            <a:ext cx="5837866" cy="2497394"/>
          </a:xfrm>
          <a:noFill/>
        </p:spPr>
        <p:txBody>
          <a:bodyPr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IN" sz="36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Microsoft: Classifying Cybersecurity Incidents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7F64-8BE0-2455-A867-8D0DDB9C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87" y="1304769"/>
            <a:ext cx="5021789" cy="4248462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Agenda</a:t>
            </a: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Introduction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Data Cleaning &amp; 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Century Gothic (Body)"/>
              </a:rPr>
              <a:t>Preprocessing</a:t>
            </a:r>
            <a:endParaRPr lang="en-US" b="1" dirty="0">
              <a:solidFill>
                <a:schemeClr val="tx1"/>
              </a:solidFill>
              <a:latin typeface="Century Gothic (Body)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Exploratory Data Analysis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Prediction Modelling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Conclusion</a:t>
            </a:r>
            <a:endParaRPr lang="en-IN" b="1" dirty="0">
              <a:solidFill>
                <a:srgbClr val="FFFFFF"/>
              </a:solidFill>
              <a:latin typeface="Century Gothic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7B6C-2D31-BE0E-EC07-BB131CD1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330577"/>
            <a:ext cx="5631491" cy="743243"/>
          </a:xfrm>
          <a:noFill/>
        </p:spPr>
        <p:txBody>
          <a:bodyPr>
            <a:normAutofit/>
          </a:bodyPr>
          <a:lstStyle/>
          <a:p>
            <a:r>
              <a:rPr lang="en-IN" b="1" u="sng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A4695-8645-F17A-1046-4019534AC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95934"/>
              </p:ext>
            </p:extLst>
          </p:nvPr>
        </p:nvGraphicFramePr>
        <p:xfrm>
          <a:off x="952500" y="1563330"/>
          <a:ext cx="9307599" cy="433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1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2EA-036E-578D-9949-F638D233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30" y="357785"/>
            <a:ext cx="10858859" cy="704100"/>
          </a:xfrm>
        </p:spPr>
        <p:txBody>
          <a:bodyPr/>
          <a:lstStyle/>
          <a:p>
            <a:r>
              <a:rPr lang="en-IN" b="1" u="sn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D0B9-5DE9-6639-58D6-0215DFFC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81" y="1551038"/>
            <a:ext cx="8534400" cy="463345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Handling Missing Values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Missing values in features such as </a:t>
            </a:r>
            <a:r>
              <a:rPr lang="en-US" dirty="0" err="1">
                <a:solidFill>
                  <a:schemeClr val="tx1"/>
                </a:solidFill>
              </a:rPr>
              <a:t>Mitre</a:t>
            </a:r>
            <a:r>
              <a:rPr lang="en-US" dirty="0">
                <a:solidFill>
                  <a:schemeClr val="tx1"/>
                </a:solidFill>
              </a:rPr>
              <a:t> Techniques, Action Grouped, and other optional fields were handled by either imputing or dropping rows based on their importance in the model.</a:t>
            </a:r>
          </a:p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Duplicate Removal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Any duplicate records that might skew the training were identified and removed.</a:t>
            </a:r>
          </a:p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Outlier Detection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Certain features such as time and incident severities were checked for outliers. Outliers were either removed or appropriately capped to prevent skewing the model.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E53D-4653-B702-43C4-B3022BCE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25" y="338120"/>
            <a:ext cx="8534400" cy="694267"/>
          </a:xfrm>
        </p:spPr>
        <p:txBody>
          <a:bodyPr/>
          <a:lstStyle/>
          <a:p>
            <a:r>
              <a:rPr lang="en-IN" b="1" u="sng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1D747-381E-4EBB-01A6-F93BA79B9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8741" y="977686"/>
            <a:ext cx="9890535" cy="543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highlight>
                  <a:srgbClr val="FFFF00"/>
                </a:highlight>
                <a:latin typeface="Century Gothic (Body)"/>
              </a:rPr>
              <a:t>Encoding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The target variable Incident Grade was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label-encoded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, and other columns with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one-hot encoded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, converting the triage grades (TP, BP, FP) into numeric form for the model.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Benign Positive → 0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False Positive → 1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True Positive → 2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 (Body)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highlight>
                  <a:srgbClr val="FFFF00"/>
                </a:highlight>
                <a:latin typeface="Century Gothic (Body)"/>
              </a:rPr>
              <a:t>Feature Scaling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Min Max Scaler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 was applied to normalize the features and ensure that the models treat all variables equally.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 (Body)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highlight>
                  <a:srgbClr val="FFFF00"/>
                </a:highlight>
                <a:latin typeface="Century Gothic (Body)"/>
              </a:rPr>
              <a:t>Train-Test Split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The training dataset was split into a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training and validation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set to assess the model’s performance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89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2C5-63A1-F389-299D-6411FAC5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66" y="210300"/>
            <a:ext cx="4970624" cy="1507067"/>
          </a:xfrm>
        </p:spPr>
        <p:txBody>
          <a:bodyPr>
            <a:noAutofit/>
          </a:bodyPr>
          <a:lstStyle/>
          <a:p>
            <a:r>
              <a:rPr lang="en-IN" b="1" u="sng" dirty="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1EFD-320C-7E67-9DC0-8D2790CB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430" y="1229536"/>
            <a:ext cx="5290304" cy="439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F496F"/>
                </a:solidFill>
                <a:highlight>
                  <a:srgbClr val="FFFF00"/>
                </a:highlight>
              </a:rPr>
              <a:t>Correlation Analysis</a:t>
            </a:r>
            <a:r>
              <a:rPr lang="en-IN" sz="1800" dirty="0">
                <a:solidFill>
                  <a:srgbClr val="0F496F"/>
                </a:solidFill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A correlation matrix was generated to assess relationships between numerical features</a:t>
            </a:r>
            <a:r>
              <a:rPr lang="en-US" sz="1800" dirty="0">
                <a:solidFill>
                  <a:srgbClr val="0F496F"/>
                </a:solidFill>
              </a:rPr>
              <a:t>.</a:t>
            </a:r>
            <a:endParaRPr lang="en-IN" sz="1800" dirty="0">
              <a:solidFill>
                <a:srgbClr val="0F496F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F496F"/>
                </a:solidFill>
                <a:highlight>
                  <a:srgbClr val="FFFF00"/>
                </a:highlight>
              </a:rPr>
              <a:t>Feature Importance</a:t>
            </a:r>
            <a:r>
              <a:rPr lang="en-IN" sz="1800" dirty="0">
                <a:solidFill>
                  <a:srgbClr val="0F496F"/>
                </a:solidFill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Using preliminary model </a:t>
            </a:r>
            <a:r>
              <a:rPr lang="en-US" sz="1900" dirty="0" err="1">
                <a:solidFill>
                  <a:schemeClr val="tx1"/>
                </a:solidFill>
              </a:rPr>
              <a:t>XGBoost</a:t>
            </a:r>
            <a:r>
              <a:rPr lang="en-US" sz="1900" dirty="0">
                <a:solidFill>
                  <a:schemeClr val="tx1"/>
                </a:solidFill>
              </a:rPr>
              <a:t>, feature importance scores were computed. Features such as </a:t>
            </a:r>
            <a:r>
              <a:rPr lang="en-US" sz="1900" dirty="0" err="1">
                <a:solidFill>
                  <a:schemeClr val="tx1"/>
                </a:solidFill>
              </a:rPr>
              <a:t>OrgId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IncidentID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DetectorID</a:t>
            </a:r>
            <a:r>
              <a:rPr lang="en-US" sz="1900" dirty="0">
                <a:solidFill>
                  <a:schemeClr val="tx1"/>
                </a:solidFill>
              </a:rPr>
              <a:t>, and </a:t>
            </a:r>
            <a:r>
              <a:rPr lang="en-US" sz="1900" dirty="0" err="1">
                <a:solidFill>
                  <a:schemeClr val="tx1"/>
                </a:solidFill>
              </a:rPr>
              <a:t>AlertID</a:t>
            </a:r>
            <a:r>
              <a:rPr lang="en-US" sz="1900" dirty="0">
                <a:solidFill>
                  <a:schemeClr val="tx1"/>
                </a:solidFill>
              </a:rPr>
              <a:t> were found to be most predictive for determining the triage grade.</a:t>
            </a:r>
            <a:endParaRPr lang="en-IN" sz="19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9A171-2869-B5B0-0334-33EB16CD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" y="2134449"/>
            <a:ext cx="4887466" cy="322572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09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780A-827A-A7A6-8337-90BE8958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67" y="289303"/>
            <a:ext cx="8534400" cy="576281"/>
          </a:xfrm>
        </p:spPr>
        <p:txBody>
          <a:bodyPr>
            <a:noAutofit/>
          </a:bodyPr>
          <a:lstStyle/>
          <a:p>
            <a:r>
              <a:rPr lang="en-IN" b="1" u="sng" dirty="0"/>
              <a:t>Prediction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776B-6A5D-89D1-07A5-73EFF105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67" y="1002891"/>
            <a:ext cx="10799865" cy="1882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This project leverages the GUIDE dataset, which contains historical cybersecurity incidents, to train the model. The dataset includes various features, By utilizing this data, we aim to build a classification model that not only demonstrates high accuracy but also generalizes effectively to </a:t>
            </a:r>
            <a:r>
              <a:rPr lang="en-US" sz="1800" b="1" dirty="0">
                <a:solidFill>
                  <a:schemeClr val="bg1"/>
                </a:solidFill>
              </a:rPr>
              <a:t>unseen data</a:t>
            </a:r>
            <a:r>
              <a:rPr lang="en-US" sz="1800" dirty="0">
                <a:solidFill>
                  <a:schemeClr val="tx1"/>
                </a:solidFill>
              </a:rPr>
              <a:t>, making it practical for real-world use.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A2C94-1A0A-2134-6E60-6D42BD6E8297}"/>
              </a:ext>
            </a:extLst>
          </p:cNvPr>
          <p:cNvSpPr txBox="1"/>
          <p:nvPr/>
        </p:nvSpPr>
        <p:spPr>
          <a:xfrm>
            <a:off x="696067" y="3106993"/>
            <a:ext cx="11301310" cy="336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machine learning models used in this project include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Decision Tree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err="1"/>
              <a:t>XGBoost</a:t>
            </a:r>
            <a:r>
              <a:rPr lang="en-IN" dirty="0"/>
              <a:t> Classifier (</a:t>
            </a:r>
            <a:r>
              <a:rPr lang="en-IN" dirty="0" err="1"/>
              <a:t>XGBClassifier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After thorough evaluation, the </a:t>
            </a: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emerged as the </a:t>
            </a:r>
            <a:r>
              <a:rPr lang="en-US" b="1" dirty="0">
                <a:solidFill>
                  <a:schemeClr val="bg1"/>
                </a:solidFill>
              </a:rPr>
              <a:t>best model </a:t>
            </a:r>
            <a:r>
              <a:rPr lang="en-US" dirty="0"/>
              <a:t>with a prediction accuracy of </a:t>
            </a:r>
            <a:r>
              <a:rPr lang="en-US" b="1" dirty="0">
                <a:solidFill>
                  <a:schemeClr val="bg1"/>
                </a:solidFill>
              </a:rPr>
              <a:t>91%</a:t>
            </a:r>
            <a:r>
              <a:rPr lang="en-US" dirty="0"/>
              <a:t>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8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7EF6-AD02-CC53-5944-42D2E3FD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9964"/>
            <a:ext cx="8534400" cy="733597"/>
          </a:xfrm>
        </p:spPr>
        <p:txBody>
          <a:bodyPr>
            <a:normAutofit/>
          </a:bodyPr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47CA-DB4E-1576-DA80-52515F5C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24897"/>
            <a:ext cx="11163659" cy="36152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this project, we successfully developed a machine learning model to predict the triage grade of cybersecurity incidents with high accuracy. The </a:t>
            </a: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emerged as the best model, with an accuracy of </a:t>
            </a:r>
            <a:r>
              <a:rPr lang="en-US" b="1" dirty="0">
                <a:solidFill>
                  <a:schemeClr val="bg1"/>
                </a:solidFill>
              </a:rPr>
              <a:t>91%</a:t>
            </a:r>
            <a:r>
              <a:rPr lang="en-US" dirty="0">
                <a:solidFill>
                  <a:schemeClr val="tx1"/>
                </a:solidFill>
              </a:rPr>
              <a:t>, along with strong accuracy score, precision, </a:t>
            </a:r>
            <a:r>
              <a:rPr lang="en-US">
                <a:solidFill>
                  <a:schemeClr val="tx1"/>
                </a:solidFill>
              </a:rPr>
              <a:t>recall score </a:t>
            </a:r>
            <a:r>
              <a:rPr lang="en-US" dirty="0">
                <a:solidFill>
                  <a:schemeClr val="tx1"/>
                </a:solidFill>
              </a:rPr>
              <a:t>and f1_score. This model has the potential to significantly enhance the efficiency of Security Operation Centers by reducing false positives and providing SOC analysts with actionable insights for triaging incidents.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17ACB-242D-6455-3DD6-225488762783}"/>
              </a:ext>
            </a:extLst>
          </p:cNvPr>
          <p:cNvSpPr txBox="1"/>
          <p:nvPr/>
        </p:nvSpPr>
        <p:spPr>
          <a:xfrm>
            <a:off x="684210" y="5771320"/>
            <a:ext cx="1150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: https://github.com/Syed-Abuthahir-M/Microsoft-Classifying-Cybersecurity-Incidents-with-Machine-Learning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723901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549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Century Gothic (Body)</vt:lpstr>
      <vt:lpstr>Courier New</vt:lpstr>
      <vt:lpstr>Wingdings</vt:lpstr>
      <vt:lpstr>Wingdings 3</vt:lpstr>
      <vt:lpstr>Slice</vt:lpstr>
      <vt:lpstr>Microsoft: Classifying Cybersecurity Incidents</vt:lpstr>
      <vt:lpstr>Introduction</vt:lpstr>
      <vt:lpstr>Data Cleaning</vt:lpstr>
      <vt:lpstr>Data Preprocessing</vt:lpstr>
      <vt:lpstr>Exploratory Data Analysis (EDA)</vt:lpstr>
      <vt:lpstr>Prediction Modelling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Syed Abuthahir</cp:lastModifiedBy>
  <cp:revision>5</cp:revision>
  <dcterms:created xsi:type="dcterms:W3CDTF">2024-10-09T13:34:35Z</dcterms:created>
  <dcterms:modified xsi:type="dcterms:W3CDTF">2024-10-16T03:37:20Z</dcterms:modified>
</cp:coreProperties>
</file>