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74" r:id="rId4"/>
    <p:sldId id="276" r:id="rId5"/>
    <p:sldId id="277" r:id="rId6"/>
    <p:sldId id="278" r:id="rId7"/>
    <p:sldId id="279" r:id="rId8"/>
    <p:sldId id="281" r:id="rId9"/>
    <p:sldId id="282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319E9-7FC3-486F-A73C-D9F620FAA2A5}" v="343" dt="2024-05-08T23:03:15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91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6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0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3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5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3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6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0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7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59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71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20">
          <p15:clr>
            <a:srgbClr val="F26B43"/>
          </p15:clr>
        </p15:guide>
        <p15:guide id="4" pos="6960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Currency Detection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184EC-9FFD-6B32-C839-E739B0A89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6" r="19873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B5B7AA-9448-F32F-9B23-0101BA376098}"/>
              </a:ext>
            </a:extLst>
          </p:cNvPr>
          <p:cNvSpPr txBox="1"/>
          <p:nvPr/>
        </p:nvSpPr>
        <p:spPr>
          <a:xfrm>
            <a:off x="513183" y="4043265"/>
            <a:ext cx="454089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Group Members: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Muhammad Aaliyan Khan (20K-1856)</a:t>
            </a:r>
          </a:p>
          <a:p>
            <a:r>
              <a:rPr lang="en-US" dirty="0"/>
              <a:t>Syed </a:t>
            </a:r>
            <a:r>
              <a:rPr lang="en-US" dirty="0" err="1"/>
              <a:t>Ahzam</a:t>
            </a:r>
            <a:r>
              <a:rPr lang="en-US" dirty="0"/>
              <a:t> Imam (20K-1612)</a:t>
            </a:r>
          </a:p>
          <a:p>
            <a:r>
              <a:rPr lang="en-US" dirty="0"/>
              <a:t>Reyan Naser (20K-0197)</a:t>
            </a:r>
          </a:p>
        </p:txBody>
      </p:sp>
    </p:spTree>
    <p:extLst>
      <p:ext uri="{BB962C8B-B14F-4D97-AF65-F5344CB8AC3E}">
        <p14:creationId xmlns:p14="http://schemas.microsoft.com/office/powerpoint/2010/main" val="267538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ffice building overlayed with stock market graphs">
            <a:extLst>
              <a:ext uri="{FF2B5EF4-FFF2-40B4-BE49-F238E27FC236}">
                <a16:creationId xmlns:a16="http://schemas.microsoft.com/office/drawing/2014/main" id="{C03E96B3-B35D-A78F-A5B5-B2204E64B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01" r="9" b="9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91208" y="689006"/>
            <a:ext cx="5920740" cy="1360898"/>
          </a:xfrm>
        </p:spPr>
        <p:txBody>
          <a:bodyPr>
            <a:normAutofit/>
          </a:bodyPr>
          <a:lstStyle/>
          <a:p>
            <a:r>
              <a:rPr lang="en-US" dirty="0"/>
              <a:t>Further Exploration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91209" y="2397719"/>
            <a:ext cx="5301319" cy="44576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600" dirty="0"/>
              <a:t>Real-time Detection: Explore integrating the model with computer vision libraries like OpenCV to enable real-time currency detection in video streams</a:t>
            </a:r>
          </a:p>
          <a:p>
            <a:pPr lvl="0">
              <a:lnSpc>
                <a:spcPct val="110000"/>
              </a:lnSpc>
            </a:pPr>
            <a:r>
              <a:rPr lang="en-US" sz="1600" dirty="0"/>
              <a:t>Fake Currency Detection: Extend the model to not only classify currency but also identify counterfeit notes by incorporating additional features or using techniques like anomaly detection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Multi-Currency Support: </a:t>
            </a:r>
            <a:r>
              <a:rPr lang="en-US" sz="1600" dirty="0">
                <a:ea typeface="+mn-lt"/>
                <a:cs typeface="+mn-lt"/>
              </a:rPr>
              <a:t>If more currencies are to be supported, retrain the model with an expanded dataset containing images of additional currencies.</a:t>
            </a:r>
          </a:p>
        </p:txBody>
      </p:sp>
    </p:spTree>
    <p:extLst>
      <p:ext uri="{BB962C8B-B14F-4D97-AF65-F5344CB8AC3E}">
        <p14:creationId xmlns:p14="http://schemas.microsoft.com/office/powerpoint/2010/main" val="159524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lose up of man finger on stock market charts">
            <a:extLst>
              <a:ext uri="{FF2B5EF4-FFF2-40B4-BE49-F238E27FC236}">
                <a16:creationId xmlns:a16="http://schemas.microsoft.com/office/drawing/2014/main" id="{AAAAAD8F-4D14-4A90-6486-097ACEA79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70" b="-3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This presentation provides a detailed breakdown of our currency detection model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We've built a solid foundation with data augmentation, convolutional neural networks, and essential training practices</a:t>
            </a:r>
          </a:p>
          <a:p>
            <a:pPr lvl="0">
              <a:lnSpc>
                <a:spcPct val="110000"/>
              </a:lnSpc>
            </a:pPr>
            <a:r>
              <a:rPr lang="en-US" sz="1700" dirty="0"/>
              <a:t>By considering the suggestions for improvement, deployment strategies, and further exploration, we can enhance out model's performance, scalability, and real-world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303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A8C8B-8DAA-4769-07DB-6515BFC94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36" b="6250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6898" y="689006"/>
            <a:ext cx="5920740" cy="136089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6899" y="2292615"/>
            <a:ext cx="6247250" cy="38401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presentation provides an overview of our currency detection model built using TensorFlow and Keras</a:t>
            </a:r>
          </a:p>
          <a:p>
            <a:pPr lvl="0"/>
            <a:r>
              <a:rPr lang="en-US" dirty="0"/>
              <a:t>It covers various aspects, including code breakdown, data preparation, model architecture, training process, evaluation,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35688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C0279BBE-5CF2-B197-56DC-560A5D99B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09" r="-10" b="-10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67104" y="794109"/>
            <a:ext cx="5920740" cy="1360898"/>
          </a:xfrm>
        </p:spPr>
        <p:txBody>
          <a:bodyPr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8657" y="2292616"/>
            <a:ext cx="6667664" cy="41817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400" dirty="0"/>
              <a:t>Data Preparation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1400" dirty="0"/>
              <a:t>Train and Validation Data Generators</a:t>
            </a:r>
          </a:p>
          <a:p>
            <a:pPr lvl="2">
              <a:lnSpc>
                <a:spcPct val="110000"/>
              </a:lnSpc>
            </a:pPr>
            <a:r>
              <a:rPr lang="en-US" sz="1400" dirty="0"/>
              <a:t>ImageDataGenerator is used to create training and validation data generators</a:t>
            </a:r>
          </a:p>
          <a:p>
            <a:pPr lvl="2">
              <a:lnSpc>
                <a:spcPct val="110000"/>
              </a:lnSpc>
            </a:pPr>
            <a:r>
              <a:rPr lang="en-US" sz="1400" dirty="0"/>
              <a:t>Augmentation techniques like rescaling, rotation, shifting, zooming, and flipping are applied to the training data for better generalization</a:t>
            </a:r>
          </a:p>
          <a:p>
            <a:pPr lvl="2">
              <a:lnSpc>
                <a:spcPct val="110000"/>
              </a:lnSpc>
            </a:pPr>
            <a:r>
              <a:rPr lang="en-US" sz="1400" dirty="0"/>
              <a:t>Validation split of 0.2 is set within the training data generator</a:t>
            </a:r>
          </a:p>
          <a:p>
            <a:pPr lvl="2">
              <a:lnSpc>
                <a:spcPct val="110000"/>
              </a:lnSpc>
            </a:pP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1400" dirty="0"/>
              <a:t>Flow from Directory</a:t>
            </a:r>
          </a:p>
          <a:p>
            <a:pPr lvl="2">
              <a:lnSpc>
                <a:spcPct val="110000"/>
              </a:lnSpc>
            </a:pPr>
            <a:r>
              <a:rPr lang="en-US" sz="1400" dirty="0"/>
              <a:t>train_datagen.flow_from_directory is used to create training and validation data generators from the "dataset/train" and "dataset/test" directories, respectively</a:t>
            </a:r>
          </a:p>
          <a:p>
            <a:pPr lvl="2">
              <a:lnSpc>
                <a:spcPct val="110000"/>
              </a:lnSpc>
            </a:pPr>
            <a:r>
              <a:rPr lang="en-US" sz="1400" dirty="0"/>
              <a:t>These directories should be structured with subfolders for each currency class</a:t>
            </a:r>
          </a:p>
          <a:p>
            <a:pPr lvl="2">
              <a:lnSpc>
                <a:spcPct val="110000"/>
              </a:lnSpc>
            </a:pPr>
            <a:r>
              <a:rPr lang="en-US" sz="1400" dirty="0"/>
              <a:t>Batch size of 64 and categorical mode are specified for training data</a:t>
            </a:r>
          </a:p>
        </p:txBody>
      </p:sp>
    </p:spTree>
    <p:extLst>
      <p:ext uri="{BB962C8B-B14F-4D97-AF65-F5344CB8AC3E}">
        <p14:creationId xmlns:p14="http://schemas.microsoft.com/office/powerpoint/2010/main" val="30679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ubes connected with a red line">
            <a:extLst>
              <a:ext uri="{FF2B5EF4-FFF2-40B4-BE49-F238E27FC236}">
                <a16:creationId xmlns:a16="http://schemas.microsoft.com/office/drawing/2014/main" id="{86FD4BC0-EC3D-7137-A7C8-F5C144CC7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1" r="6" b="6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4932" y="767834"/>
            <a:ext cx="5920740" cy="1360898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4933" y="2305753"/>
            <a:ext cx="6260388" cy="4405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600" dirty="0"/>
              <a:t>Model Architecture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Sequential Model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 sequential model is used, where layers are added one after another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Convolutional Layers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Three convolutional layers are used with</a:t>
            </a:r>
          </a:p>
          <a:p>
            <a:pPr lvl="3">
              <a:lnSpc>
                <a:spcPct val="110000"/>
              </a:lnSpc>
            </a:pPr>
            <a:r>
              <a:rPr lang="en-US" sz="1600" dirty="0"/>
              <a:t>Filter sizes of 3x3 kernels</a:t>
            </a:r>
          </a:p>
          <a:p>
            <a:pPr lvl="3">
              <a:lnSpc>
                <a:spcPct val="110000"/>
              </a:lnSpc>
            </a:pPr>
            <a:r>
              <a:rPr lang="en-US" sz="1600" dirty="0"/>
              <a:t>ReLU activation function for non-linearity</a:t>
            </a:r>
          </a:p>
          <a:p>
            <a:pPr lvl="3">
              <a:lnSpc>
                <a:spcPct val="110000"/>
              </a:lnSpc>
            </a:pPr>
            <a:r>
              <a:rPr lang="en-US" sz="1600" dirty="0"/>
              <a:t>Max pooling layers ) for dimensionality reduction and capturing spatial features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Flatten Layer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Flattens the output of the convolutional layers into a 1D vector for feeding into the fully-connected layers</a:t>
            </a:r>
          </a:p>
        </p:txBody>
      </p:sp>
    </p:spTree>
    <p:extLst>
      <p:ext uri="{BB962C8B-B14F-4D97-AF65-F5344CB8AC3E}">
        <p14:creationId xmlns:p14="http://schemas.microsoft.com/office/powerpoint/2010/main" val="382160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network formed by white dots">
            <a:extLst>
              <a:ext uri="{FF2B5EF4-FFF2-40B4-BE49-F238E27FC236}">
                <a16:creationId xmlns:a16="http://schemas.microsoft.com/office/drawing/2014/main" id="{90AD7C58-825D-9550-09E4-FE8B485D5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" b="2245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 dirty="0"/>
              <a:t>Architecture (cont'd)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Model Architecture</a:t>
            </a:r>
          </a:p>
          <a:p>
            <a:pPr lvl="1"/>
            <a:r>
              <a:rPr lang="en-US" dirty="0"/>
              <a:t>Dense Layers</a:t>
            </a:r>
          </a:p>
          <a:p>
            <a:pPr lvl="2"/>
            <a:r>
              <a:rPr lang="en-US" dirty="0"/>
              <a:t>One fully-connected layer with 64 neurons and ReLU activation</a:t>
            </a:r>
          </a:p>
          <a:p>
            <a:pPr lvl="2"/>
            <a:r>
              <a:rPr lang="en-US" dirty="0"/>
              <a:t>Dropout layer with a rate of 0.5 to prevent overfitting</a:t>
            </a:r>
          </a:p>
          <a:p>
            <a:pPr lvl="2"/>
            <a:r>
              <a:rPr lang="en-US" dirty="0"/>
              <a:t>Final output layer with 7 neurons and softmax activation for probability distribution across classes</a:t>
            </a:r>
          </a:p>
        </p:txBody>
      </p:sp>
    </p:spTree>
    <p:extLst>
      <p:ext uri="{BB962C8B-B14F-4D97-AF65-F5344CB8AC3E}">
        <p14:creationId xmlns:p14="http://schemas.microsoft.com/office/powerpoint/2010/main" val="117033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43C14-FEBF-BE4A-4723-381701BFC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72" r="16464" b="6250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01415" y="807247"/>
            <a:ext cx="5920740" cy="1360898"/>
          </a:xfrm>
        </p:spPr>
        <p:txBody>
          <a:bodyPr>
            <a:normAutofit/>
          </a:bodyPr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01416" y="2174374"/>
            <a:ext cx="6286664" cy="4444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600" dirty="0"/>
              <a:t>Training Process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Image Loading and Preprocessing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image.load_img is used to load an image for prediction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The image is resized to target_size and converted to a NumPy array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The array is normalized by dividing by 255 for color scaling between 0 and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np.expand_dims adds an extra dimension to convert the single image into a batch-like format expected by the model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Hyperparameters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Number of epochs : 30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Initial learning rate: 1e-3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Batch size: 32</a:t>
            </a:r>
          </a:p>
        </p:txBody>
      </p:sp>
    </p:spTree>
    <p:extLst>
      <p:ext uri="{BB962C8B-B14F-4D97-AF65-F5344CB8AC3E}">
        <p14:creationId xmlns:p14="http://schemas.microsoft.com/office/powerpoint/2010/main" val="128693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E95C8D08-DBB6-5E74-3F42-108973BE5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3" r="-3" b="-3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7484" y="689006"/>
            <a:ext cx="5920740" cy="1360898"/>
          </a:xfrm>
        </p:spPr>
        <p:txBody>
          <a:bodyPr>
            <a:normAutofit/>
          </a:bodyPr>
          <a:lstStyle/>
          <a:p>
            <a:r>
              <a:rPr lang="en-US" dirty="0"/>
              <a:t>Model Training (cont'd)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7485" y="2213788"/>
            <a:ext cx="6588837" cy="44707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400" dirty="0"/>
              <a:t>Training Process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Optimizer</a:t>
            </a:r>
          </a:p>
          <a:p>
            <a:pPr lvl="2">
              <a:lnSpc>
                <a:spcPct val="110000"/>
              </a:lnSpc>
            </a:pPr>
            <a:r>
              <a:rPr lang="en-US" sz="1400" dirty="0"/>
              <a:t>Adam optimizer is used for gradient descent with learning rate decay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Loss Function and Metrics</a:t>
            </a:r>
          </a:p>
          <a:p>
            <a:pPr lvl="2">
              <a:lnSpc>
                <a:spcPct val="110000"/>
              </a:lnSpc>
            </a:pPr>
            <a:r>
              <a:rPr lang="en-US" sz="1400" dirty="0"/>
              <a:t>Categorical crossentropy is used as the loss function for multi-class classification</a:t>
            </a:r>
          </a:p>
          <a:p>
            <a:pPr lvl="2">
              <a:lnSpc>
                <a:spcPct val="110000"/>
              </a:lnSpc>
            </a:pPr>
            <a:r>
              <a:rPr lang="en-US" sz="1400" dirty="0"/>
              <a:t>Accuracy is used as the evaluation metric to measure the proportion of correct predictions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Model Fitting</a:t>
            </a:r>
          </a:p>
          <a:p>
            <a:pPr lvl="2">
              <a:lnSpc>
                <a:spcPct val="110000"/>
              </a:lnSpc>
            </a:pPr>
            <a:r>
              <a:rPr lang="en-US" sz="1400" dirty="0"/>
              <a:t>model.fit trains the model on the training data generator</a:t>
            </a:r>
          </a:p>
          <a:p>
            <a:pPr lvl="2">
              <a:lnSpc>
                <a:spcPct val="110000"/>
              </a:lnSpc>
            </a:pPr>
            <a:r>
              <a:rPr lang="en-US" sz="1400" dirty="0"/>
              <a:t>steps_per_epoch is calculated to ensure all training data is used in each epoch</a:t>
            </a:r>
          </a:p>
          <a:p>
            <a:pPr lvl="2">
              <a:lnSpc>
                <a:spcPct val="110000"/>
              </a:lnSpc>
            </a:pPr>
            <a:r>
              <a:rPr lang="en-US" sz="1400" dirty="0"/>
              <a:t>Validation data generator is used to monitor performance on unseen data 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67871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gital balance scale using circles">
            <a:extLst>
              <a:ext uri="{FF2B5EF4-FFF2-40B4-BE49-F238E27FC236}">
                <a16:creationId xmlns:a16="http://schemas.microsoft.com/office/drawing/2014/main" id="{8FFC6B59-66EA-BCFA-126A-69E112799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1" r="11035" b="8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4346" y="689006"/>
            <a:ext cx="7339636" cy="1360898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Evaluation and Testing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4347" y="2502822"/>
            <a:ext cx="6194699" cy="4523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sz="1600" dirty="0"/>
              <a:t>Model Saving</a:t>
            </a:r>
            <a:endParaRPr lang="en-US" sz="1600"/>
          </a:p>
          <a:p>
            <a:pPr lvl="2">
              <a:lnSpc>
                <a:spcPct val="110000"/>
              </a:lnSpc>
            </a:pPr>
            <a:r>
              <a:rPr lang="en-US" dirty="0"/>
              <a:t>The trained model weights are saved using model.save_weights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The entire model can potentially be saved using model.save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Model Loading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The model can be loaded back using model.load_weights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Prediction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A function prepare is defined to preprocess an image for prediction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The model predicts the probability of what note it could be</a:t>
            </a:r>
          </a:p>
        </p:txBody>
      </p:sp>
    </p:spTree>
    <p:extLst>
      <p:ext uri="{BB962C8B-B14F-4D97-AF65-F5344CB8AC3E}">
        <p14:creationId xmlns:p14="http://schemas.microsoft.com/office/powerpoint/2010/main" val="292548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33552" y="531351"/>
            <a:ext cx="7810169" cy="1360898"/>
          </a:xfrm>
        </p:spPr>
        <p:txBody>
          <a:bodyPr>
            <a:normAutofit/>
          </a:bodyPr>
          <a:lstStyle/>
          <a:p>
            <a:r>
              <a:rPr lang="en-US" dirty="0"/>
              <a:t>Additional Considerations and Improvements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33551" y="2174374"/>
            <a:ext cx="6013370" cy="3777109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ct val="110000"/>
              </a:lnSpc>
            </a:pPr>
            <a:r>
              <a:rPr lang="en-US" sz="1400" dirty="0"/>
              <a:t>Data Augmentation: The current data augmentation techniques are a good starting point</a:t>
            </a:r>
          </a:p>
          <a:p>
            <a:pPr lvl="0">
              <a:lnSpc>
                <a:spcPct val="110000"/>
              </a:lnSpc>
            </a:pPr>
            <a:r>
              <a:rPr lang="en-US" sz="1400" dirty="0"/>
              <a:t>Class Imbalance: If your dataset has imbalanced classes , it can affect training</a:t>
            </a:r>
          </a:p>
          <a:p>
            <a:pPr lvl="0">
              <a:lnSpc>
                <a:spcPct val="110000"/>
              </a:lnSpc>
            </a:pPr>
            <a:r>
              <a:rPr lang="en-US" sz="1400" dirty="0"/>
              <a:t>Transfer Learning: Consider using pre-trained models like VGG16 or ResNet as feature extractors and fine-tuning them on your currency classification task</a:t>
            </a:r>
          </a:p>
          <a:p>
            <a:pPr lvl="0">
              <a:lnSpc>
                <a:spcPct val="110000"/>
              </a:lnSpc>
            </a:pPr>
            <a:r>
              <a:rPr lang="en-US" sz="1400" dirty="0"/>
              <a:t>Hyperparameter Tuning: The current hyperparameters can be further optimized using techniques like grid search or random search to find the best configuration for your specific dataset</a:t>
            </a:r>
          </a:p>
          <a:p>
            <a:pPr lvl="0">
              <a:lnSpc>
                <a:spcPct val="110000"/>
              </a:lnSpc>
            </a:pPr>
            <a:r>
              <a:rPr lang="en-US" sz="1400" dirty="0"/>
              <a:t>Evaluation Metrics: While accuracy is a common metric, consider using additional metrics like precision, recall, and F1-score to get a more comprehensive understanding of the model's performance, especially for imbalanced classes</a:t>
            </a:r>
          </a:p>
        </p:txBody>
      </p:sp>
      <p:pic>
        <p:nvPicPr>
          <p:cNvPr id="6" name="Picture 5" descr="Desk with productivity items">
            <a:extLst>
              <a:ext uri="{FF2B5EF4-FFF2-40B4-BE49-F238E27FC236}">
                <a16:creationId xmlns:a16="http://schemas.microsoft.com/office/drawing/2014/main" id="{0427A02F-7372-D405-4C45-63259A0EF4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1469" r="5081" b="-3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42398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32231C"/>
      </a:dk2>
      <a:lt2>
        <a:srgbClr val="F0F2F3"/>
      </a:lt2>
      <a:accent1>
        <a:srgbClr val="B78136"/>
      </a:accent1>
      <a:accent2>
        <a:srgbClr val="C85D47"/>
      </a:accent2>
      <a:accent3>
        <a:srgbClr val="A5A53B"/>
      </a:accent3>
      <a:accent4>
        <a:srgbClr val="36A2B7"/>
      </a:accent4>
      <a:accent5>
        <a:srgbClr val="477EC8"/>
      </a:accent5>
      <a:accent6>
        <a:srgbClr val="4546BC"/>
      </a:accent6>
      <a:hlink>
        <a:srgbClr val="3F75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RegattaVTI</vt:lpstr>
      <vt:lpstr>Currency Detection Model</vt:lpstr>
      <vt:lpstr>Introduction</vt:lpstr>
      <vt:lpstr>Data Preparation</vt:lpstr>
      <vt:lpstr>Architecture</vt:lpstr>
      <vt:lpstr>Architecture (cont'd)</vt:lpstr>
      <vt:lpstr>Model Training</vt:lpstr>
      <vt:lpstr>Model Training (cont'd)</vt:lpstr>
      <vt:lpstr>Evaluation and Testing</vt:lpstr>
      <vt:lpstr>Additional Considerations and Improvements</vt:lpstr>
      <vt:lpstr>Further Exploration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90</cp:revision>
  <dcterms:created xsi:type="dcterms:W3CDTF">2024-05-08T22:47:22Z</dcterms:created>
  <dcterms:modified xsi:type="dcterms:W3CDTF">2024-05-08T23:04:05Z</dcterms:modified>
</cp:coreProperties>
</file>