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79F5CD-658A-4126-8389-5A85FCAD8904}" type="datetimeFigureOut">
              <a:rPr lang="en-PK" smtClean="0"/>
              <a:t>08/05/2024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20AEE66-EA42-4AB7-969C-C066C5041EC0}" type="slidenum">
              <a:rPr lang="en-PK" smtClean="0"/>
              <a:t>‹#›</a:t>
            </a:fld>
            <a:endParaRPr lang="en-PK"/>
          </a:p>
        </p:txBody>
      </p:sp>
    </p:spTree>
    <p:extLst>
      <p:ext uri="{BB962C8B-B14F-4D97-AF65-F5344CB8AC3E}">
        <p14:creationId xmlns:p14="http://schemas.microsoft.com/office/powerpoint/2010/main" val="2310592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79F5CD-658A-4126-8389-5A85FCAD8904}" type="datetimeFigureOut">
              <a:rPr lang="en-PK" smtClean="0"/>
              <a:t>08/05/2024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20AEE66-EA42-4AB7-969C-C066C5041EC0}" type="slidenum">
              <a:rPr lang="en-PK" smtClean="0"/>
              <a:t>‹#›</a:t>
            </a:fld>
            <a:endParaRPr lang="en-PK"/>
          </a:p>
        </p:txBody>
      </p:sp>
    </p:spTree>
    <p:extLst>
      <p:ext uri="{BB962C8B-B14F-4D97-AF65-F5344CB8AC3E}">
        <p14:creationId xmlns:p14="http://schemas.microsoft.com/office/powerpoint/2010/main" val="4030970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79F5CD-658A-4126-8389-5A85FCAD8904}" type="datetimeFigureOut">
              <a:rPr lang="en-PK" smtClean="0"/>
              <a:t>08/05/2024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20AEE66-EA42-4AB7-969C-C066C5041EC0}" type="slidenum">
              <a:rPr lang="en-PK" smtClean="0"/>
              <a:t>‹#›</a:t>
            </a:fld>
            <a:endParaRPr lang="en-PK"/>
          </a:p>
        </p:txBody>
      </p:sp>
    </p:spTree>
    <p:extLst>
      <p:ext uri="{BB962C8B-B14F-4D97-AF65-F5344CB8AC3E}">
        <p14:creationId xmlns:p14="http://schemas.microsoft.com/office/powerpoint/2010/main" val="3680204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79F5CD-658A-4126-8389-5A85FCAD8904}" type="datetimeFigureOut">
              <a:rPr lang="en-PK" smtClean="0"/>
              <a:t>08/05/2024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20AEE66-EA42-4AB7-969C-C066C5041EC0}" type="slidenum">
              <a:rPr lang="en-PK" smtClean="0"/>
              <a:t>‹#›</a:t>
            </a:fld>
            <a:endParaRPr lang="en-PK"/>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6911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79F5CD-658A-4126-8389-5A85FCAD8904}" type="datetimeFigureOut">
              <a:rPr lang="en-PK" smtClean="0"/>
              <a:t>08/05/2024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20AEE66-EA42-4AB7-969C-C066C5041EC0}" type="slidenum">
              <a:rPr lang="en-PK" smtClean="0"/>
              <a:t>‹#›</a:t>
            </a:fld>
            <a:endParaRPr lang="en-PK"/>
          </a:p>
        </p:txBody>
      </p:sp>
    </p:spTree>
    <p:extLst>
      <p:ext uri="{BB962C8B-B14F-4D97-AF65-F5344CB8AC3E}">
        <p14:creationId xmlns:p14="http://schemas.microsoft.com/office/powerpoint/2010/main" val="3197434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79F5CD-658A-4126-8389-5A85FCAD8904}" type="datetimeFigureOut">
              <a:rPr lang="en-PK" smtClean="0"/>
              <a:t>08/05/2024</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F20AEE66-EA42-4AB7-969C-C066C5041EC0}" type="slidenum">
              <a:rPr lang="en-PK" smtClean="0"/>
              <a:t>‹#›</a:t>
            </a:fld>
            <a:endParaRPr lang="en-PK"/>
          </a:p>
        </p:txBody>
      </p:sp>
    </p:spTree>
    <p:extLst>
      <p:ext uri="{BB962C8B-B14F-4D97-AF65-F5344CB8AC3E}">
        <p14:creationId xmlns:p14="http://schemas.microsoft.com/office/powerpoint/2010/main" val="911100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79F5CD-658A-4126-8389-5A85FCAD8904}" type="datetimeFigureOut">
              <a:rPr lang="en-PK" smtClean="0"/>
              <a:t>08/05/2024</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F20AEE66-EA42-4AB7-969C-C066C5041EC0}" type="slidenum">
              <a:rPr lang="en-PK" smtClean="0"/>
              <a:t>‹#›</a:t>
            </a:fld>
            <a:endParaRPr lang="en-PK"/>
          </a:p>
        </p:txBody>
      </p:sp>
    </p:spTree>
    <p:extLst>
      <p:ext uri="{BB962C8B-B14F-4D97-AF65-F5344CB8AC3E}">
        <p14:creationId xmlns:p14="http://schemas.microsoft.com/office/powerpoint/2010/main" val="1108728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9F5CD-658A-4126-8389-5A85FCAD8904}" type="datetimeFigureOut">
              <a:rPr lang="en-PK" smtClean="0"/>
              <a:t>08/05/2024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20AEE66-EA42-4AB7-969C-C066C5041EC0}" type="slidenum">
              <a:rPr lang="en-PK" smtClean="0"/>
              <a:t>‹#›</a:t>
            </a:fld>
            <a:endParaRPr lang="en-PK"/>
          </a:p>
        </p:txBody>
      </p:sp>
    </p:spTree>
    <p:extLst>
      <p:ext uri="{BB962C8B-B14F-4D97-AF65-F5344CB8AC3E}">
        <p14:creationId xmlns:p14="http://schemas.microsoft.com/office/powerpoint/2010/main" val="1791352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9F5CD-658A-4126-8389-5A85FCAD8904}" type="datetimeFigureOut">
              <a:rPr lang="en-PK" smtClean="0"/>
              <a:t>08/05/2024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20AEE66-EA42-4AB7-969C-C066C5041EC0}" type="slidenum">
              <a:rPr lang="en-PK" smtClean="0"/>
              <a:t>‹#›</a:t>
            </a:fld>
            <a:endParaRPr lang="en-PK"/>
          </a:p>
        </p:txBody>
      </p:sp>
    </p:spTree>
    <p:extLst>
      <p:ext uri="{BB962C8B-B14F-4D97-AF65-F5344CB8AC3E}">
        <p14:creationId xmlns:p14="http://schemas.microsoft.com/office/powerpoint/2010/main" val="3545637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9F5CD-658A-4126-8389-5A85FCAD8904}" type="datetimeFigureOut">
              <a:rPr lang="en-PK" smtClean="0"/>
              <a:t>08/05/2024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20AEE66-EA42-4AB7-969C-C066C5041EC0}" type="slidenum">
              <a:rPr lang="en-PK" smtClean="0"/>
              <a:t>‹#›</a:t>
            </a:fld>
            <a:endParaRPr lang="en-PK"/>
          </a:p>
        </p:txBody>
      </p:sp>
    </p:spTree>
    <p:extLst>
      <p:ext uri="{BB962C8B-B14F-4D97-AF65-F5344CB8AC3E}">
        <p14:creationId xmlns:p14="http://schemas.microsoft.com/office/powerpoint/2010/main" val="1739680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79F5CD-658A-4126-8389-5A85FCAD8904}" type="datetimeFigureOut">
              <a:rPr lang="en-PK" smtClean="0"/>
              <a:t>08/05/2024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20AEE66-EA42-4AB7-969C-C066C5041EC0}" type="slidenum">
              <a:rPr lang="en-PK" smtClean="0"/>
              <a:t>‹#›</a:t>
            </a:fld>
            <a:endParaRPr lang="en-PK"/>
          </a:p>
        </p:txBody>
      </p:sp>
    </p:spTree>
    <p:extLst>
      <p:ext uri="{BB962C8B-B14F-4D97-AF65-F5344CB8AC3E}">
        <p14:creationId xmlns:p14="http://schemas.microsoft.com/office/powerpoint/2010/main" val="518742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79F5CD-658A-4126-8389-5A85FCAD8904}" type="datetimeFigureOut">
              <a:rPr lang="en-PK" smtClean="0"/>
              <a:t>08/05/2024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20AEE66-EA42-4AB7-969C-C066C5041EC0}" type="slidenum">
              <a:rPr lang="en-PK" smtClean="0"/>
              <a:t>‹#›</a:t>
            </a:fld>
            <a:endParaRPr lang="en-PK"/>
          </a:p>
        </p:txBody>
      </p:sp>
    </p:spTree>
    <p:extLst>
      <p:ext uri="{BB962C8B-B14F-4D97-AF65-F5344CB8AC3E}">
        <p14:creationId xmlns:p14="http://schemas.microsoft.com/office/powerpoint/2010/main" val="60516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79F5CD-658A-4126-8389-5A85FCAD8904}" type="datetimeFigureOut">
              <a:rPr lang="en-PK" smtClean="0"/>
              <a:t>08/05/2024</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F20AEE66-EA42-4AB7-969C-C066C5041EC0}" type="slidenum">
              <a:rPr lang="en-PK" smtClean="0"/>
              <a:t>‹#›</a:t>
            </a:fld>
            <a:endParaRPr lang="en-PK"/>
          </a:p>
        </p:txBody>
      </p:sp>
    </p:spTree>
    <p:extLst>
      <p:ext uri="{BB962C8B-B14F-4D97-AF65-F5344CB8AC3E}">
        <p14:creationId xmlns:p14="http://schemas.microsoft.com/office/powerpoint/2010/main" val="681160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79F5CD-658A-4126-8389-5A85FCAD8904}" type="datetimeFigureOut">
              <a:rPr lang="en-PK" smtClean="0"/>
              <a:t>08/05/2024</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F20AEE66-EA42-4AB7-969C-C066C5041EC0}" type="slidenum">
              <a:rPr lang="en-PK" smtClean="0"/>
              <a:t>‹#›</a:t>
            </a:fld>
            <a:endParaRPr lang="en-PK"/>
          </a:p>
        </p:txBody>
      </p:sp>
    </p:spTree>
    <p:extLst>
      <p:ext uri="{BB962C8B-B14F-4D97-AF65-F5344CB8AC3E}">
        <p14:creationId xmlns:p14="http://schemas.microsoft.com/office/powerpoint/2010/main" val="3019577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79F5CD-658A-4126-8389-5A85FCAD8904}" type="datetimeFigureOut">
              <a:rPr lang="en-PK" smtClean="0"/>
              <a:t>08/05/2024</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F20AEE66-EA42-4AB7-969C-C066C5041EC0}" type="slidenum">
              <a:rPr lang="en-PK" smtClean="0"/>
              <a:t>‹#›</a:t>
            </a:fld>
            <a:endParaRPr lang="en-PK"/>
          </a:p>
        </p:txBody>
      </p:sp>
    </p:spTree>
    <p:extLst>
      <p:ext uri="{BB962C8B-B14F-4D97-AF65-F5344CB8AC3E}">
        <p14:creationId xmlns:p14="http://schemas.microsoft.com/office/powerpoint/2010/main" val="1910690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79F5CD-658A-4126-8389-5A85FCAD8904}" type="datetimeFigureOut">
              <a:rPr lang="en-PK" smtClean="0"/>
              <a:t>08/05/2024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20AEE66-EA42-4AB7-969C-C066C5041EC0}" type="slidenum">
              <a:rPr lang="en-PK" smtClean="0"/>
              <a:t>‹#›</a:t>
            </a:fld>
            <a:endParaRPr lang="en-PK"/>
          </a:p>
        </p:txBody>
      </p:sp>
    </p:spTree>
    <p:extLst>
      <p:ext uri="{BB962C8B-B14F-4D97-AF65-F5344CB8AC3E}">
        <p14:creationId xmlns:p14="http://schemas.microsoft.com/office/powerpoint/2010/main" val="2371886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79F5CD-658A-4126-8389-5A85FCAD8904}" type="datetimeFigureOut">
              <a:rPr lang="en-PK" smtClean="0"/>
              <a:t>08/05/2024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20AEE66-EA42-4AB7-969C-C066C5041EC0}" type="slidenum">
              <a:rPr lang="en-PK" smtClean="0"/>
              <a:t>‹#›</a:t>
            </a:fld>
            <a:endParaRPr lang="en-PK"/>
          </a:p>
        </p:txBody>
      </p:sp>
    </p:spTree>
    <p:extLst>
      <p:ext uri="{BB962C8B-B14F-4D97-AF65-F5344CB8AC3E}">
        <p14:creationId xmlns:p14="http://schemas.microsoft.com/office/powerpoint/2010/main" val="782311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279F5CD-658A-4126-8389-5A85FCAD8904}" type="datetimeFigureOut">
              <a:rPr lang="en-PK" smtClean="0"/>
              <a:t>08/05/2024</a:t>
            </a:fld>
            <a:endParaRPr lang="en-PK"/>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20AEE66-EA42-4AB7-969C-C066C5041EC0}" type="slidenum">
              <a:rPr lang="en-PK" smtClean="0"/>
              <a:t>‹#›</a:t>
            </a:fld>
            <a:endParaRPr lang="en-PK"/>
          </a:p>
        </p:txBody>
      </p:sp>
    </p:spTree>
    <p:extLst>
      <p:ext uri="{BB962C8B-B14F-4D97-AF65-F5344CB8AC3E}">
        <p14:creationId xmlns:p14="http://schemas.microsoft.com/office/powerpoint/2010/main" val="9521783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prajnasb/observation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ACBA1-33E8-8377-9AAF-5CD7E3391CF6}"/>
              </a:ext>
            </a:extLst>
          </p:cNvPr>
          <p:cNvSpPr>
            <a:spLocks noGrp="1"/>
          </p:cNvSpPr>
          <p:nvPr>
            <p:ph type="ctrTitle"/>
          </p:nvPr>
        </p:nvSpPr>
        <p:spPr/>
        <p:txBody>
          <a:bodyPr/>
          <a:lstStyle/>
          <a:p>
            <a:r>
              <a:rPr lang="en-US" dirty="0"/>
              <a:t>FACE MASK </a:t>
            </a:r>
            <a:br>
              <a:rPr lang="en-US" dirty="0"/>
            </a:br>
            <a:r>
              <a:rPr lang="en-US" dirty="0"/>
              <a:t>DETECTION</a:t>
            </a:r>
            <a:endParaRPr lang="en-PK" dirty="0"/>
          </a:p>
        </p:txBody>
      </p:sp>
      <p:sp>
        <p:nvSpPr>
          <p:cNvPr id="3" name="Subtitle 2">
            <a:extLst>
              <a:ext uri="{FF2B5EF4-FFF2-40B4-BE49-F238E27FC236}">
                <a16:creationId xmlns:a16="http://schemas.microsoft.com/office/drawing/2014/main" id="{27B48807-CD3A-AB53-40DF-E0C812D16931}"/>
              </a:ext>
            </a:extLst>
          </p:cNvPr>
          <p:cNvSpPr>
            <a:spLocks noGrp="1"/>
          </p:cNvSpPr>
          <p:nvPr>
            <p:ph type="subTitle" idx="1"/>
          </p:nvPr>
        </p:nvSpPr>
        <p:spPr/>
        <p:txBody>
          <a:bodyPr>
            <a:normAutofit/>
          </a:bodyPr>
          <a:lstStyle/>
          <a:p>
            <a:r>
              <a:rPr lang="en-US" dirty="0"/>
              <a:t>Reyan Naser 20K-0194</a:t>
            </a:r>
          </a:p>
          <a:p>
            <a:r>
              <a:rPr lang="en-US" dirty="0" err="1"/>
              <a:t>Ahzam</a:t>
            </a:r>
            <a:r>
              <a:rPr lang="en-US" dirty="0"/>
              <a:t> Imam 20K-1612</a:t>
            </a:r>
          </a:p>
          <a:p>
            <a:r>
              <a:rPr lang="en-US" dirty="0" err="1"/>
              <a:t>Aliyan</a:t>
            </a:r>
            <a:r>
              <a:rPr lang="en-US" dirty="0"/>
              <a:t> Khan 20K-1856</a:t>
            </a:r>
          </a:p>
        </p:txBody>
      </p:sp>
    </p:spTree>
    <p:extLst>
      <p:ext uri="{BB962C8B-B14F-4D97-AF65-F5344CB8AC3E}">
        <p14:creationId xmlns:p14="http://schemas.microsoft.com/office/powerpoint/2010/main" val="2613830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51D73-8D12-6215-01BB-5737790F9009}"/>
              </a:ext>
            </a:extLst>
          </p:cNvPr>
          <p:cNvSpPr>
            <a:spLocks noGrp="1"/>
          </p:cNvSpPr>
          <p:nvPr>
            <p:ph type="title"/>
          </p:nvPr>
        </p:nvSpPr>
        <p:spPr/>
        <p:txBody>
          <a:bodyPr/>
          <a:lstStyle/>
          <a:p>
            <a:r>
              <a:rPr lang="en-US" dirty="0"/>
              <a:t>INTRODUCTION</a:t>
            </a:r>
            <a:endParaRPr lang="en-PK" dirty="0"/>
          </a:p>
        </p:txBody>
      </p:sp>
      <p:sp>
        <p:nvSpPr>
          <p:cNvPr id="3" name="Content Placeholder 2">
            <a:extLst>
              <a:ext uri="{FF2B5EF4-FFF2-40B4-BE49-F238E27FC236}">
                <a16:creationId xmlns:a16="http://schemas.microsoft.com/office/drawing/2014/main" id="{EED08165-A335-456A-CC48-00405552648E}"/>
              </a:ext>
            </a:extLst>
          </p:cNvPr>
          <p:cNvSpPr>
            <a:spLocks noGrp="1"/>
          </p:cNvSpPr>
          <p:nvPr>
            <p:ph idx="1"/>
          </p:nvPr>
        </p:nvSpPr>
        <p:spPr/>
        <p:txBody>
          <a:bodyPr>
            <a:normAutofit/>
          </a:bodyPr>
          <a:lstStyle/>
          <a:p>
            <a:r>
              <a:rPr lang="en-US" dirty="0"/>
              <a:t>Since the outbreak of COVID-19</a:t>
            </a:r>
            <a:r>
              <a:rPr lang="en-US" b="1" dirty="0"/>
              <a:t>, </a:t>
            </a:r>
            <a:r>
              <a:rPr lang="en-US" i="0" dirty="0">
                <a:effectLst/>
              </a:rPr>
              <a:t>wearing face masks has become an essential safety measure to prevent the spread of the virus</a:t>
            </a:r>
            <a:r>
              <a:rPr lang="en-US" b="0" i="0" dirty="0">
                <a:effectLst/>
              </a:rPr>
              <a:t>. As a result, face mask detection has become an important task in many public places, such as airports, hospitals, schools, and businesses. To automate this process, machine learning models are being developed that can detect whether individuals are wearing face masks or not. In this project, we will be developing a face mask detection model using deep learning techniques. The model will be trained on a dataset of images of people wearing and not wearing face masks and will be able to accurately detect whether a person is wearing a face mask or not in real time. </a:t>
            </a:r>
            <a:endParaRPr lang="en-PK" dirty="0"/>
          </a:p>
        </p:txBody>
      </p:sp>
    </p:spTree>
    <p:extLst>
      <p:ext uri="{BB962C8B-B14F-4D97-AF65-F5344CB8AC3E}">
        <p14:creationId xmlns:p14="http://schemas.microsoft.com/office/powerpoint/2010/main" val="2990657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AA77-4C01-CD42-0653-16DA61B2D83B}"/>
              </a:ext>
            </a:extLst>
          </p:cNvPr>
          <p:cNvSpPr>
            <a:spLocks noGrp="1"/>
          </p:cNvSpPr>
          <p:nvPr>
            <p:ph type="title"/>
          </p:nvPr>
        </p:nvSpPr>
        <p:spPr/>
        <p:txBody>
          <a:bodyPr/>
          <a:lstStyle/>
          <a:p>
            <a:r>
              <a:rPr lang="en-US" dirty="0"/>
              <a:t>Related work</a:t>
            </a:r>
            <a:endParaRPr lang="en-PK" dirty="0"/>
          </a:p>
        </p:txBody>
      </p:sp>
      <p:sp>
        <p:nvSpPr>
          <p:cNvPr id="3" name="Content Placeholder 2">
            <a:extLst>
              <a:ext uri="{FF2B5EF4-FFF2-40B4-BE49-F238E27FC236}">
                <a16:creationId xmlns:a16="http://schemas.microsoft.com/office/drawing/2014/main" id="{1D44616B-4ADF-8DB0-F22F-015CF63EB8EB}"/>
              </a:ext>
            </a:extLst>
          </p:cNvPr>
          <p:cNvSpPr>
            <a:spLocks noGrp="1"/>
          </p:cNvSpPr>
          <p:nvPr>
            <p:ph idx="1"/>
          </p:nvPr>
        </p:nvSpPr>
        <p:spPr/>
        <p:txBody>
          <a:bodyPr>
            <a:normAutofit fontScale="92500"/>
          </a:bodyPr>
          <a:lstStyle/>
          <a:p>
            <a:pPr algn="l"/>
            <a:r>
              <a:rPr lang="en-US" b="0" i="0" dirty="0">
                <a:effectLst/>
                <a:latin typeface="Rockwell" panose="02060603020205020403" pitchFamily="18" charset="0"/>
              </a:rPr>
              <a:t>There have been several studies and projects related to face mask detection using computer vision and machine learning techniques.</a:t>
            </a:r>
          </a:p>
          <a:p>
            <a:pPr algn="l"/>
            <a:r>
              <a:rPr lang="en-US" b="0" i="0" dirty="0">
                <a:effectLst/>
                <a:latin typeface="Rockwell" panose="02060603020205020403" pitchFamily="18" charset="0"/>
              </a:rPr>
              <a:t>One study by Li et al. used a deep learning model to detect face masks in real-time video streams. They used the YOLOv3 object detection algorithm and trained it on a dataset of images with and without face masks. Their model achieved an accuracy of 94.3%.</a:t>
            </a:r>
          </a:p>
          <a:p>
            <a:pPr algn="l"/>
            <a:r>
              <a:rPr lang="en-US" b="0" i="0" dirty="0">
                <a:effectLst/>
                <a:latin typeface="Rockwell" panose="02060603020205020403" pitchFamily="18" charset="0"/>
              </a:rPr>
              <a:t>Another study by Zhang et al. used a combination of deep learning and image processing techniques to detect face masks in images and videos. They used a pre-trained deep learning model to detect faces and then applied image processing techniques to segment the face and identify the presence of a mask. Their model achieved an accuracy of 92.5%.</a:t>
            </a:r>
          </a:p>
          <a:p>
            <a:endParaRPr lang="en-PK" dirty="0">
              <a:latin typeface="Rockwell" panose="02060603020205020403" pitchFamily="18" charset="0"/>
            </a:endParaRPr>
          </a:p>
        </p:txBody>
      </p:sp>
    </p:spTree>
    <p:extLst>
      <p:ext uri="{BB962C8B-B14F-4D97-AF65-F5344CB8AC3E}">
        <p14:creationId xmlns:p14="http://schemas.microsoft.com/office/powerpoint/2010/main" val="3102040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51E5E-3C6B-5ADF-F2C7-DB2943FE99E0}"/>
              </a:ext>
            </a:extLst>
          </p:cNvPr>
          <p:cNvSpPr>
            <a:spLocks noGrp="1"/>
          </p:cNvSpPr>
          <p:nvPr>
            <p:ph type="title"/>
          </p:nvPr>
        </p:nvSpPr>
        <p:spPr/>
        <p:txBody>
          <a:bodyPr/>
          <a:lstStyle/>
          <a:p>
            <a:r>
              <a:rPr lang="en-US" dirty="0"/>
              <a:t>methodology</a:t>
            </a:r>
            <a:endParaRPr lang="en-PK" dirty="0"/>
          </a:p>
        </p:txBody>
      </p:sp>
      <p:sp>
        <p:nvSpPr>
          <p:cNvPr id="3" name="Content Placeholder 2">
            <a:extLst>
              <a:ext uri="{FF2B5EF4-FFF2-40B4-BE49-F238E27FC236}">
                <a16:creationId xmlns:a16="http://schemas.microsoft.com/office/drawing/2014/main" id="{544A3A97-4D7E-C3E9-9E39-A818412DCF84}"/>
              </a:ext>
            </a:extLst>
          </p:cNvPr>
          <p:cNvSpPr>
            <a:spLocks noGrp="1"/>
          </p:cNvSpPr>
          <p:nvPr>
            <p:ph idx="1"/>
          </p:nvPr>
        </p:nvSpPr>
        <p:spPr/>
        <p:txBody>
          <a:bodyPr/>
          <a:lstStyle/>
          <a:p>
            <a:r>
              <a:rPr lang="en-US" dirty="0"/>
              <a:t>There will be two kinds of data provided. The first one will be people wearing a face mask, and the other one will be without a face mask. The methodology that will be used will be Convolutional Neural Networks (CNNs), which is a type of deep learning algorithm widely used for image classification tasks. Overall, the methodology that will be used in the project will combine pre-trained models, transfer learning, and image processing techniques to achieve high accuracy in celebrity face classification.</a:t>
            </a:r>
          </a:p>
        </p:txBody>
      </p:sp>
    </p:spTree>
    <p:extLst>
      <p:ext uri="{BB962C8B-B14F-4D97-AF65-F5344CB8AC3E}">
        <p14:creationId xmlns:p14="http://schemas.microsoft.com/office/powerpoint/2010/main" val="1042323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3D3DA-C6E6-BE58-2372-90A2CE194BE5}"/>
              </a:ext>
            </a:extLst>
          </p:cNvPr>
          <p:cNvSpPr>
            <a:spLocks noGrp="1"/>
          </p:cNvSpPr>
          <p:nvPr>
            <p:ph type="title"/>
          </p:nvPr>
        </p:nvSpPr>
        <p:spPr/>
        <p:txBody>
          <a:bodyPr/>
          <a:lstStyle/>
          <a:p>
            <a:r>
              <a:rPr lang="en-US" dirty="0"/>
              <a:t>Step wise approach (1)</a:t>
            </a:r>
            <a:endParaRPr lang="en-PK" dirty="0"/>
          </a:p>
        </p:txBody>
      </p:sp>
      <p:sp>
        <p:nvSpPr>
          <p:cNvPr id="3" name="Content Placeholder 2">
            <a:extLst>
              <a:ext uri="{FF2B5EF4-FFF2-40B4-BE49-F238E27FC236}">
                <a16:creationId xmlns:a16="http://schemas.microsoft.com/office/drawing/2014/main" id="{7B47BC8C-8B4A-0576-0543-4FFE55C64FD6}"/>
              </a:ext>
            </a:extLst>
          </p:cNvPr>
          <p:cNvSpPr>
            <a:spLocks noGrp="1"/>
          </p:cNvSpPr>
          <p:nvPr>
            <p:ph idx="1"/>
          </p:nvPr>
        </p:nvSpPr>
        <p:spPr/>
        <p:txBody>
          <a:bodyPr>
            <a:normAutofit fontScale="92500" lnSpcReduction="20000"/>
          </a:bodyPr>
          <a:lstStyle/>
          <a:p>
            <a:r>
              <a:rPr lang="en-US" b="0" i="0" dirty="0">
                <a:effectLst/>
                <a:latin typeface="Rockwell" panose="02060603020205020403" pitchFamily="18" charset="0"/>
              </a:rPr>
              <a:t>Data collection: Collect a dataset of images with and without masks. This dataset can be created by capturing images of people wearing masks and people not wearing masks.</a:t>
            </a:r>
          </a:p>
          <a:p>
            <a:r>
              <a:rPr lang="en-US" b="0" i="0" dirty="0">
                <a:effectLst/>
                <a:latin typeface="Rockwell" panose="02060603020205020403" pitchFamily="18" charset="0"/>
              </a:rPr>
              <a:t>Data preprocessing: Preprocess the images by resizing them to a uniform size, converting them to grayscale or RGB format, and normalizing the pixel values. This step is important for improving the model's accuracy.</a:t>
            </a:r>
          </a:p>
          <a:p>
            <a:r>
              <a:rPr lang="en-US" b="0" i="0" dirty="0">
                <a:effectLst/>
                <a:latin typeface="Rockwell" panose="02060603020205020403" pitchFamily="18" charset="0"/>
              </a:rPr>
              <a:t>Data augmentation: Augment the dataset by using techniques such as image flipping, rotation, zooming, and shifting. This helps to increase the size of the dataset and improve the model's ability to generalize.</a:t>
            </a:r>
          </a:p>
          <a:p>
            <a:r>
              <a:rPr lang="en-US" b="0" i="0" dirty="0">
                <a:effectLst/>
                <a:latin typeface="Rockwell" panose="02060603020205020403" pitchFamily="18" charset="0"/>
              </a:rPr>
              <a:t>Training the model: Train a convolutional neural network (CNN) model using the preprocessed and augmented dataset. The model should be designed to classify the input image as either having a mask or not having a mask.</a:t>
            </a:r>
          </a:p>
          <a:p>
            <a:endParaRPr lang="en-PK" dirty="0">
              <a:latin typeface="Rockwell" panose="02060603020205020403" pitchFamily="18" charset="0"/>
            </a:endParaRPr>
          </a:p>
        </p:txBody>
      </p:sp>
    </p:spTree>
    <p:extLst>
      <p:ext uri="{BB962C8B-B14F-4D97-AF65-F5344CB8AC3E}">
        <p14:creationId xmlns:p14="http://schemas.microsoft.com/office/powerpoint/2010/main" val="1217866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37D3-BA4E-2432-E7C1-564973E4E12A}"/>
              </a:ext>
            </a:extLst>
          </p:cNvPr>
          <p:cNvSpPr>
            <a:spLocks noGrp="1"/>
          </p:cNvSpPr>
          <p:nvPr>
            <p:ph type="title"/>
          </p:nvPr>
        </p:nvSpPr>
        <p:spPr/>
        <p:txBody>
          <a:bodyPr/>
          <a:lstStyle/>
          <a:p>
            <a:r>
              <a:rPr lang="en-US" dirty="0"/>
              <a:t>Step wise approach (2)</a:t>
            </a:r>
            <a:endParaRPr lang="en-PK" dirty="0"/>
          </a:p>
        </p:txBody>
      </p:sp>
      <p:sp>
        <p:nvSpPr>
          <p:cNvPr id="3" name="Content Placeholder 2">
            <a:extLst>
              <a:ext uri="{FF2B5EF4-FFF2-40B4-BE49-F238E27FC236}">
                <a16:creationId xmlns:a16="http://schemas.microsoft.com/office/drawing/2014/main" id="{05B70E8F-3866-6FF3-44DE-FAEEC161CB5C}"/>
              </a:ext>
            </a:extLst>
          </p:cNvPr>
          <p:cNvSpPr>
            <a:spLocks noGrp="1"/>
          </p:cNvSpPr>
          <p:nvPr>
            <p:ph idx="1"/>
          </p:nvPr>
        </p:nvSpPr>
        <p:spPr/>
        <p:txBody>
          <a:bodyPr>
            <a:normAutofit/>
          </a:bodyPr>
          <a:lstStyle/>
          <a:p>
            <a:r>
              <a:rPr lang="en-US" b="0" i="0" dirty="0">
                <a:effectLst/>
                <a:latin typeface="Rockwell" panose="02060603020205020403" pitchFamily="18" charset="0"/>
              </a:rPr>
              <a:t>Model evaluation: Evaluate the performance of the trained model by using a separate test dataset. Calculate metrics such as accuracy, precision, recall, and F1 score to measure the model's performance.</a:t>
            </a:r>
          </a:p>
          <a:p>
            <a:r>
              <a:rPr lang="en-US" b="0" i="0" dirty="0">
                <a:effectLst/>
                <a:latin typeface="Rockwell" panose="02060603020205020403" pitchFamily="18" charset="0"/>
              </a:rPr>
              <a:t>Model monitoring: Continuously monitor the model's performance in the production environment, and retrain or update the model as necessary to improve its accuracy and performance. This step is important for maintaining the effectiveness of the model over time.</a:t>
            </a:r>
          </a:p>
          <a:p>
            <a:endParaRPr lang="en-PK" dirty="0">
              <a:latin typeface="Rockwell" panose="02060603020205020403" pitchFamily="18" charset="0"/>
            </a:endParaRPr>
          </a:p>
        </p:txBody>
      </p:sp>
    </p:spTree>
    <p:extLst>
      <p:ext uri="{BB962C8B-B14F-4D97-AF65-F5344CB8AC3E}">
        <p14:creationId xmlns:p14="http://schemas.microsoft.com/office/powerpoint/2010/main" val="222108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EF08E-03E4-BC29-CBF7-6CCA29FD0D50}"/>
              </a:ext>
            </a:extLst>
          </p:cNvPr>
          <p:cNvSpPr>
            <a:spLocks noGrp="1"/>
          </p:cNvSpPr>
          <p:nvPr>
            <p:ph type="title"/>
          </p:nvPr>
        </p:nvSpPr>
        <p:spPr/>
        <p:txBody>
          <a:bodyPr/>
          <a:lstStyle/>
          <a:p>
            <a:r>
              <a:rPr lang="en-US" dirty="0"/>
              <a:t>Dataset used</a:t>
            </a:r>
            <a:endParaRPr lang="en-PK" dirty="0"/>
          </a:p>
        </p:txBody>
      </p:sp>
      <p:sp>
        <p:nvSpPr>
          <p:cNvPr id="3" name="Content Placeholder 2">
            <a:extLst>
              <a:ext uri="{FF2B5EF4-FFF2-40B4-BE49-F238E27FC236}">
                <a16:creationId xmlns:a16="http://schemas.microsoft.com/office/drawing/2014/main" id="{1C7FDB74-AADB-C742-5D74-175E7B2F2ED8}"/>
              </a:ext>
            </a:extLst>
          </p:cNvPr>
          <p:cNvSpPr>
            <a:spLocks noGrp="1"/>
          </p:cNvSpPr>
          <p:nvPr>
            <p:ph idx="1"/>
          </p:nvPr>
        </p:nvSpPr>
        <p:spPr/>
        <p:txBody>
          <a:bodyPr/>
          <a:lstStyle/>
          <a:p>
            <a:r>
              <a:rPr lang="en-US" b="0" i="0" dirty="0">
                <a:effectLst/>
                <a:latin typeface="Rockwell" panose="02060603020205020403" pitchFamily="18" charset="0"/>
              </a:rPr>
              <a:t>model that detects face mask trained on 7553 images with 3 color channels (RGB).</a:t>
            </a:r>
            <a:br>
              <a:rPr lang="en-US" dirty="0">
                <a:latin typeface="Rockwell" panose="02060603020205020403" pitchFamily="18" charset="0"/>
              </a:rPr>
            </a:br>
            <a:r>
              <a:rPr lang="en-US" b="0" i="0" dirty="0">
                <a:effectLst/>
                <a:latin typeface="Rockwell" panose="02060603020205020403" pitchFamily="18" charset="0"/>
              </a:rPr>
              <a:t>On Custom CNN architecture, Model training accuracy reached 94% and Validation accuracy 96%.</a:t>
            </a:r>
          </a:p>
          <a:p>
            <a:r>
              <a:rPr lang="en-US" b="0" i="0" dirty="0">
                <a:effectLst/>
                <a:latin typeface="Rockwell" panose="02060603020205020403" pitchFamily="18" charset="0"/>
              </a:rPr>
              <a:t>Data set consists of 7553 RGB images in 2 folders with mask and without a mask. Images are named as labels with masks and without masks. Images of faces with masks are 3725, and images of faces without masks are 3828.</a:t>
            </a:r>
          </a:p>
          <a:p>
            <a:pPr marL="0" indent="0">
              <a:buNone/>
            </a:pPr>
            <a:endParaRPr lang="en-US" dirty="0">
              <a:effectLst/>
              <a:latin typeface="Rockwell" panose="02060603020205020403" pitchFamily="18" charset="0"/>
            </a:endParaRPr>
          </a:p>
          <a:p>
            <a:pPr marL="0" indent="0">
              <a:buNone/>
            </a:pPr>
            <a:r>
              <a:rPr lang="en-US" dirty="0">
                <a:effectLst/>
                <a:latin typeface="Rockwell" panose="02060603020205020403" pitchFamily="18" charset="0"/>
              </a:rPr>
              <a:t>Link: https://www.kaggle.com/datasets/omkargurav/face-mask-dataset</a:t>
            </a:r>
            <a:endParaRPr lang="en-PK" dirty="0">
              <a:latin typeface="Rockwell" panose="02060603020205020403" pitchFamily="18" charset="0"/>
            </a:endParaRPr>
          </a:p>
        </p:txBody>
      </p:sp>
    </p:spTree>
    <p:extLst>
      <p:ext uri="{BB962C8B-B14F-4D97-AF65-F5344CB8AC3E}">
        <p14:creationId xmlns:p14="http://schemas.microsoft.com/office/powerpoint/2010/main" val="291264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9CD1E-F892-0668-7EEC-80CBB8061589}"/>
              </a:ext>
            </a:extLst>
          </p:cNvPr>
          <p:cNvSpPr>
            <a:spLocks noGrp="1"/>
          </p:cNvSpPr>
          <p:nvPr>
            <p:ph type="title"/>
          </p:nvPr>
        </p:nvSpPr>
        <p:spPr/>
        <p:txBody>
          <a:bodyPr/>
          <a:lstStyle/>
          <a:p>
            <a:r>
              <a:rPr lang="en-US" dirty="0"/>
              <a:t>references</a:t>
            </a:r>
            <a:endParaRPr lang="en-PK" dirty="0"/>
          </a:p>
        </p:txBody>
      </p:sp>
      <p:sp>
        <p:nvSpPr>
          <p:cNvPr id="3" name="Content Placeholder 2">
            <a:extLst>
              <a:ext uri="{FF2B5EF4-FFF2-40B4-BE49-F238E27FC236}">
                <a16:creationId xmlns:a16="http://schemas.microsoft.com/office/drawing/2014/main" id="{1CD1874F-5C09-E592-DBE8-5E53E4474253}"/>
              </a:ext>
            </a:extLst>
          </p:cNvPr>
          <p:cNvSpPr>
            <a:spLocks noGrp="1"/>
          </p:cNvSpPr>
          <p:nvPr>
            <p:ph idx="1"/>
          </p:nvPr>
        </p:nvSpPr>
        <p:spPr/>
        <p:txBody>
          <a:bodyPr/>
          <a:lstStyle/>
          <a:p>
            <a:r>
              <a:rPr lang="en-US" dirty="0">
                <a:effectLst/>
                <a:latin typeface="Rockwell" panose="02060603020205020403" pitchFamily="18" charset="0"/>
              </a:rPr>
              <a:t>We</a:t>
            </a:r>
            <a:r>
              <a:rPr lang="en-US" b="0" i="0" dirty="0">
                <a:effectLst/>
                <a:latin typeface="Rockwell" panose="02060603020205020403" pitchFamily="18" charset="0"/>
              </a:rPr>
              <a:t> have taken 1776 images including both With and Without Face Mask images, from Prajna Bhandary's GitHub account: </a:t>
            </a:r>
            <a:r>
              <a:rPr lang="en-US" b="0" i="0" dirty="0">
                <a:effectLst/>
                <a:latin typeface="Rockwell" panose="02060603020205020403" pitchFamily="18" charset="0"/>
                <a:hlinkClick r:id="rId2">
                  <a:extLst>
                    <a:ext uri="{A12FA001-AC4F-418D-AE19-62706E023703}">
                      <ahyp:hlinkClr xmlns:ahyp="http://schemas.microsoft.com/office/drawing/2018/hyperlinkcolor" val="tx"/>
                    </a:ext>
                  </a:extLst>
                </a:hlinkClick>
              </a:rPr>
              <a:t>https://github.com/prajnasb/observations</a:t>
            </a:r>
            <a:endParaRPr lang="en-US" b="0" i="0" dirty="0">
              <a:effectLst/>
              <a:latin typeface="Rockwell" panose="02060603020205020403" pitchFamily="18" charset="0"/>
            </a:endParaRPr>
          </a:p>
          <a:p>
            <a:endParaRPr lang="en-US" dirty="0">
              <a:effectLst/>
              <a:latin typeface="Rockwell" panose="02060603020205020403" pitchFamily="18" charset="0"/>
            </a:endParaRPr>
          </a:p>
          <a:p>
            <a:r>
              <a:rPr lang="en-US" b="0" i="0" dirty="0">
                <a:effectLst/>
                <a:latin typeface="Rockwell" panose="02060603020205020403" pitchFamily="18" charset="0"/>
              </a:rPr>
              <a:t>spired by Adrian Rosebrock, Ph.D. With the help of his guidance on his website: https://www.pyimagesearch.com/</a:t>
            </a:r>
          </a:p>
        </p:txBody>
      </p:sp>
    </p:spTree>
    <p:extLst>
      <p:ext uri="{BB962C8B-B14F-4D97-AF65-F5344CB8AC3E}">
        <p14:creationId xmlns:p14="http://schemas.microsoft.com/office/powerpoint/2010/main" val="11486822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45</TotalTime>
  <Words>762</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Bookman Old Style</vt:lpstr>
      <vt:lpstr>Rockwell</vt:lpstr>
      <vt:lpstr>Damask</vt:lpstr>
      <vt:lpstr>FACE MASK  DETECTION</vt:lpstr>
      <vt:lpstr>INTRODUCTION</vt:lpstr>
      <vt:lpstr>Related work</vt:lpstr>
      <vt:lpstr>methodology</vt:lpstr>
      <vt:lpstr>Step wise approach (1)</vt:lpstr>
      <vt:lpstr>Step wise approach (2)</vt:lpstr>
      <vt:lpstr>Dataset used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dc:title>
  <dc:creator>Arsalan Naser</dc:creator>
  <cp:lastModifiedBy>Arsalan Naser</cp:lastModifiedBy>
  <cp:revision>2</cp:revision>
  <dcterms:created xsi:type="dcterms:W3CDTF">2023-04-30T17:16:03Z</dcterms:created>
  <dcterms:modified xsi:type="dcterms:W3CDTF">2024-05-08T15:57:21Z</dcterms:modified>
</cp:coreProperties>
</file>