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57" r:id="rId3"/>
    <p:sldId id="259" r:id="rId4"/>
    <p:sldId id="311" r:id="rId5"/>
    <p:sldId id="260" r:id="rId6"/>
    <p:sldId id="262" r:id="rId7"/>
    <p:sldId id="263" r:id="rId8"/>
    <p:sldId id="264" r:id="rId9"/>
    <p:sldId id="265" r:id="rId10"/>
    <p:sldId id="312" r:id="rId11"/>
    <p:sldId id="313" r:id="rId12"/>
    <p:sldId id="314" r:id="rId13"/>
    <p:sldId id="315" r:id="rId14"/>
    <p:sldId id="274" r:id="rId15"/>
    <p:sldId id="275" r:id="rId16"/>
    <p:sldId id="276" r:id="rId17"/>
    <p:sldId id="277" r:id="rId18"/>
    <p:sldId id="278" r:id="rId19"/>
    <p:sldId id="279" r:id="rId20"/>
    <p:sldId id="280" r:id="rId21"/>
    <p:sldId id="281" r:id="rId22"/>
    <p:sldId id="282" r:id="rId23"/>
    <p:sldId id="305" r:id="rId24"/>
    <p:sldId id="283" r:id="rId25"/>
    <p:sldId id="284" r:id="rId26"/>
    <p:sldId id="285" r:id="rId27"/>
    <p:sldId id="286" r:id="rId28"/>
    <p:sldId id="287" r:id="rId29"/>
    <p:sldId id="288" r:id="rId30"/>
    <p:sldId id="290" r:id="rId31"/>
    <p:sldId id="291" r:id="rId32"/>
    <p:sldId id="292" r:id="rId33"/>
    <p:sldId id="293" r:id="rId34"/>
    <p:sldId id="294" r:id="rId35"/>
    <p:sldId id="310" r:id="rId36"/>
    <p:sldId id="309" r:id="rId37"/>
    <p:sldId id="296" r:id="rId38"/>
    <p:sldId id="298" r:id="rId39"/>
    <p:sldId id="300" r:id="rId40"/>
    <p:sldId id="301" r:id="rId41"/>
    <p:sldId id="308"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2539" autoAdjust="0"/>
    <p:restoredTop sz="93011" autoAdjust="0"/>
  </p:normalViewPr>
  <p:slideViewPr>
    <p:cSldViewPr>
      <p:cViewPr>
        <p:scale>
          <a:sx n="50" d="100"/>
          <a:sy n="50" d="100"/>
        </p:scale>
        <p:origin x="-1856" y="-3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EFC409-B2B4-4E36-A76E-E1325ECB3904}" type="datetimeFigureOut">
              <a:rPr lang="en-US" smtClean="0"/>
              <a:pPr/>
              <a:t>2/3/2021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128172-ECC7-4308-A04F-9630D0300F9C}" type="slidenum">
              <a:rPr lang="en-US" smtClean="0"/>
              <a:pPr/>
              <a:t>‹#›</a:t>
            </a:fld>
            <a:endParaRPr lang="en-US"/>
          </a:p>
        </p:txBody>
      </p:sp>
    </p:spTree>
    <p:extLst>
      <p:ext uri="{BB962C8B-B14F-4D97-AF65-F5344CB8AC3E}">
        <p14:creationId xmlns="" xmlns:p14="http://schemas.microsoft.com/office/powerpoint/2010/main" val="3038825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en.wikipedia.org/wiki/Object_oriented" TargetMode="External"/><Relationship Id="rId2" Type="http://schemas.openxmlformats.org/officeDocument/2006/relationships/slide" Target="../slides/slide28.xml"/><Relationship Id="rId1" Type="http://schemas.openxmlformats.org/officeDocument/2006/relationships/notesMaster" Target="../notesMasters/notesMaster1.xml"/><Relationship Id="rId5" Type="http://schemas.openxmlformats.org/officeDocument/2006/relationships/hyperlink" Target="http://en.wikipedia.org/wiki/Programming_code" TargetMode="External"/><Relationship Id="rId4" Type="http://schemas.openxmlformats.org/officeDocument/2006/relationships/hyperlink" Target="http://en.wikipedia.org/wiki/Conceptual_model"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128172-ECC7-4308-A04F-9630D0300F9C}" type="slidenum">
              <a:rPr lang="en-US" smtClean="0"/>
              <a:pPr/>
              <a:t>9</a:t>
            </a:fld>
            <a:endParaRPr lang="en-US"/>
          </a:p>
        </p:txBody>
      </p:sp>
    </p:spTree>
    <p:extLst>
      <p:ext uri="{BB962C8B-B14F-4D97-AF65-F5344CB8AC3E}">
        <p14:creationId xmlns="" xmlns:p14="http://schemas.microsoft.com/office/powerpoint/2010/main" val="199698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algn="just">
              <a:lnSpc>
                <a:spcPct val="150000"/>
              </a:lnSpc>
            </a:pPr>
            <a:r>
              <a:rPr lang="en-US" sz="1200" dirty="0" smtClean="0">
                <a:latin typeface="Times New Roman"/>
                <a:ea typeface="Times New Roman"/>
              </a:rPr>
              <a:t>State diagrams require that the system described is composed of a finite number of states; sometimes, this is indeed the case, while at other times this is a reasonable abstraction. Many forms of state diagrams exist, which differ slightly and have different semantics. In our state diagram first cloud user login into cloud. Here uploading his constraints to cloud provider. We divide a file into fragments, and replicate the fragmented data over the cloud nodes</a:t>
            </a:r>
            <a:r>
              <a:rPr lang="en-US" sz="800" dirty="0" smtClean="0">
                <a:latin typeface="Times New Roman"/>
                <a:ea typeface="Times New Roman"/>
              </a:rPr>
              <a:t>. </a:t>
            </a:r>
            <a:r>
              <a:rPr lang="en-US" sz="1200" dirty="0" smtClean="0">
                <a:latin typeface="Times New Roman"/>
                <a:ea typeface="Times New Roman"/>
              </a:rPr>
              <a:t>Each of the nodes stores only a single fragment of a particular data file that ensures that even in case of a successful attack, no meaningful information is revealed to the attacker.</a:t>
            </a:r>
            <a:endParaRPr lang="en-US" sz="1200" dirty="0">
              <a:latin typeface="Times New Roman"/>
              <a:ea typeface="Times New Roman"/>
            </a:endParaRPr>
          </a:p>
        </p:txBody>
      </p:sp>
      <p:sp>
        <p:nvSpPr>
          <p:cNvPr id="4" name="Slide Number Placeholder 3"/>
          <p:cNvSpPr>
            <a:spLocks noGrp="1"/>
          </p:cNvSpPr>
          <p:nvPr>
            <p:ph type="sldNum" sz="quarter" idx="10"/>
          </p:nvPr>
        </p:nvSpPr>
        <p:spPr/>
        <p:txBody>
          <a:bodyPr/>
          <a:lstStyle/>
          <a:p>
            <a:fld id="{2B128172-ECC7-4308-A04F-9630D0300F9C}" type="slidenum">
              <a:rPr lang="en-US" smtClean="0"/>
              <a:pPr/>
              <a:t>30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algn="just">
              <a:lnSpc>
                <a:spcPct val="150000"/>
              </a:lnSpc>
            </a:pPr>
            <a:r>
              <a:rPr lang="en-US" sz="1200" dirty="0" smtClean="0">
                <a:latin typeface="Times New Roman"/>
                <a:ea typeface="Times New Roman"/>
              </a:rPr>
              <a:t>In the Unified Modeling Language, activity diagrams can be used to describe the business and operational step-by-step workflows of components in a system. An activity diagram shows the overall flow of control. In our activity diagram first cloud user login into cloud. Here uploading his constraints to cloud provider. We divide a file into fragments, and replicate the fragmented data over the cloud nodes</a:t>
            </a:r>
            <a:r>
              <a:rPr lang="en-US" sz="800" dirty="0" smtClean="0">
                <a:latin typeface="Times New Roman"/>
                <a:ea typeface="Times New Roman"/>
              </a:rPr>
              <a:t>. </a:t>
            </a:r>
            <a:r>
              <a:rPr lang="en-US" sz="1200" dirty="0" smtClean="0">
                <a:latin typeface="Times New Roman"/>
                <a:ea typeface="Times New Roman"/>
              </a:rPr>
              <a:t>Each of the nodes stores only a single fragment of a particular data file that ensures that even in case of a successful attack, no meaningful information is revealed to the attacker.	</a:t>
            </a:r>
            <a:endParaRPr lang="en-US" sz="1200" dirty="0">
              <a:latin typeface="Times New Roman"/>
              <a:ea typeface="Times New Roman"/>
            </a:endParaRPr>
          </a:p>
        </p:txBody>
      </p:sp>
      <p:sp>
        <p:nvSpPr>
          <p:cNvPr id="4" name="Slide Number Placeholder 3"/>
          <p:cNvSpPr>
            <a:spLocks noGrp="1"/>
          </p:cNvSpPr>
          <p:nvPr>
            <p:ph type="sldNum" sz="quarter" idx="10"/>
          </p:nvPr>
        </p:nvSpPr>
        <p:spPr/>
        <p:txBody>
          <a:bodyPr/>
          <a:lstStyle/>
          <a:p>
            <a:fld id="{2B128172-ECC7-4308-A04F-9630D0300F9C}" type="slidenum">
              <a:rPr lang="en-US" smtClean="0"/>
              <a:pPr/>
              <a:t>31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lang="en-US" sz="1200" dirty="0" smtClean="0">
                <a:latin typeface="Times New Roman"/>
                <a:ea typeface="Times New Roman"/>
              </a:rPr>
              <a:t> In our sequence diagram specifying processes operate with one another and in order. In our sequence diagram first cloud user login into cloud. Here uploading his constraints to cloud provider. We divide a file into fragments, and replicate the fragmented data over the cloud nodes</a:t>
            </a:r>
            <a:r>
              <a:rPr lang="en-US" sz="800" dirty="0" smtClean="0">
                <a:latin typeface="Times New Roman"/>
                <a:ea typeface="Times New Roman"/>
              </a:rPr>
              <a:t>. </a:t>
            </a:r>
            <a:r>
              <a:rPr lang="en-US" sz="1200" dirty="0" smtClean="0">
                <a:latin typeface="Times New Roman"/>
                <a:ea typeface="Times New Roman"/>
              </a:rPr>
              <a:t>Each of the nodes stores only a single fragment of a particular data file that ensures that even in case of a successful attack, no meaningful information is revealed to the attacker.</a:t>
            </a:r>
            <a:endParaRPr lang="en-US" dirty="0"/>
          </a:p>
        </p:txBody>
      </p:sp>
      <p:sp>
        <p:nvSpPr>
          <p:cNvPr id="4" name="Slide Number Placeholder 3"/>
          <p:cNvSpPr>
            <a:spLocks noGrp="1"/>
          </p:cNvSpPr>
          <p:nvPr>
            <p:ph type="sldNum" sz="quarter" idx="10"/>
          </p:nvPr>
        </p:nvSpPr>
        <p:spPr/>
        <p:txBody>
          <a:bodyPr/>
          <a:lstStyle/>
          <a:p>
            <a:fld id="{2B128172-ECC7-4308-A04F-9630D0300F9C}" type="slidenum">
              <a:rPr lang="en-US" smtClean="0"/>
              <a:pPr/>
              <a:t>32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algn="just">
              <a:lnSpc>
                <a:spcPct val="150000"/>
              </a:lnSpc>
            </a:pPr>
            <a:r>
              <a:rPr lang="en-US" sz="1200" dirty="0" smtClean="0">
                <a:latin typeface="Times New Roman"/>
                <a:ea typeface="Times New Roman"/>
              </a:rPr>
              <a:t>A collaboration diagram describes interactions among objects in terms of sequenced messages. Collaboration diagrams represent a combination of information taken from class, sequence, and use case diagrams describing both the static structure and dynamic behavior of a system. In this diagram first cloud user login into cloud. Here uploading his constraints to cloud provider. We divide a file into fragments, and replicate the fragmented data over the cloud nodes</a:t>
            </a:r>
            <a:r>
              <a:rPr lang="en-US" sz="800" dirty="0" smtClean="0">
                <a:latin typeface="Times New Roman"/>
                <a:ea typeface="Times New Roman"/>
              </a:rPr>
              <a:t>. </a:t>
            </a:r>
            <a:r>
              <a:rPr lang="en-US" sz="1200" dirty="0" smtClean="0">
                <a:latin typeface="Times New Roman"/>
                <a:ea typeface="Times New Roman"/>
              </a:rPr>
              <a:t>Each of the nodes stores only a single fragment of a particular data file that ensures that even in case of a successful attack, no meaningful information is revealed to the attacker.</a:t>
            </a:r>
            <a:endParaRPr lang="en-US" sz="1200" dirty="0">
              <a:latin typeface="Times New Roman"/>
              <a:ea typeface="Times New Roman"/>
            </a:endParaRPr>
          </a:p>
        </p:txBody>
      </p:sp>
      <p:sp>
        <p:nvSpPr>
          <p:cNvPr id="4" name="Slide Number Placeholder 3"/>
          <p:cNvSpPr>
            <a:spLocks noGrp="1"/>
          </p:cNvSpPr>
          <p:nvPr>
            <p:ph type="sldNum" sz="quarter" idx="10"/>
          </p:nvPr>
        </p:nvSpPr>
        <p:spPr/>
        <p:txBody>
          <a:bodyPr/>
          <a:lstStyle/>
          <a:p>
            <a:fld id="{2B128172-ECC7-4308-A04F-9630D0300F9C}" type="slidenum">
              <a:rPr lang="en-US" smtClean="0"/>
              <a:pPr/>
              <a:t>33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Entity-Relationship Model (ERM) is an abstract and conceptual representation of data. Entity-relationship modeling is a database modeling method, used to produce a type of conceptual schema or semantic data model of a system, often a relational database. In our ER diagram the client is there with the cloud server then it will be processed and effectively sending data to the requested client. If the data is not there with the cloud server then it has to search in its related clients and if the resource is there means then it will be shared to the particular requester.  </a:t>
            </a:r>
          </a:p>
          <a:p>
            <a:endParaRPr lang="en-US" dirty="0"/>
          </a:p>
        </p:txBody>
      </p:sp>
      <p:sp>
        <p:nvSpPr>
          <p:cNvPr id="4" name="Slide Number Placeholder 3"/>
          <p:cNvSpPr>
            <a:spLocks noGrp="1"/>
          </p:cNvSpPr>
          <p:nvPr>
            <p:ph type="sldNum" sz="quarter" idx="10"/>
          </p:nvPr>
        </p:nvSpPr>
        <p:spPr/>
        <p:txBody>
          <a:bodyPr/>
          <a:lstStyle/>
          <a:p>
            <a:fld id="{2B128172-ECC7-4308-A04F-9630D0300F9C}" type="slidenum">
              <a:rPr lang="en-US" smtClean="0"/>
              <a:pPr/>
              <a:t>34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Entity-Relationship Model (ERM) is an abstract and conceptual representation of data. Entity-relationship modeling is a database modeling method, used to produce a type of conceptual schema or semantic data model of a system, often a relational database. In our ER diagram the client is there with the cloud server then it will be processed and effectively sending data to the requested client. If the data is not there with the cloud server then it has to search in its related clients and if the resource is there means then it will be shared to the particular requester.  </a:t>
            </a:r>
          </a:p>
          <a:p>
            <a:endParaRPr lang="en-US" dirty="0"/>
          </a:p>
        </p:txBody>
      </p:sp>
      <p:sp>
        <p:nvSpPr>
          <p:cNvPr id="4" name="Slide Number Placeholder 3"/>
          <p:cNvSpPr>
            <a:spLocks noGrp="1"/>
          </p:cNvSpPr>
          <p:nvPr>
            <p:ph type="sldNum" sz="quarter" idx="10"/>
          </p:nvPr>
        </p:nvSpPr>
        <p:spPr/>
        <p:txBody>
          <a:bodyPr/>
          <a:lstStyle/>
          <a:p>
            <a:fld id="{2B128172-ECC7-4308-A04F-9630D0300F9C}" type="slidenum">
              <a:rPr lang="en-US" smtClean="0"/>
              <a:pPr/>
              <a:t>35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Entity-Relationship Model (ERM) is an abstract and conceptual representation of data. Entity-relationship modeling is a database modeling method, used to produce a type of conceptual schema or semantic data model of a system, often a relational database. In our ER diagram the client is there with the cloud server then it will be processed and effectively sending data to the requested client. If the data is not there with the cloud server then it has to search in its related clients and if the resource is there means then it will be shared to the particular requester.  </a:t>
            </a:r>
          </a:p>
          <a:p>
            <a:endParaRPr lang="en-US" dirty="0"/>
          </a:p>
        </p:txBody>
      </p:sp>
      <p:sp>
        <p:nvSpPr>
          <p:cNvPr id="4" name="Slide Number Placeholder 3"/>
          <p:cNvSpPr>
            <a:spLocks noGrp="1"/>
          </p:cNvSpPr>
          <p:nvPr>
            <p:ph type="sldNum" sz="quarter" idx="10"/>
          </p:nvPr>
        </p:nvSpPr>
        <p:spPr/>
        <p:txBody>
          <a:bodyPr/>
          <a:lstStyle/>
          <a:p>
            <a:fld id="{2B128172-ECC7-4308-A04F-9630D0300F9C}" type="slidenum">
              <a:rPr lang="en-US" smtClean="0"/>
              <a:pPr/>
              <a:t>36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algn="just">
              <a:lnSpc>
                <a:spcPct val="150000"/>
              </a:lnSpc>
            </a:pPr>
            <a:r>
              <a:rPr lang="en-US" sz="1200" dirty="0" smtClean="0">
                <a:latin typeface="Times New Roman"/>
                <a:ea typeface="Times New Roman"/>
              </a:rPr>
              <a:t>Entity-Relationship Model (ERM) is an abstract and conceptual representation of data. Entity-relationship modeling is a database modeling method, used to produce a type of conceptual schema or semantic data model of a system, often a relational database. In our ER diagram we divide a file into fragments, and replicate the fragmented data over the cloud nodes</a:t>
            </a:r>
            <a:r>
              <a:rPr lang="en-US" sz="800" dirty="0" smtClean="0">
                <a:latin typeface="Times New Roman"/>
                <a:ea typeface="Times New Roman"/>
              </a:rPr>
              <a:t>. </a:t>
            </a:r>
            <a:r>
              <a:rPr lang="en-US" sz="1200" dirty="0" smtClean="0">
                <a:latin typeface="Times New Roman"/>
                <a:ea typeface="Times New Roman"/>
              </a:rPr>
              <a:t>Each of the nodes stores only a single fragment of a particular data file that ensures that even in case of a successful attack, no meaningful information is revealed to the attacker.</a:t>
            </a:r>
            <a:endParaRPr lang="en-US" sz="1200" dirty="0">
              <a:latin typeface="Times New Roman"/>
              <a:ea typeface="Times New Roman"/>
            </a:endParaRPr>
          </a:p>
        </p:txBody>
      </p:sp>
      <p:sp>
        <p:nvSpPr>
          <p:cNvPr id="4" name="Slide Number Placeholder 3"/>
          <p:cNvSpPr>
            <a:spLocks noGrp="1"/>
          </p:cNvSpPr>
          <p:nvPr>
            <p:ph type="sldNum" sz="quarter" idx="10"/>
          </p:nvPr>
        </p:nvSpPr>
        <p:spPr/>
        <p:txBody>
          <a:bodyPr/>
          <a:lstStyle/>
          <a:p>
            <a:fld id="{2B128172-ECC7-4308-A04F-9630D0300F9C}" type="slidenum">
              <a:rPr lang="en-US" smtClean="0"/>
              <a:pPr/>
              <a:t>37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algn="just">
              <a:lnSpc>
                <a:spcPct val="150000"/>
              </a:lnSpc>
              <a:spcBef>
                <a:spcPts val="600"/>
              </a:spcBef>
              <a:spcAft>
                <a:spcPts val="600"/>
              </a:spcAft>
            </a:pPr>
            <a:r>
              <a:rPr kumimoji="0" lang="en-US" sz="1200" b="1"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EXPLANATION:</a:t>
            </a:r>
            <a:r>
              <a:rPr lang="en-US" sz="1200" dirty="0" smtClean="0">
                <a:latin typeface="Times New Roman"/>
                <a:ea typeface="Times New Roman"/>
                <a:cs typeface="Times New Roman"/>
              </a:rPr>
              <a:t>In the DROPS methodology, we divide a file into fragments, and replicate the fragmented data over the cloud nodes. Each of the nodes stores only a single fragment of a particular data file that ensures that even in case of a successful attack, no meaningful information is revealed to the attacker. The nodes storing the fragments are separated with certain distance by means of graph T-coloring to prohibit an attacker of guessing the locations of the fragments. Furthermore, the DROPS methodology does not rely on the traditional cryptographic techniques for the data security.</a:t>
            </a:r>
            <a:endParaRPr lang="en-US" sz="1100" dirty="0" smtClean="0">
              <a:latin typeface="+mn-lt"/>
              <a:ea typeface="Times New Roman"/>
              <a:cs typeface="Times New Roman"/>
            </a:endParaRPr>
          </a:p>
          <a:p>
            <a:endParaRPr lang="en-US" sz="1200" dirty="0"/>
          </a:p>
        </p:txBody>
      </p:sp>
      <p:sp>
        <p:nvSpPr>
          <p:cNvPr id="4" name="Slide Number Placeholder 3"/>
          <p:cNvSpPr>
            <a:spLocks noGrp="1"/>
          </p:cNvSpPr>
          <p:nvPr>
            <p:ph type="sldNum" sz="quarter" idx="10"/>
          </p:nvPr>
        </p:nvSpPr>
        <p:spPr/>
        <p:txBody>
          <a:bodyPr/>
          <a:lstStyle/>
          <a:p>
            <a:fld id="{2B128172-ECC7-4308-A04F-9630D0300F9C}" type="slidenum">
              <a:rPr lang="en-US" smtClean="0"/>
              <a:pPr/>
              <a:t>38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128172-ECC7-4308-A04F-9630D0300F9C}" type="slidenum">
              <a:rPr lang="en-US" smtClean="0"/>
              <a:pPr/>
              <a:t>41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128172-ECC7-4308-A04F-9630D0300F9C}" type="slidenum">
              <a:rPr lang="en-US" smtClean="0"/>
              <a:pPr/>
              <a:t>10</a:t>
            </a:fld>
            <a:endParaRPr lang="en-US"/>
          </a:p>
        </p:txBody>
      </p:sp>
    </p:spTree>
    <p:extLst>
      <p:ext uri="{BB962C8B-B14F-4D97-AF65-F5344CB8AC3E}">
        <p14:creationId xmlns="" xmlns:p14="http://schemas.microsoft.com/office/powerpoint/2010/main" val="199698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128172-ECC7-4308-A04F-9630D0300F9C}" type="slidenum">
              <a:rPr lang="en-US" smtClean="0"/>
              <a:pPr/>
              <a:t>11</a:t>
            </a:fld>
            <a:endParaRPr lang="en-US"/>
          </a:p>
        </p:txBody>
      </p:sp>
    </p:spTree>
    <p:extLst>
      <p:ext uri="{BB962C8B-B14F-4D97-AF65-F5344CB8AC3E}">
        <p14:creationId xmlns="" xmlns:p14="http://schemas.microsoft.com/office/powerpoint/2010/main" val="199698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128172-ECC7-4308-A04F-9630D0300F9C}" type="slidenum">
              <a:rPr lang="en-US" smtClean="0"/>
              <a:pPr/>
              <a:t>12</a:t>
            </a:fld>
            <a:endParaRPr lang="en-US"/>
          </a:p>
        </p:txBody>
      </p:sp>
    </p:spTree>
    <p:extLst>
      <p:ext uri="{BB962C8B-B14F-4D97-AF65-F5344CB8AC3E}">
        <p14:creationId xmlns="" xmlns:p14="http://schemas.microsoft.com/office/powerpoint/2010/main" val="199698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128172-ECC7-4308-A04F-9630D0300F9C}" type="slidenum">
              <a:rPr lang="en-US" smtClean="0"/>
              <a:pPr/>
              <a:t>13</a:t>
            </a:fld>
            <a:endParaRPr lang="en-US"/>
          </a:p>
        </p:txBody>
      </p:sp>
    </p:spTree>
    <p:extLst>
      <p:ext uri="{BB962C8B-B14F-4D97-AF65-F5344CB8AC3E}">
        <p14:creationId xmlns="" xmlns:p14="http://schemas.microsoft.com/office/powerpoint/2010/main" val="199698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128172-ECC7-4308-A04F-9630D0300F9C}" type="slidenum">
              <a:rPr lang="en-US" smtClean="0"/>
              <a:pPr/>
              <a:t>23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Times New Roman" pitchFamily="18" charset="0"/>
                <a:ea typeface="+mn-ea"/>
                <a:cs typeface="Times New Roman" pitchFamily="18" charset="0"/>
              </a:rPr>
              <a:t>EXPLANATION:</a:t>
            </a:r>
            <a:endParaRPr lang="en-US" sz="1200" kern="1200" dirty="0" smtClean="0">
              <a:solidFill>
                <a:schemeClr val="tx1"/>
              </a:solidFill>
              <a:latin typeface="Times New Roman" pitchFamily="18" charset="0"/>
              <a:ea typeface="+mn-ea"/>
              <a:cs typeface="Times New Roman" pitchFamily="18" charset="0"/>
            </a:endParaRPr>
          </a:p>
          <a:p>
            <a:r>
              <a:rPr lang="en-US" sz="1200" kern="1200" dirty="0" smtClean="0">
                <a:solidFill>
                  <a:schemeClr val="tx1"/>
                </a:solidFill>
                <a:latin typeface="Times New Roman" pitchFamily="18" charset="0"/>
                <a:ea typeface="+mn-ea"/>
                <a:cs typeface="Times New Roman" pitchFamily="18" charset="0"/>
              </a:rPr>
              <a:t>The main purpose of a use case diagram is to show what system functions are performed for which actor. Roles of the actors in the system can be depicted. In our use case diagram first cloud user login into cloud. Here uploading his constraints to cloud provider. The cloud provider took the cloud user request and sent to Interaction model we divide a file into fragments, and replicate the fragmented data over the cloud nodes. Each of the nodes stores only a single fragment of a particular data file that ensures that even in case of a successful attack, no meaningful information is revealed to the attacker.</a:t>
            </a:r>
            <a:endParaRPr lang="en-US" sz="1200" kern="1200" dirty="0">
              <a:solidFill>
                <a:schemeClr val="tx1"/>
              </a:solidFill>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2B128172-ECC7-4308-A04F-9630D0300F9C}" type="slidenum">
              <a:rPr lang="en-US" smtClean="0"/>
              <a:pPr/>
              <a:t>27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Times New Roman" pitchFamily="18" charset="0"/>
                <a:ea typeface="+mn-ea"/>
                <a:cs typeface="Times New Roman" pitchFamily="18" charset="0"/>
              </a:rPr>
              <a:t>EXPLANATION:</a:t>
            </a:r>
            <a:r>
              <a:rPr lang="en-US" sz="1200" kern="1200" dirty="0" smtClean="0">
                <a:solidFill>
                  <a:schemeClr val="tx1"/>
                </a:solidFill>
                <a:latin typeface="Times New Roman" pitchFamily="18" charset="0"/>
                <a:ea typeface="+mn-ea"/>
                <a:cs typeface="Times New Roman" pitchFamily="18" charset="0"/>
              </a:rPr>
              <a:t>             </a:t>
            </a:r>
          </a:p>
          <a:p>
            <a:r>
              <a:rPr lang="en-US" sz="1200" kern="1200" dirty="0" smtClean="0">
                <a:solidFill>
                  <a:schemeClr val="tx1"/>
                </a:solidFill>
                <a:latin typeface="Times New Roman" pitchFamily="18" charset="0"/>
                <a:ea typeface="+mn-ea"/>
                <a:cs typeface="Times New Roman" pitchFamily="18" charset="0"/>
              </a:rPr>
              <a:t>                              The class diagram is the main building block of </a:t>
            </a:r>
            <a:r>
              <a:rPr lang="en-US" sz="1200" u="sng" kern="1200" dirty="0" smtClean="0">
                <a:solidFill>
                  <a:schemeClr val="tx1"/>
                </a:solidFill>
                <a:latin typeface="Times New Roman" pitchFamily="18" charset="0"/>
                <a:ea typeface="+mn-ea"/>
                <a:cs typeface="Times New Roman" pitchFamily="18" charset="0"/>
                <a:hlinkClick r:id="rId3" tooltip="Object oriented"/>
              </a:rPr>
              <a:t>object oriented</a:t>
            </a:r>
            <a:r>
              <a:rPr lang="en-US" sz="1200" kern="1200" dirty="0" smtClean="0">
                <a:solidFill>
                  <a:schemeClr val="tx1"/>
                </a:solidFill>
                <a:latin typeface="Times New Roman" pitchFamily="18" charset="0"/>
                <a:ea typeface="+mn-ea"/>
                <a:cs typeface="Times New Roman" pitchFamily="18" charset="0"/>
              </a:rPr>
              <a:t> modeling. It is used both for general </a:t>
            </a:r>
            <a:r>
              <a:rPr lang="en-US" sz="1200" u="sng" kern="1200" dirty="0" smtClean="0">
                <a:solidFill>
                  <a:schemeClr val="tx1"/>
                </a:solidFill>
                <a:latin typeface="Times New Roman" pitchFamily="18" charset="0"/>
                <a:ea typeface="+mn-ea"/>
                <a:cs typeface="Times New Roman" pitchFamily="18" charset="0"/>
                <a:hlinkClick r:id="rId4" tooltip="Conceptual model"/>
              </a:rPr>
              <a:t>conceptual modeling</a:t>
            </a:r>
            <a:r>
              <a:rPr lang="en-US" sz="1200" kern="1200" dirty="0" smtClean="0">
                <a:solidFill>
                  <a:schemeClr val="tx1"/>
                </a:solidFill>
                <a:latin typeface="Times New Roman" pitchFamily="18" charset="0"/>
                <a:ea typeface="+mn-ea"/>
                <a:cs typeface="Times New Roman" pitchFamily="18" charset="0"/>
              </a:rPr>
              <a:t> of the systematic of the application, and for detailed modeling translating the models into </a:t>
            </a:r>
            <a:r>
              <a:rPr lang="en-US" sz="1200" u="sng" kern="1200" dirty="0" smtClean="0">
                <a:solidFill>
                  <a:schemeClr val="tx1"/>
                </a:solidFill>
                <a:latin typeface="Times New Roman" pitchFamily="18" charset="0"/>
                <a:ea typeface="+mn-ea"/>
                <a:cs typeface="Times New Roman" pitchFamily="18" charset="0"/>
                <a:hlinkClick r:id="rId5" tooltip="Programming code"/>
              </a:rPr>
              <a:t>programming code</a:t>
            </a:r>
            <a:r>
              <a:rPr lang="en-US" sz="1200" kern="1200" dirty="0" smtClean="0">
                <a:solidFill>
                  <a:schemeClr val="tx1"/>
                </a:solidFill>
                <a:latin typeface="Times New Roman" pitchFamily="18" charset="0"/>
                <a:ea typeface="+mn-ea"/>
                <a:cs typeface="Times New Roman" pitchFamily="18" charset="0"/>
              </a:rPr>
              <a:t>. </a:t>
            </a:r>
          </a:p>
          <a:p>
            <a:r>
              <a:rPr lang="en-US" sz="1200" kern="1200" dirty="0" smtClean="0">
                <a:solidFill>
                  <a:schemeClr val="tx1"/>
                </a:solidFill>
                <a:latin typeface="Times New Roman" pitchFamily="18" charset="0"/>
                <a:ea typeface="+mn-ea"/>
                <a:cs typeface="Times New Roman" pitchFamily="18" charset="0"/>
              </a:rPr>
              <a:t>		       In class diagram took the cloud user, cloud provider and consumer. In cloud user we took the user login and user constraints. We divide a file into fragments, and replicate the fragmented data over the cloud nodes. Each of the nodes stores only a single fragment of a particular data file that ensures that even in case of a successful attack, no meaningful information is revealed to the attacker.</a:t>
            </a:r>
            <a:endParaRPr lang="en-US" sz="1200" kern="1200" dirty="0">
              <a:solidFill>
                <a:schemeClr val="tx1"/>
              </a:solidFill>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2B128172-ECC7-4308-A04F-9630D0300F9C}" type="slidenum">
              <a:rPr lang="en-US" smtClean="0"/>
              <a:pPr/>
              <a:t>28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tab pos="4089400" algn="l"/>
              </a:tabLst>
              <a:defRPr/>
            </a:pPr>
            <a:r>
              <a:rPr kumimoji="0" lang="en-US" sz="1800" b="1" i="0" u="none" strike="noStrike" kern="1200" cap="none" spc="0" normalizeH="0" baseline="0" noProof="0" dirty="0" smtClean="0">
                <a:ln>
                  <a:noFill/>
                </a:ln>
                <a:solidFill>
                  <a:prstClr val="black"/>
                </a:solidFill>
                <a:effectLst/>
                <a:uLnTx/>
                <a:uFillTx/>
                <a:latin typeface="Times New Roman" pitchFamily="18" charset="0"/>
                <a:ea typeface="Times New Roman" pitchFamily="18" charset="0"/>
                <a:cs typeface="Times New Roman" pitchFamily="18" charset="0"/>
              </a:rPr>
              <a:t>EXPLANATION:</a:t>
            </a:r>
            <a:endParaRPr kumimoji="0" lang="en-US" sz="180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tab pos="4089400" algn="l"/>
              </a:tabLst>
              <a:defRPr/>
            </a:pPr>
            <a:r>
              <a:rPr kumimoji="0" lang="en-US" sz="1800" b="1" i="0" u="none" strike="noStrike" kern="1200" cap="none" spc="0" normalizeH="0" baseline="0" noProof="0" dirty="0" smtClean="0">
                <a:ln>
                  <a:noFill/>
                </a:ln>
                <a:solidFill>
                  <a:prstClr val="black"/>
                </a:solidFill>
                <a:effectLst/>
                <a:uLnTx/>
                <a:uFillTx/>
                <a:latin typeface="Times New Roman" pitchFamily="18" charset="0"/>
                <a:ea typeface="Times New Roman" pitchFamily="18" charset="0"/>
                <a:cs typeface="Times New Roman" pitchFamily="18" charset="0"/>
              </a:rPr>
              <a:t>       </a:t>
            </a:r>
            <a:r>
              <a:rPr lang="en-US" sz="2000" dirty="0" smtClean="0">
                <a:latin typeface="Times New Roman"/>
                <a:ea typeface="Times New Roman"/>
              </a:rPr>
              <a:t>Object diagram we are telling about the flow of objects how the process is running. In the above </a:t>
            </a:r>
            <a:r>
              <a:rPr lang="en-US" sz="2000" dirty="0" err="1" smtClean="0">
                <a:latin typeface="Times New Roman"/>
                <a:ea typeface="Times New Roman"/>
              </a:rPr>
              <a:t>digram</a:t>
            </a:r>
            <a:r>
              <a:rPr lang="en-US" sz="2000" dirty="0" smtClean="0">
                <a:latin typeface="Times New Roman"/>
                <a:ea typeface="Times New Roman"/>
              </a:rPr>
              <a:t> tells about the flow of objects between the classes. The main object of this diagram is cloud user login his window and send the his constraints to cloud. </a:t>
            </a:r>
            <a:r>
              <a:rPr lang="en-US" sz="1800" dirty="0" smtClean="0">
                <a:latin typeface="Times New Roman"/>
                <a:ea typeface="Times New Roman"/>
              </a:rPr>
              <a:t>We divide a file into fragments, and replicate the fragmented data over the cloud nodes</a:t>
            </a:r>
            <a:r>
              <a:rPr lang="en-US" sz="1100" dirty="0" smtClean="0">
                <a:latin typeface="Times New Roman"/>
                <a:ea typeface="Times New Roman"/>
              </a:rPr>
              <a:t>. </a:t>
            </a:r>
            <a:r>
              <a:rPr lang="en-US" sz="1800" dirty="0" smtClean="0">
                <a:latin typeface="Times New Roman"/>
                <a:ea typeface="Times New Roman"/>
              </a:rPr>
              <a:t>Each of the nodes stores only a single fragment of a particular data file that ensures that even in case of a successful attack, no meaningful information is revealed to the attacker.</a:t>
            </a:r>
            <a:endParaRPr kumimoji="0" lang="en-US" sz="180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2B128172-ECC7-4308-A04F-9630D0300F9C}" type="slidenum">
              <a:rPr lang="en-US" smtClean="0"/>
              <a:pPr/>
              <a:t>29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2/3/2021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2/3/2021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2/3/2021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2/3/2021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2/3/2021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2/3/2021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2/3/2021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2/3/2021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800100" y="2065122"/>
            <a:ext cx="7162800" cy="18081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2800" b="1" dirty="0" smtClean="0">
                <a:latin typeface="Times New Roman" pitchFamily="18" charset="0"/>
                <a:cs typeface="Times New Roman" pitchFamily="18" charset="0"/>
              </a:rPr>
              <a:t>Anonymous Authentication Scheme for Smart</a:t>
            </a:r>
          </a:p>
          <a:p>
            <a:pPr algn="ctr"/>
            <a:r>
              <a:rPr lang="en-US" sz="2800" b="1" dirty="0" smtClean="0">
                <a:latin typeface="Times New Roman" pitchFamily="18" charset="0"/>
                <a:cs typeface="Times New Roman" pitchFamily="18" charset="0"/>
              </a:rPr>
              <a:t>Cloud Based Healthcare Applications</a:t>
            </a:r>
          </a:p>
          <a:p>
            <a:pPr algn="just">
              <a:lnSpc>
                <a:spcPct val="150000"/>
              </a:lnSpc>
            </a:pPr>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algn="just">
              <a:lnSpc>
                <a:spcPct val="150000"/>
              </a:lnSpc>
              <a:buNone/>
            </a:pPr>
            <a:r>
              <a:rPr lang="en-US" sz="2000" b="1" dirty="0" smtClean="0">
                <a:latin typeface="Times New Roman" pitchFamily="18" charset="0"/>
                <a:cs typeface="Times New Roman" pitchFamily="18" charset="0"/>
              </a:rPr>
              <a:t>TITLE:</a:t>
            </a:r>
            <a:r>
              <a:rPr lang="en-US" sz="2000" dirty="0" smtClean="0">
                <a:latin typeface="Times New Roman" pitchFamily="18" charset="0"/>
                <a:cs typeface="Times New Roman" pitchFamily="18" charset="0"/>
              </a:rPr>
              <a:t>  Privacy as a service: Protecting the individual in healthcare data processing</a:t>
            </a:r>
          </a:p>
          <a:p>
            <a:pPr algn="just">
              <a:lnSpc>
                <a:spcPct val="150000"/>
              </a:lnSpc>
              <a:buNone/>
            </a:pPr>
            <a:r>
              <a:rPr lang="en-US" sz="2000" b="1" dirty="0" smtClean="0">
                <a:latin typeface="Times New Roman" pitchFamily="18" charset="0"/>
                <a:cs typeface="Times New Roman" pitchFamily="18" charset="0"/>
              </a:rPr>
              <a:t>AUTHOR:</a:t>
            </a:r>
            <a:r>
              <a:rPr lang="en-US" sz="2000" dirty="0" smtClean="0">
                <a:latin typeface="Times New Roman" pitchFamily="18" charset="0"/>
                <a:cs typeface="Times New Roman" pitchFamily="18" charset="0"/>
              </a:rPr>
              <a:t> X. Su, J. </a:t>
            </a:r>
            <a:r>
              <a:rPr lang="en-US" sz="2000" dirty="0" err="1" smtClean="0">
                <a:latin typeface="Times New Roman" pitchFamily="18" charset="0"/>
                <a:cs typeface="Times New Roman" pitchFamily="18" charset="0"/>
              </a:rPr>
              <a:t>Hyysalo</a:t>
            </a:r>
            <a:r>
              <a:rPr lang="en-US" sz="2000" dirty="0" smtClean="0">
                <a:latin typeface="Times New Roman" pitchFamily="18" charset="0"/>
                <a:cs typeface="Times New Roman" pitchFamily="18" charset="0"/>
              </a:rPr>
              <a:t>, M. </a:t>
            </a:r>
            <a:r>
              <a:rPr lang="en-US" sz="2000" dirty="0" err="1" smtClean="0">
                <a:latin typeface="Times New Roman" pitchFamily="18" charset="0"/>
                <a:cs typeface="Times New Roman" pitchFamily="18" charset="0"/>
              </a:rPr>
              <a:t>Rautiainen</a:t>
            </a:r>
            <a:r>
              <a:rPr lang="en-US" sz="2000" dirty="0" smtClean="0">
                <a:latin typeface="Times New Roman" pitchFamily="18" charset="0"/>
                <a:cs typeface="Times New Roman" pitchFamily="18" charset="0"/>
              </a:rPr>
              <a:t>, J. </a:t>
            </a:r>
            <a:r>
              <a:rPr lang="en-US" sz="2000" dirty="0" err="1" smtClean="0">
                <a:latin typeface="Times New Roman" pitchFamily="18" charset="0"/>
                <a:cs typeface="Times New Roman" pitchFamily="18" charset="0"/>
              </a:rPr>
              <a:t>Riekki</a:t>
            </a:r>
            <a:r>
              <a:rPr lang="en-US" sz="2000" dirty="0" smtClean="0">
                <a:latin typeface="Times New Roman" pitchFamily="18" charset="0"/>
                <a:cs typeface="Times New Roman" pitchFamily="18" charset="0"/>
              </a:rPr>
              <a:t>, J. </a:t>
            </a:r>
            <a:r>
              <a:rPr lang="en-US" sz="2000" dirty="0" err="1" smtClean="0">
                <a:latin typeface="Times New Roman" pitchFamily="18" charset="0"/>
                <a:cs typeface="Times New Roman" pitchFamily="18" charset="0"/>
              </a:rPr>
              <a:t>Sauvola</a:t>
            </a:r>
            <a:r>
              <a:rPr lang="en-US" sz="2000" dirty="0" smtClean="0">
                <a:latin typeface="Times New Roman" pitchFamily="18" charset="0"/>
                <a:cs typeface="Times New Roman" pitchFamily="18" charset="0"/>
              </a:rPr>
              <a:t>, A. I. </a:t>
            </a:r>
            <a:r>
              <a:rPr lang="en-US" sz="2000" dirty="0" err="1" smtClean="0">
                <a:latin typeface="Times New Roman" pitchFamily="18" charset="0"/>
                <a:cs typeface="Times New Roman" pitchFamily="18" charset="0"/>
              </a:rPr>
              <a:t>Maarala</a:t>
            </a:r>
            <a:r>
              <a:rPr lang="en-US" sz="2000" dirty="0" smtClean="0">
                <a:latin typeface="Times New Roman" pitchFamily="18" charset="0"/>
                <a:cs typeface="Times New Roman" pitchFamily="18" charset="0"/>
              </a:rPr>
              <a:t>, H. </a:t>
            </a:r>
            <a:r>
              <a:rPr lang="en-US" sz="2000" dirty="0" err="1" smtClean="0">
                <a:latin typeface="Times New Roman" pitchFamily="18" charset="0"/>
                <a:cs typeface="Times New Roman" pitchFamily="18" charset="0"/>
              </a:rPr>
              <a:t>Hirvonsalo</a:t>
            </a:r>
            <a:r>
              <a:rPr lang="en-US" sz="2000" dirty="0" smtClean="0">
                <a:latin typeface="Times New Roman" pitchFamily="18" charset="0"/>
                <a:cs typeface="Times New Roman" pitchFamily="18" charset="0"/>
              </a:rPr>
              <a:t>, P. Li, and H. </a:t>
            </a:r>
            <a:r>
              <a:rPr lang="en-US" sz="2000" dirty="0" err="1" smtClean="0">
                <a:latin typeface="Times New Roman" pitchFamily="18" charset="0"/>
                <a:cs typeface="Times New Roman" pitchFamily="18" charset="0"/>
              </a:rPr>
              <a:t>Honko</a:t>
            </a:r>
            <a:r>
              <a:rPr lang="en-US" sz="2000" dirty="0" smtClean="0">
                <a:latin typeface="Times New Roman" pitchFamily="18" charset="0"/>
                <a:cs typeface="Times New Roman" pitchFamily="18" charset="0"/>
              </a:rPr>
              <a:t>,</a:t>
            </a:r>
          </a:p>
          <a:p>
            <a:pPr algn="just">
              <a:lnSpc>
                <a:spcPct val="150000"/>
              </a:lnSpc>
              <a:buNone/>
            </a:pPr>
            <a:r>
              <a:rPr lang="en-US" sz="2000" b="1" dirty="0" smtClean="0">
                <a:latin typeface="Times New Roman" pitchFamily="18" charset="0"/>
                <a:cs typeface="Times New Roman" pitchFamily="18" charset="0"/>
              </a:rPr>
              <a:t>YEAR: </a:t>
            </a:r>
            <a:r>
              <a:rPr lang="en-US" sz="2000" dirty="0" smtClean="0">
                <a:latin typeface="Times New Roman" pitchFamily="18" charset="0"/>
                <a:cs typeface="Times New Roman" pitchFamily="18" charset="0"/>
              </a:rPr>
              <a:t>2016</a:t>
            </a:r>
          </a:p>
          <a:p>
            <a:pPr algn="just">
              <a:lnSpc>
                <a:spcPct val="150000"/>
              </a:lnSpc>
              <a:buNone/>
            </a:pPr>
            <a:r>
              <a:rPr lang="en-US" sz="2000" b="1" dirty="0" smtClean="0">
                <a:latin typeface="Times New Roman" pitchFamily="18" charset="0"/>
                <a:cs typeface="Times New Roman" pitchFamily="18" charset="0"/>
              </a:rPr>
              <a:t>DESCRIPTION:</a:t>
            </a:r>
            <a:endParaRPr lang="en-US" sz="2000" dirty="0" smtClean="0">
              <a:latin typeface="Times New Roman" pitchFamily="18" charset="0"/>
              <a:cs typeface="Times New Roman" pitchFamily="18" charset="0"/>
            </a:endParaRPr>
          </a:p>
          <a:p>
            <a:pPr algn="just">
              <a:lnSpc>
                <a:spcPct val="150000"/>
              </a:lnSpc>
              <a:buNone/>
            </a:pPr>
            <a:r>
              <a:rPr lang="en-US" sz="2000" dirty="0" smtClean="0">
                <a:latin typeface="Times New Roman" pitchFamily="18" charset="0"/>
                <a:cs typeface="Times New Roman" pitchFamily="18" charset="0"/>
              </a:rPr>
              <a:t>Health applications involve many data sources, individuals, and services that work against guarantees that an individual's personal data will not be used without consent. The proposed privacy-centered architecture integrates data security and semantic descriptions into a trust-query framework, enabling the provision of user consent as a service.</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algn="just">
              <a:lnSpc>
                <a:spcPct val="150000"/>
              </a:lnSpc>
              <a:buNone/>
            </a:pPr>
            <a:r>
              <a:rPr lang="en-US" sz="2000" b="1" dirty="0" smtClean="0">
                <a:latin typeface="Times New Roman" pitchFamily="18" charset="0"/>
                <a:cs typeface="Times New Roman" pitchFamily="18" charset="0"/>
              </a:rPr>
              <a:t>TITLE:</a:t>
            </a:r>
            <a:r>
              <a:rPr lang="en-US" sz="2000" dirty="0" smtClean="0">
                <a:latin typeface="Times New Roman" pitchFamily="18" charset="0"/>
                <a:cs typeface="Times New Roman" pitchFamily="18" charset="0"/>
              </a:rPr>
              <a:t>  A secure anonymous authentication scheme for electronic medical records system</a:t>
            </a:r>
          </a:p>
          <a:p>
            <a:pPr algn="just">
              <a:lnSpc>
                <a:spcPct val="150000"/>
              </a:lnSpc>
              <a:buNone/>
            </a:pPr>
            <a:r>
              <a:rPr lang="en-US" sz="2000" b="1" dirty="0" smtClean="0">
                <a:latin typeface="Times New Roman" pitchFamily="18" charset="0"/>
                <a:cs typeface="Times New Roman" pitchFamily="18" charset="0"/>
              </a:rPr>
              <a:t>AUTHOR:</a:t>
            </a:r>
            <a:r>
              <a:rPr lang="en-US" sz="2000" dirty="0" smtClean="0">
                <a:latin typeface="Times New Roman" pitchFamily="18" charset="0"/>
                <a:cs typeface="Times New Roman" pitchFamily="18" charset="0"/>
              </a:rPr>
              <a:t> W. Lei, Y. Li, Y. Sang, and H. </a:t>
            </a:r>
            <a:r>
              <a:rPr lang="en-US" sz="2000" dirty="0" err="1" smtClean="0">
                <a:latin typeface="Times New Roman" pitchFamily="18" charset="0"/>
                <a:cs typeface="Times New Roman" pitchFamily="18" charset="0"/>
              </a:rPr>
              <a:t>Shen,</a:t>
            </a:r>
            <a:r>
              <a:rPr lang="en-US" sz="2000" b="1" dirty="0" err="1" smtClean="0">
                <a:latin typeface="Times New Roman" pitchFamily="18" charset="0"/>
                <a:cs typeface="Times New Roman" pitchFamily="18" charset="0"/>
              </a:rPr>
              <a:t>YEAR</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2016</a:t>
            </a:r>
          </a:p>
          <a:p>
            <a:pPr algn="just">
              <a:lnSpc>
                <a:spcPct val="150000"/>
              </a:lnSpc>
              <a:buNone/>
            </a:pPr>
            <a:r>
              <a:rPr lang="en-US" sz="2000" b="1" dirty="0" err="1" smtClean="0">
                <a:latin typeface="Times New Roman" pitchFamily="18" charset="0"/>
                <a:cs typeface="Times New Roman" pitchFamily="18" charset="0"/>
              </a:rPr>
              <a:t>DESCRIPTION:</a:t>
            </a:r>
            <a:r>
              <a:rPr lang="en-US" sz="2000" dirty="0" err="1" smtClean="0">
                <a:latin typeface="Times New Roman" pitchFamily="18" charset="0"/>
                <a:cs typeface="Times New Roman" pitchFamily="18" charset="0"/>
              </a:rPr>
              <a:t>Based</a:t>
            </a:r>
            <a:r>
              <a:rPr lang="en-US" sz="2000" dirty="0" smtClean="0">
                <a:latin typeface="Times New Roman" pitchFamily="18" charset="0"/>
                <a:cs typeface="Times New Roman" pitchFamily="18" charset="0"/>
              </a:rPr>
              <a:t> on smart devices and wireless communication infrastructure, the Electronic Medical Records (EMR) systems become more and more popular in hospitals by reason of its convenient operation, remote access, data integrity, facilitated resources sharing, statistical analysis and many other advantages. When entering an EMR system, patients can be treated by many kinds of services and also leave their privacy to the providers. It is a viable method to protect a patient's privacy in EMR by anonymous authentication, where identity of the patient is verified without demonstrating the true identity to the authenticator. This paper proposes an enhanced secure anonymous authentication scheme, based on smart card and biometrics with key agreement. According to security analysis, our scheme is secure against many types of attacks, including those not prevented by previous work,.</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algn="just">
              <a:lnSpc>
                <a:spcPct val="150000"/>
              </a:lnSpc>
              <a:buNone/>
            </a:pPr>
            <a:r>
              <a:rPr lang="en-US" sz="2000" b="1" dirty="0" smtClean="0">
                <a:latin typeface="Times New Roman" pitchFamily="18" charset="0"/>
                <a:cs typeface="Times New Roman" pitchFamily="18" charset="0"/>
              </a:rPr>
              <a:t>TITLE:</a:t>
            </a:r>
            <a:r>
              <a:rPr lang="en-US" sz="2000" dirty="0" smtClean="0">
                <a:latin typeface="Times New Roman" pitchFamily="18" charset="0"/>
                <a:cs typeface="Times New Roman" pitchFamily="18" charset="0"/>
              </a:rPr>
              <a:t>  Consumer oriented privacy preserving access control for electronic health records in the cloud</a:t>
            </a:r>
          </a:p>
          <a:p>
            <a:pPr algn="just">
              <a:lnSpc>
                <a:spcPct val="150000"/>
              </a:lnSpc>
              <a:buNone/>
            </a:pPr>
            <a:r>
              <a:rPr lang="en-US" sz="2000" b="1" dirty="0" smtClean="0">
                <a:latin typeface="Times New Roman" pitchFamily="18" charset="0"/>
                <a:cs typeface="Times New Roman" pitchFamily="18" charset="0"/>
              </a:rPr>
              <a:t>AUTHOR:</a:t>
            </a:r>
            <a:r>
              <a:rPr lang="en-US" sz="2000" dirty="0" smtClean="0">
                <a:latin typeface="Times New Roman" pitchFamily="18" charset="0"/>
                <a:cs typeface="Times New Roman" pitchFamily="18" charset="0"/>
              </a:rPr>
              <a:t> R. Fernando, R. </a:t>
            </a:r>
            <a:r>
              <a:rPr lang="en-US" sz="2000" dirty="0" err="1" smtClean="0">
                <a:latin typeface="Times New Roman" pitchFamily="18" charset="0"/>
                <a:cs typeface="Times New Roman" pitchFamily="18" charset="0"/>
              </a:rPr>
              <a:t>Ranchal</a:t>
            </a:r>
            <a:r>
              <a:rPr lang="en-US" sz="2000" dirty="0" smtClean="0">
                <a:latin typeface="Times New Roman" pitchFamily="18" charset="0"/>
                <a:cs typeface="Times New Roman" pitchFamily="18" charset="0"/>
              </a:rPr>
              <a:t>, B. An, L. B. Othman, and B. </a:t>
            </a:r>
            <a:r>
              <a:rPr lang="en-US" sz="2000" dirty="0" err="1" smtClean="0">
                <a:latin typeface="Times New Roman" pitchFamily="18" charset="0"/>
                <a:cs typeface="Times New Roman" pitchFamily="18" charset="0"/>
              </a:rPr>
              <a:t>Bhargava</a:t>
            </a:r>
            <a:r>
              <a:rPr lang="en-US" sz="2000" dirty="0" smtClean="0">
                <a:latin typeface="Times New Roman" pitchFamily="18" charset="0"/>
                <a:cs typeface="Times New Roman" pitchFamily="18" charset="0"/>
              </a:rPr>
              <a:t>,</a:t>
            </a:r>
          </a:p>
          <a:p>
            <a:pPr algn="just">
              <a:lnSpc>
                <a:spcPct val="150000"/>
              </a:lnSpc>
              <a:buNone/>
            </a:pPr>
            <a:r>
              <a:rPr lang="en-US" sz="2000" b="1" dirty="0" smtClean="0">
                <a:latin typeface="Times New Roman" pitchFamily="18" charset="0"/>
                <a:cs typeface="Times New Roman" pitchFamily="18" charset="0"/>
              </a:rPr>
              <a:t>YEAR: </a:t>
            </a:r>
            <a:r>
              <a:rPr lang="en-US" sz="2000" dirty="0" smtClean="0">
                <a:latin typeface="Times New Roman" pitchFamily="18" charset="0"/>
                <a:cs typeface="Times New Roman" pitchFamily="18" charset="0"/>
              </a:rPr>
              <a:t>2016</a:t>
            </a:r>
          </a:p>
          <a:p>
            <a:pPr algn="just">
              <a:lnSpc>
                <a:spcPct val="150000"/>
              </a:lnSpc>
              <a:buNone/>
            </a:pPr>
            <a:r>
              <a:rPr lang="en-US" sz="2000" b="1" smtClean="0">
                <a:latin typeface="Times New Roman" pitchFamily="18" charset="0"/>
                <a:cs typeface="Times New Roman" pitchFamily="18" charset="0"/>
              </a:rPr>
              <a:t>DESCRIPTION:</a:t>
            </a:r>
            <a:r>
              <a:rPr lang="en-US" sz="2000" smtClean="0">
                <a:latin typeface="Times New Roman" pitchFamily="18" charset="0"/>
                <a:cs typeface="Times New Roman" pitchFamily="18" charset="0"/>
              </a:rPr>
              <a:t>This</a:t>
            </a:r>
            <a:r>
              <a:rPr lang="en-US" sz="2000" dirty="0" smtClean="0">
                <a:latin typeface="Times New Roman" pitchFamily="18" charset="0"/>
                <a:cs typeface="Times New Roman" pitchFamily="18" charset="0"/>
              </a:rPr>
              <a:t> paper addresses privacy issues in managing electronic health records by a third party cloud based service. Compared to traditional authentication-authorization mechanisms, the proposed approach minimizes the leakage of identity information of involved participants through </a:t>
            </a:r>
            <a:r>
              <a:rPr lang="en-US" sz="2000" dirty="0" err="1" smtClean="0">
                <a:latin typeface="Times New Roman" pitchFamily="18" charset="0"/>
                <a:cs typeface="Times New Roman" pitchFamily="18" charset="0"/>
              </a:rPr>
              <a:t>unlinkability</a:t>
            </a:r>
            <a:r>
              <a:rPr lang="en-US" sz="2000" dirty="0" smtClean="0">
                <a:latin typeface="Times New Roman" pitchFamily="18" charset="0"/>
                <a:cs typeface="Times New Roman" pitchFamily="18" charset="0"/>
              </a:rPr>
              <a:t>. Furthermore, it gives the ability to health record owners for making access control decisions. This solution employs an identity management scheme that enhances consumer privacy by preventing consumer profiling based on the credentials used to satisfy the service provider policies. The paper proposes a set of mechanisms to allow authenticated </a:t>
            </a:r>
            <a:r>
              <a:rPr lang="en-US" sz="2000" dirty="0" err="1" smtClean="0">
                <a:latin typeface="Times New Roman" pitchFamily="18" charset="0"/>
                <a:cs typeface="Times New Roman" pitchFamily="18" charset="0"/>
              </a:rPr>
              <a:t>unlinkable</a:t>
            </a:r>
            <a:r>
              <a:rPr lang="en-US" sz="2000" dirty="0" smtClean="0">
                <a:latin typeface="Times New Roman" pitchFamily="18" charset="0"/>
                <a:cs typeface="Times New Roman" pitchFamily="18" charset="0"/>
              </a:rPr>
              <a:t> access to electronic health records, while giving the record owners ability to make access control decisions. The security evaluation for accessing data in the cloud is detailed, and the implementation of the system is evaluated in this paper.</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algn="just">
              <a:lnSpc>
                <a:spcPct val="150000"/>
              </a:lnSpc>
              <a:buFont typeface="Wingdings" pitchFamily="2" charset="2"/>
              <a:buChar char="v"/>
            </a:pPr>
            <a:r>
              <a:rPr lang="en-US" sz="2000" b="1" dirty="0" smtClean="0">
                <a:latin typeface="Times New Roman" pitchFamily="18" charset="0"/>
                <a:cs typeface="Times New Roman" pitchFamily="18" charset="0"/>
              </a:rPr>
              <a:t>PROPOSED CONCEPT:-</a:t>
            </a:r>
            <a:endParaRPr lang="en-US" sz="2000" dirty="0" smtClean="0">
              <a:latin typeface="Times New Roman" pitchFamily="18" charset="0"/>
              <a:cs typeface="Times New Roman" pitchFamily="18" charset="0"/>
            </a:endParaRPr>
          </a:p>
          <a:p>
            <a:pPr algn="just">
              <a:lnSpc>
                <a:spcPct val="150000"/>
              </a:lnSpc>
              <a:buFont typeface="Wingdings" pitchFamily="2" charset="2"/>
              <a:buChar char="v"/>
            </a:pPr>
            <a:r>
              <a:rPr lang="en-US" sz="2000" dirty="0" smtClean="0">
                <a:latin typeface="Times New Roman" pitchFamily="18" charset="0"/>
                <a:cs typeface="Times New Roman" pitchFamily="18" charset="0"/>
              </a:rPr>
              <a:t>In proposed system to overcome all these type of problems while joining to hospital they have to register first .</a:t>
            </a:r>
          </a:p>
          <a:p>
            <a:pPr algn="just">
              <a:lnSpc>
                <a:spcPct val="150000"/>
              </a:lnSpc>
              <a:buFont typeface="Wingdings" pitchFamily="2" charset="2"/>
              <a:buChar char="v"/>
            </a:pPr>
            <a:r>
              <a:rPr lang="en-US" sz="2000" dirty="0" smtClean="0">
                <a:latin typeface="Times New Roman" pitchFamily="18" charset="0"/>
                <a:cs typeface="Times New Roman" pitchFamily="18" charset="0"/>
              </a:rPr>
              <a:t>After registration admin will provide one id to that patient. by using that id they have to login.</a:t>
            </a:r>
          </a:p>
          <a:p>
            <a:pPr algn="just">
              <a:lnSpc>
                <a:spcPct val="150000"/>
              </a:lnSpc>
              <a:buFont typeface="Wingdings" pitchFamily="2" charset="2"/>
              <a:buChar char="v"/>
            </a:pPr>
            <a:r>
              <a:rPr lang="en-US" sz="2000" dirty="0" smtClean="0">
                <a:latin typeface="Times New Roman" pitchFamily="18" charset="0"/>
                <a:cs typeface="Times New Roman" pitchFamily="18" charset="0"/>
              </a:rPr>
              <a:t>After login of that page where is one menu under that for that patient what the user need they have to send a request to admin for what the requirement they need .</a:t>
            </a:r>
          </a:p>
          <a:p>
            <a:pPr algn="just">
              <a:lnSpc>
                <a:spcPct val="150000"/>
              </a:lnSpc>
              <a:buFont typeface="Wingdings" pitchFamily="2" charset="2"/>
              <a:buChar char="v"/>
            </a:pPr>
            <a:r>
              <a:rPr lang="en-US" sz="2000" dirty="0" smtClean="0">
                <a:latin typeface="Times New Roman" pitchFamily="18" charset="0"/>
                <a:cs typeface="Times New Roman" pitchFamily="18" charset="0"/>
              </a:rPr>
              <a:t>If admin will receive that request. Immediately .they will respond and they will provide </a:t>
            </a:r>
            <a:r>
              <a:rPr lang="en-US" sz="2000" dirty="0" err="1" smtClean="0">
                <a:latin typeface="Times New Roman" pitchFamily="18" charset="0"/>
                <a:cs typeface="Times New Roman" pitchFamily="18" charset="0"/>
              </a:rPr>
              <a:t>concernperson</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772400" cy="4724400"/>
          </a:xfrm>
        </p:spPr>
        <p:txBody>
          <a:bodyPr>
            <a:normAutofit/>
          </a:bodyPr>
          <a:lstStyle/>
          <a:p>
            <a:pPr>
              <a:lnSpc>
                <a:spcPct val="150000"/>
              </a:lnSpc>
              <a:buNone/>
            </a:pPr>
            <a:r>
              <a:rPr lang="en-US" sz="2400" b="1" dirty="0" smtClean="0">
                <a:latin typeface="Times New Roman" pitchFamily="18" charset="0"/>
                <a:cs typeface="Times New Roman" pitchFamily="18" charset="0"/>
              </a:rPr>
              <a:t>    </a:t>
            </a:r>
            <a:r>
              <a:rPr lang="en-US" sz="2400" dirty="0" smtClean="0"/>
              <a:t>In this project we have the following modules:</a:t>
            </a:r>
          </a:p>
          <a:p>
            <a:pPr marL="566928" lvl="0" indent="-457200">
              <a:lnSpc>
                <a:spcPct val="150000"/>
              </a:lnSpc>
              <a:buFont typeface="+mj-lt"/>
              <a:buAutoNum type="arabicParenR"/>
            </a:pPr>
            <a:r>
              <a:rPr lang="en-US" sz="2400" b="1" dirty="0" smtClean="0"/>
              <a:t>User Interface</a:t>
            </a:r>
            <a:endParaRPr lang="en-US" sz="2400" dirty="0" smtClean="0"/>
          </a:p>
          <a:p>
            <a:pPr marL="566928" lvl="0" indent="-457200">
              <a:lnSpc>
                <a:spcPct val="150000"/>
              </a:lnSpc>
              <a:buFont typeface="+mj-lt"/>
              <a:buAutoNum type="arabicParenR"/>
            </a:pPr>
            <a:r>
              <a:rPr lang="en-US" sz="2400" b="1" dirty="0" smtClean="0"/>
              <a:t>Group Manager</a:t>
            </a:r>
            <a:endParaRPr lang="en-US" sz="2400" dirty="0" smtClean="0"/>
          </a:p>
          <a:p>
            <a:pPr marL="566928" lvl="0" indent="-457200">
              <a:lnSpc>
                <a:spcPct val="150000"/>
              </a:lnSpc>
              <a:buFont typeface="+mj-lt"/>
              <a:buAutoNum type="arabicParenR"/>
            </a:pPr>
            <a:r>
              <a:rPr lang="en-US" sz="2400" b="1" dirty="0" smtClean="0"/>
              <a:t>User</a:t>
            </a:r>
            <a:endParaRPr lang="en-US" sz="2400" dirty="0" smtClean="0"/>
          </a:p>
          <a:p>
            <a:pPr marL="566928" lvl="0" indent="-457200">
              <a:lnSpc>
                <a:spcPct val="150000"/>
              </a:lnSpc>
              <a:buFont typeface="+mj-lt"/>
              <a:buAutoNum type="arabicParenR"/>
            </a:pPr>
            <a:r>
              <a:rPr lang="en-US" sz="2400" b="1" dirty="0" smtClean="0"/>
              <a:t>Cloud Service Provider</a:t>
            </a:r>
            <a:endParaRPr lang="en-US" sz="2400" dirty="0" smtClean="0"/>
          </a:p>
          <a:p>
            <a:pPr marL="566928" lvl="0" indent="-457200">
              <a:lnSpc>
                <a:spcPct val="150000"/>
              </a:lnSpc>
              <a:buFont typeface="+mj-lt"/>
              <a:buAutoNum type="arabicParenR"/>
            </a:pPr>
            <a:r>
              <a:rPr lang="en-US" sz="2400" b="1" dirty="0" smtClean="0"/>
              <a:t>Services</a:t>
            </a:r>
            <a:endParaRPr lang="en-US" sz="2400" dirty="0" smtClean="0"/>
          </a:p>
          <a:p>
            <a:pPr lvl="0"/>
            <a:endParaRPr lang="en-US" sz="2000" dirty="0"/>
          </a:p>
          <a:p>
            <a:pPr algn="just">
              <a:lnSpc>
                <a:spcPct val="150000"/>
              </a:lnSpc>
              <a:buNone/>
            </a:pP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7924800" cy="6324600"/>
          </a:xfrm>
        </p:spPr>
        <p:txBody>
          <a:bodyPr>
            <a:normAutofit/>
          </a:bodyPr>
          <a:lstStyle/>
          <a:p>
            <a:pPr marL="0" lvl="0" indent="0">
              <a:buNone/>
            </a:pPr>
            <a:r>
              <a:rPr lang="en-US" sz="18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User </a:t>
            </a:r>
            <a:r>
              <a:rPr lang="en-US" sz="2000" b="1" dirty="0">
                <a:latin typeface="Times New Roman" pitchFamily="18" charset="0"/>
                <a:cs typeface="Times New Roman" pitchFamily="18" charset="0"/>
              </a:rPr>
              <a:t>Interface Design:</a:t>
            </a:r>
            <a:endParaRPr lang="en-US" sz="1800" dirty="0">
              <a:latin typeface="Times New Roman" pitchFamily="18" charset="0"/>
              <a:cs typeface="Times New Roman" pitchFamily="18" charset="0"/>
            </a:endParaRPr>
          </a:p>
          <a:p>
            <a:pPr marL="0" indent="0">
              <a:lnSpc>
                <a:spcPct val="150000"/>
              </a:lnSpc>
              <a:buNone/>
            </a:pPr>
            <a:r>
              <a:rPr lang="en-US" sz="1800" dirty="0" smtClean="0"/>
              <a:t>      </a:t>
            </a:r>
            <a:r>
              <a:rPr lang="en-US" sz="1800" dirty="0" smtClean="0">
                <a:latin typeface="Times New Roman" pitchFamily="18" charset="0"/>
                <a:cs typeface="Times New Roman" pitchFamily="18" charset="0"/>
              </a:rPr>
              <a:t>This </a:t>
            </a:r>
            <a:r>
              <a:rPr lang="en-US" sz="1800" dirty="0">
                <a:latin typeface="Times New Roman" pitchFamily="18" charset="0"/>
                <a:cs typeface="Times New Roman" pitchFamily="18" charset="0"/>
              </a:rPr>
              <a:t>is the first module for our project. In this User Interface Design we create Registration and Login Page, If you are a new user go to registration page and register your own account, After Registration you will go to login page and login your account, After the login page you will get your own </a:t>
            </a:r>
            <a:r>
              <a:rPr lang="en-US" sz="1800" dirty="0" smtClean="0">
                <a:latin typeface="Times New Roman" pitchFamily="18" charset="0"/>
                <a:cs typeface="Times New Roman" pitchFamily="18" charset="0"/>
              </a:rPr>
              <a:t>account</a:t>
            </a:r>
            <a:r>
              <a:rPr lang="en-US" sz="1800" dirty="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610600" cy="6629400"/>
          </a:xfrm>
        </p:spPr>
        <p:txBody>
          <a:bodyPr>
            <a:noAutofit/>
          </a:bodyPr>
          <a:lstStyle/>
          <a:p>
            <a:pPr algn="just">
              <a:lnSpc>
                <a:spcPct val="150000"/>
              </a:lnSpc>
            </a:pPr>
            <a:r>
              <a:rPr lang="en-US" sz="2000" b="1" dirty="0" smtClean="0">
                <a:latin typeface="Times New Roman" pitchFamily="18" charset="0"/>
                <a:cs typeface="Times New Roman" pitchFamily="18" charset="0"/>
              </a:rPr>
              <a:t>Group Manager</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Group Manager is a first module of this project. This GM is the owner of the hospital. In this module GM login, and then view the all users request and accept the users and generate ID to that users. GM sends accepted user’s details to cloud service provider to provide the hospital services to the users. And GM also add the doctors based on the diseases. He can view the total doctors details.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762000" y="304800"/>
            <a:ext cx="7391400" cy="3730317"/>
          </a:xfrm>
          <a:prstGeom prst="rect">
            <a:avLst/>
          </a:prstGeom>
        </p:spPr>
        <p:txBody>
          <a:bodyPr wrap="square">
            <a:spAutoFit/>
          </a:bodyPr>
          <a:lstStyle/>
          <a:p>
            <a:pPr algn="just">
              <a:lnSpc>
                <a:spcPct val="150000"/>
              </a:lnSpc>
            </a:pPr>
            <a:r>
              <a:rPr lang="en-US" sz="2000" b="1" dirty="0" smtClean="0">
                <a:latin typeface="Times New Roman" pitchFamily="18" charset="0"/>
                <a:cs typeface="Times New Roman" pitchFamily="18" charset="0"/>
              </a:rPr>
              <a:t>User:</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User is the second module of this project. In this module user can register with Group Manager. Send request to get the ID after getting ID user can login to the site, send request to the Cloud Service Provider to access the hospital services. After receiving the key from CSP, user can use the services. If the user is authenticated then only he can use the services otherwise that user is deleted/removed by the CSP.</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457200" y="-106625"/>
            <a:ext cx="7603468" cy="2345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50000"/>
              </a:lnSpc>
            </a:pPr>
            <a:r>
              <a:rPr lang="en-US" sz="2000" b="1" dirty="0" smtClean="0">
                <a:latin typeface="Times New Roman" pitchFamily="18" charset="0"/>
                <a:cs typeface="Times New Roman" pitchFamily="18" charset="0"/>
              </a:rPr>
              <a:t>Cloud Service Provider</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Cloud Service Provider is the third module of the project. CSP login and he can view the patient request , if the patient is authorized then only key will generated to the patient otherwise he can removed without using the services.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ChangeArrowheads="1"/>
          </p:cNvSpPr>
          <p:nvPr/>
        </p:nvSpPr>
        <p:spPr bwMode="auto">
          <a:xfrm>
            <a:off x="304800" y="838200"/>
            <a:ext cx="7804998" cy="2345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50000"/>
              </a:lnSpc>
            </a:pPr>
            <a:r>
              <a:rPr lang="en-US" sz="2000" dirty="0" smtClean="0">
                <a:latin typeface="Times New Roman" pitchFamily="18" charset="0"/>
                <a:cs typeface="Times New Roman" pitchFamily="18" charset="0"/>
              </a:rPr>
              <a:t>5. Services</a:t>
            </a:r>
          </a:p>
          <a:p>
            <a:pPr algn="just">
              <a:lnSpc>
                <a:spcPct val="150000"/>
              </a:lnSpc>
            </a:pPr>
            <a:r>
              <a:rPr lang="en-US" sz="2000" dirty="0" smtClean="0">
                <a:latin typeface="Times New Roman" pitchFamily="18" charset="0"/>
                <a:cs typeface="Times New Roman" pitchFamily="18" charset="0"/>
              </a:rPr>
              <a:t>Services are the fourth module of the project. In this module patient can login into the services page and he can view the services provided by the GM/Hospital based on his requirement he can send request to the particular service to access.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610600" cy="7010400"/>
          </a:xfrm>
        </p:spPr>
        <p:txBody>
          <a:bodyPr>
            <a:noAutofit/>
          </a:bodyPr>
          <a:lstStyle/>
          <a:p>
            <a:pPr algn="just">
              <a:lnSpc>
                <a:spcPct val="150000"/>
              </a:lnSpc>
              <a:buNone/>
            </a:pPr>
            <a:r>
              <a:rPr lang="en-US" sz="2000" b="1" dirty="0" smtClean="0">
                <a:latin typeface="Times New Roman" pitchFamily="18" charset="0"/>
                <a:cs typeface="Times New Roman" pitchFamily="18" charset="0"/>
              </a:rPr>
              <a:t>      INTRODUCTION</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Recent advances in biosensors, wireless network and embedded systems have assisted the rapid development of a wide range of wearable and implantable sensors in the human body. To collect crucial health data such as blood pressure level, and heart rate, many smart phone based health applications have been developed in the recent past [1], [2]. The data from the sensors is sent to the cloud server, where hospitals have hosted their services for data processing. The data is analyzed to improve the level of healthcare given to the patients. An example of smart cloud based health applications is shown in Fig. 1. Ideally, patients want hospitals to assist them with high efficiency without revealing patients’ </a:t>
            </a:r>
            <a:r>
              <a:rPr lang="en-US" sz="2000" dirty="0" err="1" smtClean="0">
                <a:latin typeface="Times New Roman" pitchFamily="18" charset="0"/>
                <a:cs typeface="Times New Roman" pitchFamily="18" charset="0"/>
              </a:rPr>
              <a:t>identities.The</a:t>
            </a:r>
            <a:r>
              <a:rPr lang="en-US" sz="2000" dirty="0" smtClean="0">
                <a:latin typeface="Times New Roman" pitchFamily="18" charset="0"/>
                <a:cs typeface="Times New Roman" pitchFamily="18" charset="0"/>
              </a:rPr>
              <a:t> increasing necessity for massive computation and excessive amounts of storage, is driving the healthcare industry to use cloud based servers, because of many advantages they are offering, such as cost saving and scalability. </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29" name="Rectangle 17"/>
          <p:cNvSpPr>
            <a:spLocks noChangeArrowheads="1"/>
          </p:cNvSpPr>
          <p:nvPr/>
        </p:nvSpPr>
        <p:spPr bwMode="auto">
          <a:xfrm>
            <a:off x="381000" y="0"/>
            <a:ext cx="28956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sp>
        <p:nvSpPr>
          <p:cNvPr id="36896" name="Rectangle 32"/>
          <p:cNvSpPr>
            <a:spLocks noChangeArrowheads="1"/>
          </p:cNvSpPr>
          <p:nvPr/>
        </p:nvSpPr>
        <p:spPr bwMode="auto">
          <a:xfrm>
            <a:off x="381000" y="39040"/>
            <a:ext cx="4419600" cy="12926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42900" algn="l" defTabSz="914400" rtl="0" eaLnBrk="1" fontAlgn="base" latinLnBrk="0" hangingPunct="1">
              <a:lnSpc>
                <a:spcPct val="150000"/>
              </a:lnSpc>
              <a:spcBef>
                <a:spcPct val="0"/>
              </a:spcBef>
              <a:spcAft>
                <a:spcPct val="0"/>
              </a:spcAft>
              <a:buClrTx/>
              <a:buSzTx/>
              <a:buFont typeface="Wingdings" pitchFamily="2" charset="2"/>
              <a:buChar char="Ø"/>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Module Diagrams:</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lvl="1" eaLnBrk="0" fontAlgn="base" hangingPunct="0">
              <a:lnSpc>
                <a:spcPct val="150000"/>
              </a:lnSpc>
              <a:spcBef>
                <a:spcPct val="0"/>
              </a:spcBef>
              <a:spcAft>
                <a:spcPct val="0"/>
              </a:spcAft>
              <a:buFont typeface="Wingdings" pitchFamily="2" charset="2"/>
              <a:buChar char="Ø"/>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User Interface Design</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36884" name="Group 20"/>
          <p:cNvGrpSpPr>
            <a:grpSpLocks/>
          </p:cNvGrpSpPr>
          <p:nvPr/>
        </p:nvGrpSpPr>
        <p:grpSpPr bwMode="auto">
          <a:xfrm>
            <a:off x="781050" y="1393825"/>
            <a:ext cx="6686550" cy="2568575"/>
            <a:chOff x="1170" y="7349"/>
            <a:chExt cx="10530" cy="4045"/>
          </a:xfrm>
        </p:grpSpPr>
        <p:sp>
          <p:nvSpPr>
            <p:cNvPr id="36895" name="AutoShape 31"/>
            <p:cNvSpPr>
              <a:spLocks noChangeArrowheads="1"/>
            </p:cNvSpPr>
            <p:nvPr/>
          </p:nvSpPr>
          <p:spPr bwMode="auto">
            <a:xfrm>
              <a:off x="6990" y="8991"/>
              <a:ext cx="2160" cy="1005"/>
            </a:xfrm>
            <a:prstGeom prst="flowChartMagneticDisk">
              <a:avLst/>
            </a:prstGeom>
            <a:solidFill>
              <a:srgbClr val="FFFFFF"/>
            </a:solidFill>
            <a:ln w="12700">
              <a:solidFill>
                <a:srgbClr val="9BBB59"/>
              </a:solidFill>
              <a:prstDash val="dash"/>
              <a:round/>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Database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6894" name="AutoShape 30"/>
            <p:cNvSpPr>
              <a:spLocks noChangeArrowheads="1"/>
            </p:cNvSpPr>
            <p:nvPr/>
          </p:nvSpPr>
          <p:spPr bwMode="auto">
            <a:xfrm>
              <a:off x="9150" y="7349"/>
              <a:ext cx="2550" cy="1320"/>
            </a:xfrm>
            <a:prstGeom prst="flowChartInputOutput">
              <a:avLst/>
            </a:prstGeom>
            <a:solidFill>
              <a:srgbClr val="FFFFFF"/>
            </a:solidFill>
            <a:ln w="63500" cmpd="thickThin">
              <a:solidFill>
                <a:srgbClr val="9BBB59"/>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sng" strike="noStrike" cap="none" normalizeH="0" baseline="0" dirty="0" smtClean="0">
                  <a:ln>
                    <a:noFill/>
                  </a:ln>
                  <a:solidFill>
                    <a:schemeClr val="tx1"/>
                  </a:solidFill>
                  <a:effectLst/>
                  <a:latin typeface="Calibri" pitchFamily="34" charset="0"/>
                  <a:ea typeface="Times New Roman" pitchFamily="18" charset="0"/>
                  <a:cs typeface="Calibri" pitchFamily="34" charset="0"/>
                </a:rPr>
                <a:t>Welcome Page</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6893" name="AutoShape 29"/>
            <p:cNvSpPr>
              <a:spLocks noChangeShapeType="1"/>
            </p:cNvSpPr>
            <p:nvPr/>
          </p:nvSpPr>
          <p:spPr bwMode="auto">
            <a:xfrm>
              <a:off x="5745" y="9621"/>
              <a:ext cx="1170"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6892" name="AutoShape 28"/>
            <p:cNvSpPr>
              <a:spLocks noChangeShapeType="1"/>
            </p:cNvSpPr>
            <p:nvPr/>
          </p:nvSpPr>
          <p:spPr bwMode="auto">
            <a:xfrm>
              <a:off x="1170" y="9381"/>
              <a:ext cx="675" cy="9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6891" name="AutoShape 27"/>
            <p:cNvSpPr>
              <a:spLocks noChangeShapeType="1"/>
            </p:cNvSpPr>
            <p:nvPr/>
          </p:nvSpPr>
          <p:spPr bwMode="auto">
            <a:xfrm flipV="1">
              <a:off x="1260" y="9516"/>
              <a:ext cx="585" cy="39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6890" name="AutoShape 26"/>
            <p:cNvSpPr>
              <a:spLocks noChangeArrowheads="1"/>
            </p:cNvSpPr>
            <p:nvPr/>
          </p:nvSpPr>
          <p:spPr bwMode="auto">
            <a:xfrm>
              <a:off x="9630" y="9816"/>
              <a:ext cx="1725" cy="1578"/>
            </a:xfrm>
            <a:prstGeom prst="flowChartAlternateProcess">
              <a:avLst/>
            </a:prstGeom>
            <a:solidFill>
              <a:srgbClr val="FFFFFF"/>
            </a:solidFill>
            <a:ln w="63500" cmpd="thickThin">
              <a:solidFill>
                <a:srgbClr val="F79646"/>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Registration</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Page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889" name="AutoShape 25"/>
            <p:cNvSpPr>
              <a:spLocks noChangeShapeType="1"/>
            </p:cNvSpPr>
            <p:nvPr/>
          </p:nvSpPr>
          <p:spPr bwMode="auto">
            <a:xfrm flipV="1">
              <a:off x="8235" y="8401"/>
              <a:ext cx="1005" cy="866"/>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6888" name="AutoShape 24"/>
            <p:cNvSpPr>
              <a:spLocks noChangeShapeType="1"/>
            </p:cNvSpPr>
            <p:nvPr/>
          </p:nvSpPr>
          <p:spPr bwMode="auto">
            <a:xfrm>
              <a:off x="8235" y="9996"/>
              <a:ext cx="1395" cy="664"/>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6887" name="AutoShape 23"/>
            <p:cNvSpPr>
              <a:spLocks noChangeShapeType="1"/>
            </p:cNvSpPr>
            <p:nvPr/>
          </p:nvSpPr>
          <p:spPr bwMode="auto">
            <a:xfrm>
              <a:off x="3555" y="9621"/>
              <a:ext cx="1095" cy="0"/>
            </a:xfrm>
            <a:prstGeom prst="straightConnector1">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6886" name="Rectangle 22"/>
            <p:cNvSpPr>
              <a:spLocks noChangeArrowheads="1"/>
            </p:cNvSpPr>
            <p:nvPr/>
          </p:nvSpPr>
          <p:spPr bwMode="auto">
            <a:xfrm>
              <a:off x="2055" y="9234"/>
              <a:ext cx="1500" cy="582"/>
            </a:xfrm>
            <a:prstGeom prst="rect">
              <a:avLst/>
            </a:prstGeom>
            <a:solidFill>
              <a:srgbClr val="FFFFFF"/>
            </a:solidFill>
            <a:ln w="63500" cmpd="thickThin">
              <a:solidFill>
                <a:srgbClr val="C0504D"/>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Login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885" name="Rectangle 21"/>
            <p:cNvSpPr>
              <a:spLocks noChangeArrowheads="1"/>
            </p:cNvSpPr>
            <p:nvPr/>
          </p:nvSpPr>
          <p:spPr bwMode="auto">
            <a:xfrm>
              <a:off x="4650" y="9120"/>
              <a:ext cx="1095" cy="1710"/>
            </a:xfrm>
            <a:prstGeom prst="rect">
              <a:avLst/>
            </a:prstGeom>
            <a:gradFill rotWithShape="0">
              <a:gsLst>
                <a:gs pos="0">
                  <a:srgbClr val="FFFFFF"/>
                </a:gs>
                <a:gs pos="100000">
                  <a:srgbClr val="B6DDE8"/>
                </a:gs>
              </a:gsLst>
              <a:lin ang="5400000" scaled="1"/>
            </a:gradFill>
            <a:ln w="12700">
              <a:solidFill>
                <a:srgbClr val="92CDDC"/>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Server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36902" name="Rectangle 38"/>
          <p:cNvSpPr>
            <a:spLocks noChangeArrowheads="1"/>
          </p:cNvSpPr>
          <p:nvPr/>
        </p:nvSpPr>
        <p:spPr bwMode="auto">
          <a:xfrm>
            <a:off x="0" y="1295400"/>
            <a:ext cx="9144000" cy="24622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71450" algn="l"/>
              </a:tabLst>
            </a:pPr>
            <a:r>
              <a:rPr kumimoji="0" lang="en-US" sz="1100" b="0" i="0" u="none" strike="noStrike" cap="none" normalizeH="0" baseline="0" dirty="0" smtClean="0">
                <a:ln>
                  <a:noFill/>
                </a:ln>
                <a:solidFill>
                  <a:schemeClr val="tx1"/>
                </a:solidFill>
                <a:effectLst/>
                <a:latin typeface="Arial" pitchFamily="34" charset="0"/>
                <a:cs typeface="Arial" pitchFamily="34" charset="0"/>
              </a:rPr>
              <a:t/>
            </a:r>
            <a:br>
              <a:rPr kumimoji="0" lang="en-US" sz="11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71450" algn="l"/>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71450" algn="l"/>
              </a:tabLst>
            </a:pP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1"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yes</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71450" algn="l"/>
              </a:tabLst>
            </a:pP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171450" algn="l"/>
              </a:tabLst>
            </a:pPr>
            <a:r>
              <a:rPr lang="en-US" sz="1200" b="1" dirty="0" smtClean="0">
                <a:latin typeface="Times New Roman" pitchFamily="18" charset="0"/>
                <a:ea typeface="Times New Roman" pitchFamily="18" charset="0"/>
                <a:cs typeface="Times New Roman" pitchFamily="18" charset="0"/>
              </a:rPr>
              <a:t>              </a:t>
            </a: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username</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eaLnBrk="0" fontAlgn="base" hangingPunct="0">
              <a:spcBef>
                <a:spcPct val="0"/>
              </a:spcBef>
              <a:spcAft>
                <a:spcPct val="0"/>
              </a:spcAft>
              <a:tabLst>
                <a:tab pos="-171450" algn="l"/>
              </a:tabLst>
            </a:pP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1"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Request	   </a:t>
            </a:r>
            <a:r>
              <a:rPr lang="en-US" sz="1200" dirty="0" smtClean="0"/>
              <a:t>Verify</a:t>
            </a:r>
          </a:p>
          <a:p>
            <a:pPr marL="0" marR="0" lvl="0" indent="0" algn="l" defTabSz="914400" rtl="0" eaLnBrk="0" fontAlgn="base" latinLnBrk="0" hangingPunct="0">
              <a:lnSpc>
                <a:spcPct val="100000"/>
              </a:lnSpc>
              <a:spcBef>
                <a:spcPct val="0"/>
              </a:spcBef>
              <a:spcAft>
                <a:spcPct val="0"/>
              </a:spcAft>
              <a:buClrTx/>
              <a:buSzTx/>
              <a:buFontTx/>
              <a:buNone/>
              <a:tabLst>
                <a:tab pos="-171450" algn="l"/>
              </a:tabLst>
            </a:pP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71450" algn="l"/>
              </a:tabLst>
            </a:pP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171450" algn="l"/>
              </a:tabLst>
            </a:pPr>
            <a:r>
              <a:rPr kumimoji="0" lang="en-US" sz="1200" b="1"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password</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71450" algn="l"/>
              </a:tabLst>
            </a:pP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no</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7145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5" name="Rectangle 15"/>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6"/>
          <p:cNvSpPr>
            <a:spLocks noChangeArrowheads="1"/>
          </p:cNvSpPr>
          <p:nvPr/>
        </p:nvSpPr>
        <p:spPr bwMode="auto">
          <a:xfrm>
            <a:off x="457200" y="4572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0961" name="Rectangle 1"/>
          <p:cNvSpPr>
            <a:spLocks noChangeArrowheads="1"/>
          </p:cNvSpPr>
          <p:nvPr/>
        </p:nvSpPr>
        <p:spPr bwMode="auto">
          <a:xfrm>
            <a:off x="304800" y="685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ea typeface="Batang" pitchFamily="18" charset="-127"/>
                <a:cs typeface="Times New Roman" pitchFamily="18" charset="0"/>
              </a:rPr>
              <a:t>Group Manager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40962" name="Group 2"/>
          <p:cNvGrpSpPr>
            <a:grpSpLocks/>
          </p:cNvGrpSpPr>
          <p:nvPr/>
        </p:nvGrpSpPr>
        <p:grpSpPr bwMode="auto">
          <a:xfrm>
            <a:off x="838200" y="1828800"/>
            <a:ext cx="5519737" cy="3559175"/>
            <a:chOff x="1338" y="5123"/>
            <a:chExt cx="8691" cy="5604"/>
          </a:xfrm>
        </p:grpSpPr>
        <p:sp>
          <p:nvSpPr>
            <p:cNvPr id="40963" name="Oval 3"/>
            <p:cNvSpPr>
              <a:spLocks noChangeArrowheads="1"/>
            </p:cNvSpPr>
            <p:nvPr/>
          </p:nvSpPr>
          <p:spPr bwMode="auto">
            <a:xfrm>
              <a:off x="3877" y="5123"/>
              <a:ext cx="2275" cy="595"/>
            </a:xfrm>
            <a:prstGeom prst="ellipse">
              <a:avLst/>
            </a:prstGeom>
            <a:gradFill rotWithShape="0">
              <a:gsLst>
                <a:gs pos="0">
                  <a:srgbClr val="92CDDC"/>
                </a:gs>
                <a:gs pos="50000">
                  <a:srgbClr val="DAEEF3"/>
                </a:gs>
                <a:gs pos="100000">
                  <a:srgbClr val="92CDDC"/>
                </a:gs>
              </a:gsLst>
              <a:lin ang="18900000" scaled="1"/>
            </a:gradFill>
            <a:ln w="12700">
              <a:solidFill>
                <a:srgbClr val="92CDDC"/>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Group manager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0964" name="Rectangle 4"/>
            <p:cNvSpPr>
              <a:spLocks noChangeArrowheads="1"/>
            </p:cNvSpPr>
            <p:nvPr/>
          </p:nvSpPr>
          <p:spPr bwMode="auto">
            <a:xfrm>
              <a:off x="4420" y="6078"/>
              <a:ext cx="1241" cy="439"/>
            </a:xfrm>
            <a:prstGeom prst="rect">
              <a:avLst/>
            </a:prstGeom>
            <a:gradFill rotWithShape="0">
              <a:gsLst>
                <a:gs pos="0">
                  <a:srgbClr val="92CDDC"/>
                </a:gs>
                <a:gs pos="50000">
                  <a:srgbClr val="DAEEF3"/>
                </a:gs>
                <a:gs pos="100000">
                  <a:srgbClr val="92CDDC"/>
                </a:gs>
              </a:gsLst>
              <a:lin ang="18900000" scaled="1"/>
            </a:gradFill>
            <a:ln w="12700">
              <a:solidFill>
                <a:srgbClr val="92CDDC"/>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Login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0965" name="AutoShape 5"/>
            <p:cNvSpPr>
              <a:spLocks noChangeArrowheads="1"/>
            </p:cNvSpPr>
            <p:nvPr/>
          </p:nvSpPr>
          <p:spPr bwMode="auto">
            <a:xfrm>
              <a:off x="4306" y="6843"/>
              <a:ext cx="1582" cy="735"/>
            </a:xfrm>
            <a:prstGeom prst="diamond">
              <a:avLst/>
            </a:prstGeom>
            <a:gradFill rotWithShape="0">
              <a:gsLst>
                <a:gs pos="0">
                  <a:srgbClr val="92CDDC"/>
                </a:gs>
                <a:gs pos="50000">
                  <a:srgbClr val="DAEEF3"/>
                </a:gs>
                <a:gs pos="100000">
                  <a:srgbClr val="92CDDC"/>
                </a:gs>
              </a:gsLst>
              <a:lin ang="18900000" scaled="1"/>
            </a:gradFill>
            <a:ln w="12700">
              <a:solidFill>
                <a:srgbClr val="92CDDC"/>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Verify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40966" name="AutoShape 6"/>
            <p:cNvCxnSpPr>
              <a:cxnSpLocks noChangeShapeType="1"/>
            </p:cNvCxnSpPr>
            <p:nvPr/>
          </p:nvCxnSpPr>
          <p:spPr bwMode="auto">
            <a:xfrm>
              <a:off x="5091" y="5719"/>
              <a:ext cx="0" cy="359"/>
            </a:xfrm>
            <a:prstGeom prst="straightConnector1">
              <a:avLst/>
            </a:prstGeom>
            <a:noFill/>
            <a:ln w="12700">
              <a:solidFill>
                <a:srgbClr val="92CDDC"/>
              </a:solidFill>
              <a:round/>
              <a:headEnd/>
              <a:tailEnd type="triangle" w="med" len="med"/>
            </a:ln>
            <a:effectLst/>
          </p:spPr>
        </p:cxnSp>
        <p:cxnSp>
          <p:nvCxnSpPr>
            <p:cNvPr id="40967" name="AutoShape 7"/>
            <p:cNvCxnSpPr>
              <a:cxnSpLocks noChangeShapeType="1"/>
            </p:cNvCxnSpPr>
            <p:nvPr/>
          </p:nvCxnSpPr>
          <p:spPr bwMode="auto">
            <a:xfrm>
              <a:off x="5091" y="6499"/>
              <a:ext cx="0" cy="344"/>
            </a:xfrm>
            <a:prstGeom prst="straightConnector1">
              <a:avLst/>
            </a:prstGeom>
            <a:noFill/>
            <a:ln w="12700">
              <a:solidFill>
                <a:srgbClr val="92CDDC"/>
              </a:solidFill>
              <a:round/>
              <a:headEnd/>
              <a:tailEnd type="triangle" w="med" len="med"/>
            </a:ln>
            <a:effectLst/>
          </p:spPr>
        </p:cxnSp>
        <p:sp>
          <p:nvSpPr>
            <p:cNvPr id="40968" name="AutoShape 8"/>
            <p:cNvSpPr>
              <a:spLocks noChangeArrowheads="1"/>
            </p:cNvSpPr>
            <p:nvPr/>
          </p:nvSpPr>
          <p:spPr bwMode="auto">
            <a:xfrm>
              <a:off x="6905" y="6843"/>
              <a:ext cx="1646" cy="666"/>
            </a:xfrm>
            <a:prstGeom prst="roundRect">
              <a:avLst>
                <a:gd name="adj" fmla="val 16667"/>
              </a:avLst>
            </a:prstGeom>
            <a:gradFill rotWithShape="0">
              <a:gsLst>
                <a:gs pos="0">
                  <a:srgbClr val="92CDDC"/>
                </a:gs>
                <a:gs pos="50000">
                  <a:srgbClr val="DAEEF3"/>
                </a:gs>
                <a:gs pos="100000">
                  <a:srgbClr val="92CDDC"/>
                </a:gs>
              </a:gsLst>
              <a:lin ang="18900000" scaled="1"/>
            </a:gradFill>
            <a:ln w="12700">
              <a:solidFill>
                <a:srgbClr val="92CDDC"/>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Error page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0969" name="AutoShape 9"/>
            <p:cNvSpPr>
              <a:spLocks noChangeArrowheads="1"/>
            </p:cNvSpPr>
            <p:nvPr/>
          </p:nvSpPr>
          <p:spPr bwMode="auto">
            <a:xfrm>
              <a:off x="4240" y="8311"/>
              <a:ext cx="1648" cy="590"/>
            </a:xfrm>
            <a:prstGeom prst="roundRect">
              <a:avLst>
                <a:gd name="adj" fmla="val 16667"/>
              </a:avLst>
            </a:prstGeom>
            <a:gradFill rotWithShape="0">
              <a:gsLst>
                <a:gs pos="0">
                  <a:srgbClr val="92CDDC"/>
                </a:gs>
                <a:gs pos="50000">
                  <a:srgbClr val="DAEEF3"/>
                </a:gs>
                <a:gs pos="100000">
                  <a:srgbClr val="92CDDC"/>
                </a:gs>
              </a:gsLst>
              <a:lin ang="18900000" scaled="1"/>
            </a:gradFill>
            <a:ln w="12700">
              <a:solidFill>
                <a:srgbClr val="92CDDC"/>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Home Page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40970" name="AutoShape 10"/>
            <p:cNvCxnSpPr>
              <a:cxnSpLocks noChangeShapeType="1"/>
            </p:cNvCxnSpPr>
            <p:nvPr/>
          </p:nvCxnSpPr>
          <p:spPr bwMode="auto">
            <a:xfrm>
              <a:off x="5888" y="7218"/>
              <a:ext cx="1017" cy="0"/>
            </a:xfrm>
            <a:prstGeom prst="straightConnector1">
              <a:avLst/>
            </a:prstGeom>
            <a:noFill/>
            <a:ln w="12700">
              <a:solidFill>
                <a:srgbClr val="92CDDC"/>
              </a:solidFill>
              <a:round/>
              <a:headEnd/>
              <a:tailEnd type="triangle" w="med" len="med"/>
            </a:ln>
            <a:effectLst/>
          </p:spPr>
        </p:cxnSp>
        <p:cxnSp>
          <p:nvCxnSpPr>
            <p:cNvPr id="40971" name="AutoShape 11"/>
            <p:cNvCxnSpPr>
              <a:cxnSpLocks noChangeShapeType="1"/>
            </p:cNvCxnSpPr>
            <p:nvPr/>
          </p:nvCxnSpPr>
          <p:spPr bwMode="auto">
            <a:xfrm>
              <a:off x="5091" y="7577"/>
              <a:ext cx="0" cy="733"/>
            </a:xfrm>
            <a:prstGeom prst="straightConnector1">
              <a:avLst/>
            </a:prstGeom>
            <a:noFill/>
            <a:ln w="12700">
              <a:solidFill>
                <a:srgbClr val="92CDDC"/>
              </a:solidFill>
              <a:round/>
              <a:headEnd/>
              <a:tailEnd type="triangle" w="med" len="med"/>
            </a:ln>
            <a:effectLst/>
          </p:spPr>
        </p:cxnSp>
        <p:sp>
          <p:nvSpPr>
            <p:cNvPr id="40972" name="AutoShape 12"/>
            <p:cNvSpPr>
              <a:spLocks noChangeArrowheads="1"/>
            </p:cNvSpPr>
            <p:nvPr/>
          </p:nvSpPr>
          <p:spPr bwMode="auto">
            <a:xfrm>
              <a:off x="1338" y="9892"/>
              <a:ext cx="1872" cy="634"/>
            </a:xfrm>
            <a:prstGeom prst="roundRect">
              <a:avLst>
                <a:gd name="adj" fmla="val 16667"/>
              </a:avLst>
            </a:prstGeom>
            <a:gradFill rotWithShape="0">
              <a:gsLst>
                <a:gs pos="0">
                  <a:srgbClr val="92CDDC"/>
                </a:gs>
                <a:gs pos="50000">
                  <a:srgbClr val="DAEEF3"/>
                </a:gs>
                <a:gs pos="100000">
                  <a:srgbClr val="92CDDC"/>
                </a:gs>
              </a:gsLst>
              <a:lin ang="18900000" scaled="1"/>
            </a:gradFill>
            <a:ln w="12700">
              <a:solidFill>
                <a:srgbClr val="92CDDC"/>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Accept Request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0973" name="AutoShape 13"/>
            <p:cNvSpPr>
              <a:spLocks noChangeArrowheads="1"/>
            </p:cNvSpPr>
            <p:nvPr/>
          </p:nvSpPr>
          <p:spPr bwMode="auto">
            <a:xfrm>
              <a:off x="6327" y="9892"/>
              <a:ext cx="1654" cy="835"/>
            </a:xfrm>
            <a:prstGeom prst="roundRect">
              <a:avLst>
                <a:gd name="adj" fmla="val 16667"/>
              </a:avLst>
            </a:prstGeom>
            <a:gradFill rotWithShape="0">
              <a:gsLst>
                <a:gs pos="0">
                  <a:srgbClr val="92CDDC"/>
                </a:gs>
                <a:gs pos="50000">
                  <a:srgbClr val="DAEEF3"/>
                </a:gs>
                <a:gs pos="100000">
                  <a:srgbClr val="92CDDC"/>
                </a:gs>
              </a:gsLst>
              <a:lin ang="18900000" scaled="1"/>
            </a:gradFill>
            <a:ln w="12700">
              <a:solidFill>
                <a:srgbClr val="92CDDC"/>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Sends User ID to CSP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40974" name="AutoShape 14"/>
            <p:cNvCxnSpPr>
              <a:cxnSpLocks noChangeShapeType="1"/>
            </p:cNvCxnSpPr>
            <p:nvPr/>
          </p:nvCxnSpPr>
          <p:spPr bwMode="auto">
            <a:xfrm flipH="1">
              <a:off x="2744" y="8775"/>
              <a:ext cx="1496" cy="1117"/>
            </a:xfrm>
            <a:prstGeom prst="straightConnector1">
              <a:avLst/>
            </a:prstGeom>
            <a:noFill/>
            <a:ln w="12700">
              <a:solidFill>
                <a:srgbClr val="92CDDC"/>
              </a:solidFill>
              <a:round/>
              <a:headEnd/>
              <a:tailEnd type="triangle" w="med" len="med"/>
            </a:ln>
            <a:effectLst/>
          </p:spPr>
        </p:cxnSp>
        <p:cxnSp>
          <p:nvCxnSpPr>
            <p:cNvPr id="40975" name="AutoShape 15"/>
            <p:cNvCxnSpPr>
              <a:cxnSpLocks noChangeShapeType="1"/>
            </p:cNvCxnSpPr>
            <p:nvPr/>
          </p:nvCxnSpPr>
          <p:spPr bwMode="auto">
            <a:xfrm>
              <a:off x="5901" y="8588"/>
              <a:ext cx="2870" cy="500"/>
            </a:xfrm>
            <a:prstGeom prst="straightConnector1">
              <a:avLst/>
            </a:prstGeom>
            <a:noFill/>
            <a:ln w="12700">
              <a:solidFill>
                <a:srgbClr val="92CDDC"/>
              </a:solidFill>
              <a:round/>
              <a:headEnd/>
              <a:tailEnd type="triangle" w="med" len="med"/>
            </a:ln>
            <a:effectLst/>
          </p:spPr>
        </p:cxnSp>
        <p:sp>
          <p:nvSpPr>
            <p:cNvPr id="40976" name="AutoShape 16"/>
            <p:cNvSpPr>
              <a:spLocks noChangeArrowheads="1"/>
            </p:cNvSpPr>
            <p:nvPr/>
          </p:nvSpPr>
          <p:spPr bwMode="auto">
            <a:xfrm>
              <a:off x="3768" y="9892"/>
              <a:ext cx="1609" cy="735"/>
            </a:xfrm>
            <a:prstGeom prst="roundRect">
              <a:avLst>
                <a:gd name="adj" fmla="val 16667"/>
              </a:avLst>
            </a:prstGeom>
            <a:gradFill rotWithShape="0">
              <a:gsLst>
                <a:gs pos="0">
                  <a:srgbClr val="92CDDC"/>
                </a:gs>
                <a:gs pos="50000">
                  <a:srgbClr val="DAEEF3"/>
                </a:gs>
                <a:gs pos="100000">
                  <a:srgbClr val="92CDDC"/>
                </a:gs>
              </a:gsLst>
              <a:lin ang="18900000" scaled="1"/>
            </a:gradFill>
            <a:ln w="12700">
              <a:solidFill>
                <a:srgbClr val="92CDDC"/>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Generate ID to 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0977" name="AutoShape 17"/>
            <p:cNvSpPr>
              <a:spLocks noChangeArrowheads="1"/>
            </p:cNvSpPr>
            <p:nvPr/>
          </p:nvSpPr>
          <p:spPr bwMode="auto">
            <a:xfrm>
              <a:off x="8771" y="8588"/>
              <a:ext cx="1258" cy="813"/>
            </a:xfrm>
            <a:prstGeom prst="roundRect">
              <a:avLst>
                <a:gd name="adj" fmla="val 16667"/>
              </a:avLst>
            </a:prstGeom>
            <a:gradFill rotWithShape="0">
              <a:gsLst>
                <a:gs pos="0">
                  <a:srgbClr val="92CDDC"/>
                </a:gs>
                <a:gs pos="50000">
                  <a:srgbClr val="DAEEF3"/>
                </a:gs>
                <a:gs pos="100000">
                  <a:srgbClr val="92CDDC"/>
                </a:gs>
              </a:gsLst>
              <a:lin ang="18900000" scaled="1"/>
            </a:gradFill>
            <a:ln w="12700">
              <a:solidFill>
                <a:srgbClr val="92CDDC"/>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Logout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40978" name="AutoShape 18"/>
            <p:cNvCxnSpPr>
              <a:cxnSpLocks noChangeShapeType="1"/>
            </p:cNvCxnSpPr>
            <p:nvPr/>
          </p:nvCxnSpPr>
          <p:spPr bwMode="auto">
            <a:xfrm flipH="1">
              <a:off x="4420" y="8901"/>
              <a:ext cx="325" cy="991"/>
            </a:xfrm>
            <a:prstGeom prst="straightConnector1">
              <a:avLst/>
            </a:prstGeom>
            <a:noFill/>
            <a:ln w="12700">
              <a:solidFill>
                <a:srgbClr val="92CDDC"/>
              </a:solidFill>
              <a:round/>
              <a:headEnd/>
              <a:tailEnd type="triangle" w="med" len="med"/>
            </a:ln>
            <a:effectLst/>
          </p:spPr>
        </p:cxnSp>
        <p:cxnSp>
          <p:nvCxnSpPr>
            <p:cNvPr id="40979" name="AutoShape 19"/>
            <p:cNvCxnSpPr>
              <a:cxnSpLocks noChangeShapeType="1"/>
            </p:cNvCxnSpPr>
            <p:nvPr/>
          </p:nvCxnSpPr>
          <p:spPr bwMode="auto">
            <a:xfrm>
              <a:off x="5759" y="8901"/>
              <a:ext cx="1146" cy="991"/>
            </a:xfrm>
            <a:prstGeom prst="straightConnector1">
              <a:avLst/>
            </a:prstGeom>
            <a:noFill/>
            <a:ln w="12700">
              <a:solidFill>
                <a:srgbClr val="92CDDC"/>
              </a:solidFill>
              <a:round/>
              <a:headEnd/>
              <a:tailEnd type="triangle" w="med" len="med"/>
            </a:ln>
            <a:effectLst/>
          </p:spPr>
        </p:cxnSp>
        <p:sp>
          <p:nvSpPr>
            <p:cNvPr id="40980" name="AutoShape 20"/>
            <p:cNvSpPr>
              <a:spLocks noChangeArrowheads="1"/>
            </p:cNvSpPr>
            <p:nvPr/>
          </p:nvSpPr>
          <p:spPr bwMode="auto">
            <a:xfrm>
              <a:off x="8383" y="9592"/>
              <a:ext cx="1646" cy="666"/>
            </a:xfrm>
            <a:prstGeom prst="roundRect">
              <a:avLst>
                <a:gd name="adj" fmla="val 16667"/>
              </a:avLst>
            </a:prstGeom>
            <a:gradFill rotWithShape="0">
              <a:gsLst>
                <a:gs pos="0">
                  <a:srgbClr val="92CDDC"/>
                </a:gs>
                <a:gs pos="50000">
                  <a:srgbClr val="DAEEF3"/>
                </a:gs>
                <a:gs pos="100000">
                  <a:srgbClr val="92CDDC"/>
                </a:gs>
              </a:gsLst>
              <a:lin ang="18900000" scaled="1"/>
            </a:gradFill>
            <a:ln w="12700">
              <a:solidFill>
                <a:srgbClr val="92CDDC"/>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View Doctors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40981" name="AutoShape 21"/>
            <p:cNvCxnSpPr>
              <a:cxnSpLocks noChangeShapeType="1"/>
            </p:cNvCxnSpPr>
            <p:nvPr/>
          </p:nvCxnSpPr>
          <p:spPr bwMode="auto">
            <a:xfrm>
              <a:off x="5888" y="8828"/>
              <a:ext cx="2574" cy="764"/>
            </a:xfrm>
            <a:prstGeom prst="straightConnector1">
              <a:avLst/>
            </a:prstGeom>
            <a:noFill/>
            <a:ln w="12700">
              <a:solidFill>
                <a:srgbClr val="92CDDC"/>
              </a:solidFill>
              <a:round/>
              <a:headEnd/>
              <a:tailEnd type="triangle" w="med" len="med"/>
            </a:ln>
            <a:effectLst/>
          </p:spPr>
        </p:cxn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34" name="Rectangle 18"/>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6"/>
          <p:cNvSpPr>
            <a:spLocks noChangeArrowheads="1"/>
          </p:cNvSpPr>
          <p:nvPr/>
        </p:nvSpPr>
        <p:spPr bwMode="auto">
          <a:xfrm>
            <a:off x="152400" y="6096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
            </a:r>
            <a:br>
              <a:rPr kumimoji="0" lang="en-US" sz="9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42"/>
          <p:cNvSpPr>
            <a:spLocks noChangeArrowheads="1"/>
          </p:cNvSpPr>
          <p:nvPr/>
        </p:nvSpPr>
        <p:spPr bwMode="auto">
          <a:xfrm>
            <a:off x="152400" y="6096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9940" name="Rectangle 4"/>
          <p:cNvSpPr>
            <a:spLocks noChangeArrowheads="1"/>
          </p:cNvSpPr>
          <p:nvPr/>
        </p:nvSpPr>
        <p:spPr bwMode="auto">
          <a:xfrm>
            <a:off x="228600" y="5334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ea typeface="Batang" pitchFamily="18" charset="-127"/>
                <a:cs typeface="Times New Roman" pitchFamily="18" charset="0"/>
              </a:rPr>
              <a:t>User: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39941" name="Group 5"/>
          <p:cNvGrpSpPr>
            <a:grpSpLocks/>
          </p:cNvGrpSpPr>
          <p:nvPr/>
        </p:nvGrpSpPr>
        <p:grpSpPr bwMode="auto">
          <a:xfrm>
            <a:off x="1828800" y="1219200"/>
            <a:ext cx="4257675" cy="4975225"/>
            <a:chOff x="3121" y="4196"/>
            <a:chExt cx="6705" cy="5261"/>
          </a:xfrm>
        </p:grpSpPr>
        <p:sp>
          <p:nvSpPr>
            <p:cNvPr id="39942" name="Oval 6"/>
            <p:cNvSpPr>
              <a:spLocks noChangeArrowheads="1"/>
            </p:cNvSpPr>
            <p:nvPr/>
          </p:nvSpPr>
          <p:spPr bwMode="auto">
            <a:xfrm>
              <a:off x="4860" y="4196"/>
              <a:ext cx="1863" cy="595"/>
            </a:xfrm>
            <a:prstGeom prst="ellipse">
              <a:avLst/>
            </a:prstGeom>
            <a:gradFill rotWithShape="0">
              <a:gsLst>
                <a:gs pos="0">
                  <a:srgbClr val="FFFFFF"/>
                </a:gs>
                <a:gs pos="100000">
                  <a:srgbClr val="FBD4B4"/>
                </a:gs>
              </a:gsLst>
              <a:lin ang="54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9943" name="Rectangle 7"/>
            <p:cNvSpPr>
              <a:spLocks noChangeArrowheads="1"/>
            </p:cNvSpPr>
            <p:nvPr/>
          </p:nvSpPr>
          <p:spPr bwMode="auto">
            <a:xfrm>
              <a:off x="4901" y="5166"/>
              <a:ext cx="2009" cy="439"/>
            </a:xfrm>
            <a:prstGeom prst="rect">
              <a:avLst/>
            </a:prstGeom>
            <a:gradFill rotWithShape="0">
              <a:gsLst>
                <a:gs pos="0">
                  <a:srgbClr val="FFFFFF"/>
                </a:gs>
                <a:gs pos="100000">
                  <a:srgbClr val="FBD4B4"/>
                </a:gs>
              </a:gsLst>
              <a:lin ang="54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Register / Login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9944" name="AutoShape 8"/>
            <p:cNvSpPr>
              <a:spLocks noChangeArrowheads="1"/>
            </p:cNvSpPr>
            <p:nvPr/>
          </p:nvSpPr>
          <p:spPr bwMode="auto">
            <a:xfrm>
              <a:off x="4935" y="5931"/>
              <a:ext cx="1692" cy="735"/>
            </a:xfrm>
            <a:prstGeom prst="diamond">
              <a:avLst/>
            </a:prstGeom>
            <a:gradFill rotWithShape="0">
              <a:gsLst>
                <a:gs pos="0">
                  <a:srgbClr val="FFFFFF"/>
                </a:gs>
                <a:gs pos="100000">
                  <a:srgbClr val="FBD4B4"/>
                </a:gs>
              </a:gsLst>
              <a:lin ang="54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Verify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9945" name="AutoShape 9"/>
            <p:cNvCxnSpPr>
              <a:cxnSpLocks noChangeShapeType="1"/>
            </p:cNvCxnSpPr>
            <p:nvPr/>
          </p:nvCxnSpPr>
          <p:spPr bwMode="auto">
            <a:xfrm>
              <a:off x="5784" y="4807"/>
              <a:ext cx="0" cy="359"/>
            </a:xfrm>
            <a:prstGeom prst="straightConnector1">
              <a:avLst/>
            </a:prstGeom>
            <a:noFill/>
            <a:ln w="12700">
              <a:solidFill>
                <a:srgbClr val="FABF8F"/>
              </a:solidFill>
              <a:round/>
              <a:headEnd/>
              <a:tailEnd type="triangle" w="med" len="med"/>
            </a:ln>
            <a:effectLst/>
          </p:spPr>
        </p:cxnSp>
        <p:cxnSp>
          <p:nvCxnSpPr>
            <p:cNvPr id="39946" name="AutoShape 10"/>
            <p:cNvCxnSpPr>
              <a:cxnSpLocks noChangeShapeType="1"/>
            </p:cNvCxnSpPr>
            <p:nvPr/>
          </p:nvCxnSpPr>
          <p:spPr bwMode="auto">
            <a:xfrm>
              <a:off x="5784" y="5587"/>
              <a:ext cx="0" cy="344"/>
            </a:xfrm>
            <a:prstGeom prst="straightConnector1">
              <a:avLst/>
            </a:prstGeom>
            <a:noFill/>
            <a:ln w="12700">
              <a:solidFill>
                <a:srgbClr val="FABF8F"/>
              </a:solidFill>
              <a:round/>
              <a:headEnd/>
              <a:tailEnd type="triangle" w="med" len="med"/>
            </a:ln>
            <a:effectLst/>
          </p:spPr>
        </p:cxnSp>
        <p:sp>
          <p:nvSpPr>
            <p:cNvPr id="39947" name="AutoShape 11"/>
            <p:cNvSpPr>
              <a:spLocks noChangeArrowheads="1"/>
            </p:cNvSpPr>
            <p:nvPr/>
          </p:nvSpPr>
          <p:spPr bwMode="auto">
            <a:xfrm>
              <a:off x="3543" y="5853"/>
              <a:ext cx="1033" cy="923"/>
            </a:xfrm>
            <a:prstGeom prst="roundRect">
              <a:avLst>
                <a:gd name="adj" fmla="val 16667"/>
              </a:avLst>
            </a:prstGeom>
            <a:gradFill rotWithShape="0">
              <a:gsLst>
                <a:gs pos="0">
                  <a:srgbClr val="FFFFFF"/>
                </a:gs>
                <a:gs pos="100000">
                  <a:srgbClr val="FBD4B4"/>
                </a:gs>
              </a:gsLst>
              <a:lin ang="54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Error page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9948" name="AutoShape 12"/>
            <p:cNvSpPr>
              <a:spLocks noChangeArrowheads="1"/>
            </p:cNvSpPr>
            <p:nvPr/>
          </p:nvSpPr>
          <p:spPr bwMode="auto">
            <a:xfrm>
              <a:off x="4968" y="7032"/>
              <a:ext cx="1581" cy="590"/>
            </a:xfrm>
            <a:prstGeom prst="roundRect">
              <a:avLst>
                <a:gd name="adj" fmla="val 16667"/>
              </a:avLst>
            </a:prstGeom>
            <a:gradFill rotWithShape="0">
              <a:gsLst>
                <a:gs pos="0">
                  <a:srgbClr val="FFFFFF"/>
                </a:gs>
                <a:gs pos="100000">
                  <a:srgbClr val="FBD4B4"/>
                </a:gs>
              </a:gsLst>
              <a:lin ang="54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Home Page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9949" name="AutoShape 13"/>
            <p:cNvCxnSpPr>
              <a:cxnSpLocks noChangeShapeType="1"/>
            </p:cNvCxnSpPr>
            <p:nvPr/>
          </p:nvCxnSpPr>
          <p:spPr bwMode="auto">
            <a:xfrm>
              <a:off x="5784" y="6666"/>
              <a:ext cx="0" cy="350"/>
            </a:xfrm>
            <a:prstGeom prst="straightConnector1">
              <a:avLst/>
            </a:prstGeom>
            <a:noFill/>
            <a:ln w="12700">
              <a:solidFill>
                <a:srgbClr val="FABF8F"/>
              </a:solidFill>
              <a:round/>
              <a:headEnd/>
              <a:tailEnd type="triangle" w="med" len="med"/>
            </a:ln>
            <a:effectLst/>
          </p:spPr>
        </p:cxnSp>
        <p:cxnSp>
          <p:nvCxnSpPr>
            <p:cNvPr id="39950" name="AutoShape 14"/>
            <p:cNvCxnSpPr>
              <a:cxnSpLocks noChangeShapeType="1"/>
            </p:cNvCxnSpPr>
            <p:nvPr/>
          </p:nvCxnSpPr>
          <p:spPr bwMode="auto">
            <a:xfrm flipH="1">
              <a:off x="4576" y="6286"/>
              <a:ext cx="359" cy="1"/>
            </a:xfrm>
            <a:prstGeom prst="straightConnector1">
              <a:avLst/>
            </a:prstGeom>
            <a:noFill/>
            <a:ln w="12700">
              <a:solidFill>
                <a:srgbClr val="FABF8F"/>
              </a:solidFill>
              <a:round/>
              <a:headEnd/>
              <a:tailEnd type="triangle" w="med" len="med"/>
            </a:ln>
            <a:effectLst/>
          </p:spPr>
        </p:cxnSp>
        <p:sp>
          <p:nvSpPr>
            <p:cNvPr id="39951" name="AutoShape 15"/>
            <p:cNvSpPr>
              <a:spLocks noChangeArrowheads="1"/>
            </p:cNvSpPr>
            <p:nvPr/>
          </p:nvSpPr>
          <p:spPr bwMode="auto">
            <a:xfrm>
              <a:off x="5030" y="8404"/>
              <a:ext cx="1519" cy="939"/>
            </a:xfrm>
            <a:prstGeom prst="roundRect">
              <a:avLst>
                <a:gd name="adj" fmla="val 16667"/>
              </a:avLst>
            </a:prstGeom>
            <a:gradFill rotWithShape="0">
              <a:gsLst>
                <a:gs pos="0">
                  <a:srgbClr val="FFFFFF"/>
                </a:gs>
                <a:gs pos="100000">
                  <a:srgbClr val="FBD4B4"/>
                </a:gs>
              </a:gsLst>
              <a:lin ang="54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Send request to CSP for Key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9952" name="AutoShape 16"/>
            <p:cNvSpPr>
              <a:spLocks noChangeArrowheads="1"/>
            </p:cNvSpPr>
            <p:nvPr/>
          </p:nvSpPr>
          <p:spPr bwMode="auto">
            <a:xfrm>
              <a:off x="3121" y="8362"/>
              <a:ext cx="1455" cy="1095"/>
            </a:xfrm>
            <a:prstGeom prst="roundRect">
              <a:avLst>
                <a:gd name="adj" fmla="val 16667"/>
              </a:avLst>
            </a:prstGeom>
            <a:gradFill rotWithShape="0">
              <a:gsLst>
                <a:gs pos="0">
                  <a:srgbClr val="FFFFFF"/>
                </a:gs>
                <a:gs pos="100000">
                  <a:srgbClr val="FBD4B4"/>
                </a:gs>
              </a:gsLst>
              <a:lin ang="54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Send request to GM for ID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9953" name="AutoShape 17"/>
            <p:cNvSpPr>
              <a:spLocks noChangeArrowheads="1"/>
            </p:cNvSpPr>
            <p:nvPr/>
          </p:nvSpPr>
          <p:spPr bwMode="auto">
            <a:xfrm>
              <a:off x="6910" y="8404"/>
              <a:ext cx="2103" cy="939"/>
            </a:xfrm>
            <a:prstGeom prst="roundRect">
              <a:avLst>
                <a:gd name="adj" fmla="val 16667"/>
              </a:avLst>
            </a:prstGeom>
            <a:gradFill rotWithShape="0">
              <a:gsLst>
                <a:gs pos="0">
                  <a:srgbClr val="FFFFFF"/>
                </a:gs>
                <a:gs pos="100000">
                  <a:srgbClr val="FBD4B4"/>
                </a:gs>
              </a:gsLst>
              <a:lin ang="54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Use the services provided by the GM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9954" name="AutoShape 18"/>
            <p:cNvCxnSpPr>
              <a:cxnSpLocks noChangeShapeType="1"/>
            </p:cNvCxnSpPr>
            <p:nvPr/>
          </p:nvCxnSpPr>
          <p:spPr bwMode="auto">
            <a:xfrm flipH="1">
              <a:off x="4286" y="7622"/>
              <a:ext cx="1520" cy="740"/>
            </a:xfrm>
            <a:prstGeom prst="straightConnector1">
              <a:avLst/>
            </a:prstGeom>
            <a:noFill/>
            <a:ln w="12700">
              <a:solidFill>
                <a:srgbClr val="FABF8F"/>
              </a:solidFill>
              <a:round/>
              <a:headEnd/>
              <a:tailEnd type="triangle" w="med" len="med"/>
            </a:ln>
            <a:effectLst/>
          </p:spPr>
        </p:cxnSp>
        <p:cxnSp>
          <p:nvCxnSpPr>
            <p:cNvPr id="39955" name="AutoShape 19"/>
            <p:cNvCxnSpPr>
              <a:cxnSpLocks noChangeShapeType="1"/>
            </p:cNvCxnSpPr>
            <p:nvPr/>
          </p:nvCxnSpPr>
          <p:spPr bwMode="auto">
            <a:xfrm flipH="1">
              <a:off x="5591" y="7622"/>
              <a:ext cx="215" cy="782"/>
            </a:xfrm>
            <a:prstGeom prst="straightConnector1">
              <a:avLst/>
            </a:prstGeom>
            <a:noFill/>
            <a:ln w="12700">
              <a:solidFill>
                <a:srgbClr val="FABF8F"/>
              </a:solidFill>
              <a:round/>
              <a:headEnd/>
              <a:tailEnd type="triangle" w="med" len="med"/>
            </a:ln>
            <a:effectLst/>
          </p:spPr>
        </p:cxnSp>
        <p:cxnSp>
          <p:nvCxnSpPr>
            <p:cNvPr id="39956" name="AutoShape 20"/>
            <p:cNvCxnSpPr>
              <a:cxnSpLocks noChangeShapeType="1"/>
            </p:cNvCxnSpPr>
            <p:nvPr/>
          </p:nvCxnSpPr>
          <p:spPr bwMode="auto">
            <a:xfrm>
              <a:off x="5806" y="7622"/>
              <a:ext cx="1614" cy="782"/>
            </a:xfrm>
            <a:prstGeom prst="straightConnector1">
              <a:avLst/>
            </a:prstGeom>
            <a:noFill/>
            <a:ln w="12700">
              <a:solidFill>
                <a:srgbClr val="FABF8F"/>
              </a:solidFill>
              <a:round/>
              <a:headEnd/>
              <a:tailEnd type="triangle" w="med" len="med"/>
            </a:ln>
            <a:effectLst/>
          </p:spPr>
        </p:cxnSp>
        <p:sp>
          <p:nvSpPr>
            <p:cNvPr id="39957" name="AutoShape 21"/>
            <p:cNvSpPr>
              <a:spLocks noChangeArrowheads="1"/>
            </p:cNvSpPr>
            <p:nvPr/>
          </p:nvSpPr>
          <p:spPr bwMode="auto">
            <a:xfrm>
              <a:off x="7759" y="7403"/>
              <a:ext cx="2067" cy="834"/>
            </a:xfrm>
            <a:prstGeom prst="roundRect">
              <a:avLst>
                <a:gd name="adj" fmla="val 16667"/>
              </a:avLst>
            </a:prstGeom>
            <a:gradFill rotWithShape="0">
              <a:gsLst>
                <a:gs pos="0">
                  <a:srgbClr val="FFFFFF"/>
                </a:gs>
                <a:gs pos="100000">
                  <a:srgbClr val="FBD4B4"/>
                </a:gs>
              </a:gsLst>
              <a:lin ang="54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View First Aid Information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9958" name="AutoShape 22"/>
            <p:cNvCxnSpPr>
              <a:cxnSpLocks noChangeShapeType="1"/>
            </p:cNvCxnSpPr>
            <p:nvPr/>
          </p:nvCxnSpPr>
          <p:spPr bwMode="auto">
            <a:xfrm>
              <a:off x="5806" y="7622"/>
              <a:ext cx="1953" cy="306"/>
            </a:xfrm>
            <a:prstGeom prst="straightConnector1">
              <a:avLst/>
            </a:prstGeom>
            <a:noFill/>
            <a:ln w="12700">
              <a:solidFill>
                <a:srgbClr val="FABF8F"/>
              </a:solidFill>
              <a:round/>
              <a:headEnd/>
              <a:tailEnd type="triangle" w="med" len="med"/>
            </a:ln>
            <a:effectLst/>
          </p:spPr>
        </p:cxn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18" name="Rectangle 26"/>
          <p:cNvSpPr>
            <a:spLocks noChangeArrowheads="1"/>
          </p:cNvSpPr>
          <p:nvPr/>
        </p:nvSpPr>
        <p:spPr bwMode="auto">
          <a:xfrm>
            <a:off x="228600" y="7620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8913" name="Rectangle 1"/>
          <p:cNvSpPr>
            <a:spLocks noChangeArrowheads="1"/>
          </p:cNvSpPr>
          <p:nvPr/>
        </p:nvSpPr>
        <p:spPr bwMode="auto">
          <a:xfrm>
            <a:off x="0" y="685800"/>
            <a:ext cx="2105385"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Batang" pitchFamily="18" charset="-127"/>
                <a:cs typeface="Times New Roman" pitchFamily="18" charset="0"/>
              </a:rPr>
              <a:t>Cloud Service Provider</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38914" name="Group 2"/>
          <p:cNvGrpSpPr>
            <a:grpSpLocks/>
          </p:cNvGrpSpPr>
          <p:nvPr/>
        </p:nvGrpSpPr>
        <p:grpSpPr bwMode="auto">
          <a:xfrm>
            <a:off x="1066800" y="1219200"/>
            <a:ext cx="5518150" cy="3559175"/>
            <a:chOff x="1338" y="5123"/>
            <a:chExt cx="8691" cy="5604"/>
          </a:xfrm>
        </p:grpSpPr>
        <p:sp>
          <p:nvSpPr>
            <p:cNvPr id="38915" name="Oval 3"/>
            <p:cNvSpPr>
              <a:spLocks noChangeArrowheads="1"/>
            </p:cNvSpPr>
            <p:nvPr/>
          </p:nvSpPr>
          <p:spPr bwMode="auto">
            <a:xfrm>
              <a:off x="3877" y="5123"/>
              <a:ext cx="2275" cy="595"/>
            </a:xfrm>
            <a:prstGeom prst="ellipse">
              <a:avLst/>
            </a:prstGeom>
            <a:gradFill rotWithShape="0">
              <a:gsLst>
                <a:gs pos="0">
                  <a:srgbClr val="92CDDC"/>
                </a:gs>
                <a:gs pos="50000">
                  <a:srgbClr val="DAEEF3"/>
                </a:gs>
                <a:gs pos="100000">
                  <a:srgbClr val="92CDDC"/>
                </a:gs>
              </a:gsLst>
              <a:lin ang="18900000" scaled="1"/>
            </a:gradFill>
            <a:ln w="12700">
              <a:solidFill>
                <a:srgbClr val="92CDDC"/>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Cloud Provider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8916" name="Rectangle 4"/>
            <p:cNvSpPr>
              <a:spLocks noChangeArrowheads="1"/>
            </p:cNvSpPr>
            <p:nvPr/>
          </p:nvSpPr>
          <p:spPr bwMode="auto">
            <a:xfrm>
              <a:off x="4420" y="6078"/>
              <a:ext cx="1241" cy="439"/>
            </a:xfrm>
            <a:prstGeom prst="rect">
              <a:avLst/>
            </a:prstGeom>
            <a:gradFill rotWithShape="0">
              <a:gsLst>
                <a:gs pos="0">
                  <a:srgbClr val="92CDDC"/>
                </a:gs>
                <a:gs pos="50000">
                  <a:srgbClr val="DAEEF3"/>
                </a:gs>
                <a:gs pos="100000">
                  <a:srgbClr val="92CDDC"/>
                </a:gs>
              </a:gsLst>
              <a:lin ang="18900000" scaled="1"/>
            </a:gradFill>
            <a:ln w="12700">
              <a:solidFill>
                <a:srgbClr val="92CDDC"/>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Login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8917" name="AutoShape 5"/>
            <p:cNvSpPr>
              <a:spLocks noChangeArrowheads="1"/>
            </p:cNvSpPr>
            <p:nvPr/>
          </p:nvSpPr>
          <p:spPr bwMode="auto">
            <a:xfrm>
              <a:off x="4306" y="6843"/>
              <a:ext cx="1582" cy="735"/>
            </a:xfrm>
            <a:prstGeom prst="diamond">
              <a:avLst/>
            </a:prstGeom>
            <a:gradFill rotWithShape="0">
              <a:gsLst>
                <a:gs pos="0">
                  <a:srgbClr val="92CDDC"/>
                </a:gs>
                <a:gs pos="50000">
                  <a:srgbClr val="DAEEF3"/>
                </a:gs>
                <a:gs pos="100000">
                  <a:srgbClr val="92CDDC"/>
                </a:gs>
              </a:gsLst>
              <a:lin ang="18900000" scaled="1"/>
            </a:gradFill>
            <a:ln w="12700">
              <a:solidFill>
                <a:srgbClr val="92CDDC"/>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Verify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8918" name="AutoShape 6"/>
            <p:cNvCxnSpPr>
              <a:cxnSpLocks noChangeShapeType="1"/>
            </p:cNvCxnSpPr>
            <p:nvPr/>
          </p:nvCxnSpPr>
          <p:spPr bwMode="auto">
            <a:xfrm>
              <a:off x="5091" y="5719"/>
              <a:ext cx="0" cy="359"/>
            </a:xfrm>
            <a:prstGeom prst="straightConnector1">
              <a:avLst/>
            </a:prstGeom>
            <a:noFill/>
            <a:ln w="12700">
              <a:solidFill>
                <a:srgbClr val="92CDDC"/>
              </a:solidFill>
              <a:round/>
              <a:headEnd/>
              <a:tailEnd type="triangle" w="med" len="med"/>
            </a:ln>
            <a:effectLst/>
          </p:spPr>
        </p:cxnSp>
        <p:cxnSp>
          <p:nvCxnSpPr>
            <p:cNvPr id="38919" name="AutoShape 7"/>
            <p:cNvCxnSpPr>
              <a:cxnSpLocks noChangeShapeType="1"/>
            </p:cNvCxnSpPr>
            <p:nvPr/>
          </p:nvCxnSpPr>
          <p:spPr bwMode="auto">
            <a:xfrm>
              <a:off x="5091" y="6499"/>
              <a:ext cx="0" cy="344"/>
            </a:xfrm>
            <a:prstGeom prst="straightConnector1">
              <a:avLst/>
            </a:prstGeom>
            <a:noFill/>
            <a:ln w="12700">
              <a:solidFill>
                <a:srgbClr val="92CDDC"/>
              </a:solidFill>
              <a:round/>
              <a:headEnd/>
              <a:tailEnd type="triangle" w="med" len="med"/>
            </a:ln>
            <a:effectLst/>
          </p:spPr>
        </p:cxnSp>
        <p:sp>
          <p:nvSpPr>
            <p:cNvPr id="38920" name="AutoShape 8"/>
            <p:cNvSpPr>
              <a:spLocks noChangeArrowheads="1"/>
            </p:cNvSpPr>
            <p:nvPr/>
          </p:nvSpPr>
          <p:spPr bwMode="auto">
            <a:xfrm>
              <a:off x="6905" y="6843"/>
              <a:ext cx="1646" cy="666"/>
            </a:xfrm>
            <a:prstGeom prst="roundRect">
              <a:avLst>
                <a:gd name="adj" fmla="val 16667"/>
              </a:avLst>
            </a:prstGeom>
            <a:gradFill rotWithShape="0">
              <a:gsLst>
                <a:gs pos="0">
                  <a:srgbClr val="92CDDC"/>
                </a:gs>
                <a:gs pos="50000">
                  <a:srgbClr val="DAEEF3"/>
                </a:gs>
                <a:gs pos="100000">
                  <a:srgbClr val="92CDDC"/>
                </a:gs>
              </a:gsLst>
              <a:lin ang="18900000" scaled="1"/>
            </a:gradFill>
            <a:ln w="12700">
              <a:solidFill>
                <a:srgbClr val="92CDDC"/>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Error page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8921" name="AutoShape 9"/>
            <p:cNvSpPr>
              <a:spLocks noChangeArrowheads="1"/>
            </p:cNvSpPr>
            <p:nvPr/>
          </p:nvSpPr>
          <p:spPr bwMode="auto">
            <a:xfrm>
              <a:off x="4240" y="8311"/>
              <a:ext cx="1648" cy="590"/>
            </a:xfrm>
            <a:prstGeom prst="roundRect">
              <a:avLst>
                <a:gd name="adj" fmla="val 16667"/>
              </a:avLst>
            </a:prstGeom>
            <a:gradFill rotWithShape="0">
              <a:gsLst>
                <a:gs pos="0">
                  <a:srgbClr val="92CDDC"/>
                </a:gs>
                <a:gs pos="50000">
                  <a:srgbClr val="DAEEF3"/>
                </a:gs>
                <a:gs pos="100000">
                  <a:srgbClr val="92CDDC"/>
                </a:gs>
              </a:gsLst>
              <a:lin ang="18900000" scaled="1"/>
            </a:gradFill>
            <a:ln w="12700">
              <a:solidFill>
                <a:srgbClr val="92CDDC"/>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Home Page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8922" name="AutoShape 10"/>
            <p:cNvCxnSpPr>
              <a:cxnSpLocks noChangeShapeType="1"/>
            </p:cNvCxnSpPr>
            <p:nvPr/>
          </p:nvCxnSpPr>
          <p:spPr bwMode="auto">
            <a:xfrm>
              <a:off x="5888" y="7218"/>
              <a:ext cx="1017" cy="0"/>
            </a:xfrm>
            <a:prstGeom prst="straightConnector1">
              <a:avLst/>
            </a:prstGeom>
            <a:noFill/>
            <a:ln w="12700">
              <a:solidFill>
                <a:srgbClr val="92CDDC"/>
              </a:solidFill>
              <a:round/>
              <a:headEnd/>
              <a:tailEnd type="triangle" w="med" len="med"/>
            </a:ln>
            <a:effectLst/>
          </p:spPr>
        </p:cxnSp>
        <p:cxnSp>
          <p:nvCxnSpPr>
            <p:cNvPr id="38923" name="AutoShape 11"/>
            <p:cNvCxnSpPr>
              <a:cxnSpLocks noChangeShapeType="1"/>
            </p:cNvCxnSpPr>
            <p:nvPr/>
          </p:nvCxnSpPr>
          <p:spPr bwMode="auto">
            <a:xfrm>
              <a:off x="5091" y="7577"/>
              <a:ext cx="0" cy="733"/>
            </a:xfrm>
            <a:prstGeom prst="straightConnector1">
              <a:avLst/>
            </a:prstGeom>
            <a:noFill/>
            <a:ln w="12700">
              <a:solidFill>
                <a:srgbClr val="92CDDC"/>
              </a:solidFill>
              <a:round/>
              <a:headEnd/>
              <a:tailEnd type="triangle" w="med" len="med"/>
            </a:ln>
            <a:effectLst/>
          </p:spPr>
        </p:cxnSp>
        <p:sp>
          <p:nvSpPr>
            <p:cNvPr id="38924" name="AutoShape 12"/>
            <p:cNvSpPr>
              <a:spLocks noChangeArrowheads="1"/>
            </p:cNvSpPr>
            <p:nvPr/>
          </p:nvSpPr>
          <p:spPr bwMode="auto">
            <a:xfrm>
              <a:off x="1338" y="9892"/>
              <a:ext cx="1872" cy="634"/>
            </a:xfrm>
            <a:prstGeom prst="roundRect">
              <a:avLst>
                <a:gd name="adj" fmla="val 16667"/>
              </a:avLst>
            </a:prstGeom>
            <a:gradFill rotWithShape="0">
              <a:gsLst>
                <a:gs pos="0">
                  <a:srgbClr val="92CDDC"/>
                </a:gs>
                <a:gs pos="50000">
                  <a:srgbClr val="DAEEF3"/>
                </a:gs>
                <a:gs pos="100000">
                  <a:srgbClr val="92CDDC"/>
                </a:gs>
              </a:gsLst>
              <a:lin ang="18900000" scaled="1"/>
            </a:gradFill>
            <a:ln w="12700">
              <a:solidFill>
                <a:srgbClr val="92CDDC"/>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Accept Request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8925" name="AutoShape 13"/>
            <p:cNvSpPr>
              <a:spLocks noChangeArrowheads="1"/>
            </p:cNvSpPr>
            <p:nvPr/>
          </p:nvSpPr>
          <p:spPr bwMode="auto">
            <a:xfrm>
              <a:off x="6327" y="9892"/>
              <a:ext cx="1654" cy="835"/>
            </a:xfrm>
            <a:prstGeom prst="roundRect">
              <a:avLst>
                <a:gd name="adj" fmla="val 16667"/>
              </a:avLst>
            </a:prstGeom>
            <a:gradFill rotWithShape="0">
              <a:gsLst>
                <a:gs pos="0">
                  <a:srgbClr val="92CDDC"/>
                </a:gs>
                <a:gs pos="50000">
                  <a:srgbClr val="DAEEF3"/>
                </a:gs>
                <a:gs pos="100000">
                  <a:srgbClr val="92CDDC"/>
                </a:gs>
              </a:gsLst>
              <a:lin ang="18900000" scaled="1"/>
            </a:gradFill>
            <a:ln w="12700">
              <a:solidFill>
                <a:srgbClr val="92CDDC"/>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Provide services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8926" name="AutoShape 14"/>
            <p:cNvCxnSpPr>
              <a:cxnSpLocks noChangeShapeType="1"/>
            </p:cNvCxnSpPr>
            <p:nvPr/>
          </p:nvCxnSpPr>
          <p:spPr bwMode="auto">
            <a:xfrm flipH="1">
              <a:off x="2744" y="8775"/>
              <a:ext cx="1496" cy="1117"/>
            </a:xfrm>
            <a:prstGeom prst="straightConnector1">
              <a:avLst/>
            </a:prstGeom>
            <a:noFill/>
            <a:ln w="12700">
              <a:solidFill>
                <a:srgbClr val="92CDDC"/>
              </a:solidFill>
              <a:round/>
              <a:headEnd/>
              <a:tailEnd type="triangle" w="med" len="med"/>
            </a:ln>
            <a:effectLst/>
          </p:spPr>
        </p:cxnSp>
        <p:cxnSp>
          <p:nvCxnSpPr>
            <p:cNvPr id="38927" name="AutoShape 15"/>
            <p:cNvCxnSpPr>
              <a:cxnSpLocks noChangeShapeType="1"/>
            </p:cNvCxnSpPr>
            <p:nvPr/>
          </p:nvCxnSpPr>
          <p:spPr bwMode="auto">
            <a:xfrm>
              <a:off x="5901" y="8588"/>
              <a:ext cx="2870" cy="500"/>
            </a:xfrm>
            <a:prstGeom prst="straightConnector1">
              <a:avLst/>
            </a:prstGeom>
            <a:noFill/>
            <a:ln w="12700">
              <a:solidFill>
                <a:srgbClr val="92CDDC"/>
              </a:solidFill>
              <a:round/>
              <a:headEnd/>
              <a:tailEnd type="triangle" w="med" len="med"/>
            </a:ln>
            <a:effectLst/>
          </p:spPr>
        </p:cxnSp>
        <p:sp>
          <p:nvSpPr>
            <p:cNvPr id="38928" name="AutoShape 16"/>
            <p:cNvSpPr>
              <a:spLocks noChangeArrowheads="1"/>
            </p:cNvSpPr>
            <p:nvPr/>
          </p:nvSpPr>
          <p:spPr bwMode="auto">
            <a:xfrm>
              <a:off x="3768" y="9892"/>
              <a:ext cx="1609" cy="735"/>
            </a:xfrm>
            <a:prstGeom prst="roundRect">
              <a:avLst>
                <a:gd name="adj" fmla="val 16667"/>
              </a:avLst>
            </a:prstGeom>
            <a:gradFill rotWithShape="0">
              <a:gsLst>
                <a:gs pos="0">
                  <a:srgbClr val="92CDDC"/>
                </a:gs>
                <a:gs pos="50000">
                  <a:srgbClr val="DAEEF3"/>
                </a:gs>
                <a:gs pos="100000">
                  <a:srgbClr val="92CDDC"/>
                </a:gs>
              </a:gsLst>
              <a:lin ang="18900000" scaled="1"/>
            </a:gradFill>
            <a:ln w="12700">
              <a:solidFill>
                <a:srgbClr val="92CDDC"/>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Generate key to 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8929" name="AutoShape 17"/>
            <p:cNvSpPr>
              <a:spLocks noChangeArrowheads="1"/>
            </p:cNvSpPr>
            <p:nvPr/>
          </p:nvSpPr>
          <p:spPr bwMode="auto">
            <a:xfrm>
              <a:off x="8771" y="8588"/>
              <a:ext cx="1258" cy="813"/>
            </a:xfrm>
            <a:prstGeom prst="roundRect">
              <a:avLst>
                <a:gd name="adj" fmla="val 16667"/>
              </a:avLst>
            </a:prstGeom>
            <a:gradFill rotWithShape="0">
              <a:gsLst>
                <a:gs pos="0">
                  <a:srgbClr val="92CDDC"/>
                </a:gs>
                <a:gs pos="50000">
                  <a:srgbClr val="DAEEF3"/>
                </a:gs>
                <a:gs pos="100000">
                  <a:srgbClr val="92CDDC"/>
                </a:gs>
              </a:gsLst>
              <a:lin ang="18900000" scaled="1"/>
            </a:gradFill>
            <a:ln w="12700">
              <a:solidFill>
                <a:srgbClr val="92CDDC"/>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Logout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8930" name="AutoShape 18"/>
            <p:cNvCxnSpPr>
              <a:cxnSpLocks noChangeShapeType="1"/>
            </p:cNvCxnSpPr>
            <p:nvPr/>
          </p:nvCxnSpPr>
          <p:spPr bwMode="auto">
            <a:xfrm flipH="1">
              <a:off x="4420" y="8901"/>
              <a:ext cx="325" cy="991"/>
            </a:xfrm>
            <a:prstGeom prst="straightConnector1">
              <a:avLst/>
            </a:prstGeom>
            <a:noFill/>
            <a:ln w="12700">
              <a:solidFill>
                <a:srgbClr val="92CDDC"/>
              </a:solidFill>
              <a:round/>
              <a:headEnd/>
              <a:tailEnd type="triangle" w="med" len="med"/>
            </a:ln>
            <a:effectLst/>
          </p:spPr>
        </p:cxnSp>
        <p:cxnSp>
          <p:nvCxnSpPr>
            <p:cNvPr id="38931" name="AutoShape 19"/>
            <p:cNvCxnSpPr>
              <a:cxnSpLocks noChangeShapeType="1"/>
            </p:cNvCxnSpPr>
            <p:nvPr/>
          </p:nvCxnSpPr>
          <p:spPr bwMode="auto">
            <a:xfrm>
              <a:off x="5759" y="8901"/>
              <a:ext cx="1146" cy="991"/>
            </a:xfrm>
            <a:prstGeom prst="straightConnector1">
              <a:avLst/>
            </a:prstGeom>
            <a:noFill/>
            <a:ln w="12700">
              <a:solidFill>
                <a:srgbClr val="92CDDC"/>
              </a:solidFill>
              <a:round/>
              <a:headEnd/>
              <a:tailEnd type="triangle" w="med" len="med"/>
            </a:ln>
            <a:effectLst/>
          </p:spPr>
        </p:cxnSp>
        <p:sp>
          <p:nvSpPr>
            <p:cNvPr id="38932" name="AutoShape 20"/>
            <p:cNvSpPr>
              <a:spLocks noChangeArrowheads="1"/>
            </p:cNvSpPr>
            <p:nvPr/>
          </p:nvSpPr>
          <p:spPr bwMode="auto">
            <a:xfrm>
              <a:off x="8383" y="9592"/>
              <a:ext cx="1646" cy="666"/>
            </a:xfrm>
            <a:prstGeom prst="roundRect">
              <a:avLst>
                <a:gd name="adj" fmla="val 16667"/>
              </a:avLst>
            </a:prstGeom>
            <a:gradFill rotWithShape="0">
              <a:gsLst>
                <a:gs pos="0">
                  <a:srgbClr val="92CDDC"/>
                </a:gs>
                <a:gs pos="50000">
                  <a:srgbClr val="DAEEF3"/>
                </a:gs>
                <a:gs pos="100000">
                  <a:srgbClr val="92CDDC"/>
                </a:gs>
              </a:gsLst>
              <a:lin ang="18900000" scaled="1"/>
            </a:gradFill>
            <a:ln w="12700">
              <a:solidFill>
                <a:srgbClr val="92CDDC"/>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View ID’s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8933" name="AutoShape 21"/>
            <p:cNvCxnSpPr>
              <a:cxnSpLocks noChangeShapeType="1"/>
            </p:cNvCxnSpPr>
            <p:nvPr/>
          </p:nvCxnSpPr>
          <p:spPr bwMode="auto">
            <a:xfrm>
              <a:off x="5888" y="8828"/>
              <a:ext cx="2574" cy="764"/>
            </a:xfrm>
            <a:prstGeom prst="straightConnector1">
              <a:avLst/>
            </a:prstGeom>
            <a:noFill/>
            <a:ln w="12700">
              <a:solidFill>
                <a:srgbClr val="92CDDC"/>
              </a:solidFill>
              <a:round/>
              <a:headEnd/>
              <a:tailEnd type="triangle" w="med" len="med"/>
            </a:ln>
            <a:effectLst/>
          </p:spPr>
        </p:cxn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6865" name="Rectangle 1"/>
          <p:cNvSpPr>
            <a:spLocks noChangeArrowheads="1"/>
          </p:cNvSpPr>
          <p:nvPr/>
        </p:nvSpPr>
        <p:spPr bwMode="auto">
          <a:xfrm>
            <a:off x="22860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Batang" pitchFamily="18" charset="-127"/>
                <a:cs typeface="Times New Roman" pitchFamily="18" charset="0"/>
              </a:rPr>
              <a:t>5. Services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36866" name="Group 2"/>
          <p:cNvGrpSpPr>
            <a:grpSpLocks/>
          </p:cNvGrpSpPr>
          <p:nvPr/>
        </p:nvGrpSpPr>
        <p:grpSpPr bwMode="auto">
          <a:xfrm>
            <a:off x="228600" y="1981200"/>
            <a:ext cx="6705600" cy="1303338"/>
            <a:chOff x="1061" y="5505"/>
            <a:chExt cx="9142" cy="2052"/>
          </a:xfrm>
        </p:grpSpPr>
        <p:sp>
          <p:nvSpPr>
            <p:cNvPr id="36867" name="Oval 3"/>
            <p:cNvSpPr>
              <a:spLocks noChangeArrowheads="1"/>
            </p:cNvSpPr>
            <p:nvPr/>
          </p:nvSpPr>
          <p:spPr bwMode="auto">
            <a:xfrm>
              <a:off x="1061" y="5590"/>
              <a:ext cx="1756" cy="779"/>
            </a:xfrm>
            <a:prstGeom prst="ellipse">
              <a:avLst/>
            </a:prstGeom>
            <a:gradFill rotWithShape="0">
              <a:gsLst>
                <a:gs pos="0">
                  <a:srgbClr val="FFFFFF"/>
                </a:gs>
                <a:gs pos="100000">
                  <a:srgbClr val="D6E3BC"/>
                </a:gs>
              </a:gsLst>
              <a:lin ang="5400000" scaled="1"/>
            </a:gradFill>
            <a:ln w="12700">
              <a:solidFill>
                <a:srgbClr val="C2D69B"/>
              </a:solidFill>
              <a:round/>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Services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868" name="AutoShape 4"/>
            <p:cNvSpPr>
              <a:spLocks noChangeArrowheads="1"/>
            </p:cNvSpPr>
            <p:nvPr/>
          </p:nvSpPr>
          <p:spPr bwMode="auto">
            <a:xfrm>
              <a:off x="3410" y="5505"/>
              <a:ext cx="1974" cy="864"/>
            </a:xfrm>
            <a:prstGeom prst="roundRect">
              <a:avLst>
                <a:gd name="adj" fmla="val 16667"/>
              </a:avLst>
            </a:prstGeom>
            <a:gradFill rotWithShape="0">
              <a:gsLst>
                <a:gs pos="0">
                  <a:srgbClr val="D99594"/>
                </a:gs>
                <a:gs pos="50000">
                  <a:srgbClr val="F2DBDB"/>
                </a:gs>
                <a:gs pos="100000">
                  <a:srgbClr val="D99594"/>
                </a:gs>
              </a:gsLst>
              <a:lin ang="18900000" scaled="1"/>
            </a:gradFill>
            <a:ln w="12700">
              <a:solidFill>
                <a:srgbClr val="D99594"/>
              </a:solidFill>
              <a:round/>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Provide Patient ID &amp; Secret Code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6869" name="AutoShape 5"/>
            <p:cNvSpPr>
              <a:spLocks noChangeArrowheads="1"/>
            </p:cNvSpPr>
            <p:nvPr/>
          </p:nvSpPr>
          <p:spPr bwMode="auto">
            <a:xfrm>
              <a:off x="8670" y="7014"/>
              <a:ext cx="1533" cy="543"/>
            </a:xfrm>
            <a:prstGeom prst="roundRect">
              <a:avLst>
                <a:gd name="adj" fmla="val 16667"/>
              </a:avLst>
            </a:prstGeom>
            <a:gradFill rotWithShape="0">
              <a:gsLst>
                <a:gs pos="0">
                  <a:srgbClr val="95B3D7"/>
                </a:gs>
                <a:gs pos="50000">
                  <a:srgbClr val="DBE5F1"/>
                </a:gs>
                <a:gs pos="100000">
                  <a:srgbClr val="95B3D7"/>
                </a:gs>
              </a:gsLst>
              <a:lin ang="18900000" scaled="1"/>
            </a:gradFill>
            <a:ln w="12700">
              <a:solidFill>
                <a:srgbClr val="95B3D7"/>
              </a:solidFill>
              <a:round/>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Logout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870" name="AutoShape 6"/>
            <p:cNvSpPr>
              <a:spLocks noChangeArrowheads="1"/>
            </p:cNvSpPr>
            <p:nvPr/>
          </p:nvSpPr>
          <p:spPr bwMode="auto">
            <a:xfrm>
              <a:off x="8495" y="5505"/>
              <a:ext cx="1708" cy="960"/>
            </a:xfrm>
            <a:prstGeom prst="roundRect">
              <a:avLst>
                <a:gd name="adj" fmla="val 16667"/>
              </a:avLst>
            </a:prstGeom>
            <a:gradFill rotWithShape="0">
              <a:gsLst>
                <a:gs pos="0">
                  <a:srgbClr val="FFFFFF"/>
                </a:gs>
                <a:gs pos="100000">
                  <a:srgbClr val="FBD4B4"/>
                </a:gs>
              </a:gsLst>
              <a:lin ang="54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Access the Service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871" name="AutoShape 7"/>
            <p:cNvSpPr>
              <a:spLocks noChangeArrowheads="1"/>
            </p:cNvSpPr>
            <p:nvPr/>
          </p:nvSpPr>
          <p:spPr bwMode="auto">
            <a:xfrm>
              <a:off x="6032" y="5505"/>
              <a:ext cx="1935" cy="881"/>
            </a:xfrm>
            <a:prstGeom prst="roundRect">
              <a:avLst>
                <a:gd name="adj" fmla="val 16667"/>
              </a:avLst>
            </a:prstGeom>
            <a:gradFill rotWithShape="0">
              <a:gsLst>
                <a:gs pos="0">
                  <a:srgbClr val="B2A1C7"/>
                </a:gs>
                <a:gs pos="50000">
                  <a:srgbClr val="E5DFEC"/>
                </a:gs>
                <a:gs pos="100000">
                  <a:srgbClr val="B2A1C7"/>
                </a:gs>
              </a:gsLst>
              <a:lin ang="18900000" scaled="1"/>
            </a:gradFill>
            <a:ln w="12700">
              <a:solidFill>
                <a:srgbClr val="B2A1C7"/>
              </a:solidFill>
              <a:round/>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Send request to Doctor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36872" name="AutoShape 8"/>
            <p:cNvCxnSpPr>
              <a:cxnSpLocks noChangeShapeType="1"/>
            </p:cNvCxnSpPr>
            <p:nvPr/>
          </p:nvCxnSpPr>
          <p:spPr bwMode="auto">
            <a:xfrm>
              <a:off x="2817" y="5946"/>
              <a:ext cx="593" cy="0"/>
            </a:xfrm>
            <a:prstGeom prst="straightConnector1">
              <a:avLst/>
            </a:prstGeom>
            <a:noFill/>
            <a:ln w="9525">
              <a:solidFill>
                <a:srgbClr val="000000"/>
              </a:solidFill>
              <a:round/>
              <a:headEnd/>
              <a:tailEnd type="triangle" w="med" len="med"/>
            </a:ln>
          </p:spPr>
        </p:cxnSp>
        <p:cxnSp>
          <p:nvCxnSpPr>
            <p:cNvPr id="36873" name="AutoShape 9"/>
            <p:cNvCxnSpPr>
              <a:cxnSpLocks noChangeShapeType="1"/>
            </p:cNvCxnSpPr>
            <p:nvPr/>
          </p:nvCxnSpPr>
          <p:spPr bwMode="auto">
            <a:xfrm>
              <a:off x="5384" y="5946"/>
              <a:ext cx="648" cy="1"/>
            </a:xfrm>
            <a:prstGeom prst="straightConnector1">
              <a:avLst/>
            </a:prstGeom>
            <a:noFill/>
            <a:ln w="9525">
              <a:solidFill>
                <a:srgbClr val="000000"/>
              </a:solidFill>
              <a:round/>
              <a:headEnd/>
              <a:tailEnd type="triangle" w="med" len="med"/>
            </a:ln>
          </p:spPr>
        </p:cxnSp>
        <p:cxnSp>
          <p:nvCxnSpPr>
            <p:cNvPr id="36874" name="AutoShape 10"/>
            <p:cNvCxnSpPr>
              <a:cxnSpLocks noChangeShapeType="1"/>
            </p:cNvCxnSpPr>
            <p:nvPr/>
          </p:nvCxnSpPr>
          <p:spPr bwMode="auto">
            <a:xfrm>
              <a:off x="7967" y="5946"/>
              <a:ext cx="528" cy="1"/>
            </a:xfrm>
            <a:prstGeom prst="straightConnector1">
              <a:avLst/>
            </a:prstGeom>
            <a:noFill/>
            <a:ln w="9525">
              <a:solidFill>
                <a:srgbClr val="000000"/>
              </a:solidFill>
              <a:round/>
              <a:headEnd/>
              <a:tailEnd type="triangle" w="med" len="med"/>
            </a:ln>
          </p:spPr>
        </p:cxnSp>
        <p:cxnSp>
          <p:nvCxnSpPr>
            <p:cNvPr id="36875" name="AutoShape 11"/>
            <p:cNvCxnSpPr>
              <a:cxnSpLocks noChangeShapeType="1"/>
            </p:cNvCxnSpPr>
            <p:nvPr/>
          </p:nvCxnSpPr>
          <p:spPr bwMode="auto">
            <a:xfrm>
              <a:off x="9254" y="6465"/>
              <a:ext cx="0" cy="549"/>
            </a:xfrm>
            <a:prstGeom prst="straightConnector1">
              <a:avLst/>
            </a:prstGeom>
            <a:noFill/>
            <a:ln w="9525">
              <a:solidFill>
                <a:srgbClr val="000000"/>
              </a:solidFill>
              <a:round/>
              <a:headEnd/>
              <a:tailEnd type="triangle" w="med" len="med"/>
            </a:ln>
          </p:spPr>
        </p:cxn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382000" cy="6400800"/>
          </a:xfrm>
        </p:spPr>
        <p:txBody>
          <a:bodyPr>
            <a:noAutofit/>
          </a:bodyPr>
          <a:lstStyle/>
          <a:p>
            <a:pPr marL="0" indent="0">
              <a:buNone/>
            </a:pPr>
            <a:r>
              <a:rPr lang="en-US" sz="2000" b="1" dirty="0" smtClean="0">
                <a:latin typeface="Times New Roman" pitchFamily="18" charset="0"/>
                <a:cs typeface="Times New Roman" pitchFamily="18" charset="0"/>
              </a:rPr>
              <a:t>       INPUT </a:t>
            </a:r>
            <a:r>
              <a:rPr lang="en-US" sz="2000" b="1" dirty="0">
                <a:latin typeface="Times New Roman" pitchFamily="18" charset="0"/>
                <a:cs typeface="Times New Roman" pitchFamily="18" charset="0"/>
              </a:rPr>
              <a:t>EXPECTED OUTPUT</a:t>
            </a:r>
            <a:r>
              <a:rPr lang="en-US" sz="2000" b="1" dirty="0" smtClean="0">
                <a:latin typeface="Times New Roman" pitchFamily="18" charset="0"/>
                <a:cs typeface="Times New Roman" pitchFamily="18" charset="0"/>
              </a:rPr>
              <a:t>:</a:t>
            </a:r>
            <a:r>
              <a:rPr lang="en-US" sz="2000" b="1"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a:buNone/>
            </a:pPr>
            <a:r>
              <a:rPr lang="en-US" sz="1800" dirty="0" smtClean="0"/>
              <a:t>User Interface Design </a:t>
            </a:r>
          </a:p>
          <a:p>
            <a:pPr>
              <a:buNone/>
            </a:pPr>
            <a:r>
              <a:rPr lang="en-US" sz="1800" dirty="0" smtClean="0"/>
              <a:t>Input      :  Enter Login name and Password</a:t>
            </a:r>
          </a:p>
          <a:p>
            <a:pPr>
              <a:buNone/>
            </a:pPr>
            <a:r>
              <a:rPr lang="en-US" sz="1800" dirty="0" smtClean="0"/>
              <a:t>Output   :  If valid user name and password then directly open the home page otherwise show error message and redirect to the registration page. </a:t>
            </a:r>
          </a:p>
          <a:p>
            <a:pPr>
              <a:buNone/>
            </a:pPr>
            <a:r>
              <a:rPr lang="en-US" sz="1800" dirty="0" smtClean="0"/>
              <a:t>User </a:t>
            </a:r>
          </a:p>
          <a:p>
            <a:pPr>
              <a:buNone/>
            </a:pPr>
            <a:r>
              <a:rPr lang="en-US" sz="1800" dirty="0" smtClean="0"/>
              <a:t>Input    :  login and send request to GM and CSP </a:t>
            </a:r>
          </a:p>
          <a:p>
            <a:pPr>
              <a:buNone/>
            </a:pPr>
            <a:r>
              <a:rPr lang="en-US" sz="1800" dirty="0" smtClean="0"/>
              <a:t>Output: get ID and key then use the services provided by the GM / Hospital </a:t>
            </a:r>
          </a:p>
          <a:p>
            <a:pPr>
              <a:buNone/>
            </a:pPr>
            <a:r>
              <a:rPr lang="en-US" sz="1800" dirty="0" smtClean="0"/>
              <a:t>Gm </a:t>
            </a:r>
          </a:p>
          <a:p>
            <a:pPr>
              <a:buNone/>
            </a:pPr>
            <a:r>
              <a:rPr lang="en-US" sz="1800" dirty="0" smtClean="0"/>
              <a:t>Input    : login and view user request and add doctors </a:t>
            </a:r>
          </a:p>
          <a:p>
            <a:pPr>
              <a:buNone/>
            </a:pPr>
            <a:r>
              <a:rPr lang="en-US" sz="1800" dirty="0" smtClean="0"/>
              <a:t>Output : Control the services and view doctors. </a:t>
            </a:r>
          </a:p>
          <a:p>
            <a:pPr>
              <a:buNone/>
            </a:pPr>
            <a:r>
              <a:rPr lang="en-US" sz="1800" dirty="0" smtClean="0"/>
              <a:t> CSP </a:t>
            </a:r>
          </a:p>
          <a:p>
            <a:pPr>
              <a:buNone/>
            </a:pPr>
            <a:r>
              <a:rPr lang="en-US" sz="1800" dirty="0" smtClean="0"/>
              <a:t>Input      : login and view requests of the users </a:t>
            </a:r>
          </a:p>
          <a:p>
            <a:pPr>
              <a:buNone/>
            </a:pPr>
            <a:r>
              <a:rPr lang="en-US" sz="1800" dirty="0" smtClean="0"/>
              <a:t>Output   : generate key to the user give permission to access services </a:t>
            </a:r>
          </a:p>
          <a:p>
            <a:pPr>
              <a:buNone/>
            </a:pPr>
            <a:r>
              <a:rPr lang="en-US" sz="1800" dirty="0" smtClean="0"/>
              <a:t>services </a:t>
            </a:r>
          </a:p>
          <a:p>
            <a:pPr>
              <a:buNone/>
            </a:pPr>
            <a:r>
              <a:rPr lang="en-US" sz="1800" dirty="0" smtClean="0"/>
              <a:t>Input    :  ID and key </a:t>
            </a:r>
          </a:p>
          <a:p>
            <a:pPr>
              <a:buNone/>
            </a:pPr>
            <a:r>
              <a:rPr lang="en-US" sz="1800" dirty="0" smtClean="0"/>
              <a:t>Output:  view the services and use the services </a:t>
            </a:r>
          </a:p>
          <a:p>
            <a:pPr marL="0" indent="0">
              <a:buNone/>
            </a:pPr>
            <a:r>
              <a:rPr lang="en-US" sz="1800" dirty="0">
                <a:latin typeface="Times New Roman" pitchFamily="18" charset="0"/>
                <a:cs typeface="Times New Roman" pitchFamily="18" charset="0"/>
              </a:rPr>
              <a:t> </a:t>
            </a:r>
          </a:p>
          <a:p>
            <a:pPr>
              <a:buNone/>
            </a:pPr>
            <a:r>
              <a:rPr lang="en-US" sz="1800" dirty="0"/>
              <a:t> </a:t>
            </a:r>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lgn="just">
              <a:lnSpc>
                <a:spcPct val="160000"/>
              </a:lnSpc>
              <a:buNone/>
            </a:pPr>
            <a:r>
              <a:rPr lang="en-US" sz="1800" dirty="0" smtClean="0">
                <a:latin typeface="Times New Roman" pitchFamily="18" charset="0"/>
                <a:cs typeface="Times New Roman" pitchFamily="18" charset="0"/>
              </a:rPr>
              <a:t> 			</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229600" cy="4525963"/>
          </a:xfrm>
        </p:spPr>
        <p:txBody>
          <a:bodyPr>
            <a:normAutofit lnSpcReduction="10000"/>
          </a:bodyPr>
          <a:lstStyle/>
          <a:p>
            <a:r>
              <a:rPr lang="en-US" sz="2000" b="1" dirty="0" smtClean="0">
                <a:latin typeface="Times New Roman" pitchFamily="18" charset="0"/>
                <a:cs typeface="Times New Roman" pitchFamily="18" charset="0"/>
              </a:rPr>
              <a:t>SYSTEM REQUIREMENTS</a:t>
            </a:r>
            <a:endParaRPr lang="en-US" sz="2000" dirty="0" smtClean="0">
              <a:latin typeface="Times New Roman" pitchFamily="18" charset="0"/>
              <a:cs typeface="Times New Roman" pitchFamily="18" charset="0"/>
            </a:endParaRPr>
          </a:p>
          <a:p>
            <a:r>
              <a:rPr lang="en-US" sz="2000" b="1" dirty="0"/>
              <a:t>HARDWARE</a:t>
            </a:r>
            <a:endParaRPr lang="en-US" sz="2000" dirty="0"/>
          </a:p>
          <a:p>
            <a:r>
              <a:rPr lang="en-US" sz="2000" dirty="0"/>
              <a:t>PROCESSOR		:  	PENTIUM IV 2.60 GHz, Intel Dual Core.</a:t>
            </a:r>
          </a:p>
          <a:p>
            <a:r>
              <a:rPr lang="en-US" sz="2000" dirty="0"/>
              <a:t>RAM			:	4 GB DD RAM</a:t>
            </a:r>
          </a:p>
          <a:p>
            <a:r>
              <a:rPr lang="en-US" sz="2000" dirty="0"/>
              <a:t>MONITOR		:	15” LCD, LED MONITOR</a:t>
            </a:r>
          </a:p>
          <a:p>
            <a:r>
              <a:rPr lang="en-US" sz="2000" dirty="0"/>
              <a:t>HARD DISK 		:	40 GB</a:t>
            </a:r>
          </a:p>
          <a:p>
            <a:r>
              <a:rPr lang="en-US" sz="2000" dirty="0"/>
              <a:t> </a:t>
            </a:r>
          </a:p>
          <a:p>
            <a:r>
              <a:rPr lang="en-US" sz="2000" b="1" dirty="0"/>
              <a:t>SOFTWARE</a:t>
            </a:r>
            <a:endParaRPr lang="en-US" sz="2000" dirty="0"/>
          </a:p>
          <a:p>
            <a:r>
              <a:rPr lang="en-US" sz="2000" dirty="0"/>
              <a:t>Front End 		:  	JAVA (j2ee, Servlets, </a:t>
            </a:r>
            <a:r>
              <a:rPr lang="en-US" sz="2000" dirty="0" err="1"/>
              <a:t>Jsp</a:t>
            </a:r>
            <a:r>
              <a:rPr lang="en-US" sz="2000" dirty="0"/>
              <a:t>)</a:t>
            </a:r>
          </a:p>
          <a:p>
            <a:r>
              <a:rPr lang="en-US" sz="2000" dirty="0"/>
              <a:t>Back End		: 	My SQL</a:t>
            </a:r>
          </a:p>
          <a:p>
            <a:r>
              <a:rPr lang="en-US" sz="2000" dirty="0"/>
              <a:t>Operating System  	:  	Windows, Mac, Linux</a:t>
            </a:r>
          </a:p>
          <a:p>
            <a:r>
              <a:rPr lang="en-US" sz="2000"/>
              <a:t>IDE			:	Net Beans, Eclipse</a:t>
            </a:r>
          </a:p>
          <a:p>
            <a:pPr>
              <a:buNone/>
            </a:pPr>
            <a:r>
              <a:rPr lang="en-US" sz="1600" b="1" dirty="0" smtClean="0"/>
              <a:t> </a:t>
            </a:r>
            <a:endParaRPr lang="en-US" sz="1600" dirty="0" smtClean="0"/>
          </a:p>
          <a:p>
            <a:pPr algn="just">
              <a:lnSpc>
                <a:spcPct val="150000"/>
              </a:lnSpc>
              <a:buNone/>
            </a:pPr>
            <a:endParaRPr lang="en-US" sz="1800" dirty="0" smtClean="0">
              <a:latin typeface="Times New Roman" pitchFamily="18" charset="0"/>
              <a:cs typeface="Times New Roman" pitchFamily="18" charset="0"/>
            </a:endParaRPr>
          </a:p>
          <a:p>
            <a:pPr algn="just">
              <a:lnSpc>
                <a:spcPct val="150000"/>
              </a:lnSpc>
              <a:buNone/>
            </a:pP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381000" y="137012"/>
            <a:ext cx="8763000" cy="6771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Use Case Diagram:</a:t>
            </a:r>
            <a:endPar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1" name="Picture 50"/>
          <p:cNvPicPr/>
          <p:nvPr/>
        </p:nvPicPr>
        <p:blipFill>
          <a:blip r:embed="rId3"/>
          <a:srcRect/>
          <a:stretch>
            <a:fillRect/>
          </a:stretch>
        </p:blipFill>
        <p:spPr bwMode="auto">
          <a:xfrm>
            <a:off x="1600200" y="1765414"/>
            <a:ext cx="5943600" cy="33271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457200" y="-30777"/>
            <a:ext cx="86868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674813" algn="l"/>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Class Diagram</a:t>
            </a: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674813" algn="l"/>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67" name="Picture 66"/>
          <p:cNvPicPr/>
          <p:nvPr/>
        </p:nvPicPr>
        <p:blipFill>
          <a:blip r:embed="rId3"/>
          <a:srcRect/>
          <a:stretch>
            <a:fillRect/>
          </a:stretch>
        </p:blipFill>
        <p:spPr bwMode="auto">
          <a:xfrm>
            <a:off x="1600200" y="1871442"/>
            <a:ext cx="5943600" cy="31151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22" name="Rectangle 22"/>
          <p:cNvSpPr>
            <a:spLocks noChangeArrowheads="1"/>
          </p:cNvSpPr>
          <p:nvPr/>
        </p:nvSpPr>
        <p:spPr bwMode="auto">
          <a:xfrm>
            <a:off x="457200" y="304800"/>
            <a:ext cx="86868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Object Diagram</a:t>
            </a: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3" name="Picture 22"/>
          <p:cNvPicPr/>
          <p:nvPr/>
        </p:nvPicPr>
        <p:blipFill>
          <a:blip r:embed="rId3"/>
          <a:srcRect/>
          <a:stretch>
            <a:fillRect/>
          </a:stretch>
        </p:blipFill>
        <p:spPr bwMode="auto">
          <a:xfrm>
            <a:off x="1447800" y="1295400"/>
            <a:ext cx="5943600" cy="38859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696200" cy="5745163"/>
          </a:xfrm>
        </p:spPr>
        <p:txBody>
          <a:bodyPr>
            <a:normAutofit/>
          </a:bodyPr>
          <a:lstStyle/>
          <a:p>
            <a:pPr algn="just">
              <a:lnSpc>
                <a:spcPct val="150000"/>
              </a:lnSpc>
              <a:buNone/>
            </a:pPr>
            <a:r>
              <a:rPr lang="en-US" sz="2000" b="1" dirty="0"/>
              <a:t>SCOPE OF THE PROJECT</a:t>
            </a:r>
            <a:r>
              <a:rPr lang="en-US" sz="1800" b="1"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algn="just">
              <a:lnSpc>
                <a:spcPct val="150000"/>
              </a:lnSpc>
              <a:buNone/>
            </a:pPr>
            <a:r>
              <a:rPr lang="en-US" sz="1800" dirty="0" smtClean="0"/>
              <a:t> </a:t>
            </a:r>
          </a:p>
          <a:p>
            <a:pPr algn="just">
              <a:lnSpc>
                <a:spcPct val="150000"/>
              </a:lnSpc>
            </a:pPr>
            <a:r>
              <a:rPr lang="en-US" sz="2000" dirty="0" smtClean="0">
                <a:latin typeface="Times New Roman" pitchFamily="18" charset="0"/>
                <a:cs typeface="Times New Roman" pitchFamily="18" charset="0"/>
              </a:rPr>
              <a:t>The performance of our scheme is evaluated by theoretical analysis which demonstrates that it resists various attacks and provides several attractive security features.</a:t>
            </a:r>
          </a:p>
          <a:p>
            <a:pPr algn="just">
              <a:lnSpc>
                <a:spcPct val="150000"/>
              </a:lnSpc>
              <a:buNone/>
            </a:pPr>
            <a:endParaRPr lang="en-US" sz="1800" dirty="0"/>
          </a:p>
          <a:p>
            <a:pPr algn="just">
              <a:lnSpc>
                <a:spcPct val="150000"/>
              </a:lnSpc>
              <a:buNone/>
            </a:pPr>
            <a:endParaRPr lang="en-US" sz="1800" dirty="0" smtClean="0">
              <a:latin typeface="Times New Roman" pitchFamily="18" charset="0"/>
              <a:cs typeface="Times New Roman" pitchFamily="18" charset="0"/>
            </a:endParaRPr>
          </a:p>
          <a:p>
            <a:pPr algn="just">
              <a:lnSpc>
                <a:spcPct val="150000"/>
              </a:lnSpc>
            </a:pPr>
            <a:endParaRPr lang="en-US" sz="1800" dirty="0" smtClean="0">
              <a:latin typeface="Times New Roman" pitchFamily="18" charset="0"/>
              <a:cs typeface="Times New Roman" pitchFamily="18" charset="0"/>
            </a:endParaRPr>
          </a:p>
          <a:p>
            <a:pPr algn="just">
              <a:lnSpc>
                <a:spcPct val="150000"/>
              </a:lnSpc>
            </a:pP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533400" y="0"/>
            <a:ext cx="86106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1530350" algn="l"/>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State Diagram:</a:t>
            </a: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530350" algn="l"/>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6696" name="Rectangle 7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4" name="Picture 63"/>
          <p:cNvPicPr/>
          <p:nvPr/>
        </p:nvPicPr>
        <p:blipFill>
          <a:blip r:embed="rId3"/>
          <a:srcRect/>
          <a:stretch>
            <a:fillRect/>
          </a:stretch>
        </p:blipFill>
        <p:spPr bwMode="auto">
          <a:xfrm>
            <a:off x="1600200" y="1141151"/>
            <a:ext cx="5943600" cy="457569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81000" y="0"/>
            <a:ext cx="8763000"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Activity Diagram</a:t>
            </a: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83" name="Picture 82"/>
          <p:cNvPicPr/>
          <p:nvPr/>
        </p:nvPicPr>
        <p:blipFill>
          <a:blip r:embed="rId3"/>
          <a:srcRect/>
          <a:stretch>
            <a:fillRect/>
          </a:stretch>
        </p:blipFill>
        <p:spPr bwMode="auto">
          <a:xfrm>
            <a:off x="2511742" y="801370"/>
            <a:ext cx="4120515" cy="52552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457200" y="61555"/>
            <a:ext cx="86868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Sequence Diagram:</a:t>
            </a:r>
            <a:endPar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p:cNvPicPr/>
          <p:nvPr/>
        </p:nvPicPr>
        <p:blipFill>
          <a:blip r:embed="rId3"/>
          <a:srcRect/>
          <a:stretch>
            <a:fillRect/>
          </a:stretch>
        </p:blipFill>
        <p:spPr bwMode="auto">
          <a:xfrm>
            <a:off x="1600200" y="1022502"/>
            <a:ext cx="5943600" cy="481299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457200" y="30778"/>
            <a:ext cx="8686800" cy="7694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Collaboration Diagram:</a:t>
            </a:r>
            <a:endPar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40" name="Picture 39"/>
          <p:cNvPicPr/>
          <p:nvPr/>
        </p:nvPicPr>
        <p:blipFill>
          <a:blip r:embed="rId3"/>
          <a:srcRect/>
          <a:stretch>
            <a:fillRect/>
          </a:stretch>
        </p:blipFill>
        <p:spPr bwMode="auto">
          <a:xfrm>
            <a:off x="1944370" y="1264285"/>
            <a:ext cx="5255260" cy="43294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0" name="Rectangle 18"/>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1" name="Picture 10"/>
          <p:cNvPicPr/>
          <p:nvPr/>
        </p:nvPicPr>
        <p:blipFill>
          <a:blip r:embed="rId3"/>
          <a:srcRect/>
          <a:stretch>
            <a:fillRect/>
          </a:stretch>
        </p:blipFill>
        <p:spPr bwMode="auto">
          <a:xfrm>
            <a:off x="2572385" y="2233612"/>
            <a:ext cx="3999230" cy="2390775"/>
          </a:xfrm>
          <a:prstGeom prst="rect">
            <a:avLst/>
          </a:prstGeom>
          <a:noFill/>
          <a:ln w="9525">
            <a:noFill/>
            <a:miter lim="800000"/>
            <a:headEnd/>
            <a:tailEnd/>
          </a:ln>
        </p:spPr>
      </p:pic>
      <p:sp>
        <p:nvSpPr>
          <p:cNvPr id="92161" name="Rectangle 1"/>
          <p:cNvSpPr>
            <a:spLocks noChangeArrowheads="1"/>
          </p:cNvSpPr>
          <p:nvPr/>
        </p:nvSpPr>
        <p:spPr bwMode="auto">
          <a:xfrm>
            <a:off x="228600" y="609600"/>
            <a:ext cx="1834156"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663700" algn="l"/>
              </a:tabLst>
            </a:pP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Deployment Diagram</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0" name="Rectangle 18"/>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2161" name="Rectangle 1"/>
          <p:cNvSpPr>
            <a:spLocks noChangeArrowheads="1"/>
          </p:cNvSpPr>
          <p:nvPr/>
        </p:nvSpPr>
        <p:spPr bwMode="auto">
          <a:xfrm>
            <a:off x="228600" y="609600"/>
            <a:ext cx="1999265"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r>
              <a:rPr lang="en-US" sz="1400" b="1" dirty="0" smtClean="0"/>
              <a:t>Component Diagram</a:t>
            </a:r>
            <a:endParaRPr lang="en-US" sz="1400" dirty="0"/>
          </a:p>
        </p:txBody>
      </p:sp>
      <p:pic>
        <p:nvPicPr>
          <p:cNvPr id="5" name="Picture 4"/>
          <p:cNvPicPr/>
          <p:nvPr/>
        </p:nvPicPr>
        <p:blipFill>
          <a:blip r:embed="rId3"/>
          <a:srcRect/>
          <a:stretch>
            <a:fillRect/>
          </a:stretch>
        </p:blipFill>
        <p:spPr bwMode="auto">
          <a:xfrm>
            <a:off x="1600200" y="2664450"/>
            <a:ext cx="5943600" cy="221234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5" name="Rectangle 13"/>
          <p:cNvSpPr>
            <a:spLocks noChangeArrowheads="1"/>
          </p:cNvSpPr>
          <p:nvPr/>
        </p:nvSpPr>
        <p:spPr bwMode="auto">
          <a:xfrm>
            <a:off x="381000" y="-15388"/>
            <a:ext cx="3048000"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Data Flow Diagram</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3330" name="Rectangle 18"/>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97281" name="Group 1"/>
          <p:cNvGrpSpPr>
            <a:grpSpLocks/>
          </p:cNvGrpSpPr>
          <p:nvPr/>
        </p:nvGrpSpPr>
        <p:grpSpPr bwMode="auto">
          <a:xfrm>
            <a:off x="1600200" y="219075"/>
            <a:ext cx="6994525" cy="6638925"/>
            <a:chOff x="562" y="2400"/>
            <a:chExt cx="11015" cy="13095"/>
          </a:xfrm>
        </p:grpSpPr>
        <p:grpSp>
          <p:nvGrpSpPr>
            <p:cNvPr id="97282" name="Group 2"/>
            <p:cNvGrpSpPr>
              <a:grpSpLocks/>
            </p:cNvGrpSpPr>
            <p:nvPr/>
          </p:nvGrpSpPr>
          <p:grpSpPr bwMode="auto">
            <a:xfrm>
              <a:off x="562" y="2400"/>
              <a:ext cx="11015" cy="5029"/>
              <a:chOff x="562" y="2400"/>
              <a:chExt cx="11015" cy="5029"/>
            </a:xfrm>
          </p:grpSpPr>
          <p:cxnSp>
            <p:nvCxnSpPr>
              <p:cNvPr id="97283" name="AutoShape 3"/>
              <p:cNvCxnSpPr>
                <a:cxnSpLocks noChangeShapeType="1"/>
              </p:cNvCxnSpPr>
              <p:nvPr/>
            </p:nvCxnSpPr>
            <p:spPr bwMode="auto">
              <a:xfrm flipH="1">
                <a:off x="1380" y="6315"/>
                <a:ext cx="491" cy="472"/>
              </a:xfrm>
              <a:prstGeom prst="straightConnector1">
                <a:avLst/>
              </a:prstGeom>
              <a:noFill/>
              <a:ln w="9525">
                <a:solidFill>
                  <a:srgbClr val="000000"/>
                </a:solidFill>
                <a:round/>
                <a:headEnd/>
                <a:tailEnd type="triangle" w="med" len="med"/>
              </a:ln>
            </p:spPr>
          </p:cxnSp>
          <p:cxnSp>
            <p:nvCxnSpPr>
              <p:cNvPr id="97284" name="AutoShape 4"/>
              <p:cNvCxnSpPr>
                <a:cxnSpLocks noChangeShapeType="1"/>
              </p:cNvCxnSpPr>
              <p:nvPr/>
            </p:nvCxnSpPr>
            <p:spPr bwMode="auto">
              <a:xfrm flipH="1" flipV="1">
                <a:off x="1399" y="6787"/>
                <a:ext cx="472" cy="443"/>
              </a:xfrm>
              <a:prstGeom prst="straightConnector1">
                <a:avLst/>
              </a:prstGeom>
              <a:noFill/>
              <a:ln w="9525">
                <a:solidFill>
                  <a:srgbClr val="000000"/>
                </a:solidFill>
                <a:round/>
                <a:headEnd/>
                <a:tailEnd type="triangle" w="med" len="med"/>
              </a:ln>
            </p:spPr>
          </p:cxnSp>
          <p:sp>
            <p:nvSpPr>
              <p:cNvPr id="97285" name="AutoShape 5"/>
              <p:cNvSpPr>
                <a:spLocks noChangeArrowheads="1"/>
              </p:cNvSpPr>
              <p:nvPr/>
            </p:nvSpPr>
            <p:spPr bwMode="auto">
              <a:xfrm>
                <a:off x="562" y="6160"/>
                <a:ext cx="837" cy="1269"/>
              </a:xfrm>
              <a:prstGeom prst="can">
                <a:avLst>
                  <a:gd name="adj" fmla="val 37903"/>
                </a:avLst>
              </a:prstGeom>
              <a:gradFill rotWithShape="0">
                <a:gsLst>
                  <a:gs pos="0">
                    <a:srgbClr val="FFFFFF"/>
                  </a:gs>
                  <a:gs pos="100000">
                    <a:srgbClr val="999999"/>
                  </a:gs>
                </a:gsLst>
                <a:lin ang="5400000" scaled="1"/>
              </a:gradFill>
              <a:ln w="12700">
                <a:solidFill>
                  <a:srgbClr val="666666"/>
                </a:solidFill>
                <a:round/>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smtClean="0">
                    <a:ln>
                      <a:noFill/>
                    </a:ln>
                    <a:solidFill>
                      <a:schemeClr val="tx1"/>
                    </a:solidFill>
                    <a:effectLst/>
                    <a:latin typeface="Calibri" pitchFamily="34" charset="0"/>
                    <a:cs typeface="Arial" pitchFamily="34" charset="0"/>
                  </a:rPr>
                  <a:t>DB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97286" name="AutoShape 6"/>
              <p:cNvCxnSpPr>
                <a:cxnSpLocks noChangeShapeType="1"/>
              </p:cNvCxnSpPr>
              <p:nvPr/>
            </p:nvCxnSpPr>
            <p:spPr bwMode="auto">
              <a:xfrm flipV="1">
                <a:off x="1430" y="6315"/>
                <a:ext cx="504" cy="472"/>
              </a:xfrm>
              <a:prstGeom prst="straightConnector1">
                <a:avLst/>
              </a:prstGeom>
              <a:noFill/>
              <a:ln w="9525">
                <a:solidFill>
                  <a:srgbClr val="000000"/>
                </a:solidFill>
                <a:round/>
                <a:headEnd/>
                <a:tailEnd type="triangle" w="med" len="med"/>
              </a:ln>
            </p:spPr>
          </p:cxnSp>
          <p:sp>
            <p:nvSpPr>
              <p:cNvPr id="97287" name="Rectangle 7"/>
              <p:cNvSpPr>
                <a:spLocks noChangeArrowheads="1"/>
              </p:cNvSpPr>
              <p:nvPr/>
            </p:nvSpPr>
            <p:spPr bwMode="auto">
              <a:xfrm>
                <a:off x="1641" y="2400"/>
                <a:ext cx="9936" cy="3915"/>
              </a:xfrm>
              <a:prstGeom prst="rect">
                <a:avLst/>
              </a:prstGeom>
              <a:solidFill>
                <a:srgbClr val="FFFFFF"/>
              </a:solidFill>
              <a:ln w="31750">
                <a:solidFill>
                  <a:srgbClr val="8064A2"/>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97288" name="Oval 8"/>
              <p:cNvSpPr>
                <a:spLocks noChangeArrowheads="1"/>
              </p:cNvSpPr>
              <p:nvPr/>
            </p:nvSpPr>
            <p:spPr bwMode="auto">
              <a:xfrm>
                <a:off x="1884" y="3095"/>
                <a:ext cx="1680" cy="960"/>
              </a:xfrm>
              <a:prstGeom prst="ellipse">
                <a:avLst/>
              </a:prstGeom>
              <a:gradFill rotWithShape="0">
                <a:gsLst>
                  <a:gs pos="0">
                    <a:srgbClr val="FFFFFF"/>
                  </a:gs>
                  <a:gs pos="100000">
                    <a:srgbClr val="D6E3BC"/>
                  </a:gs>
                </a:gsLst>
                <a:lin ang="5400000" scaled="1"/>
              </a:gradFill>
              <a:ln w="12700">
                <a:solidFill>
                  <a:srgbClr val="C2D69B"/>
                </a:solidFill>
                <a:round/>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Group Manager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7289" name="AutoShape 9"/>
              <p:cNvSpPr>
                <a:spLocks noChangeArrowheads="1"/>
              </p:cNvSpPr>
              <p:nvPr/>
            </p:nvSpPr>
            <p:spPr bwMode="auto">
              <a:xfrm>
                <a:off x="4044" y="3232"/>
                <a:ext cx="1098" cy="720"/>
              </a:xfrm>
              <a:prstGeom prst="roundRect">
                <a:avLst>
                  <a:gd name="adj" fmla="val 16667"/>
                </a:avLst>
              </a:prstGeom>
              <a:gradFill rotWithShape="0">
                <a:gsLst>
                  <a:gs pos="0">
                    <a:srgbClr val="FFFFFF"/>
                  </a:gs>
                  <a:gs pos="100000">
                    <a:srgbClr val="CCC0D9"/>
                  </a:gs>
                </a:gsLst>
                <a:lin ang="5400000" scaled="1"/>
              </a:gradFill>
              <a:ln w="12700">
                <a:solidFill>
                  <a:srgbClr val="B2A1C7"/>
                </a:solidFill>
                <a:round/>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Login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7290" name="AutoShape 10"/>
              <p:cNvSpPr>
                <a:spLocks noChangeArrowheads="1"/>
              </p:cNvSpPr>
              <p:nvPr/>
            </p:nvSpPr>
            <p:spPr bwMode="auto">
              <a:xfrm>
                <a:off x="7404" y="3232"/>
                <a:ext cx="1440" cy="720"/>
              </a:xfrm>
              <a:prstGeom prst="roundRect">
                <a:avLst>
                  <a:gd name="adj" fmla="val 16667"/>
                </a:avLst>
              </a:prstGeom>
              <a:gradFill rotWithShape="0">
                <a:gsLst>
                  <a:gs pos="0">
                    <a:srgbClr val="FFFFFF"/>
                  </a:gs>
                  <a:gs pos="100000">
                    <a:srgbClr val="FBD4B4"/>
                  </a:gs>
                </a:gsLst>
                <a:lin ang="54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Provide ID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7291" name="AutoShape 11"/>
              <p:cNvSpPr>
                <a:spLocks noChangeArrowheads="1"/>
              </p:cNvSpPr>
              <p:nvPr/>
            </p:nvSpPr>
            <p:spPr bwMode="auto">
              <a:xfrm>
                <a:off x="5536" y="3095"/>
                <a:ext cx="1440" cy="960"/>
              </a:xfrm>
              <a:prstGeom prst="roundRect">
                <a:avLst>
                  <a:gd name="adj" fmla="val 16667"/>
                </a:avLst>
              </a:prstGeom>
              <a:gradFill rotWithShape="0">
                <a:gsLst>
                  <a:gs pos="0">
                    <a:srgbClr val="FFFFFF"/>
                  </a:gs>
                  <a:gs pos="100000">
                    <a:srgbClr val="E5B8B7"/>
                  </a:gs>
                </a:gsLst>
                <a:lin ang="5400000" scaled="1"/>
              </a:gradFill>
              <a:ln w="12700">
                <a:solidFill>
                  <a:srgbClr val="D99594"/>
                </a:solidFill>
                <a:round/>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View request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7292" name="AutoShape 12"/>
              <p:cNvSpPr>
                <a:spLocks noChangeArrowheads="1"/>
              </p:cNvSpPr>
              <p:nvPr/>
            </p:nvSpPr>
            <p:spPr bwMode="auto">
              <a:xfrm>
                <a:off x="9341" y="4878"/>
                <a:ext cx="1440" cy="960"/>
              </a:xfrm>
              <a:prstGeom prst="roundRect">
                <a:avLst>
                  <a:gd name="adj" fmla="val 16667"/>
                </a:avLst>
              </a:prstGeom>
              <a:gradFill rotWithShape="0">
                <a:gsLst>
                  <a:gs pos="0">
                    <a:srgbClr val="D99594"/>
                  </a:gs>
                  <a:gs pos="50000">
                    <a:srgbClr val="F2DBDB"/>
                  </a:gs>
                  <a:gs pos="100000">
                    <a:srgbClr val="D99594"/>
                  </a:gs>
                </a:gsLst>
                <a:lin ang="18900000" scaled="1"/>
              </a:gradFill>
              <a:ln w="12700">
                <a:solidFill>
                  <a:srgbClr val="D99594"/>
                </a:solidFill>
                <a:round/>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View Doctors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7293" name="AutoShape 13"/>
              <p:cNvSpPr>
                <a:spLocks noChangeArrowheads="1"/>
              </p:cNvSpPr>
              <p:nvPr/>
            </p:nvSpPr>
            <p:spPr bwMode="auto">
              <a:xfrm>
                <a:off x="9221" y="2975"/>
                <a:ext cx="1783" cy="1080"/>
              </a:xfrm>
              <a:prstGeom prst="roundRect">
                <a:avLst>
                  <a:gd name="adj" fmla="val 16667"/>
                </a:avLst>
              </a:prstGeom>
              <a:gradFill rotWithShape="0">
                <a:gsLst>
                  <a:gs pos="0">
                    <a:srgbClr val="FFFFFF"/>
                  </a:gs>
                  <a:gs pos="100000">
                    <a:srgbClr val="B6DDE8"/>
                  </a:gs>
                </a:gsLst>
                <a:lin ang="5400000" scaled="1"/>
              </a:gradFill>
              <a:ln w="12700">
                <a:solidFill>
                  <a:srgbClr val="92CDDC"/>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Add Doctors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97294" name="AutoShape 14"/>
              <p:cNvCxnSpPr>
                <a:cxnSpLocks noChangeShapeType="1"/>
              </p:cNvCxnSpPr>
              <p:nvPr/>
            </p:nvCxnSpPr>
            <p:spPr bwMode="auto">
              <a:xfrm flipV="1">
                <a:off x="3564" y="3558"/>
                <a:ext cx="480" cy="17"/>
              </a:xfrm>
              <a:prstGeom prst="straightConnector1">
                <a:avLst/>
              </a:prstGeom>
              <a:noFill/>
              <a:ln w="9525">
                <a:solidFill>
                  <a:srgbClr val="000000"/>
                </a:solidFill>
                <a:round/>
                <a:headEnd/>
                <a:tailEnd type="triangle" w="med" len="med"/>
              </a:ln>
            </p:spPr>
          </p:cxnSp>
          <p:cxnSp>
            <p:nvCxnSpPr>
              <p:cNvPr id="97295" name="AutoShape 15"/>
              <p:cNvCxnSpPr>
                <a:cxnSpLocks noChangeShapeType="1"/>
              </p:cNvCxnSpPr>
              <p:nvPr/>
            </p:nvCxnSpPr>
            <p:spPr bwMode="auto">
              <a:xfrm flipV="1">
                <a:off x="5142" y="3558"/>
                <a:ext cx="394" cy="17"/>
              </a:xfrm>
              <a:prstGeom prst="straightConnector1">
                <a:avLst/>
              </a:prstGeom>
              <a:noFill/>
              <a:ln w="9525">
                <a:solidFill>
                  <a:srgbClr val="000000"/>
                </a:solidFill>
                <a:round/>
                <a:headEnd/>
                <a:tailEnd type="triangle" w="med" len="med"/>
              </a:ln>
            </p:spPr>
          </p:cxnSp>
          <p:cxnSp>
            <p:nvCxnSpPr>
              <p:cNvPr id="97296" name="AutoShape 16"/>
              <p:cNvCxnSpPr>
                <a:cxnSpLocks noChangeShapeType="1"/>
              </p:cNvCxnSpPr>
              <p:nvPr/>
            </p:nvCxnSpPr>
            <p:spPr bwMode="auto">
              <a:xfrm>
                <a:off x="6976" y="3558"/>
                <a:ext cx="428" cy="17"/>
              </a:xfrm>
              <a:prstGeom prst="straightConnector1">
                <a:avLst/>
              </a:prstGeom>
              <a:noFill/>
              <a:ln w="9525">
                <a:solidFill>
                  <a:srgbClr val="000000"/>
                </a:solidFill>
                <a:round/>
                <a:headEnd/>
                <a:tailEnd type="triangle" w="med" len="med"/>
              </a:ln>
            </p:spPr>
          </p:cxnSp>
          <p:cxnSp>
            <p:nvCxnSpPr>
              <p:cNvPr id="97297" name="AutoShape 17"/>
              <p:cNvCxnSpPr>
                <a:cxnSpLocks noChangeShapeType="1"/>
              </p:cNvCxnSpPr>
              <p:nvPr/>
            </p:nvCxnSpPr>
            <p:spPr bwMode="auto">
              <a:xfrm>
                <a:off x="10164" y="4021"/>
                <a:ext cx="0" cy="857"/>
              </a:xfrm>
              <a:prstGeom prst="straightConnector1">
                <a:avLst/>
              </a:prstGeom>
              <a:noFill/>
              <a:ln w="9525">
                <a:solidFill>
                  <a:srgbClr val="000000"/>
                </a:solidFill>
                <a:round/>
                <a:headEnd/>
                <a:tailEnd type="triangle" w="med" len="med"/>
              </a:ln>
            </p:spPr>
          </p:cxnSp>
          <p:cxnSp>
            <p:nvCxnSpPr>
              <p:cNvPr id="97298" name="AutoShape 18"/>
              <p:cNvCxnSpPr>
                <a:cxnSpLocks noChangeShapeType="1"/>
              </p:cNvCxnSpPr>
              <p:nvPr/>
            </p:nvCxnSpPr>
            <p:spPr bwMode="auto">
              <a:xfrm>
                <a:off x="8844" y="3541"/>
                <a:ext cx="428" cy="17"/>
              </a:xfrm>
              <a:prstGeom prst="straightConnector1">
                <a:avLst/>
              </a:prstGeom>
              <a:noFill/>
              <a:ln w="9525">
                <a:solidFill>
                  <a:srgbClr val="000000"/>
                </a:solidFill>
                <a:round/>
                <a:headEnd/>
                <a:tailEnd type="triangle" w="med" len="med"/>
              </a:ln>
            </p:spPr>
          </p:cxnSp>
        </p:grpSp>
        <p:sp>
          <p:nvSpPr>
            <p:cNvPr id="97299" name="Rectangle 19"/>
            <p:cNvSpPr>
              <a:spLocks noChangeArrowheads="1"/>
            </p:cNvSpPr>
            <p:nvPr/>
          </p:nvSpPr>
          <p:spPr bwMode="auto">
            <a:xfrm>
              <a:off x="1934" y="12007"/>
              <a:ext cx="9225" cy="3488"/>
            </a:xfrm>
            <a:prstGeom prst="rect">
              <a:avLst/>
            </a:prstGeom>
            <a:solidFill>
              <a:srgbClr val="FFFFFF"/>
            </a:solidFill>
            <a:ln w="31750">
              <a:solidFill>
                <a:srgbClr val="F79646"/>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grpSp>
          <p:nvGrpSpPr>
            <p:cNvPr id="97300" name="Group 20"/>
            <p:cNvGrpSpPr>
              <a:grpSpLocks/>
            </p:cNvGrpSpPr>
            <p:nvPr/>
          </p:nvGrpSpPr>
          <p:grpSpPr bwMode="auto">
            <a:xfrm>
              <a:off x="562" y="7230"/>
              <a:ext cx="10597" cy="7894"/>
              <a:chOff x="562" y="7230"/>
              <a:chExt cx="10597" cy="7894"/>
            </a:xfrm>
          </p:grpSpPr>
          <p:sp>
            <p:nvSpPr>
              <p:cNvPr id="97301" name="AutoShape 21"/>
              <p:cNvSpPr>
                <a:spLocks noChangeArrowheads="1"/>
              </p:cNvSpPr>
              <p:nvPr/>
            </p:nvSpPr>
            <p:spPr bwMode="auto">
              <a:xfrm>
                <a:off x="562" y="11128"/>
                <a:ext cx="837" cy="1269"/>
              </a:xfrm>
              <a:prstGeom prst="can">
                <a:avLst>
                  <a:gd name="adj" fmla="val 37903"/>
                </a:avLst>
              </a:prstGeom>
              <a:gradFill rotWithShape="0">
                <a:gsLst>
                  <a:gs pos="0">
                    <a:srgbClr val="FFFFFF"/>
                  </a:gs>
                  <a:gs pos="100000">
                    <a:srgbClr val="999999"/>
                  </a:gs>
                </a:gsLst>
                <a:lin ang="5400000" scaled="1"/>
              </a:gradFill>
              <a:ln w="12700">
                <a:solidFill>
                  <a:srgbClr val="666666"/>
                </a:solidFill>
                <a:round/>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smtClean="0">
                    <a:ln>
                      <a:noFill/>
                    </a:ln>
                    <a:solidFill>
                      <a:schemeClr val="tx1"/>
                    </a:solidFill>
                    <a:effectLst/>
                    <a:latin typeface="Calibri" pitchFamily="34" charset="0"/>
                    <a:cs typeface="Arial" pitchFamily="34" charset="0"/>
                  </a:rPr>
                  <a:t>DB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97302" name="AutoShape 22"/>
              <p:cNvCxnSpPr>
                <a:cxnSpLocks noChangeShapeType="1"/>
              </p:cNvCxnSpPr>
              <p:nvPr/>
            </p:nvCxnSpPr>
            <p:spPr bwMode="auto">
              <a:xfrm flipV="1">
                <a:off x="1380" y="11040"/>
                <a:ext cx="554" cy="765"/>
              </a:xfrm>
              <a:prstGeom prst="straightConnector1">
                <a:avLst/>
              </a:prstGeom>
              <a:noFill/>
              <a:ln w="9525">
                <a:solidFill>
                  <a:srgbClr val="000000"/>
                </a:solidFill>
                <a:round/>
                <a:headEnd/>
                <a:tailEnd type="triangle" w="med" len="med"/>
              </a:ln>
            </p:spPr>
          </p:cxnSp>
          <p:cxnSp>
            <p:nvCxnSpPr>
              <p:cNvPr id="97303" name="AutoShape 23"/>
              <p:cNvCxnSpPr>
                <a:cxnSpLocks noChangeShapeType="1"/>
              </p:cNvCxnSpPr>
              <p:nvPr/>
            </p:nvCxnSpPr>
            <p:spPr bwMode="auto">
              <a:xfrm flipH="1" flipV="1">
                <a:off x="1380" y="11805"/>
                <a:ext cx="491" cy="517"/>
              </a:xfrm>
              <a:prstGeom prst="straightConnector1">
                <a:avLst/>
              </a:prstGeom>
              <a:noFill/>
              <a:ln w="9525">
                <a:solidFill>
                  <a:srgbClr val="000000"/>
                </a:solidFill>
                <a:round/>
                <a:headEnd/>
                <a:tailEnd type="triangle" w="med" len="med"/>
              </a:ln>
            </p:spPr>
          </p:cxnSp>
          <p:grpSp>
            <p:nvGrpSpPr>
              <p:cNvPr id="97304" name="Group 24"/>
              <p:cNvGrpSpPr>
                <a:grpSpLocks/>
              </p:cNvGrpSpPr>
              <p:nvPr/>
            </p:nvGrpSpPr>
            <p:grpSpPr bwMode="auto">
              <a:xfrm>
                <a:off x="1641" y="7230"/>
                <a:ext cx="9518" cy="3810"/>
                <a:chOff x="1641" y="7230"/>
                <a:chExt cx="9518" cy="3810"/>
              </a:xfrm>
            </p:grpSpPr>
            <p:sp>
              <p:nvSpPr>
                <p:cNvPr id="97305" name="Rectangle 25"/>
                <p:cNvSpPr>
                  <a:spLocks noChangeArrowheads="1"/>
                </p:cNvSpPr>
                <p:nvPr/>
              </p:nvSpPr>
              <p:spPr bwMode="auto">
                <a:xfrm>
                  <a:off x="1641" y="7230"/>
                  <a:ext cx="9518" cy="3810"/>
                </a:xfrm>
                <a:prstGeom prst="rect">
                  <a:avLst/>
                </a:prstGeom>
                <a:solidFill>
                  <a:srgbClr val="FFFFFF"/>
                </a:solidFill>
                <a:ln w="31750">
                  <a:solidFill>
                    <a:srgbClr val="9BBB59"/>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97306" name="Oval 26"/>
                <p:cNvSpPr>
                  <a:spLocks noChangeArrowheads="1"/>
                </p:cNvSpPr>
                <p:nvPr/>
              </p:nvSpPr>
              <p:spPr bwMode="auto">
                <a:xfrm>
                  <a:off x="1871" y="7757"/>
                  <a:ext cx="1361" cy="926"/>
                </a:xfrm>
                <a:prstGeom prst="ellipse">
                  <a:avLst/>
                </a:prstGeom>
                <a:gradFill rotWithShape="0">
                  <a:gsLst>
                    <a:gs pos="0">
                      <a:srgbClr val="FFFFFF"/>
                    </a:gs>
                    <a:gs pos="100000">
                      <a:srgbClr val="CCC0D9"/>
                    </a:gs>
                  </a:gsLst>
                  <a:lin ang="5400000" scaled="1"/>
                </a:gradFill>
                <a:ln w="12700">
                  <a:solidFill>
                    <a:srgbClr val="B2A1C7"/>
                  </a:solidFill>
                  <a:round/>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7307" name="AutoShape 27"/>
                <p:cNvSpPr>
                  <a:spLocks noChangeArrowheads="1"/>
                </p:cNvSpPr>
                <p:nvPr/>
              </p:nvSpPr>
              <p:spPr bwMode="auto">
                <a:xfrm>
                  <a:off x="3377" y="9472"/>
                  <a:ext cx="1216" cy="943"/>
                </a:xfrm>
                <a:prstGeom prst="roundRect">
                  <a:avLst>
                    <a:gd name="adj" fmla="val 16667"/>
                  </a:avLst>
                </a:prstGeom>
                <a:gradFill rotWithShape="0">
                  <a:gsLst>
                    <a:gs pos="0">
                      <a:srgbClr val="D99594"/>
                    </a:gs>
                    <a:gs pos="50000">
                      <a:srgbClr val="C0504D"/>
                    </a:gs>
                    <a:gs pos="100000">
                      <a:srgbClr val="D99594"/>
                    </a:gs>
                  </a:gsLst>
                  <a:lin ang="5400000" scaled="1"/>
                </a:gradFill>
                <a:ln w="12700">
                  <a:solidFill>
                    <a:srgbClr val="C0504D"/>
                  </a:solidFill>
                  <a:round/>
                  <a:headEnd/>
                  <a:tailEnd/>
                </a:ln>
                <a:effectLst>
                  <a:outerShdw dist="28398" dir="3806097" algn="ctr" rotWithShape="0">
                    <a:srgbClr val="622423"/>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Access services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7308" name="AutoShape 28"/>
                <p:cNvSpPr>
                  <a:spLocks noChangeArrowheads="1"/>
                </p:cNvSpPr>
                <p:nvPr/>
              </p:nvSpPr>
              <p:spPr bwMode="auto">
                <a:xfrm>
                  <a:off x="9420" y="7706"/>
                  <a:ext cx="1361" cy="1177"/>
                </a:xfrm>
                <a:prstGeom prst="roundRect">
                  <a:avLst>
                    <a:gd name="adj" fmla="val 16667"/>
                  </a:avLst>
                </a:prstGeom>
                <a:gradFill rotWithShape="0">
                  <a:gsLst>
                    <a:gs pos="0">
                      <a:srgbClr val="FFFFFF"/>
                    </a:gs>
                    <a:gs pos="100000">
                      <a:srgbClr val="FBD4B4"/>
                    </a:gs>
                  </a:gsLst>
                  <a:lin ang="54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Send request to CSP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7309" name="AutoShape 29"/>
                <p:cNvSpPr>
                  <a:spLocks noChangeArrowheads="1"/>
                </p:cNvSpPr>
                <p:nvPr/>
              </p:nvSpPr>
              <p:spPr bwMode="auto">
                <a:xfrm>
                  <a:off x="7476" y="7706"/>
                  <a:ext cx="1361" cy="1011"/>
                </a:xfrm>
                <a:prstGeom prst="roundRect">
                  <a:avLst>
                    <a:gd name="adj" fmla="val 16667"/>
                  </a:avLst>
                </a:prstGeom>
                <a:gradFill rotWithShape="0">
                  <a:gsLst>
                    <a:gs pos="0">
                      <a:srgbClr val="FFFFFF"/>
                    </a:gs>
                    <a:gs pos="100000">
                      <a:srgbClr val="B6DDE8"/>
                    </a:gs>
                  </a:gsLst>
                  <a:lin ang="5400000" scaled="1"/>
                </a:gradFill>
                <a:ln w="12700">
                  <a:solidFill>
                    <a:srgbClr val="92CDDC"/>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Get ID from GM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7310" name="AutoShape 30"/>
                <p:cNvSpPr>
                  <a:spLocks noChangeArrowheads="1"/>
                </p:cNvSpPr>
                <p:nvPr/>
              </p:nvSpPr>
              <p:spPr bwMode="auto">
                <a:xfrm>
                  <a:off x="5646" y="7757"/>
                  <a:ext cx="1360" cy="1126"/>
                </a:xfrm>
                <a:prstGeom prst="roundRect">
                  <a:avLst>
                    <a:gd name="adj" fmla="val 16667"/>
                  </a:avLst>
                </a:prstGeom>
                <a:gradFill rotWithShape="0">
                  <a:gsLst>
                    <a:gs pos="0">
                      <a:srgbClr val="666666"/>
                    </a:gs>
                    <a:gs pos="50000">
                      <a:srgbClr val="CCCCCC"/>
                    </a:gs>
                    <a:gs pos="100000">
                      <a:srgbClr val="666666"/>
                    </a:gs>
                  </a:gsLst>
                  <a:lin ang="18900000" scaled="1"/>
                </a:gradFill>
                <a:ln w="12700">
                  <a:solidFill>
                    <a:srgbClr val="666666"/>
                  </a:solidFill>
                  <a:round/>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Send request to GM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7311" name="AutoShape 31"/>
                <p:cNvSpPr>
                  <a:spLocks noChangeArrowheads="1"/>
                </p:cNvSpPr>
                <p:nvPr/>
              </p:nvSpPr>
              <p:spPr bwMode="auto">
                <a:xfrm>
                  <a:off x="7152" y="9507"/>
                  <a:ext cx="1361" cy="908"/>
                </a:xfrm>
                <a:prstGeom prst="roundRect">
                  <a:avLst>
                    <a:gd name="adj" fmla="val 16667"/>
                  </a:avLst>
                </a:prstGeom>
                <a:gradFill rotWithShape="0">
                  <a:gsLst>
                    <a:gs pos="0">
                      <a:srgbClr val="D99594"/>
                    </a:gs>
                    <a:gs pos="50000">
                      <a:srgbClr val="F2DBDB"/>
                    </a:gs>
                    <a:gs pos="100000">
                      <a:srgbClr val="D99594"/>
                    </a:gs>
                  </a:gsLst>
                  <a:lin ang="18900000" scaled="1"/>
                </a:gradFill>
                <a:ln w="12700">
                  <a:solidFill>
                    <a:srgbClr val="D99594"/>
                  </a:solidFill>
                  <a:round/>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Enter ID &amp;Key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7312" name="AutoShape 32"/>
                <p:cNvSpPr>
                  <a:spLocks noChangeArrowheads="1"/>
                </p:cNvSpPr>
                <p:nvPr/>
              </p:nvSpPr>
              <p:spPr bwMode="auto">
                <a:xfrm>
                  <a:off x="5080" y="9351"/>
                  <a:ext cx="1361" cy="1440"/>
                </a:xfrm>
                <a:prstGeom prst="roundRect">
                  <a:avLst>
                    <a:gd name="adj" fmla="val 16667"/>
                  </a:avLst>
                </a:prstGeom>
                <a:gradFill rotWithShape="0">
                  <a:gsLst>
                    <a:gs pos="0">
                      <a:srgbClr val="95B3D7"/>
                    </a:gs>
                    <a:gs pos="50000">
                      <a:srgbClr val="DBE5F1"/>
                    </a:gs>
                    <a:gs pos="100000">
                      <a:srgbClr val="95B3D7"/>
                    </a:gs>
                  </a:gsLst>
                  <a:lin ang="18900000" scaled="1"/>
                </a:gradFill>
                <a:ln w="12700">
                  <a:solidFill>
                    <a:srgbClr val="95B3D7"/>
                  </a:solidFill>
                  <a:round/>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View services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7313" name="AutoShape 33"/>
                <p:cNvSpPr>
                  <a:spLocks noChangeArrowheads="1"/>
                </p:cNvSpPr>
                <p:nvPr/>
              </p:nvSpPr>
              <p:spPr bwMode="auto">
                <a:xfrm>
                  <a:off x="9048" y="9523"/>
                  <a:ext cx="1733" cy="892"/>
                </a:xfrm>
                <a:prstGeom prst="roundRect">
                  <a:avLst>
                    <a:gd name="adj" fmla="val 16667"/>
                  </a:avLst>
                </a:prstGeom>
                <a:gradFill rotWithShape="0">
                  <a:gsLst>
                    <a:gs pos="0">
                      <a:srgbClr val="C2D69B"/>
                    </a:gs>
                    <a:gs pos="50000">
                      <a:srgbClr val="EAF1DD"/>
                    </a:gs>
                    <a:gs pos="100000">
                      <a:srgbClr val="C2D69B"/>
                    </a:gs>
                  </a:gsLst>
                  <a:lin ang="18900000" scaled="1"/>
                </a:gradFill>
                <a:ln w="12700">
                  <a:solidFill>
                    <a:srgbClr val="C2D69B"/>
                  </a:solidFill>
                  <a:round/>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Get key from CSP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7314" name="AutoShape 34"/>
                <p:cNvSpPr>
                  <a:spLocks noChangeArrowheads="1"/>
                </p:cNvSpPr>
                <p:nvPr/>
              </p:nvSpPr>
              <p:spPr bwMode="auto">
                <a:xfrm>
                  <a:off x="3720" y="7912"/>
                  <a:ext cx="1360" cy="668"/>
                </a:xfrm>
                <a:prstGeom prst="roundRect">
                  <a:avLst>
                    <a:gd name="adj" fmla="val 16667"/>
                  </a:avLst>
                </a:prstGeom>
                <a:gradFill rotWithShape="0">
                  <a:gsLst>
                    <a:gs pos="0">
                      <a:srgbClr val="FFFFFF"/>
                    </a:gs>
                    <a:gs pos="100000">
                      <a:srgbClr val="E5B8B7"/>
                    </a:gs>
                  </a:gsLst>
                  <a:lin ang="5400000" scaled="1"/>
                </a:gradFill>
                <a:ln w="12700">
                  <a:solidFill>
                    <a:srgbClr val="D99594"/>
                  </a:solidFill>
                  <a:round/>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Login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97315" name="AutoShape 35"/>
                <p:cNvCxnSpPr>
                  <a:cxnSpLocks noChangeShapeType="1"/>
                </p:cNvCxnSpPr>
                <p:nvPr/>
              </p:nvCxnSpPr>
              <p:spPr bwMode="auto">
                <a:xfrm>
                  <a:off x="8837" y="8169"/>
                  <a:ext cx="583" cy="17"/>
                </a:xfrm>
                <a:prstGeom prst="straightConnector1">
                  <a:avLst/>
                </a:prstGeom>
                <a:noFill/>
                <a:ln w="9525">
                  <a:solidFill>
                    <a:srgbClr val="000000"/>
                  </a:solidFill>
                  <a:round/>
                  <a:headEnd/>
                  <a:tailEnd type="triangle" w="med" len="med"/>
                </a:ln>
              </p:spPr>
            </p:cxnSp>
            <p:cxnSp>
              <p:nvCxnSpPr>
                <p:cNvPr id="97316" name="AutoShape 36"/>
                <p:cNvCxnSpPr>
                  <a:cxnSpLocks noChangeShapeType="1"/>
                </p:cNvCxnSpPr>
                <p:nvPr/>
              </p:nvCxnSpPr>
              <p:spPr bwMode="auto">
                <a:xfrm>
                  <a:off x="9987" y="8988"/>
                  <a:ext cx="1" cy="519"/>
                </a:xfrm>
                <a:prstGeom prst="straightConnector1">
                  <a:avLst/>
                </a:prstGeom>
                <a:noFill/>
                <a:ln w="9525">
                  <a:solidFill>
                    <a:srgbClr val="000000"/>
                  </a:solidFill>
                  <a:round/>
                  <a:headEnd/>
                  <a:tailEnd type="triangle" w="med" len="med"/>
                </a:ln>
              </p:spPr>
            </p:cxnSp>
            <p:cxnSp>
              <p:nvCxnSpPr>
                <p:cNvPr id="97317" name="AutoShape 37"/>
                <p:cNvCxnSpPr>
                  <a:cxnSpLocks noChangeShapeType="1"/>
                </p:cNvCxnSpPr>
                <p:nvPr/>
              </p:nvCxnSpPr>
              <p:spPr bwMode="auto">
                <a:xfrm>
                  <a:off x="5080" y="8186"/>
                  <a:ext cx="566" cy="0"/>
                </a:xfrm>
                <a:prstGeom prst="straightConnector1">
                  <a:avLst/>
                </a:prstGeom>
                <a:noFill/>
                <a:ln w="9525">
                  <a:solidFill>
                    <a:srgbClr val="000000"/>
                  </a:solidFill>
                  <a:round/>
                  <a:headEnd/>
                  <a:tailEnd type="triangle" w="med" len="med"/>
                </a:ln>
              </p:spPr>
            </p:cxnSp>
            <p:cxnSp>
              <p:nvCxnSpPr>
                <p:cNvPr id="97318" name="AutoShape 38"/>
                <p:cNvCxnSpPr>
                  <a:cxnSpLocks noChangeShapeType="1"/>
                </p:cNvCxnSpPr>
                <p:nvPr/>
              </p:nvCxnSpPr>
              <p:spPr bwMode="auto">
                <a:xfrm flipH="1">
                  <a:off x="4593" y="9986"/>
                  <a:ext cx="487" cy="0"/>
                </a:xfrm>
                <a:prstGeom prst="straightConnector1">
                  <a:avLst/>
                </a:prstGeom>
                <a:noFill/>
                <a:ln w="9525">
                  <a:solidFill>
                    <a:srgbClr val="000000"/>
                  </a:solidFill>
                  <a:round/>
                  <a:headEnd/>
                  <a:tailEnd type="triangle" w="med" len="med"/>
                </a:ln>
              </p:spPr>
            </p:cxnSp>
            <p:cxnSp>
              <p:nvCxnSpPr>
                <p:cNvPr id="97319" name="AutoShape 39"/>
                <p:cNvCxnSpPr>
                  <a:cxnSpLocks noChangeShapeType="1"/>
                </p:cNvCxnSpPr>
                <p:nvPr/>
              </p:nvCxnSpPr>
              <p:spPr bwMode="auto">
                <a:xfrm flipH="1">
                  <a:off x="6441" y="9986"/>
                  <a:ext cx="711" cy="0"/>
                </a:xfrm>
                <a:prstGeom prst="straightConnector1">
                  <a:avLst/>
                </a:prstGeom>
                <a:noFill/>
                <a:ln w="9525">
                  <a:solidFill>
                    <a:srgbClr val="000000"/>
                  </a:solidFill>
                  <a:round/>
                  <a:headEnd/>
                  <a:tailEnd type="triangle" w="med" len="med"/>
                </a:ln>
              </p:spPr>
            </p:cxnSp>
            <p:cxnSp>
              <p:nvCxnSpPr>
                <p:cNvPr id="97320" name="AutoShape 40"/>
                <p:cNvCxnSpPr>
                  <a:cxnSpLocks noChangeShapeType="1"/>
                </p:cNvCxnSpPr>
                <p:nvPr/>
              </p:nvCxnSpPr>
              <p:spPr bwMode="auto">
                <a:xfrm flipH="1">
                  <a:off x="8513" y="9986"/>
                  <a:ext cx="551" cy="0"/>
                </a:xfrm>
                <a:prstGeom prst="straightConnector1">
                  <a:avLst/>
                </a:prstGeom>
                <a:noFill/>
                <a:ln w="9525">
                  <a:solidFill>
                    <a:srgbClr val="000000"/>
                  </a:solidFill>
                  <a:round/>
                  <a:headEnd/>
                  <a:tailEnd type="triangle" w="med" len="med"/>
                </a:ln>
              </p:spPr>
            </p:cxnSp>
            <p:cxnSp>
              <p:nvCxnSpPr>
                <p:cNvPr id="97321" name="AutoShape 41"/>
                <p:cNvCxnSpPr>
                  <a:cxnSpLocks noChangeShapeType="1"/>
                </p:cNvCxnSpPr>
                <p:nvPr/>
              </p:nvCxnSpPr>
              <p:spPr bwMode="auto">
                <a:xfrm>
                  <a:off x="6990" y="8186"/>
                  <a:ext cx="470" cy="0"/>
                </a:xfrm>
                <a:prstGeom prst="straightConnector1">
                  <a:avLst/>
                </a:prstGeom>
                <a:noFill/>
                <a:ln w="9525">
                  <a:solidFill>
                    <a:srgbClr val="000000"/>
                  </a:solidFill>
                  <a:round/>
                  <a:headEnd/>
                  <a:tailEnd type="triangle" w="med" len="med"/>
                </a:ln>
              </p:spPr>
            </p:cxnSp>
            <p:cxnSp>
              <p:nvCxnSpPr>
                <p:cNvPr id="97322" name="AutoShape 42"/>
                <p:cNvCxnSpPr>
                  <a:cxnSpLocks noChangeShapeType="1"/>
                </p:cNvCxnSpPr>
                <p:nvPr/>
              </p:nvCxnSpPr>
              <p:spPr bwMode="auto">
                <a:xfrm>
                  <a:off x="3232" y="8186"/>
                  <a:ext cx="488" cy="0"/>
                </a:xfrm>
                <a:prstGeom prst="straightConnector1">
                  <a:avLst/>
                </a:prstGeom>
                <a:noFill/>
                <a:ln w="9525">
                  <a:solidFill>
                    <a:srgbClr val="000000"/>
                  </a:solidFill>
                  <a:round/>
                  <a:headEnd/>
                  <a:tailEnd type="triangle" w="med" len="med"/>
                </a:ln>
              </p:spPr>
            </p:cxnSp>
          </p:grpSp>
          <p:sp>
            <p:nvSpPr>
              <p:cNvPr id="97323" name="Oval 43"/>
              <p:cNvSpPr>
                <a:spLocks noChangeArrowheads="1"/>
              </p:cNvSpPr>
              <p:nvPr/>
            </p:nvSpPr>
            <p:spPr bwMode="auto">
              <a:xfrm>
                <a:off x="2429" y="12552"/>
                <a:ext cx="1440" cy="685"/>
              </a:xfrm>
              <a:prstGeom prst="ellipse">
                <a:avLst/>
              </a:prstGeom>
              <a:gradFill rotWithShape="0">
                <a:gsLst>
                  <a:gs pos="0">
                    <a:srgbClr val="FFFFFF"/>
                  </a:gs>
                  <a:gs pos="100000">
                    <a:srgbClr val="B6DDE8"/>
                  </a:gs>
                </a:gsLst>
                <a:lin ang="5400000" scaled="1"/>
              </a:gradFill>
              <a:ln w="12700">
                <a:solidFill>
                  <a:srgbClr val="92CDDC"/>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CSP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7324" name="AutoShape 44"/>
              <p:cNvSpPr>
                <a:spLocks noChangeArrowheads="1"/>
              </p:cNvSpPr>
              <p:nvPr/>
            </p:nvSpPr>
            <p:spPr bwMode="auto">
              <a:xfrm>
                <a:off x="8516" y="14095"/>
                <a:ext cx="1894" cy="1029"/>
              </a:xfrm>
              <a:prstGeom prst="roundRect">
                <a:avLst>
                  <a:gd name="adj" fmla="val 16667"/>
                </a:avLst>
              </a:prstGeom>
              <a:gradFill rotWithShape="0">
                <a:gsLst>
                  <a:gs pos="0">
                    <a:srgbClr val="95B3D7"/>
                  </a:gs>
                  <a:gs pos="50000">
                    <a:srgbClr val="DBE5F1"/>
                  </a:gs>
                  <a:gs pos="100000">
                    <a:srgbClr val="95B3D7"/>
                  </a:gs>
                </a:gsLst>
                <a:lin ang="18900000" scaled="1"/>
              </a:gradFill>
              <a:ln w="12700">
                <a:solidFill>
                  <a:srgbClr val="95B3D7"/>
                </a:solidFill>
                <a:round/>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Provide services to 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7325" name="AutoShape 45"/>
              <p:cNvSpPr>
                <a:spLocks noChangeArrowheads="1"/>
              </p:cNvSpPr>
              <p:nvPr/>
            </p:nvSpPr>
            <p:spPr bwMode="auto">
              <a:xfrm>
                <a:off x="6253" y="12603"/>
                <a:ext cx="1440" cy="808"/>
              </a:xfrm>
              <a:prstGeom prst="roundRect">
                <a:avLst>
                  <a:gd name="adj" fmla="val 16667"/>
                </a:avLst>
              </a:prstGeom>
              <a:gradFill rotWithShape="0">
                <a:gsLst>
                  <a:gs pos="0">
                    <a:srgbClr val="D99594"/>
                  </a:gs>
                  <a:gs pos="50000">
                    <a:srgbClr val="F2DBDB"/>
                  </a:gs>
                  <a:gs pos="100000">
                    <a:srgbClr val="D99594"/>
                  </a:gs>
                </a:gsLst>
                <a:lin ang="18900000" scaled="1"/>
              </a:gradFill>
              <a:ln w="12700">
                <a:solidFill>
                  <a:srgbClr val="D99594"/>
                </a:solidFill>
                <a:round/>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View request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7326" name="AutoShape 46"/>
              <p:cNvSpPr>
                <a:spLocks noChangeArrowheads="1"/>
              </p:cNvSpPr>
              <p:nvPr/>
            </p:nvSpPr>
            <p:spPr bwMode="auto">
              <a:xfrm>
                <a:off x="4385" y="12552"/>
                <a:ext cx="1440" cy="685"/>
              </a:xfrm>
              <a:prstGeom prst="roundRect">
                <a:avLst>
                  <a:gd name="adj" fmla="val 16667"/>
                </a:avLst>
              </a:prstGeom>
              <a:gradFill rotWithShape="0">
                <a:gsLst>
                  <a:gs pos="0">
                    <a:srgbClr val="FFFFFF"/>
                  </a:gs>
                  <a:gs pos="100000">
                    <a:srgbClr val="FBD4B4"/>
                  </a:gs>
                </a:gsLst>
                <a:lin ang="54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Login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7327" name="AutoShape 47"/>
              <p:cNvSpPr>
                <a:spLocks noChangeArrowheads="1"/>
              </p:cNvSpPr>
              <p:nvPr/>
            </p:nvSpPr>
            <p:spPr bwMode="auto">
              <a:xfrm>
                <a:off x="8103" y="12552"/>
                <a:ext cx="2125" cy="994"/>
              </a:xfrm>
              <a:prstGeom prst="roundRect">
                <a:avLst>
                  <a:gd name="adj" fmla="val 16667"/>
                </a:avLst>
              </a:prstGeom>
              <a:gradFill rotWithShape="0">
                <a:gsLst>
                  <a:gs pos="0">
                    <a:srgbClr val="C2D69B"/>
                  </a:gs>
                  <a:gs pos="50000">
                    <a:srgbClr val="EAF1DD"/>
                  </a:gs>
                  <a:gs pos="100000">
                    <a:srgbClr val="C2D69B"/>
                  </a:gs>
                </a:gsLst>
                <a:lin ang="18900000" scaled="1"/>
              </a:gradFill>
              <a:ln w="12700">
                <a:solidFill>
                  <a:srgbClr val="C2D69B"/>
                </a:solidFill>
                <a:round/>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Generate key to 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97328" name="AutoShape 48"/>
              <p:cNvCxnSpPr>
                <a:cxnSpLocks noChangeShapeType="1"/>
              </p:cNvCxnSpPr>
              <p:nvPr/>
            </p:nvCxnSpPr>
            <p:spPr bwMode="auto">
              <a:xfrm>
                <a:off x="7693" y="12876"/>
                <a:ext cx="428" cy="17"/>
              </a:xfrm>
              <a:prstGeom prst="straightConnector1">
                <a:avLst/>
              </a:prstGeom>
              <a:noFill/>
              <a:ln w="9525">
                <a:solidFill>
                  <a:srgbClr val="000000"/>
                </a:solidFill>
                <a:round/>
                <a:headEnd/>
                <a:tailEnd type="triangle" w="med" len="med"/>
              </a:ln>
            </p:spPr>
          </p:cxnSp>
          <p:cxnSp>
            <p:nvCxnSpPr>
              <p:cNvPr id="97329" name="AutoShape 49"/>
              <p:cNvCxnSpPr>
                <a:cxnSpLocks noChangeShapeType="1"/>
              </p:cNvCxnSpPr>
              <p:nvPr/>
            </p:nvCxnSpPr>
            <p:spPr bwMode="auto">
              <a:xfrm>
                <a:off x="9303" y="13546"/>
                <a:ext cx="1" cy="549"/>
              </a:xfrm>
              <a:prstGeom prst="straightConnector1">
                <a:avLst/>
              </a:prstGeom>
              <a:noFill/>
              <a:ln w="9525">
                <a:solidFill>
                  <a:srgbClr val="000000"/>
                </a:solidFill>
                <a:round/>
                <a:headEnd/>
                <a:tailEnd type="triangle" w="med" len="med"/>
              </a:ln>
            </p:spPr>
          </p:cxnSp>
          <p:cxnSp>
            <p:nvCxnSpPr>
              <p:cNvPr id="97330" name="AutoShape 50"/>
              <p:cNvCxnSpPr>
                <a:cxnSpLocks noChangeShapeType="1"/>
              </p:cNvCxnSpPr>
              <p:nvPr/>
            </p:nvCxnSpPr>
            <p:spPr bwMode="auto">
              <a:xfrm>
                <a:off x="5877" y="12876"/>
                <a:ext cx="376" cy="0"/>
              </a:xfrm>
              <a:prstGeom prst="straightConnector1">
                <a:avLst/>
              </a:prstGeom>
              <a:noFill/>
              <a:ln w="9525">
                <a:solidFill>
                  <a:srgbClr val="000000"/>
                </a:solidFill>
                <a:round/>
                <a:headEnd/>
                <a:tailEnd type="triangle" w="med" len="med"/>
              </a:ln>
            </p:spPr>
          </p:cxnSp>
          <p:cxnSp>
            <p:nvCxnSpPr>
              <p:cNvPr id="97331" name="AutoShape 51"/>
              <p:cNvCxnSpPr>
                <a:cxnSpLocks noChangeShapeType="1"/>
              </p:cNvCxnSpPr>
              <p:nvPr/>
            </p:nvCxnSpPr>
            <p:spPr bwMode="auto">
              <a:xfrm>
                <a:off x="3869" y="12876"/>
                <a:ext cx="516" cy="0"/>
              </a:xfrm>
              <a:prstGeom prst="straightConnector1">
                <a:avLst/>
              </a:prstGeom>
              <a:noFill/>
              <a:ln w="9525">
                <a:solidFill>
                  <a:srgbClr val="000000"/>
                </a:solidFill>
                <a:round/>
                <a:headEnd/>
                <a:tailEnd type="triangle" w="med" len="med"/>
              </a:ln>
            </p:spPr>
          </p:cxnSp>
        </p:gr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1" name="Rectangle 1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239" name="Rectangle 23"/>
          <p:cNvSpPr>
            <a:spLocks noChangeArrowheads="1"/>
          </p:cNvSpPr>
          <p:nvPr/>
        </p:nvSpPr>
        <p:spPr bwMode="auto">
          <a:xfrm>
            <a:off x="533400" y="-152400"/>
            <a:ext cx="86106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E-R Diagram</a:t>
            </a: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grpSp>
        <p:nvGrpSpPr>
          <p:cNvPr id="88065" name="Group 1"/>
          <p:cNvGrpSpPr>
            <a:grpSpLocks/>
          </p:cNvGrpSpPr>
          <p:nvPr/>
        </p:nvGrpSpPr>
        <p:grpSpPr bwMode="auto">
          <a:xfrm>
            <a:off x="2481262" y="0"/>
            <a:ext cx="6662738" cy="6550025"/>
            <a:chOff x="850" y="4587"/>
            <a:chExt cx="10493" cy="10315"/>
          </a:xfrm>
        </p:grpSpPr>
        <p:grpSp>
          <p:nvGrpSpPr>
            <p:cNvPr id="88066" name="Group 2"/>
            <p:cNvGrpSpPr>
              <a:grpSpLocks/>
            </p:cNvGrpSpPr>
            <p:nvPr/>
          </p:nvGrpSpPr>
          <p:grpSpPr bwMode="auto">
            <a:xfrm>
              <a:off x="850" y="12717"/>
              <a:ext cx="10493" cy="2185"/>
              <a:chOff x="850" y="12717"/>
              <a:chExt cx="10493" cy="2185"/>
            </a:xfrm>
          </p:grpSpPr>
          <p:grpSp>
            <p:nvGrpSpPr>
              <p:cNvPr id="88067" name="Group 3"/>
              <p:cNvGrpSpPr>
                <a:grpSpLocks/>
              </p:cNvGrpSpPr>
              <p:nvPr/>
            </p:nvGrpSpPr>
            <p:grpSpPr bwMode="auto">
              <a:xfrm>
                <a:off x="850" y="12717"/>
                <a:ext cx="10493" cy="982"/>
                <a:chOff x="173" y="13336"/>
                <a:chExt cx="10493" cy="982"/>
              </a:xfrm>
            </p:grpSpPr>
            <p:sp>
              <p:nvSpPr>
                <p:cNvPr id="88068" name="AutoShape 4"/>
                <p:cNvSpPr>
                  <a:spLocks noChangeArrowheads="1"/>
                </p:cNvSpPr>
                <p:nvPr/>
              </p:nvSpPr>
              <p:spPr bwMode="auto">
                <a:xfrm>
                  <a:off x="2218" y="13513"/>
                  <a:ext cx="1440" cy="721"/>
                </a:xfrm>
                <a:prstGeom prst="roundRect">
                  <a:avLst>
                    <a:gd name="adj" fmla="val 16667"/>
                  </a:avLst>
                </a:prstGeom>
                <a:solidFill>
                  <a:srgbClr val="FFFFFF"/>
                </a:solidFill>
                <a:ln w="63500" cmpd="thickThin">
                  <a:solidFill>
                    <a:srgbClr val="8064A2"/>
                  </a:solidFill>
                  <a:round/>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    Login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8069" name="Oval 5"/>
                <p:cNvSpPr>
                  <a:spLocks noChangeArrowheads="1"/>
                </p:cNvSpPr>
                <p:nvPr/>
              </p:nvSpPr>
              <p:spPr bwMode="auto">
                <a:xfrm>
                  <a:off x="173" y="13513"/>
                  <a:ext cx="1440" cy="709"/>
                </a:xfrm>
                <a:prstGeom prst="ellipse">
                  <a:avLst/>
                </a:prstGeom>
                <a:gradFill rotWithShape="0">
                  <a:gsLst>
                    <a:gs pos="0">
                      <a:srgbClr val="FFFFFF"/>
                    </a:gs>
                    <a:gs pos="100000">
                      <a:srgbClr val="B6DDE8"/>
                    </a:gs>
                  </a:gsLst>
                  <a:lin ang="5400000" scaled="1"/>
                </a:gradFill>
                <a:ln w="12700">
                  <a:solidFill>
                    <a:srgbClr val="92CDDC"/>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GM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8070" name="AutoShape 6"/>
                <p:cNvSpPr>
                  <a:spLocks noChangeArrowheads="1"/>
                </p:cNvSpPr>
                <p:nvPr/>
              </p:nvSpPr>
              <p:spPr bwMode="auto">
                <a:xfrm>
                  <a:off x="9091" y="13336"/>
                  <a:ext cx="1575" cy="982"/>
                </a:xfrm>
                <a:prstGeom prst="roundRect">
                  <a:avLst>
                    <a:gd name="adj" fmla="val 16667"/>
                  </a:avLst>
                </a:prstGeom>
                <a:gradFill rotWithShape="0">
                  <a:gsLst>
                    <a:gs pos="0">
                      <a:srgbClr val="92CDDC"/>
                    </a:gs>
                    <a:gs pos="50000">
                      <a:srgbClr val="DAEEF3"/>
                    </a:gs>
                    <a:gs pos="100000">
                      <a:srgbClr val="92CDDC"/>
                    </a:gs>
                  </a:gsLst>
                  <a:lin ang="18900000" scaled="1"/>
                </a:gradFill>
                <a:ln w="12700">
                  <a:solidFill>
                    <a:srgbClr val="92CDDC"/>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Add doctors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8071" name="AutoShape 7"/>
                <p:cNvSpPr>
                  <a:spLocks noChangeArrowheads="1"/>
                </p:cNvSpPr>
                <p:nvPr/>
              </p:nvSpPr>
              <p:spPr bwMode="auto">
                <a:xfrm>
                  <a:off x="6627" y="13336"/>
                  <a:ext cx="1786" cy="982"/>
                </a:xfrm>
                <a:prstGeom prst="roundRect">
                  <a:avLst>
                    <a:gd name="adj" fmla="val 16667"/>
                  </a:avLst>
                </a:prstGeom>
                <a:gradFill rotWithShape="0">
                  <a:gsLst>
                    <a:gs pos="0">
                      <a:srgbClr val="B2A1C7"/>
                    </a:gs>
                    <a:gs pos="50000">
                      <a:srgbClr val="E5DFEC"/>
                    </a:gs>
                    <a:gs pos="100000">
                      <a:srgbClr val="B2A1C7"/>
                    </a:gs>
                  </a:gsLst>
                  <a:lin ang="18900000" scaled="1"/>
                </a:gradFill>
                <a:ln w="12700">
                  <a:solidFill>
                    <a:srgbClr val="B2A1C7"/>
                  </a:solidFill>
                  <a:round/>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Provide ID to users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8072" name="AutoShape 8"/>
                <p:cNvSpPr>
                  <a:spLocks noChangeArrowheads="1"/>
                </p:cNvSpPr>
                <p:nvPr/>
              </p:nvSpPr>
              <p:spPr bwMode="auto">
                <a:xfrm>
                  <a:off x="4213" y="13336"/>
                  <a:ext cx="1777" cy="898"/>
                </a:xfrm>
                <a:prstGeom prst="roundRect">
                  <a:avLst>
                    <a:gd name="adj" fmla="val 16667"/>
                  </a:avLst>
                </a:prstGeom>
                <a:gradFill rotWithShape="0">
                  <a:gsLst>
                    <a:gs pos="0">
                      <a:srgbClr val="C2D69B"/>
                    </a:gs>
                    <a:gs pos="50000">
                      <a:srgbClr val="EAF1DD"/>
                    </a:gs>
                    <a:gs pos="100000">
                      <a:srgbClr val="C2D69B"/>
                    </a:gs>
                  </a:gsLst>
                  <a:lin ang="18900000" scaled="1"/>
                </a:gradFill>
                <a:ln w="12700">
                  <a:solidFill>
                    <a:srgbClr val="C2D69B"/>
                  </a:solidFill>
                  <a:round/>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View requst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88073" name="AutoShape 9"/>
                <p:cNvCxnSpPr>
                  <a:cxnSpLocks noChangeShapeType="1"/>
                </p:cNvCxnSpPr>
                <p:nvPr/>
              </p:nvCxnSpPr>
              <p:spPr bwMode="auto">
                <a:xfrm>
                  <a:off x="3744" y="13821"/>
                  <a:ext cx="469" cy="1"/>
                </a:xfrm>
                <a:prstGeom prst="straightConnector1">
                  <a:avLst/>
                </a:prstGeom>
                <a:noFill/>
                <a:ln w="9525">
                  <a:solidFill>
                    <a:srgbClr val="000000"/>
                  </a:solidFill>
                  <a:round/>
                  <a:headEnd/>
                  <a:tailEnd type="triangle" w="med" len="med"/>
                </a:ln>
              </p:spPr>
            </p:cxnSp>
            <p:cxnSp>
              <p:nvCxnSpPr>
                <p:cNvPr id="88074" name="AutoShape 10"/>
                <p:cNvCxnSpPr>
                  <a:cxnSpLocks noChangeShapeType="1"/>
                </p:cNvCxnSpPr>
                <p:nvPr/>
              </p:nvCxnSpPr>
              <p:spPr bwMode="auto">
                <a:xfrm>
                  <a:off x="5990" y="13822"/>
                  <a:ext cx="637" cy="0"/>
                </a:xfrm>
                <a:prstGeom prst="straightConnector1">
                  <a:avLst/>
                </a:prstGeom>
                <a:noFill/>
                <a:ln w="9525">
                  <a:solidFill>
                    <a:srgbClr val="000000"/>
                  </a:solidFill>
                  <a:round/>
                  <a:headEnd/>
                  <a:tailEnd type="triangle" w="med" len="med"/>
                </a:ln>
              </p:spPr>
            </p:cxnSp>
            <p:cxnSp>
              <p:nvCxnSpPr>
                <p:cNvPr id="88075" name="AutoShape 11"/>
                <p:cNvCxnSpPr>
                  <a:cxnSpLocks noChangeShapeType="1"/>
                </p:cNvCxnSpPr>
                <p:nvPr/>
              </p:nvCxnSpPr>
              <p:spPr bwMode="auto">
                <a:xfrm>
                  <a:off x="8413" y="13829"/>
                  <a:ext cx="678" cy="1"/>
                </a:xfrm>
                <a:prstGeom prst="straightConnector1">
                  <a:avLst/>
                </a:prstGeom>
                <a:noFill/>
                <a:ln w="9525">
                  <a:solidFill>
                    <a:srgbClr val="000000"/>
                  </a:solidFill>
                  <a:round/>
                  <a:headEnd/>
                  <a:tailEnd type="triangle" w="med" len="med"/>
                </a:ln>
              </p:spPr>
            </p:cxnSp>
            <p:cxnSp>
              <p:nvCxnSpPr>
                <p:cNvPr id="88076" name="AutoShape 12"/>
                <p:cNvCxnSpPr>
                  <a:cxnSpLocks noChangeShapeType="1"/>
                </p:cNvCxnSpPr>
                <p:nvPr/>
              </p:nvCxnSpPr>
              <p:spPr bwMode="auto">
                <a:xfrm>
                  <a:off x="1613" y="13830"/>
                  <a:ext cx="571" cy="0"/>
                </a:xfrm>
                <a:prstGeom prst="straightConnector1">
                  <a:avLst/>
                </a:prstGeom>
                <a:noFill/>
                <a:ln w="9525">
                  <a:solidFill>
                    <a:srgbClr val="000000"/>
                  </a:solidFill>
                  <a:round/>
                  <a:headEnd/>
                  <a:tailEnd type="triangle" w="med" len="med"/>
                </a:ln>
              </p:spPr>
            </p:cxnSp>
          </p:grpSp>
          <p:sp>
            <p:nvSpPr>
              <p:cNvPr id="88077" name="Oval 13"/>
              <p:cNvSpPr>
                <a:spLocks noChangeArrowheads="1"/>
              </p:cNvSpPr>
              <p:nvPr/>
            </p:nvSpPr>
            <p:spPr bwMode="auto">
              <a:xfrm>
                <a:off x="2290" y="14205"/>
                <a:ext cx="1231" cy="697"/>
              </a:xfrm>
              <a:prstGeom prst="ellipse">
                <a:avLst/>
              </a:prstGeom>
              <a:solidFill>
                <a:srgbClr val="FFFFFF"/>
              </a:solidFill>
              <a:ln w="12700">
                <a:solidFill>
                  <a:srgbClr val="F79646"/>
                </a:solidFill>
                <a:prstDash val="dash"/>
                <a:round/>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Email</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8078" name="Oval 14"/>
              <p:cNvSpPr>
                <a:spLocks noChangeArrowheads="1"/>
              </p:cNvSpPr>
              <p:nvPr/>
            </p:nvSpPr>
            <p:spPr bwMode="auto">
              <a:xfrm>
                <a:off x="3998" y="14205"/>
                <a:ext cx="1115" cy="561"/>
              </a:xfrm>
              <a:prstGeom prst="ellipse">
                <a:avLst/>
              </a:prstGeom>
              <a:solidFill>
                <a:srgbClr val="FFFFFF"/>
              </a:solidFill>
              <a:ln w="12700">
                <a:solidFill>
                  <a:srgbClr val="4BACC6"/>
                </a:solidFill>
                <a:prstDash val="dash"/>
                <a:round/>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Pwd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88079" name="AutoShape 15"/>
              <p:cNvCxnSpPr>
                <a:cxnSpLocks noChangeShapeType="1"/>
              </p:cNvCxnSpPr>
              <p:nvPr/>
            </p:nvCxnSpPr>
            <p:spPr bwMode="auto">
              <a:xfrm flipH="1">
                <a:off x="3371" y="13615"/>
                <a:ext cx="150" cy="590"/>
              </a:xfrm>
              <a:prstGeom prst="straightConnector1">
                <a:avLst/>
              </a:prstGeom>
              <a:noFill/>
              <a:ln w="9525">
                <a:solidFill>
                  <a:srgbClr val="000000"/>
                </a:solidFill>
                <a:round/>
                <a:headEnd/>
                <a:tailEnd type="triangle" w="med" len="med"/>
              </a:ln>
            </p:spPr>
          </p:cxnSp>
          <p:cxnSp>
            <p:nvCxnSpPr>
              <p:cNvPr id="88080" name="AutoShape 16"/>
              <p:cNvCxnSpPr>
                <a:cxnSpLocks noChangeShapeType="1"/>
              </p:cNvCxnSpPr>
              <p:nvPr/>
            </p:nvCxnSpPr>
            <p:spPr bwMode="auto">
              <a:xfrm>
                <a:off x="3521" y="13603"/>
                <a:ext cx="585" cy="602"/>
              </a:xfrm>
              <a:prstGeom prst="straightConnector1">
                <a:avLst/>
              </a:prstGeom>
              <a:noFill/>
              <a:ln w="9525">
                <a:solidFill>
                  <a:srgbClr val="000000"/>
                </a:solidFill>
                <a:round/>
                <a:headEnd/>
                <a:tailEnd type="triangle" w="med" len="med"/>
              </a:ln>
            </p:spPr>
          </p:cxnSp>
        </p:grpSp>
        <p:sp>
          <p:nvSpPr>
            <p:cNvPr id="88081" name="Oval 17"/>
            <p:cNvSpPr>
              <a:spLocks noChangeArrowheads="1"/>
            </p:cNvSpPr>
            <p:nvPr/>
          </p:nvSpPr>
          <p:spPr bwMode="auto">
            <a:xfrm>
              <a:off x="850" y="4587"/>
              <a:ext cx="1440" cy="691"/>
            </a:xfrm>
            <a:prstGeom prst="ellipse">
              <a:avLst/>
            </a:prstGeom>
            <a:solidFill>
              <a:srgbClr val="FFFFFF"/>
            </a:solidFill>
            <a:ln w="12700">
              <a:solidFill>
                <a:srgbClr val="9BBB59"/>
              </a:solidFill>
              <a:prstDash val="dash"/>
              <a:round/>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Email</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8082" name="Oval 18"/>
            <p:cNvSpPr>
              <a:spLocks noChangeArrowheads="1"/>
            </p:cNvSpPr>
            <p:nvPr/>
          </p:nvSpPr>
          <p:spPr bwMode="auto">
            <a:xfrm>
              <a:off x="2488" y="4670"/>
              <a:ext cx="1440" cy="608"/>
            </a:xfrm>
            <a:prstGeom prst="ellipse">
              <a:avLst/>
            </a:prstGeom>
            <a:solidFill>
              <a:srgbClr val="FFFFFF"/>
            </a:solidFill>
            <a:ln w="12700">
              <a:solidFill>
                <a:srgbClr val="C0504D"/>
              </a:solidFill>
              <a:prstDash val="dash"/>
              <a:round/>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P-name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88083" name="AutoShape 19"/>
            <p:cNvCxnSpPr>
              <a:cxnSpLocks noChangeShapeType="1"/>
            </p:cNvCxnSpPr>
            <p:nvPr/>
          </p:nvCxnSpPr>
          <p:spPr bwMode="auto">
            <a:xfrm flipH="1" flipV="1">
              <a:off x="1596" y="5176"/>
              <a:ext cx="459" cy="385"/>
            </a:xfrm>
            <a:prstGeom prst="straightConnector1">
              <a:avLst/>
            </a:prstGeom>
            <a:noFill/>
            <a:ln w="9525">
              <a:solidFill>
                <a:srgbClr val="000000"/>
              </a:solidFill>
              <a:round/>
              <a:headEnd/>
              <a:tailEnd type="triangle" w="med" len="med"/>
            </a:ln>
          </p:spPr>
        </p:cxnSp>
        <p:cxnSp>
          <p:nvCxnSpPr>
            <p:cNvPr id="88084" name="AutoShape 20"/>
            <p:cNvCxnSpPr>
              <a:cxnSpLocks noChangeShapeType="1"/>
            </p:cNvCxnSpPr>
            <p:nvPr/>
          </p:nvCxnSpPr>
          <p:spPr bwMode="auto">
            <a:xfrm flipV="1">
              <a:off x="2345" y="5278"/>
              <a:ext cx="550" cy="283"/>
            </a:xfrm>
            <a:prstGeom prst="straightConnector1">
              <a:avLst/>
            </a:prstGeom>
            <a:noFill/>
            <a:ln w="9525">
              <a:solidFill>
                <a:srgbClr val="000000"/>
              </a:solidFill>
              <a:round/>
              <a:headEnd/>
              <a:tailEnd type="triangle" w="med" len="med"/>
            </a:ln>
          </p:spPr>
        </p:cxnSp>
        <p:sp>
          <p:nvSpPr>
            <p:cNvPr id="88085" name="AutoShape 21"/>
            <p:cNvSpPr>
              <a:spLocks noChangeArrowheads="1"/>
            </p:cNvSpPr>
            <p:nvPr/>
          </p:nvSpPr>
          <p:spPr bwMode="auto">
            <a:xfrm>
              <a:off x="1338" y="6880"/>
              <a:ext cx="1440" cy="827"/>
            </a:xfrm>
            <a:prstGeom prst="roundRect">
              <a:avLst>
                <a:gd name="adj" fmla="val 16667"/>
              </a:avLst>
            </a:prstGeom>
            <a:solidFill>
              <a:srgbClr val="FFFFFF"/>
            </a:solidFill>
            <a:ln w="63500" cmpd="thickThin">
              <a:solidFill>
                <a:srgbClr val="8064A2"/>
              </a:solidFill>
              <a:round/>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    Login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8086" name="Oval 22"/>
            <p:cNvSpPr>
              <a:spLocks noChangeArrowheads="1"/>
            </p:cNvSpPr>
            <p:nvPr/>
          </p:nvSpPr>
          <p:spPr bwMode="auto">
            <a:xfrm>
              <a:off x="1201" y="5561"/>
              <a:ext cx="1756" cy="801"/>
            </a:xfrm>
            <a:prstGeom prst="ellipse">
              <a:avLst/>
            </a:prstGeom>
            <a:gradFill rotWithShape="0">
              <a:gsLst>
                <a:gs pos="0">
                  <a:srgbClr val="FFFFFF"/>
                </a:gs>
                <a:gs pos="100000">
                  <a:srgbClr val="D6E3BC"/>
                </a:gs>
              </a:gsLst>
              <a:lin ang="5400000" scaled="1"/>
            </a:gradFill>
            <a:ln w="12700">
              <a:solidFill>
                <a:srgbClr val="C2D69B"/>
              </a:solidFill>
              <a:round/>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8087" name="AutoShape 23"/>
            <p:cNvSpPr>
              <a:spLocks noChangeArrowheads="1"/>
            </p:cNvSpPr>
            <p:nvPr/>
          </p:nvSpPr>
          <p:spPr bwMode="auto">
            <a:xfrm>
              <a:off x="3371" y="6826"/>
              <a:ext cx="1974" cy="864"/>
            </a:xfrm>
            <a:prstGeom prst="roundRect">
              <a:avLst>
                <a:gd name="adj" fmla="val 16667"/>
              </a:avLst>
            </a:prstGeom>
            <a:gradFill rotWithShape="0">
              <a:gsLst>
                <a:gs pos="0">
                  <a:srgbClr val="D99594"/>
                </a:gs>
                <a:gs pos="50000">
                  <a:srgbClr val="F2DBDB"/>
                </a:gs>
                <a:gs pos="100000">
                  <a:srgbClr val="D99594"/>
                </a:gs>
              </a:gsLst>
              <a:lin ang="18900000" scaled="1"/>
            </a:gradFill>
            <a:ln w="12700">
              <a:solidFill>
                <a:srgbClr val="D99594"/>
              </a:solidFill>
              <a:round/>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Send request to GM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8088" name="AutoShape 24"/>
            <p:cNvSpPr>
              <a:spLocks noChangeArrowheads="1"/>
            </p:cNvSpPr>
            <p:nvPr/>
          </p:nvSpPr>
          <p:spPr bwMode="auto">
            <a:xfrm>
              <a:off x="8215" y="8335"/>
              <a:ext cx="2322" cy="646"/>
            </a:xfrm>
            <a:prstGeom prst="roundRect">
              <a:avLst>
                <a:gd name="adj" fmla="val 16667"/>
              </a:avLst>
            </a:prstGeom>
            <a:gradFill rotWithShape="0">
              <a:gsLst>
                <a:gs pos="0">
                  <a:srgbClr val="95B3D7"/>
                </a:gs>
                <a:gs pos="50000">
                  <a:srgbClr val="DBE5F1"/>
                </a:gs>
                <a:gs pos="100000">
                  <a:srgbClr val="95B3D7"/>
                </a:gs>
              </a:gsLst>
              <a:lin ang="18900000" scaled="1"/>
            </a:gradFill>
            <a:ln w="12700">
              <a:solidFill>
                <a:srgbClr val="95B3D7"/>
              </a:solidFill>
              <a:round/>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Get key from CSP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8089" name="AutoShape 25"/>
            <p:cNvSpPr>
              <a:spLocks noChangeArrowheads="1"/>
            </p:cNvSpPr>
            <p:nvPr/>
          </p:nvSpPr>
          <p:spPr bwMode="auto">
            <a:xfrm>
              <a:off x="8456" y="6826"/>
              <a:ext cx="1708" cy="960"/>
            </a:xfrm>
            <a:prstGeom prst="roundRect">
              <a:avLst>
                <a:gd name="adj" fmla="val 16667"/>
              </a:avLst>
            </a:prstGeom>
            <a:gradFill rotWithShape="0">
              <a:gsLst>
                <a:gs pos="0">
                  <a:srgbClr val="FFFFFF"/>
                </a:gs>
                <a:gs pos="100000">
                  <a:srgbClr val="FBD4B4"/>
                </a:gs>
              </a:gsLst>
              <a:lin ang="54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Send request to CSp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8090" name="AutoShape 26"/>
            <p:cNvSpPr>
              <a:spLocks noChangeArrowheads="1"/>
            </p:cNvSpPr>
            <p:nvPr/>
          </p:nvSpPr>
          <p:spPr bwMode="auto">
            <a:xfrm>
              <a:off x="5993" y="6826"/>
              <a:ext cx="1935" cy="881"/>
            </a:xfrm>
            <a:prstGeom prst="roundRect">
              <a:avLst>
                <a:gd name="adj" fmla="val 16667"/>
              </a:avLst>
            </a:prstGeom>
            <a:gradFill rotWithShape="0">
              <a:gsLst>
                <a:gs pos="0">
                  <a:srgbClr val="B2A1C7"/>
                </a:gs>
                <a:gs pos="50000">
                  <a:srgbClr val="E5DFEC"/>
                </a:gs>
                <a:gs pos="100000">
                  <a:srgbClr val="B2A1C7"/>
                </a:gs>
              </a:gsLst>
              <a:lin ang="18900000" scaled="1"/>
            </a:gradFill>
            <a:ln w="12700">
              <a:solidFill>
                <a:srgbClr val="B2A1C7"/>
              </a:solidFill>
              <a:round/>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Get ID from Gm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88091" name="AutoShape 27"/>
            <p:cNvCxnSpPr>
              <a:cxnSpLocks noChangeShapeType="1"/>
            </p:cNvCxnSpPr>
            <p:nvPr/>
          </p:nvCxnSpPr>
          <p:spPr bwMode="auto">
            <a:xfrm>
              <a:off x="2778" y="7267"/>
              <a:ext cx="593" cy="0"/>
            </a:xfrm>
            <a:prstGeom prst="straightConnector1">
              <a:avLst/>
            </a:prstGeom>
            <a:noFill/>
            <a:ln w="9525">
              <a:solidFill>
                <a:srgbClr val="000000"/>
              </a:solidFill>
              <a:round/>
              <a:headEnd/>
              <a:tailEnd type="triangle" w="med" len="med"/>
            </a:ln>
          </p:spPr>
        </p:cxnSp>
        <p:cxnSp>
          <p:nvCxnSpPr>
            <p:cNvPr id="88092" name="AutoShape 28"/>
            <p:cNvCxnSpPr>
              <a:cxnSpLocks noChangeShapeType="1"/>
            </p:cNvCxnSpPr>
            <p:nvPr/>
          </p:nvCxnSpPr>
          <p:spPr bwMode="auto">
            <a:xfrm>
              <a:off x="5345" y="7267"/>
              <a:ext cx="648" cy="1"/>
            </a:xfrm>
            <a:prstGeom prst="straightConnector1">
              <a:avLst/>
            </a:prstGeom>
            <a:noFill/>
            <a:ln w="9525">
              <a:solidFill>
                <a:srgbClr val="000000"/>
              </a:solidFill>
              <a:round/>
              <a:headEnd/>
              <a:tailEnd type="triangle" w="med" len="med"/>
            </a:ln>
          </p:spPr>
        </p:cxnSp>
        <p:cxnSp>
          <p:nvCxnSpPr>
            <p:cNvPr id="88093" name="AutoShape 29"/>
            <p:cNvCxnSpPr>
              <a:cxnSpLocks noChangeShapeType="1"/>
            </p:cNvCxnSpPr>
            <p:nvPr/>
          </p:nvCxnSpPr>
          <p:spPr bwMode="auto">
            <a:xfrm>
              <a:off x="7928" y="7267"/>
              <a:ext cx="528" cy="1"/>
            </a:xfrm>
            <a:prstGeom prst="straightConnector1">
              <a:avLst/>
            </a:prstGeom>
            <a:noFill/>
            <a:ln w="9525">
              <a:solidFill>
                <a:srgbClr val="000000"/>
              </a:solidFill>
              <a:round/>
              <a:headEnd/>
              <a:tailEnd type="triangle" w="med" len="med"/>
            </a:ln>
          </p:spPr>
        </p:cxnSp>
        <p:cxnSp>
          <p:nvCxnSpPr>
            <p:cNvPr id="88094" name="AutoShape 30"/>
            <p:cNvCxnSpPr>
              <a:cxnSpLocks noChangeShapeType="1"/>
            </p:cNvCxnSpPr>
            <p:nvPr/>
          </p:nvCxnSpPr>
          <p:spPr bwMode="auto">
            <a:xfrm>
              <a:off x="9215" y="7786"/>
              <a:ext cx="0" cy="549"/>
            </a:xfrm>
            <a:prstGeom prst="straightConnector1">
              <a:avLst/>
            </a:prstGeom>
            <a:noFill/>
            <a:ln w="9525">
              <a:solidFill>
                <a:srgbClr val="000000"/>
              </a:solidFill>
              <a:round/>
              <a:headEnd/>
              <a:tailEnd type="triangle" w="med" len="med"/>
            </a:ln>
          </p:spPr>
        </p:cxnSp>
        <p:cxnSp>
          <p:nvCxnSpPr>
            <p:cNvPr id="88095" name="AutoShape 31"/>
            <p:cNvCxnSpPr>
              <a:cxnSpLocks noChangeShapeType="1"/>
            </p:cNvCxnSpPr>
            <p:nvPr/>
          </p:nvCxnSpPr>
          <p:spPr bwMode="auto">
            <a:xfrm>
              <a:off x="2055" y="6382"/>
              <a:ext cx="0" cy="498"/>
            </a:xfrm>
            <a:prstGeom prst="straightConnector1">
              <a:avLst/>
            </a:prstGeom>
            <a:noFill/>
            <a:ln w="9525">
              <a:solidFill>
                <a:srgbClr val="000000"/>
              </a:solidFill>
              <a:round/>
              <a:headEnd/>
              <a:tailEnd type="triangle" w="med" len="med"/>
            </a:ln>
          </p:spPr>
        </p:cxnSp>
        <p:sp>
          <p:nvSpPr>
            <p:cNvPr id="88096" name="Oval 32"/>
            <p:cNvSpPr>
              <a:spLocks noChangeArrowheads="1"/>
            </p:cNvSpPr>
            <p:nvPr/>
          </p:nvSpPr>
          <p:spPr bwMode="auto">
            <a:xfrm>
              <a:off x="4335" y="9371"/>
              <a:ext cx="1163" cy="651"/>
            </a:xfrm>
            <a:prstGeom prst="ellipse">
              <a:avLst/>
            </a:prstGeom>
            <a:solidFill>
              <a:srgbClr val="FFFFFF"/>
            </a:solidFill>
            <a:ln w="12700">
              <a:solidFill>
                <a:srgbClr val="4F81BD"/>
              </a:solidFill>
              <a:prstDash val="dash"/>
              <a:round/>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Email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8097" name="Oval 33"/>
            <p:cNvSpPr>
              <a:spLocks noChangeArrowheads="1"/>
            </p:cNvSpPr>
            <p:nvPr/>
          </p:nvSpPr>
          <p:spPr bwMode="auto">
            <a:xfrm>
              <a:off x="2440" y="9371"/>
              <a:ext cx="1081" cy="744"/>
            </a:xfrm>
            <a:prstGeom prst="ellipse">
              <a:avLst/>
            </a:prstGeom>
            <a:solidFill>
              <a:srgbClr val="FFFFFF"/>
            </a:solidFill>
            <a:ln w="12700">
              <a:solidFill>
                <a:srgbClr val="8064A2"/>
              </a:solidFill>
              <a:prstDash val="dash"/>
              <a:round/>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Pwd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88098" name="AutoShape 34"/>
            <p:cNvCxnSpPr>
              <a:cxnSpLocks noChangeShapeType="1"/>
            </p:cNvCxnSpPr>
            <p:nvPr/>
          </p:nvCxnSpPr>
          <p:spPr bwMode="auto">
            <a:xfrm flipV="1">
              <a:off x="3998" y="10022"/>
              <a:ext cx="423" cy="519"/>
            </a:xfrm>
            <a:prstGeom prst="straightConnector1">
              <a:avLst/>
            </a:prstGeom>
            <a:noFill/>
            <a:ln w="9525">
              <a:solidFill>
                <a:srgbClr val="000000"/>
              </a:solidFill>
              <a:round/>
              <a:headEnd/>
              <a:tailEnd type="triangle" w="med" len="med"/>
            </a:ln>
          </p:spPr>
        </p:cxnSp>
        <p:cxnSp>
          <p:nvCxnSpPr>
            <p:cNvPr id="88099" name="AutoShape 35"/>
            <p:cNvCxnSpPr>
              <a:cxnSpLocks noChangeShapeType="1"/>
            </p:cNvCxnSpPr>
            <p:nvPr/>
          </p:nvCxnSpPr>
          <p:spPr bwMode="auto">
            <a:xfrm flipH="1" flipV="1">
              <a:off x="3371" y="10022"/>
              <a:ext cx="627" cy="519"/>
            </a:xfrm>
            <a:prstGeom prst="straightConnector1">
              <a:avLst/>
            </a:prstGeom>
            <a:noFill/>
            <a:ln w="9525">
              <a:solidFill>
                <a:srgbClr val="000000"/>
              </a:solidFill>
              <a:round/>
              <a:headEnd/>
              <a:tailEnd type="triangle" w="med" len="med"/>
            </a:ln>
          </p:spPr>
        </p:cxnSp>
        <p:sp>
          <p:nvSpPr>
            <p:cNvPr id="88100" name="AutoShape 36"/>
            <p:cNvSpPr>
              <a:spLocks noChangeArrowheads="1"/>
            </p:cNvSpPr>
            <p:nvPr/>
          </p:nvSpPr>
          <p:spPr bwMode="auto">
            <a:xfrm>
              <a:off x="3162" y="10541"/>
              <a:ext cx="1440" cy="785"/>
            </a:xfrm>
            <a:prstGeom prst="roundRect">
              <a:avLst>
                <a:gd name="adj" fmla="val 16667"/>
              </a:avLst>
            </a:prstGeom>
            <a:solidFill>
              <a:srgbClr val="FFFFFF"/>
            </a:solidFill>
            <a:ln w="63500" cmpd="thickThin">
              <a:solidFill>
                <a:srgbClr val="4BACC6"/>
              </a:solidFill>
              <a:round/>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  login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8101" name="AutoShape 37"/>
            <p:cNvSpPr>
              <a:spLocks noChangeArrowheads="1"/>
            </p:cNvSpPr>
            <p:nvPr/>
          </p:nvSpPr>
          <p:spPr bwMode="auto">
            <a:xfrm>
              <a:off x="5113" y="10386"/>
              <a:ext cx="1440" cy="1000"/>
            </a:xfrm>
            <a:prstGeom prst="roundRect">
              <a:avLst>
                <a:gd name="adj" fmla="val 16667"/>
              </a:avLst>
            </a:prstGeom>
            <a:solidFill>
              <a:srgbClr val="FFFFFF"/>
            </a:solidFill>
            <a:ln w="63500" cmpd="thickThin">
              <a:solidFill>
                <a:srgbClr val="8064A2"/>
              </a:solidFill>
              <a:round/>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View request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8102" name="Oval 38"/>
            <p:cNvSpPr>
              <a:spLocks noChangeArrowheads="1"/>
            </p:cNvSpPr>
            <p:nvPr/>
          </p:nvSpPr>
          <p:spPr bwMode="auto">
            <a:xfrm>
              <a:off x="986" y="10626"/>
              <a:ext cx="1680" cy="700"/>
            </a:xfrm>
            <a:prstGeom prst="ellipse">
              <a:avLst/>
            </a:prstGeom>
            <a:gradFill rotWithShape="0">
              <a:gsLst>
                <a:gs pos="0">
                  <a:srgbClr val="FFFFFF"/>
                </a:gs>
                <a:gs pos="100000">
                  <a:srgbClr val="E5B8B7"/>
                </a:gs>
              </a:gsLst>
              <a:lin ang="5400000" scaled="1"/>
            </a:gradFill>
            <a:ln w="12700">
              <a:solidFill>
                <a:srgbClr val="D99594"/>
              </a:solidFill>
              <a:round/>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CSP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8103" name="AutoShape 39"/>
            <p:cNvSpPr>
              <a:spLocks noChangeArrowheads="1"/>
            </p:cNvSpPr>
            <p:nvPr/>
          </p:nvSpPr>
          <p:spPr bwMode="auto">
            <a:xfrm>
              <a:off x="7121" y="10386"/>
              <a:ext cx="1578" cy="1000"/>
            </a:xfrm>
            <a:prstGeom prst="roundRect">
              <a:avLst>
                <a:gd name="adj" fmla="val 16667"/>
              </a:avLst>
            </a:prstGeom>
            <a:gradFill rotWithShape="0">
              <a:gsLst>
                <a:gs pos="0">
                  <a:srgbClr val="95B3D7"/>
                </a:gs>
                <a:gs pos="50000">
                  <a:srgbClr val="DBE5F1"/>
                </a:gs>
                <a:gs pos="100000">
                  <a:srgbClr val="95B3D7"/>
                </a:gs>
              </a:gsLst>
              <a:lin ang="18900000" scaled="1"/>
            </a:gradFill>
            <a:ln w="12700">
              <a:solidFill>
                <a:srgbClr val="95B3D7"/>
              </a:solidFill>
              <a:round/>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Generate key to 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8104" name="AutoShape 40"/>
            <p:cNvSpPr>
              <a:spLocks noChangeArrowheads="1"/>
            </p:cNvSpPr>
            <p:nvPr/>
          </p:nvSpPr>
          <p:spPr bwMode="auto">
            <a:xfrm>
              <a:off x="9181" y="10367"/>
              <a:ext cx="1913" cy="959"/>
            </a:xfrm>
            <a:prstGeom prst="roundRect">
              <a:avLst>
                <a:gd name="adj" fmla="val 16667"/>
              </a:avLst>
            </a:prstGeom>
            <a:gradFill rotWithShape="0">
              <a:gsLst>
                <a:gs pos="0">
                  <a:srgbClr val="FABF8F"/>
                </a:gs>
                <a:gs pos="50000">
                  <a:srgbClr val="FDE9D9"/>
                </a:gs>
                <a:gs pos="100000">
                  <a:srgbClr val="FABF8F"/>
                </a:gs>
              </a:gsLst>
              <a:lin ang="189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Provide services to users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88105" name="AutoShape 41"/>
            <p:cNvCxnSpPr>
              <a:cxnSpLocks noChangeShapeType="1"/>
            </p:cNvCxnSpPr>
            <p:nvPr/>
          </p:nvCxnSpPr>
          <p:spPr bwMode="auto">
            <a:xfrm>
              <a:off x="6614" y="10956"/>
              <a:ext cx="507" cy="0"/>
            </a:xfrm>
            <a:prstGeom prst="straightConnector1">
              <a:avLst/>
            </a:prstGeom>
            <a:noFill/>
            <a:ln w="9525">
              <a:solidFill>
                <a:srgbClr val="000000"/>
              </a:solidFill>
              <a:round/>
              <a:headEnd/>
              <a:tailEnd type="triangle" w="med" len="med"/>
            </a:ln>
          </p:spPr>
        </p:cxnSp>
        <p:cxnSp>
          <p:nvCxnSpPr>
            <p:cNvPr id="88106" name="AutoShape 42"/>
            <p:cNvCxnSpPr>
              <a:cxnSpLocks noChangeShapeType="1"/>
            </p:cNvCxnSpPr>
            <p:nvPr/>
          </p:nvCxnSpPr>
          <p:spPr bwMode="auto">
            <a:xfrm>
              <a:off x="8699" y="10840"/>
              <a:ext cx="457" cy="1"/>
            </a:xfrm>
            <a:prstGeom prst="straightConnector1">
              <a:avLst/>
            </a:prstGeom>
            <a:noFill/>
            <a:ln w="9525">
              <a:solidFill>
                <a:srgbClr val="000000"/>
              </a:solidFill>
              <a:round/>
              <a:headEnd/>
              <a:tailEnd type="triangle" w="med" len="med"/>
            </a:ln>
          </p:spPr>
        </p:cxnSp>
        <p:cxnSp>
          <p:nvCxnSpPr>
            <p:cNvPr id="88107" name="AutoShape 43"/>
            <p:cNvCxnSpPr>
              <a:cxnSpLocks noChangeShapeType="1"/>
            </p:cNvCxnSpPr>
            <p:nvPr/>
          </p:nvCxnSpPr>
          <p:spPr bwMode="auto">
            <a:xfrm>
              <a:off x="2666" y="10957"/>
              <a:ext cx="496" cy="0"/>
            </a:xfrm>
            <a:prstGeom prst="straightConnector1">
              <a:avLst/>
            </a:prstGeom>
            <a:noFill/>
            <a:ln w="9525">
              <a:solidFill>
                <a:srgbClr val="000000"/>
              </a:solidFill>
              <a:round/>
              <a:headEnd/>
              <a:tailEnd type="triangle" w="med" len="med"/>
            </a:ln>
          </p:spPr>
        </p:cxnSp>
        <p:cxnSp>
          <p:nvCxnSpPr>
            <p:cNvPr id="88108" name="AutoShape 44"/>
            <p:cNvCxnSpPr>
              <a:cxnSpLocks noChangeShapeType="1"/>
            </p:cNvCxnSpPr>
            <p:nvPr/>
          </p:nvCxnSpPr>
          <p:spPr bwMode="auto">
            <a:xfrm>
              <a:off x="4642" y="10956"/>
              <a:ext cx="471" cy="1"/>
            </a:xfrm>
            <a:prstGeom prst="straightConnector1">
              <a:avLst/>
            </a:prstGeom>
            <a:noFill/>
            <a:ln w="9525">
              <a:solidFill>
                <a:srgbClr val="000000"/>
              </a:solidFill>
              <a:round/>
              <a:headEnd/>
              <a:tailEnd type="triangle" w="med" len="med"/>
            </a:ln>
          </p:spPr>
        </p:cxnSp>
        <p:sp>
          <p:nvSpPr>
            <p:cNvPr id="88109" name="AutoShape 45"/>
            <p:cNvSpPr>
              <a:spLocks noChangeArrowheads="1"/>
            </p:cNvSpPr>
            <p:nvPr/>
          </p:nvSpPr>
          <p:spPr bwMode="auto">
            <a:xfrm>
              <a:off x="5606" y="8335"/>
              <a:ext cx="2054" cy="646"/>
            </a:xfrm>
            <a:prstGeom prst="roundRect">
              <a:avLst>
                <a:gd name="adj" fmla="val 16667"/>
              </a:avLst>
            </a:prstGeom>
            <a:gradFill rotWithShape="0">
              <a:gsLst>
                <a:gs pos="0">
                  <a:srgbClr val="95B3D7"/>
                </a:gs>
                <a:gs pos="50000">
                  <a:srgbClr val="DBE5F1"/>
                </a:gs>
                <a:gs pos="100000">
                  <a:srgbClr val="95B3D7"/>
                </a:gs>
              </a:gsLst>
              <a:lin ang="18900000" scaled="1"/>
            </a:gradFill>
            <a:ln w="12700">
              <a:solidFill>
                <a:srgbClr val="95B3D7"/>
              </a:solidFill>
              <a:round/>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Access services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88110" name="AutoShape 46"/>
            <p:cNvCxnSpPr>
              <a:cxnSpLocks noChangeShapeType="1"/>
            </p:cNvCxnSpPr>
            <p:nvPr/>
          </p:nvCxnSpPr>
          <p:spPr bwMode="auto">
            <a:xfrm flipH="1">
              <a:off x="7734" y="8595"/>
              <a:ext cx="481" cy="0"/>
            </a:xfrm>
            <a:prstGeom prst="straightConnector1">
              <a:avLst/>
            </a:prstGeom>
            <a:noFill/>
            <a:ln w="9525">
              <a:solidFill>
                <a:srgbClr val="000000"/>
              </a:solidFill>
              <a:round/>
              <a:headEnd/>
              <a:tailEnd type="triangle" w="med" len="med"/>
            </a:ln>
          </p:spPr>
        </p:cxn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9" name="Rectangle 45"/>
          <p:cNvSpPr>
            <a:spLocks noChangeArrowheads="1"/>
          </p:cNvSpPr>
          <p:nvPr/>
        </p:nvSpPr>
        <p:spPr bwMode="auto">
          <a:xfrm>
            <a:off x="533400" y="61555"/>
            <a:ext cx="76200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2901950" algn="l"/>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System Architecture: </a:t>
            </a:r>
            <a:r>
              <a:rPr kumimoji="0" lang="en-US" sz="2000" b="1" i="0" u="none" strike="noStrike" cap="none" normalizeH="0" baseline="0" dirty="0" smtClean="0">
                <a:ln>
                  <a:noFill/>
                </a:ln>
                <a:solidFill>
                  <a:srgbClr val="C00000"/>
                </a:solidFill>
                <a:effectLst/>
                <a:latin typeface="Times New Roman" pitchFamily="18" charset="0"/>
                <a:ea typeface="Times New Roman" pitchFamily="18" charset="0"/>
                <a:cs typeface="Times New Roman" pitchFamily="18" charset="0"/>
              </a:rPr>
              <a:t>                                         </a:t>
            </a: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901950" algn="l"/>
              </a:tabLst>
            </a:pPr>
            <a:r>
              <a:rPr kumimoji="0" lang="en-US" sz="2000" b="1" i="0" u="none" strike="noStrike" cap="none" normalizeH="0" baseline="0" dirty="0" smtClean="0">
                <a:ln>
                  <a:noFill/>
                </a:ln>
                <a:solidFill>
                  <a:srgbClr val="C00000"/>
                </a:solidFill>
                <a:effectLst/>
                <a:latin typeface="Times New Roman" pitchFamily="18" charset="0"/>
                <a:ea typeface="Times New Roman" pitchFamily="18" charset="0"/>
                <a:cs typeface="Times New Roman" pitchFamily="18" charset="0"/>
              </a:rPr>
              <a:t>                                                                             </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6202" name="Rectangle 58"/>
          <p:cNvSpPr>
            <a:spLocks noChangeArrowheads="1"/>
          </p:cNvSpPr>
          <p:nvPr/>
        </p:nvSpPr>
        <p:spPr bwMode="auto">
          <a:xfrm>
            <a:off x="0" y="1495424"/>
            <a:ext cx="9144000" cy="5539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901950" algn="l"/>
              </a:tabLst>
            </a:pP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90195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83970" name="Group 2"/>
          <p:cNvGrpSpPr>
            <a:grpSpLocks/>
          </p:cNvGrpSpPr>
          <p:nvPr/>
        </p:nvGrpSpPr>
        <p:grpSpPr bwMode="auto">
          <a:xfrm>
            <a:off x="1371600" y="381000"/>
            <a:ext cx="7340600" cy="6324600"/>
            <a:chOff x="659" y="2129"/>
            <a:chExt cx="10048" cy="12352"/>
          </a:xfrm>
        </p:grpSpPr>
        <p:grpSp>
          <p:nvGrpSpPr>
            <p:cNvPr id="83971" name="Group 3"/>
            <p:cNvGrpSpPr>
              <a:grpSpLocks/>
            </p:cNvGrpSpPr>
            <p:nvPr/>
          </p:nvGrpSpPr>
          <p:grpSpPr bwMode="auto">
            <a:xfrm>
              <a:off x="659" y="3798"/>
              <a:ext cx="6705" cy="4223"/>
              <a:chOff x="3121" y="4196"/>
              <a:chExt cx="6705" cy="5261"/>
            </a:xfrm>
          </p:grpSpPr>
          <p:sp>
            <p:nvSpPr>
              <p:cNvPr id="83972" name="Oval 4"/>
              <p:cNvSpPr>
                <a:spLocks noChangeArrowheads="1"/>
              </p:cNvSpPr>
              <p:nvPr/>
            </p:nvSpPr>
            <p:spPr bwMode="auto">
              <a:xfrm>
                <a:off x="4860" y="4196"/>
                <a:ext cx="1863" cy="595"/>
              </a:xfrm>
              <a:prstGeom prst="ellipse">
                <a:avLst/>
              </a:prstGeom>
              <a:gradFill rotWithShape="0">
                <a:gsLst>
                  <a:gs pos="0">
                    <a:srgbClr val="FFFFFF"/>
                  </a:gs>
                  <a:gs pos="100000">
                    <a:srgbClr val="FBD4B4"/>
                  </a:gs>
                </a:gsLst>
                <a:lin ang="54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973" name="Rectangle 5"/>
              <p:cNvSpPr>
                <a:spLocks noChangeArrowheads="1"/>
              </p:cNvSpPr>
              <p:nvPr/>
            </p:nvSpPr>
            <p:spPr bwMode="auto">
              <a:xfrm>
                <a:off x="4901" y="5166"/>
                <a:ext cx="2009" cy="439"/>
              </a:xfrm>
              <a:prstGeom prst="rect">
                <a:avLst/>
              </a:prstGeom>
              <a:gradFill rotWithShape="0">
                <a:gsLst>
                  <a:gs pos="0">
                    <a:srgbClr val="FFFFFF"/>
                  </a:gs>
                  <a:gs pos="100000">
                    <a:srgbClr val="FBD4B4"/>
                  </a:gs>
                </a:gsLst>
                <a:lin ang="54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Register / Login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974" name="AutoShape 6"/>
              <p:cNvSpPr>
                <a:spLocks noChangeArrowheads="1"/>
              </p:cNvSpPr>
              <p:nvPr/>
            </p:nvSpPr>
            <p:spPr bwMode="auto">
              <a:xfrm>
                <a:off x="4935" y="5931"/>
                <a:ext cx="1692" cy="735"/>
              </a:xfrm>
              <a:prstGeom prst="diamond">
                <a:avLst/>
              </a:prstGeom>
              <a:gradFill rotWithShape="0">
                <a:gsLst>
                  <a:gs pos="0">
                    <a:srgbClr val="FFFFFF"/>
                  </a:gs>
                  <a:gs pos="100000">
                    <a:srgbClr val="FBD4B4"/>
                  </a:gs>
                </a:gsLst>
                <a:lin ang="54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Verify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83975" name="AutoShape 7"/>
              <p:cNvCxnSpPr>
                <a:cxnSpLocks noChangeShapeType="1"/>
              </p:cNvCxnSpPr>
              <p:nvPr/>
            </p:nvCxnSpPr>
            <p:spPr bwMode="auto">
              <a:xfrm>
                <a:off x="5784" y="4807"/>
                <a:ext cx="0" cy="359"/>
              </a:xfrm>
              <a:prstGeom prst="straightConnector1">
                <a:avLst/>
              </a:prstGeom>
              <a:noFill/>
              <a:ln w="12700">
                <a:solidFill>
                  <a:srgbClr val="FABF8F"/>
                </a:solidFill>
                <a:round/>
                <a:headEnd/>
                <a:tailEnd type="triangle" w="med" len="med"/>
              </a:ln>
              <a:effectLst/>
            </p:spPr>
          </p:cxnSp>
          <p:cxnSp>
            <p:nvCxnSpPr>
              <p:cNvPr id="83976" name="AutoShape 8"/>
              <p:cNvCxnSpPr>
                <a:cxnSpLocks noChangeShapeType="1"/>
              </p:cNvCxnSpPr>
              <p:nvPr/>
            </p:nvCxnSpPr>
            <p:spPr bwMode="auto">
              <a:xfrm>
                <a:off x="5784" y="5587"/>
                <a:ext cx="0" cy="344"/>
              </a:xfrm>
              <a:prstGeom prst="straightConnector1">
                <a:avLst/>
              </a:prstGeom>
              <a:noFill/>
              <a:ln w="12700">
                <a:solidFill>
                  <a:srgbClr val="FABF8F"/>
                </a:solidFill>
                <a:round/>
                <a:headEnd/>
                <a:tailEnd type="triangle" w="med" len="med"/>
              </a:ln>
              <a:effectLst/>
            </p:spPr>
          </p:cxnSp>
          <p:sp>
            <p:nvSpPr>
              <p:cNvPr id="83977" name="AutoShape 9"/>
              <p:cNvSpPr>
                <a:spLocks noChangeArrowheads="1"/>
              </p:cNvSpPr>
              <p:nvPr/>
            </p:nvSpPr>
            <p:spPr bwMode="auto">
              <a:xfrm>
                <a:off x="3543" y="5853"/>
                <a:ext cx="1033" cy="923"/>
              </a:xfrm>
              <a:prstGeom prst="roundRect">
                <a:avLst>
                  <a:gd name="adj" fmla="val 16667"/>
                </a:avLst>
              </a:prstGeom>
              <a:gradFill rotWithShape="0">
                <a:gsLst>
                  <a:gs pos="0">
                    <a:srgbClr val="FFFFFF"/>
                  </a:gs>
                  <a:gs pos="100000">
                    <a:srgbClr val="FBD4B4"/>
                  </a:gs>
                </a:gsLst>
                <a:lin ang="54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Error page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978" name="AutoShape 10"/>
              <p:cNvSpPr>
                <a:spLocks noChangeArrowheads="1"/>
              </p:cNvSpPr>
              <p:nvPr/>
            </p:nvSpPr>
            <p:spPr bwMode="auto">
              <a:xfrm>
                <a:off x="4968" y="7032"/>
                <a:ext cx="1581" cy="590"/>
              </a:xfrm>
              <a:prstGeom prst="roundRect">
                <a:avLst>
                  <a:gd name="adj" fmla="val 16667"/>
                </a:avLst>
              </a:prstGeom>
              <a:gradFill rotWithShape="0">
                <a:gsLst>
                  <a:gs pos="0">
                    <a:srgbClr val="FFFFFF"/>
                  </a:gs>
                  <a:gs pos="100000">
                    <a:srgbClr val="FBD4B4"/>
                  </a:gs>
                </a:gsLst>
                <a:lin ang="54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Home Page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83979" name="AutoShape 11"/>
              <p:cNvCxnSpPr>
                <a:cxnSpLocks noChangeShapeType="1"/>
              </p:cNvCxnSpPr>
              <p:nvPr/>
            </p:nvCxnSpPr>
            <p:spPr bwMode="auto">
              <a:xfrm>
                <a:off x="5784" y="6666"/>
                <a:ext cx="0" cy="350"/>
              </a:xfrm>
              <a:prstGeom prst="straightConnector1">
                <a:avLst/>
              </a:prstGeom>
              <a:noFill/>
              <a:ln w="12700">
                <a:solidFill>
                  <a:srgbClr val="FABF8F"/>
                </a:solidFill>
                <a:round/>
                <a:headEnd/>
                <a:tailEnd type="triangle" w="med" len="med"/>
              </a:ln>
              <a:effectLst/>
            </p:spPr>
          </p:cxnSp>
          <p:cxnSp>
            <p:nvCxnSpPr>
              <p:cNvPr id="83980" name="AutoShape 12"/>
              <p:cNvCxnSpPr>
                <a:cxnSpLocks noChangeShapeType="1"/>
              </p:cNvCxnSpPr>
              <p:nvPr/>
            </p:nvCxnSpPr>
            <p:spPr bwMode="auto">
              <a:xfrm flipH="1">
                <a:off x="4576" y="6286"/>
                <a:ext cx="359" cy="1"/>
              </a:xfrm>
              <a:prstGeom prst="straightConnector1">
                <a:avLst/>
              </a:prstGeom>
              <a:noFill/>
              <a:ln w="12700">
                <a:solidFill>
                  <a:srgbClr val="FABF8F"/>
                </a:solidFill>
                <a:round/>
                <a:headEnd/>
                <a:tailEnd type="triangle" w="med" len="med"/>
              </a:ln>
              <a:effectLst/>
            </p:spPr>
          </p:cxnSp>
          <p:sp>
            <p:nvSpPr>
              <p:cNvPr id="83981" name="AutoShape 13"/>
              <p:cNvSpPr>
                <a:spLocks noChangeArrowheads="1"/>
              </p:cNvSpPr>
              <p:nvPr/>
            </p:nvSpPr>
            <p:spPr bwMode="auto">
              <a:xfrm>
                <a:off x="5030" y="8404"/>
                <a:ext cx="1519" cy="939"/>
              </a:xfrm>
              <a:prstGeom prst="roundRect">
                <a:avLst>
                  <a:gd name="adj" fmla="val 16667"/>
                </a:avLst>
              </a:prstGeom>
              <a:gradFill rotWithShape="0">
                <a:gsLst>
                  <a:gs pos="0">
                    <a:srgbClr val="FFFFFF"/>
                  </a:gs>
                  <a:gs pos="100000">
                    <a:srgbClr val="FBD4B4"/>
                  </a:gs>
                </a:gsLst>
                <a:lin ang="54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Send request to CSP for Key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982" name="AutoShape 14"/>
              <p:cNvSpPr>
                <a:spLocks noChangeArrowheads="1"/>
              </p:cNvSpPr>
              <p:nvPr/>
            </p:nvSpPr>
            <p:spPr bwMode="auto">
              <a:xfrm>
                <a:off x="3121" y="8362"/>
                <a:ext cx="1455" cy="1095"/>
              </a:xfrm>
              <a:prstGeom prst="roundRect">
                <a:avLst>
                  <a:gd name="adj" fmla="val 16667"/>
                </a:avLst>
              </a:prstGeom>
              <a:gradFill rotWithShape="0">
                <a:gsLst>
                  <a:gs pos="0">
                    <a:srgbClr val="FFFFFF"/>
                  </a:gs>
                  <a:gs pos="100000">
                    <a:srgbClr val="FBD4B4"/>
                  </a:gs>
                </a:gsLst>
                <a:lin ang="54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Send request to GM for ID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983" name="AutoShape 15"/>
              <p:cNvSpPr>
                <a:spLocks noChangeArrowheads="1"/>
              </p:cNvSpPr>
              <p:nvPr/>
            </p:nvSpPr>
            <p:spPr bwMode="auto">
              <a:xfrm>
                <a:off x="6910" y="8404"/>
                <a:ext cx="2103" cy="939"/>
              </a:xfrm>
              <a:prstGeom prst="roundRect">
                <a:avLst>
                  <a:gd name="adj" fmla="val 16667"/>
                </a:avLst>
              </a:prstGeom>
              <a:gradFill rotWithShape="0">
                <a:gsLst>
                  <a:gs pos="0">
                    <a:srgbClr val="FFFFFF"/>
                  </a:gs>
                  <a:gs pos="100000">
                    <a:srgbClr val="FBD4B4"/>
                  </a:gs>
                </a:gsLst>
                <a:lin ang="54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Use the services provided by the GM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83984" name="AutoShape 16"/>
              <p:cNvCxnSpPr>
                <a:cxnSpLocks noChangeShapeType="1"/>
              </p:cNvCxnSpPr>
              <p:nvPr/>
            </p:nvCxnSpPr>
            <p:spPr bwMode="auto">
              <a:xfrm flipH="1">
                <a:off x="4286" y="7622"/>
                <a:ext cx="1520" cy="740"/>
              </a:xfrm>
              <a:prstGeom prst="straightConnector1">
                <a:avLst/>
              </a:prstGeom>
              <a:noFill/>
              <a:ln w="12700">
                <a:solidFill>
                  <a:srgbClr val="FABF8F"/>
                </a:solidFill>
                <a:round/>
                <a:headEnd/>
                <a:tailEnd type="triangle" w="med" len="med"/>
              </a:ln>
              <a:effectLst/>
            </p:spPr>
          </p:cxnSp>
          <p:cxnSp>
            <p:nvCxnSpPr>
              <p:cNvPr id="83985" name="AutoShape 17"/>
              <p:cNvCxnSpPr>
                <a:cxnSpLocks noChangeShapeType="1"/>
              </p:cNvCxnSpPr>
              <p:nvPr/>
            </p:nvCxnSpPr>
            <p:spPr bwMode="auto">
              <a:xfrm flipH="1">
                <a:off x="5591" y="7622"/>
                <a:ext cx="215" cy="782"/>
              </a:xfrm>
              <a:prstGeom prst="straightConnector1">
                <a:avLst/>
              </a:prstGeom>
              <a:noFill/>
              <a:ln w="12700">
                <a:solidFill>
                  <a:srgbClr val="FABF8F"/>
                </a:solidFill>
                <a:round/>
                <a:headEnd/>
                <a:tailEnd type="triangle" w="med" len="med"/>
              </a:ln>
              <a:effectLst/>
            </p:spPr>
          </p:cxnSp>
          <p:cxnSp>
            <p:nvCxnSpPr>
              <p:cNvPr id="83986" name="AutoShape 18"/>
              <p:cNvCxnSpPr>
                <a:cxnSpLocks noChangeShapeType="1"/>
              </p:cNvCxnSpPr>
              <p:nvPr/>
            </p:nvCxnSpPr>
            <p:spPr bwMode="auto">
              <a:xfrm>
                <a:off x="5806" y="7622"/>
                <a:ext cx="1614" cy="782"/>
              </a:xfrm>
              <a:prstGeom prst="straightConnector1">
                <a:avLst/>
              </a:prstGeom>
              <a:noFill/>
              <a:ln w="12700">
                <a:solidFill>
                  <a:srgbClr val="FABF8F"/>
                </a:solidFill>
                <a:round/>
                <a:headEnd/>
                <a:tailEnd type="triangle" w="med" len="med"/>
              </a:ln>
              <a:effectLst/>
            </p:spPr>
          </p:cxnSp>
          <p:sp>
            <p:nvSpPr>
              <p:cNvPr id="83987" name="AutoShape 19"/>
              <p:cNvSpPr>
                <a:spLocks noChangeArrowheads="1"/>
              </p:cNvSpPr>
              <p:nvPr/>
            </p:nvSpPr>
            <p:spPr bwMode="auto">
              <a:xfrm>
                <a:off x="7759" y="7403"/>
                <a:ext cx="2067" cy="834"/>
              </a:xfrm>
              <a:prstGeom prst="roundRect">
                <a:avLst>
                  <a:gd name="adj" fmla="val 16667"/>
                </a:avLst>
              </a:prstGeom>
              <a:gradFill rotWithShape="0">
                <a:gsLst>
                  <a:gs pos="0">
                    <a:srgbClr val="FFFFFF"/>
                  </a:gs>
                  <a:gs pos="100000">
                    <a:srgbClr val="FBD4B4"/>
                  </a:gs>
                </a:gsLst>
                <a:lin ang="54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View First Aid Information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83988" name="AutoShape 20"/>
              <p:cNvCxnSpPr>
                <a:cxnSpLocks noChangeShapeType="1"/>
              </p:cNvCxnSpPr>
              <p:nvPr/>
            </p:nvCxnSpPr>
            <p:spPr bwMode="auto">
              <a:xfrm>
                <a:off x="5806" y="7622"/>
                <a:ext cx="1953" cy="306"/>
              </a:xfrm>
              <a:prstGeom prst="straightConnector1">
                <a:avLst/>
              </a:prstGeom>
              <a:noFill/>
              <a:ln w="12700">
                <a:solidFill>
                  <a:srgbClr val="FABF8F"/>
                </a:solidFill>
                <a:round/>
                <a:headEnd/>
                <a:tailEnd type="triangle" w="med" len="med"/>
              </a:ln>
              <a:effectLst/>
            </p:spPr>
          </p:cxnSp>
        </p:grpSp>
        <p:grpSp>
          <p:nvGrpSpPr>
            <p:cNvPr id="83989" name="Group 21"/>
            <p:cNvGrpSpPr>
              <a:grpSpLocks/>
            </p:cNvGrpSpPr>
            <p:nvPr/>
          </p:nvGrpSpPr>
          <p:grpSpPr bwMode="auto">
            <a:xfrm>
              <a:off x="2568" y="8877"/>
              <a:ext cx="7498" cy="5604"/>
              <a:chOff x="1338" y="5123"/>
              <a:chExt cx="8691" cy="5604"/>
            </a:xfrm>
          </p:grpSpPr>
          <p:sp>
            <p:nvSpPr>
              <p:cNvPr id="83990" name="Oval 22"/>
              <p:cNvSpPr>
                <a:spLocks noChangeArrowheads="1"/>
              </p:cNvSpPr>
              <p:nvPr/>
            </p:nvSpPr>
            <p:spPr bwMode="auto">
              <a:xfrm>
                <a:off x="3877" y="5123"/>
                <a:ext cx="2275" cy="595"/>
              </a:xfrm>
              <a:prstGeom prst="ellipse">
                <a:avLst/>
              </a:prstGeom>
              <a:gradFill rotWithShape="0">
                <a:gsLst>
                  <a:gs pos="0">
                    <a:srgbClr val="92CDDC"/>
                  </a:gs>
                  <a:gs pos="50000">
                    <a:srgbClr val="DAEEF3"/>
                  </a:gs>
                  <a:gs pos="100000">
                    <a:srgbClr val="92CDDC"/>
                  </a:gs>
                </a:gsLst>
                <a:lin ang="18900000" scaled="1"/>
              </a:gradFill>
              <a:ln w="12700">
                <a:solidFill>
                  <a:srgbClr val="92CDDC"/>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Cloud Provider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991" name="Rectangle 23"/>
              <p:cNvSpPr>
                <a:spLocks noChangeArrowheads="1"/>
              </p:cNvSpPr>
              <p:nvPr/>
            </p:nvSpPr>
            <p:spPr bwMode="auto">
              <a:xfrm>
                <a:off x="4420" y="6078"/>
                <a:ext cx="1241" cy="439"/>
              </a:xfrm>
              <a:prstGeom prst="rect">
                <a:avLst/>
              </a:prstGeom>
              <a:gradFill rotWithShape="0">
                <a:gsLst>
                  <a:gs pos="0">
                    <a:srgbClr val="92CDDC"/>
                  </a:gs>
                  <a:gs pos="50000">
                    <a:srgbClr val="DAEEF3"/>
                  </a:gs>
                  <a:gs pos="100000">
                    <a:srgbClr val="92CDDC"/>
                  </a:gs>
                </a:gsLst>
                <a:lin ang="18900000" scaled="1"/>
              </a:gradFill>
              <a:ln w="12700">
                <a:solidFill>
                  <a:srgbClr val="92CDDC"/>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Login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992" name="AutoShape 24"/>
              <p:cNvSpPr>
                <a:spLocks noChangeArrowheads="1"/>
              </p:cNvSpPr>
              <p:nvPr/>
            </p:nvSpPr>
            <p:spPr bwMode="auto">
              <a:xfrm>
                <a:off x="4306" y="6843"/>
                <a:ext cx="1582" cy="735"/>
              </a:xfrm>
              <a:prstGeom prst="diamond">
                <a:avLst/>
              </a:prstGeom>
              <a:gradFill rotWithShape="0">
                <a:gsLst>
                  <a:gs pos="0">
                    <a:srgbClr val="92CDDC"/>
                  </a:gs>
                  <a:gs pos="50000">
                    <a:srgbClr val="DAEEF3"/>
                  </a:gs>
                  <a:gs pos="100000">
                    <a:srgbClr val="92CDDC"/>
                  </a:gs>
                </a:gsLst>
                <a:lin ang="18900000" scaled="1"/>
              </a:gradFill>
              <a:ln w="12700">
                <a:solidFill>
                  <a:srgbClr val="92CDDC"/>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Verify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83993" name="AutoShape 25"/>
              <p:cNvCxnSpPr>
                <a:cxnSpLocks noChangeShapeType="1"/>
              </p:cNvCxnSpPr>
              <p:nvPr/>
            </p:nvCxnSpPr>
            <p:spPr bwMode="auto">
              <a:xfrm>
                <a:off x="5091" y="5719"/>
                <a:ext cx="0" cy="359"/>
              </a:xfrm>
              <a:prstGeom prst="straightConnector1">
                <a:avLst/>
              </a:prstGeom>
              <a:noFill/>
              <a:ln w="12700">
                <a:solidFill>
                  <a:srgbClr val="92CDDC"/>
                </a:solidFill>
                <a:round/>
                <a:headEnd/>
                <a:tailEnd type="triangle" w="med" len="med"/>
              </a:ln>
              <a:effectLst/>
            </p:spPr>
          </p:cxnSp>
          <p:cxnSp>
            <p:nvCxnSpPr>
              <p:cNvPr id="83994" name="AutoShape 26"/>
              <p:cNvCxnSpPr>
                <a:cxnSpLocks noChangeShapeType="1"/>
              </p:cNvCxnSpPr>
              <p:nvPr/>
            </p:nvCxnSpPr>
            <p:spPr bwMode="auto">
              <a:xfrm>
                <a:off x="5091" y="6499"/>
                <a:ext cx="0" cy="344"/>
              </a:xfrm>
              <a:prstGeom prst="straightConnector1">
                <a:avLst/>
              </a:prstGeom>
              <a:noFill/>
              <a:ln w="12700">
                <a:solidFill>
                  <a:srgbClr val="92CDDC"/>
                </a:solidFill>
                <a:round/>
                <a:headEnd/>
                <a:tailEnd type="triangle" w="med" len="med"/>
              </a:ln>
              <a:effectLst/>
            </p:spPr>
          </p:cxnSp>
          <p:sp>
            <p:nvSpPr>
              <p:cNvPr id="83995" name="AutoShape 27"/>
              <p:cNvSpPr>
                <a:spLocks noChangeArrowheads="1"/>
              </p:cNvSpPr>
              <p:nvPr/>
            </p:nvSpPr>
            <p:spPr bwMode="auto">
              <a:xfrm>
                <a:off x="6905" y="6843"/>
                <a:ext cx="1646" cy="666"/>
              </a:xfrm>
              <a:prstGeom prst="roundRect">
                <a:avLst>
                  <a:gd name="adj" fmla="val 16667"/>
                </a:avLst>
              </a:prstGeom>
              <a:gradFill rotWithShape="0">
                <a:gsLst>
                  <a:gs pos="0">
                    <a:srgbClr val="92CDDC"/>
                  </a:gs>
                  <a:gs pos="50000">
                    <a:srgbClr val="DAEEF3"/>
                  </a:gs>
                  <a:gs pos="100000">
                    <a:srgbClr val="92CDDC"/>
                  </a:gs>
                </a:gsLst>
                <a:lin ang="18900000" scaled="1"/>
              </a:gradFill>
              <a:ln w="12700">
                <a:solidFill>
                  <a:srgbClr val="92CDDC"/>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Error page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996" name="AutoShape 28"/>
              <p:cNvSpPr>
                <a:spLocks noChangeArrowheads="1"/>
              </p:cNvSpPr>
              <p:nvPr/>
            </p:nvSpPr>
            <p:spPr bwMode="auto">
              <a:xfrm>
                <a:off x="4240" y="8311"/>
                <a:ext cx="1648" cy="590"/>
              </a:xfrm>
              <a:prstGeom prst="roundRect">
                <a:avLst>
                  <a:gd name="adj" fmla="val 16667"/>
                </a:avLst>
              </a:prstGeom>
              <a:gradFill rotWithShape="0">
                <a:gsLst>
                  <a:gs pos="0">
                    <a:srgbClr val="92CDDC"/>
                  </a:gs>
                  <a:gs pos="50000">
                    <a:srgbClr val="DAEEF3"/>
                  </a:gs>
                  <a:gs pos="100000">
                    <a:srgbClr val="92CDDC"/>
                  </a:gs>
                </a:gsLst>
                <a:lin ang="18900000" scaled="1"/>
              </a:gradFill>
              <a:ln w="12700">
                <a:solidFill>
                  <a:srgbClr val="92CDDC"/>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Home Page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83997" name="AutoShape 29"/>
              <p:cNvCxnSpPr>
                <a:cxnSpLocks noChangeShapeType="1"/>
              </p:cNvCxnSpPr>
              <p:nvPr/>
            </p:nvCxnSpPr>
            <p:spPr bwMode="auto">
              <a:xfrm>
                <a:off x="5888" y="7218"/>
                <a:ext cx="1017" cy="0"/>
              </a:xfrm>
              <a:prstGeom prst="straightConnector1">
                <a:avLst/>
              </a:prstGeom>
              <a:noFill/>
              <a:ln w="12700">
                <a:solidFill>
                  <a:srgbClr val="92CDDC"/>
                </a:solidFill>
                <a:round/>
                <a:headEnd/>
                <a:tailEnd type="triangle" w="med" len="med"/>
              </a:ln>
              <a:effectLst/>
            </p:spPr>
          </p:cxnSp>
          <p:cxnSp>
            <p:nvCxnSpPr>
              <p:cNvPr id="83998" name="AutoShape 30"/>
              <p:cNvCxnSpPr>
                <a:cxnSpLocks noChangeShapeType="1"/>
              </p:cNvCxnSpPr>
              <p:nvPr/>
            </p:nvCxnSpPr>
            <p:spPr bwMode="auto">
              <a:xfrm>
                <a:off x="5091" y="7577"/>
                <a:ext cx="0" cy="733"/>
              </a:xfrm>
              <a:prstGeom prst="straightConnector1">
                <a:avLst/>
              </a:prstGeom>
              <a:noFill/>
              <a:ln w="12700">
                <a:solidFill>
                  <a:srgbClr val="92CDDC"/>
                </a:solidFill>
                <a:round/>
                <a:headEnd/>
                <a:tailEnd type="triangle" w="med" len="med"/>
              </a:ln>
              <a:effectLst/>
            </p:spPr>
          </p:cxnSp>
          <p:sp>
            <p:nvSpPr>
              <p:cNvPr id="83999" name="AutoShape 31"/>
              <p:cNvSpPr>
                <a:spLocks noChangeArrowheads="1"/>
              </p:cNvSpPr>
              <p:nvPr/>
            </p:nvSpPr>
            <p:spPr bwMode="auto">
              <a:xfrm>
                <a:off x="1338" y="9892"/>
                <a:ext cx="1872" cy="634"/>
              </a:xfrm>
              <a:prstGeom prst="roundRect">
                <a:avLst>
                  <a:gd name="adj" fmla="val 16667"/>
                </a:avLst>
              </a:prstGeom>
              <a:gradFill rotWithShape="0">
                <a:gsLst>
                  <a:gs pos="0">
                    <a:srgbClr val="92CDDC"/>
                  </a:gs>
                  <a:gs pos="50000">
                    <a:srgbClr val="DAEEF3"/>
                  </a:gs>
                  <a:gs pos="100000">
                    <a:srgbClr val="92CDDC"/>
                  </a:gs>
                </a:gsLst>
                <a:lin ang="18900000" scaled="1"/>
              </a:gradFill>
              <a:ln w="12700">
                <a:solidFill>
                  <a:srgbClr val="92CDDC"/>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Accept Request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4000" name="AutoShape 32"/>
              <p:cNvSpPr>
                <a:spLocks noChangeArrowheads="1"/>
              </p:cNvSpPr>
              <p:nvPr/>
            </p:nvSpPr>
            <p:spPr bwMode="auto">
              <a:xfrm>
                <a:off x="6327" y="9892"/>
                <a:ext cx="1654" cy="835"/>
              </a:xfrm>
              <a:prstGeom prst="roundRect">
                <a:avLst>
                  <a:gd name="adj" fmla="val 16667"/>
                </a:avLst>
              </a:prstGeom>
              <a:gradFill rotWithShape="0">
                <a:gsLst>
                  <a:gs pos="0">
                    <a:srgbClr val="92CDDC"/>
                  </a:gs>
                  <a:gs pos="50000">
                    <a:srgbClr val="DAEEF3"/>
                  </a:gs>
                  <a:gs pos="100000">
                    <a:srgbClr val="92CDDC"/>
                  </a:gs>
                </a:gsLst>
                <a:lin ang="18900000" scaled="1"/>
              </a:gradFill>
              <a:ln w="12700">
                <a:solidFill>
                  <a:srgbClr val="92CDDC"/>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Provide services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84001" name="AutoShape 33"/>
              <p:cNvCxnSpPr>
                <a:cxnSpLocks noChangeShapeType="1"/>
              </p:cNvCxnSpPr>
              <p:nvPr/>
            </p:nvCxnSpPr>
            <p:spPr bwMode="auto">
              <a:xfrm flipH="1">
                <a:off x="2744" y="8775"/>
                <a:ext cx="1496" cy="1117"/>
              </a:xfrm>
              <a:prstGeom prst="straightConnector1">
                <a:avLst/>
              </a:prstGeom>
              <a:noFill/>
              <a:ln w="12700">
                <a:solidFill>
                  <a:srgbClr val="92CDDC"/>
                </a:solidFill>
                <a:round/>
                <a:headEnd/>
                <a:tailEnd type="triangle" w="med" len="med"/>
              </a:ln>
              <a:effectLst/>
            </p:spPr>
          </p:cxnSp>
          <p:cxnSp>
            <p:nvCxnSpPr>
              <p:cNvPr id="84002" name="AutoShape 34"/>
              <p:cNvCxnSpPr>
                <a:cxnSpLocks noChangeShapeType="1"/>
              </p:cNvCxnSpPr>
              <p:nvPr/>
            </p:nvCxnSpPr>
            <p:spPr bwMode="auto">
              <a:xfrm>
                <a:off x="5901" y="8588"/>
                <a:ext cx="2870" cy="500"/>
              </a:xfrm>
              <a:prstGeom prst="straightConnector1">
                <a:avLst/>
              </a:prstGeom>
              <a:noFill/>
              <a:ln w="12700">
                <a:solidFill>
                  <a:srgbClr val="92CDDC"/>
                </a:solidFill>
                <a:round/>
                <a:headEnd/>
                <a:tailEnd type="triangle" w="med" len="med"/>
              </a:ln>
              <a:effectLst/>
            </p:spPr>
          </p:cxnSp>
          <p:sp>
            <p:nvSpPr>
              <p:cNvPr id="84003" name="AutoShape 35"/>
              <p:cNvSpPr>
                <a:spLocks noChangeArrowheads="1"/>
              </p:cNvSpPr>
              <p:nvPr/>
            </p:nvSpPr>
            <p:spPr bwMode="auto">
              <a:xfrm>
                <a:off x="3768" y="9892"/>
                <a:ext cx="1609" cy="735"/>
              </a:xfrm>
              <a:prstGeom prst="roundRect">
                <a:avLst>
                  <a:gd name="adj" fmla="val 16667"/>
                </a:avLst>
              </a:prstGeom>
              <a:gradFill rotWithShape="0">
                <a:gsLst>
                  <a:gs pos="0">
                    <a:srgbClr val="92CDDC"/>
                  </a:gs>
                  <a:gs pos="50000">
                    <a:srgbClr val="DAEEF3"/>
                  </a:gs>
                  <a:gs pos="100000">
                    <a:srgbClr val="92CDDC"/>
                  </a:gs>
                </a:gsLst>
                <a:lin ang="18900000" scaled="1"/>
              </a:gradFill>
              <a:ln w="12700">
                <a:solidFill>
                  <a:srgbClr val="92CDDC"/>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Generate key to 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4004" name="AutoShape 36"/>
              <p:cNvSpPr>
                <a:spLocks noChangeArrowheads="1"/>
              </p:cNvSpPr>
              <p:nvPr/>
            </p:nvSpPr>
            <p:spPr bwMode="auto">
              <a:xfrm>
                <a:off x="8771" y="8588"/>
                <a:ext cx="1258" cy="813"/>
              </a:xfrm>
              <a:prstGeom prst="roundRect">
                <a:avLst>
                  <a:gd name="adj" fmla="val 16667"/>
                </a:avLst>
              </a:prstGeom>
              <a:gradFill rotWithShape="0">
                <a:gsLst>
                  <a:gs pos="0">
                    <a:srgbClr val="92CDDC"/>
                  </a:gs>
                  <a:gs pos="50000">
                    <a:srgbClr val="DAEEF3"/>
                  </a:gs>
                  <a:gs pos="100000">
                    <a:srgbClr val="92CDDC"/>
                  </a:gs>
                </a:gsLst>
                <a:lin ang="18900000" scaled="1"/>
              </a:gradFill>
              <a:ln w="12700">
                <a:solidFill>
                  <a:srgbClr val="92CDDC"/>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Logout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84005" name="AutoShape 37"/>
              <p:cNvCxnSpPr>
                <a:cxnSpLocks noChangeShapeType="1"/>
              </p:cNvCxnSpPr>
              <p:nvPr/>
            </p:nvCxnSpPr>
            <p:spPr bwMode="auto">
              <a:xfrm flipH="1">
                <a:off x="4420" y="8901"/>
                <a:ext cx="325" cy="991"/>
              </a:xfrm>
              <a:prstGeom prst="straightConnector1">
                <a:avLst/>
              </a:prstGeom>
              <a:noFill/>
              <a:ln w="12700">
                <a:solidFill>
                  <a:srgbClr val="92CDDC"/>
                </a:solidFill>
                <a:round/>
                <a:headEnd/>
                <a:tailEnd type="triangle" w="med" len="med"/>
              </a:ln>
              <a:effectLst/>
            </p:spPr>
          </p:cxnSp>
          <p:cxnSp>
            <p:nvCxnSpPr>
              <p:cNvPr id="84006" name="AutoShape 38"/>
              <p:cNvCxnSpPr>
                <a:cxnSpLocks noChangeShapeType="1"/>
              </p:cNvCxnSpPr>
              <p:nvPr/>
            </p:nvCxnSpPr>
            <p:spPr bwMode="auto">
              <a:xfrm>
                <a:off x="5759" y="8901"/>
                <a:ext cx="1146" cy="991"/>
              </a:xfrm>
              <a:prstGeom prst="straightConnector1">
                <a:avLst/>
              </a:prstGeom>
              <a:noFill/>
              <a:ln w="12700">
                <a:solidFill>
                  <a:srgbClr val="92CDDC"/>
                </a:solidFill>
                <a:round/>
                <a:headEnd/>
                <a:tailEnd type="triangle" w="med" len="med"/>
              </a:ln>
              <a:effectLst/>
            </p:spPr>
          </p:cxnSp>
          <p:sp>
            <p:nvSpPr>
              <p:cNvPr id="84007" name="AutoShape 39"/>
              <p:cNvSpPr>
                <a:spLocks noChangeArrowheads="1"/>
              </p:cNvSpPr>
              <p:nvPr/>
            </p:nvSpPr>
            <p:spPr bwMode="auto">
              <a:xfrm>
                <a:off x="8383" y="9592"/>
                <a:ext cx="1646" cy="666"/>
              </a:xfrm>
              <a:prstGeom prst="roundRect">
                <a:avLst>
                  <a:gd name="adj" fmla="val 16667"/>
                </a:avLst>
              </a:prstGeom>
              <a:gradFill rotWithShape="0">
                <a:gsLst>
                  <a:gs pos="0">
                    <a:srgbClr val="92CDDC"/>
                  </a:gs>
                  <a:gs pos="50000">
                    <a:srgbClr val="DAEEF3"/>
                  </a:gs>
                  <a:gs pos="100000">
                    <a:srgbClr val="92CDDC"/>
                  </a:gs>
                </a:gsLst>
                <a:lin ang="18900000" scaled="1"/>
              </a:gradFill>
              <a:ln w="12700">
                <a:solidFill>
                  <a:srgbClr val="92CDDC"/>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View ID’s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84008" name="AutoShape 40"/>
              <p:cNvCxnSpPr>
                <a:cxnSpLocks noChangeShapeType="1"/>
              </p:cNvCxnSpPr>
              <p:nvPr/>
            </p:nvCxnSpPr>
            <p:spPr bwMode="auto">
              <a:xfrm>
                <a:off x="5888" y="8828"/>
                <a:ext cx="2574" cy="764"/>
              </a:xfrm>
              <a:prstGeom prst="straightConnector1">
                <a:avLst/>
              </a:prstGeom>
              <a:noFill/>
              <a:ln w="12700">
                <a:solidFill>
                  <a:srgbClr val="92CDDC"/>
                </a:solidFill>
                <a:round/>
                <a:headEnd/>
                <a:tailEnd type="triangle" w="med" len="med"/>
              </a:ln>
              <a:effectLst/>
            </p:spPr>
          </p:cxnSp>
        </p:grpSp>
        <p:grpSp>
          <p:nvGrpSpPr>
            <p:cNvPr id="84009" name="Group 41"/>
            <p:cNvGrpSpPr>
              <a:grpSpLocks/>
            </p:cNvGrpSpPr>
            <p:nvPr/>
          </p:nvGrpSpPr>
          <p:grpSpPr bwMode="auto">
            <a:xfrm>
              <a:off x="1565" y="2129"/>
              <a:ext cx="9142" cy="2052"/>
              <a:chOff x="1061" y="5505"/>
              <a:chExt cx="9142" cy="2052"/>
            </a:xfrm>
          </p:grpSpPr>
          <p:sp>
            <p:nvSpPr>
              <p:cNvPr id="84010" name="Oval 42"/>
              <p:cNvSpPr>
                <a:spLocks noChangeArrowheads="1"/>
              </p:cNvSpPr>
              <p:nvPr/>
            </p:nvSpPr>
            <p:spPr bwMode="auto">
              <a:xfrm>
                <a:off x="1061" y="5590"/>
                <a:ext cx="1756" cy="779"/>
              </a:xfrm>
              <a:prstGeom prst="ellipse">
                <a:avLst/>
              </a:prstGeom>
              <a:gradFill rotWithShape="0">
                <a:gsLst>
                  <a:gs pos="0">
                    <a:srgbClr val="FFFFFF"/>
                  </a:gs>
                  <a:gs pos="100000">
                    <a:srgbClr val="D6E3BC"/>
                  </a:gs>
                </a:gsLst>
                <a:lin ang="5400000" scaled="1"/>
              </a:gradFill>
              <a:ln w="12700">
                <a:solidFill>
                  <a:srgbClr val="C2D69B"/>
                </a:solidFill>
                <a:round/>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Services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4011" name="AutoShape 43"/>
              <p:cNvSpPr>
                <a:spLocks noChangeArrowheads="1"/>
              </p:cNvSpPr>
              <p:nvPr/>
            </p:nvSpPr>
            <p:spPr bwMode="auto">
              <a:xfrm>
                <a:off x="3410" y="5505"/>
                <a:ext cx="1974" cy="864"/>
              </a:xfrm>
              <a:prstGeom prst="roundRect">
                <a:avLst>
                  <a:gd name="adj" fmla="val 16667"/>
                </a:avLst>
              </a:prstGeom>
              <a:gradFill rotWithShape="0">
                <a:gsLst>
                  <a:gs pos="0">
                    <a:srgbClr val="D99594"/>
                  </a:gs>
                  <a:gs pos="50000">
                    <a:srgbClr val="F2DBDB"/>
                  </a:gs>
                  <a:gs pos="100000">
                    <a:srgbClr val="D99594"/>
                  </a:gs>
                </a:gsLst>
                <a:lin ang="18900000" scaled="1"/>
              </a:gradFill>
              <a:ln w="12700">
                <a:solidFill>
                  <a:srgbClr val="D99594"/>
                </a:solidFill>
                <a:round/>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Provide Patient ID &amp; Secret Code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4012" name="AutoShape 44"/>
              <p:cNvSpPr>
                <a:spLocks noChangeArrowheads="1"/>
              </p:cNvSpPr>
              <p:nvPr/>
            </p:nvSpPr>
            <p:spPr bwMode="auto">
              <a:xfrm>
                <a:off x="8670" y="7014"/>
                <a:ext cx="1533" cy="543"/>
              </a:xfrm>
              <a:prstGeom prst="roundRect">
                <a:avLst>
                  <a:gd name="adj" fmla="val 16667"/>
                </a:avLst>
              </a:prstGeom>
              <a:gradFill rotWithShape="0">
                <a:gsLst>
                  <a:gs pos="0">
                    <a:srgbClr val="95B3D7"/>
                  </a:gs>
                  <a:gs pos="50000">
                    <a:srgbClr val="DBE5F1"/>
                  </a:gs>
                  <a:gs pos="100000">
                    <a:srgbClr val="95B3D7"/>
                  </a:gs>
                </a:gsLst>
                <a:lin ang="18900000" scaled="1"/>
              </a:gradFill>
              <a:ln w="12700">
                <a:solidFill>
                  <a:srgbClr val="95B3D7"/>
                </a:solidFill>
                <a:round/>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Logout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4013" name="AutoShape 45"/>
              <p:cNvSpPr>
                <a:spLocks noChangeArrowheads="1"/>
              </p:cNvSpPr>
              <p:nvPr/>
            </p:nvSpPr>
            <p:spPr bwMode="auto">
              <a:xfrm>
                <a:off x="8495" y="5505"/>
                <a:ext cx="1708" cy="960"/>
              </a:xfrm>
              <a:prstGeom prst="roundRect">
                <a:avLst>
                  <a:gd name="adj" fmla="val 16667"/>
                </a:avLst>
              </a:prstGeom>
              <a:gradFill rotWithShape="0">
                <a:gsLst>
                  <a:gs pos="0">
                    <a:srgbClr val="FFFFFF"/>
                  </a:gs>
                  <a:gs pos="100000">
                    <a:srgbClr val="FBD4B4"/>
                  </a:gs>
                </a:gsLst>
                <a:lin ang="54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Access the Service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4014" name="AutoShape 46"/>
              <p:cNvSpPr>
                <a:spLocks noChangeArrowheads="1"/>
              </p:cNvSpPr>
              <p:nvPr/>
            </p:nvSpPr>
            <p:spPr bwMode="auto">
              <a:xfrm>
                <a:off x="6032" y="5505"/>
                <a:ext cx="1935" cy="881"/>
              </a:xfrm>
              <a:prstGeom prst="roundRect">
                <a:avLst>
                  <a:gd name="adj" fmla="val 16667"/>
                </a:avLst>
              </a:prstGeom>
              <a:gradFill rotWithShape="0">
                <a:gsLst>
                  <a:gs pos="0">
                    <a:srgbClr val="B2A1C7"/>
                  </a:gs>
                  <a:gs pos="50000">
                    <a:srgbClr val="E5DFEC"/>
                  </a:gs>
                  <a:gs pos="100000">
                    <a:srgbClr val="B2A1C7"/>
                  </a:gs>
                </a:gsLst>
                <a:lin ang="18900000" scaled="1"/>
              </a:gradFill>
              <a:ln w="12700">
                <a:solidFill>
                  <a:srgbClr val="B2A1C7"/>
                </a:solidFill>
                <a:round/>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Send request to Doctor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84015" name="AutoShape 47"/>
              <p:cNvCxnSpPr>
                <a:cxnSpLocks noChangeShapeType="1"/>
              </p:cNvCxnSpPr>
              <p:nvPr/>
            </p:nvCxnSpPr>
            <p:spPr bwMode="auto">
              <a:xfrm>
                <a:off x="2817" y="5946"/>
                <a:ext cx="593" cy="0"/>
              </a:xfrm>
              <a:prstGeom prst="straightConnector1">
                <a:avLst/>
              </a:prstGeom>
              <a:noFill/>
              <a:ln w="9525">
                <a:solidFill>
                  <a:srgbClr val="000000"/>
                </a:solidFill>
                <a:round/>
                <a:headEnd/>
                <a:tailEnd type="triangle" w="med" len="med"/>
              </a:ln>
            </p:spPr>
          </p:cxnSp>
          <p:cxnSp>
            <p:nvCxnSpPr>
              <p:cNvPr id="84016" name="AutoShape 48"/>
              <p:cNvCxnSpPr>
                <a:cxnSpLocks noChangeShapeType="1"/>
              </p:cNvCxnSpPr>
              <p:nvPr/>
            </p:nvCxnSpPr>
            <p:spPr bwMode="auto">
              <a:xfrm>
                <a:off x="5384" y="5946"/>
                <a:ext cx="648" cy="1"/>
              </a:xfrm>
              <a:prstGeom prst="straightConnector1">
                <a:avLst/>
              </a:prstGeom>
              <a:noFill/>
              <a:ln w="9525">
                <a:solidFill>
                  <a:srgbClr val="000000"/>
                </a:solidFill>
                <a:round/>
                <a:headEnd/>
                <a:tailEnd type="triangle" w="med" len="med"/>
              </a:ln>
            </p:spPr>
          </p:cxnSp>
          <p:cxnSp>
            <p:nvCxnSpPr>
              <p:cNvPr id="84017" name="AutoShape 49"/>
              <p:cNvCxnSpPr>
                <a:cxnSpLocks noChangeShapeType="1"/>
              </p:cNvCxnSpPr>
              <p:nvPr/>
            </p:nvCxnSpPr>
            <p:spPr bwMode="auto">
              <a:xfrm>
                <a:off x="7967" y="5946"/>
                <a:ext cx="528" cy="1"/>
              </a:xfrm>
              <a:prstGeom prst="straightConnector1">
                <a:avLst/>
              </a:prstGeom>
              <a:noFill/>
              <a:ln w="9525">
                <a:solidFill>
                  <a:srgbClr val="000000"/>
                </a:solidFill>
                <a:round/>
                <a:headEnd/>
                <a:tailEnd type="triangle" w="med" len="med"/>
              </a:ln>
            </p:spPr>
          </p:cxnSp>
          <p:cxnSp>
            <p:nvCxnSpPr>
              <p:cNvPr id="84018" name="AutoShape 50"/>
              <p:cNvCxnSpPr>
                <a:cxnSpLocks noChangeShapeType="1"/>
              </p:cNvCxnSpPr>
              <p:nvPr/>
            </p:nvCxnSpPr>
            <p:spPr bwMode="auto">
              <a:xfrm>
                <a:off x="9254" y="6465"/>
                <a:ext cx="0" cy="549"/>
              </a:xfrm>
              <a:prstGeom prst="straightConnector1">
                <a:avLst/>
              </a:prstGeom>
              <a:noFill/>
              <a:ln w="9525">
                <a:solidFill>
                  <a:srgbClr val="000000"/>
                </a:solidFill>
                <a:round/>
                <a:headEnd/>
                <a:tailEnd type="triangle" w="med" len="med"/>
              </a:ln>
            </p:spPr>
          </p:cxnSp>
        </p:grpSp>
        <p:sp>
          <p:nvSpPr>
            <p:cNvPr id="84019" name="AutoShape 51"/>
            <p:cNvSpPr>
              <a:spLocks noChangeArrowheads="1"/>
            </p:cNvSpPr>
            <p:nvPr/>
          </p:nvSpPr>
          <p:spPr bwMode="auto">
            <a:xfrm>
              <a:off x="9504" y="5781"/>
              <a:ext cx="1113" cy="1249"/>
            </a:xfrm>
            <a:prstGeom prst="can">
              <a:avLst>
                <a:gd name="adj" fmla="val 28055"/>
              </a:avLst>
            </a:prstGeom>
            <a:solidFill>
              <a:srgbClr val="C0504D"/>
            </a:solidFill>
            <a:ln w="38100">
              <a:solidFill>
                <a:srgbClr val="F2F2F2"/>
              </a:solidFill>
              <a:round/>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endParaRPr lang="en-US"/>
            </a:p>
          </p:txBody>
        </p:sp>
        <p:cxnSp>
          <p:nvCxnSpPr>
            <p:cNvPr id="84020" name="AutoShape 52"/>
            <p:cNvCxnSpPr>
              <a:cxnSpLocks noChangeShapeType="1"/>
            </p:cNvCxnSpPr>
            <p:nvPr/>
          </p:nvCxnSpPr>
          <p:spPr bwMode="auto">
            <a:xfrm>
              <a:off x="3129" y="2864"/>
              <a:ext cx="6535" cy="3198"/>
            </a:xfrm>
            <a:prstGeom prst="straightConnector1">
              <a:avLst/>
            </a:prstGeom>
            <a:noFill/>
            <a:ln w="9525">
              <a:solidFill>
                <a:srgbClr val="000000"/>
              </a:solidFill>
              <a:round/>
              <a:headEnd/>
              <a:tailEnd type="triangle" w="med" len="med"/>
            </a:ln>
          </p:spPr>
        </p:cxnSp>
        <p:cxnSp>
          <p:nvCxnSpPr>
            <p:cNvPr id="84021" name="AutoShape 53"/>
            <p:cNvCxnSpPr>
              <a:cxnSpLocks noChangeShapeType="1"/>
            </p:cNvCxnSpPr>
            <p:nvPr/>
          </p:nvCxnSpPr>
          <p:spPr bwMode="auto">
            <a:xfrm>
              <a:off x="4183" y="4181"/>
              <a:ext cx="5339" cy="2191"/>
            </a:xfrm>
            <a:prstGeom prst="straightConnector1">
              <a:avLst/>
            </a:prstGeom>
            <a:noFill/>
            <a:ln w="9525">
              <a:solidFill>
                <a:srgbClr val="000000"/>
              </a:solidFill>
              <a:round/>
              <a:headEnd/>
              <a:tailEnd type="triangle" w="med" len="med"/>
            </a:ln>
          </p:spPr>
        </p:cxnSp>
        <p:cxnSp>
          <p:nvCxnSpPr>
            <p:cNvPr id="84022" name="AutoShape 54"/>
            <p:cNvCxnSpPr>
              <a:cxnSpLocks noChangeShapeType="1"/>
            </p:cNvCxnSpPr>
            <p:nvPr/>
          </p:nvCxnSpPr>
          <p:spPr bwMode="auto">
            <a:xfrm flipV="1">
              <a:off x="6382" y="7142"/>
              <a:ext cx="3376" cy="3830"/>
            </a:xfrm>
            <a:prstGeom prst="straightConnector1">
              <a:avLst/>
            </a:prstGeom>
            <a:noFill/>
            <a:ln w="9525">
              <a:solidFill>
                <a:srgbClr val="000000"/>
              </a:solidFill>
              <a:round/>
              <a:headEnd/>
              <a:tailEnd type="triangle" w="med" len="med"/>
            </a:ln>
          </p:spPr>
        </p:cxn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839200" cy="4144963"/>
          </a:xfrm>
        </p:spPr>
        <p:txBody>
          <a:bodyPr>
            <a:noAutofit/>
          </a:bodyPr>
          <a:lstStyle/>
          <a:p>
            <a:pPr algn="just">
              <a:lnSpc>
                <a:spcPct val="150000"/>
              </a:lnSpc>
              <a:buNone/>
            </a:pPr>
            <a:r>
              <a:rPr lang="en-US" sz="1800" b="1" dirty="0" smtClean="0">
                <a:latin typeface="Times New Roman" pitchFamily="18" charset="0"/>
                <a:cs typeface="Times New Roman" pitchFamily="18" charset="0"/>
              </a:rPr>
              <a:t>CONCLUSION </a:t>
            </a:r>
            <a:endParaRPr lang="en-US" sz="1800" dirty="0" smtClean="0">
              <a:latin typeface="Times New Roman" pitchFamily="18" charset="0"/>
              <a:cs typeface="Times New Roman" pitchFamily="18" charset="0"/>
            </a:endParaRPr>
          </a:p>
          <a:p>
            <a:pPr algn="just">
              <a:lnSpc>
                <a:spcPct val="150000"/>
              </a:lnSpc>
              <a:buNone/>
            </a:pPr>
            <a:r>
              <a:rPr lang="en-US" sz="1800" dirty="0" smtClean="0">
                <a:latin typeface="Times New Roman" pitchFamily="18" charset="0"/>
                <a:cs typeface="Times New Roman" pitchFamily="18" charset="0"/>
              </a:rPr>
              <a:t>Protecting the privacy of patients is crucial to the success of smart cloud based healthcare applications. In this paper, we have presented the anonymous authentication scheme for smart cloud based healthcare applications. The proposed scheme preserves the privacy of patients when they access the services hosted on the cloud. The scheme utilizes rotating group signature scheme based on ECC. Due to smaller key sizes used in ECC, the security of the system can be easily scaled up by increasing the key size without affecting the computational complexity. The scheme adds an extra layer of protection against traffic analysis attacks by an eavesdropper by providing anonymity at the network layer by employing TOR. The scheme protects patients’ sensitive data from an eavesdropper and </a:t>
            </a:r>
            <a:r>
              <a:rPr lang="en-US" sz="1800" dirty="0" err="1" smtClean="0">
                <a:latin typeface="Times New Roman" pitchFamily="18" charset="0"/>
                <a:cs typeface="Times New Roman" pitchFamily="18" charset="0"/>
              </a:rPr>
              <a:t>untrusted</a:t>
            </a:r>
            <a:r>
              <a:rPr lang="en-US" sz="1800" dirty="0" smtClean="0">
                <a:latin typeface="Times New Roman" pitchFamily="18" charset="0"/>
                <a:cs typeface="Times New Roman" pitchFamily="18" charset="0"/>
              </a:rPr>
              <a:t> cloud servers. One salient feature of our scheme is that the medical application or service providers cannot reveal the identity of the patient hence protecting the privacy. In this paper, we have designed a practical system which is</a:t>
            </a:r>
          </a:p>
          <a:p>
            <a:pPr algn="just">
              <a:lnSpc>
                <a:spcPct val="150000"/>
              </a:lnSpc>
              <a:buNone/>
            </a:pPr>
            <a:r>
              <a:rPr lang="en-US" sz="1800" dirty="0" smtClean="0">
                <a:latin typeface="Times New Roman" pitchFamily="18" charset="0"/>
                <a:cs typeface="Times New Roman" pitchFamily="18" charset="0"/>
              </a:rPr>
              <a:t>secure and efficient. The proposed authentication scheme ensures that the patients can consume services without revealing their identity at the time of consumption or retrospectively.</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696200" cy="5745163"/>
          </a:xfrm>
        </p:spPr>
        <p:txBody>
          <a:bodyPr>
            <a:normAutofit lnSpcReduction="10000"/>
          </a:bodyPr>
          <a:lstStyle/>
          <a:p>
            <a:pPr algn="just">
              <a:lnSpc>
                <a:spcPct val="150000"/>
              </a:lnSpc>
              <a:buNone/>
            </a:pPr>
            <a:r>
              <a:rPr lang="en-US" sz="2000" b="1"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lgn="just">
              <a:lnSpc>
                <a:spcPct val="150000"/>
              </a:lnSpc>
              <a:buNone/>
            </a:pPr>
            <a:r>
              <a:rPr lang="en-US" sz="2000" b="1" dirty="0" smtClean="0">
                <a:latin typeface="Times New Roman" pitchFamily="18" charset="0"/>
                <a:cs typeface="Times New Roman" pitchFamily="18" charset="0"/>
              </a:rPr>
              <a:t>EXISTING CONCEPT:- </a:t>
            </a:r>
            <a:endParaRPr lang="en-US" sz="2000" dirty="0" smtClean="0">
              <a:latin typeface="Times New Roman" pitchFamily="18" charset="0"/>
              <a:cs typeface="Times New Roman" pitchFamily="18" charset="0"/>
            </a:endParaRPr>
          </a:p>
          <a:p>
            <a:pPr algn="just">
              <a:lnSpc>
                <a:spcPct val="150000"/>
              </a:lnSpc>
              <a:buNone/>
            </a:pPr>
            <a:r>
              <a:rPr lang="en-US" sz="2000" dirty="0" smtClean="0">
                <a:latin typeface="Times New Roman" pitchFamily="18" charset="0"/>
                <a:cs typeface="Times New Roman" pitchFamily="18" charset="0"/>
              </a:rPr>
              <a:t>In existing system now a days in hospitals lot of patients are coming to hospital the hospital management don’t know weather who is coming to admit in hospital how is going to register they are not identifying. And what is the problem also they do not understand clearly. If any emergency case is there they are not getting operation at correct time to overcome all those problems we are going to implement some methods in proposed system.</a:t>
            </a:r>
          </a:p>
          <a:p>
            <a:pPr algn="just">
              <a:lnSpc>
                <a:spcPct val="150000"/>
              </a:lnSpc>
              <a:buNone/>
            </a:pPr>
            <a:r>
              <a:rPr lang="en-US" sz="2000" dirty="0" smtClean="0">
                <a:latin typeface="Times New Roman" pitchFamily="18" charset="0"/>
                <a:cs typeface="Times New Roman" pitchFamily="18" charset="0"/>
              </a:rPr>
              <a:t> </a:t>
            </a:r>
          </a:p>
          <a:p>
            <a:pPr algn="just">
              <a:lnSpc>
                <a:spcPct val="150000"/>
              </a:lnSpc>
              <a:buNone/>
            </a:pPr>
            <a:r>
              <a:rPr lang="en-US" sz="2000" b="1" dirty="0" smtClean="0">
                <a:latin typeface="Times New Roman" pitchFamily="18" charset="0"/>
                <a:cs typeface="Times New Roman" pitchFamily="18" charset="0"/>
              </a:rPr>
              <a:t>Disadvantages:</a:t>
            </a:r>
            <a:endParaRPr lang="en-US" sz="2000" dirty="0" smtClean="0">
              <a:latin typeface="Times New Roman" pitchFamily="18" charset="0"/>
              <a:cs typeface="Times New Roman" pitchFamily="18" charset="0"/>
            </a:endParaRPr>
          </a:p>
          <a:p>
            <a:pPr algn="just">
              <a:lnSpc>
                <a:spcPct val="150000"/>
              </a:lnSpc>
              <a:buNone/>
            </a:pPr>
            <a:r>
              <a:rPr lang="en-US" sz="2000" dirty="0" smtClean="0">
                <a:latin typeface="Times New Roman" pitchFamily="18" charset="0"/>
                <a:cs typeface="Times New Roman" pitchFamily="18" charset="0"/>
              </a:rPr>
              <a:t>Patient may lose life.</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153400" cy="6248400"/>
          </a:xfrm>
        </p:spPr>
        <p:txBody>
          <a:bodyPr>
            <a:noAutofit/>
          </a:bodyPr>
          <a:lstStyle/>
          <a:p>
            <a:pPr algn="just">
              <a:lnSpc>
                <a:spcPct val="150000"/>
              </a:lnSpc>
              <a:buNone/>
            </a:pPr>
            <a:r>
              <a:rPr lang="en-US" sz="1600" b="1" dirty="0" smtClean="0">
                <a:latin typeface="Times New Roman" pitchFamily="18" charset="0"/>
                <a:cs typeface="Times New Roman" pitchFamily="18" charset="0"/>
              </a:rPr>
              <a:t> REFERENCE</a:t>
            </a:r>
            <a:endParaRPr lang="en-US" sz="1600" dirty="0" smtClean="0">
              <a:latin typeface="Times New Roman" pitchFamily="18" charset="0"/>
              <a:cs typeface="Times New Roman" pitchFamily="18" charset="0"/>
            </a:endParaRPr>
          </a:p>
          <a:p>
            <a:pPr algn="just">
              <a:lnSpc>
                <a:spcPct val="150000"/>
              </a:lnSpc>
              <a:buNone/>
            </a:pPr>
            <a:r>
              <a:rPr lang="en-US" sz="1600" dirty="0" smtClean="0">
                <a:latin typeface="Times New Roman" pitchFamily="18" charset="0"/>
                <a:cs typeface="Times New Roman" pitchFamily="18" charset="0"/>
              </a:rPr>
              <a:t>[1] A. Martinez-</a:t>
            </a:r>
            <a:r>
              <a:rPr lang="en-US" sz="1600" dirty="0" err="1" smtClean="0">
                <a:latin typeface="Times New Roman" pitchFamily="18" charset="0"/>
                <a:cs typeface="Times New Roman" pitchFamily="18" charset="0"/>
              </a:rPr>
              <a:t>Balleste</a:t>
            </a:r>
            <a:r>
              <a:rPr lang="en-US" sz="1600" dirty="0" smtClean="0">
                <a:latin typeface="Times New Roman" pitchFamily="18" charset="0"/>
                <a:cs typeface="Times New Roman" pitchFamily="18" charset="0"/>
              </a:rPr>
              <a:t>, P. A. Perez-Martinez, and A. </a:t>
            </a:r>
            <a:r>
              <a:rPr lang="en-US" sz="1600" dirty="0" err="1" smtClean="0">
                <a:latin typeface="Times New Roman" pitchFamily="18" charset="0"/>
                <a:cs typeface="Times New Roman" pitchFamily="18" charset="0"/>
              </a:rPr>
              <a:t>Solanas</a:t>
            </a:r>
            <a:r>
              <a:rPr lang="en-US" sz="1600" dirty="0" smtClean="0">
                <a:latin typeface="Times New Roman" pitchFamily="18" charset="0"/>
                <a:cs typeface="Times New Roman" pitchFamily="18" charset="0"/>
              </a:rPr>
              <a:t>, “The pursuit of citizens’ privacy: a privacy aware smart city is possible,” IEEE </a:t>
            </a:r>
            <a:r>
              <a:rPr lang="en-US" sz="1600" dirty="0" err="1" smtClean="0">
                <a:latin typeface="Times New Roman" pitchFamily="18" charset="0"/>
                <a:cs typeface="Times New Roman" pitchFamily="18" charset="0"/>
              </a:rPr>
              <a:t>Commun</a:t>
            </a:r>
            <a:r>
              <a:rPr lang="en-US" sz="1600" dirty="0" smtClean="0">
                <a:latin typeface="Times New Roman" pitchFamily="18" charset="0"/>
                <a:cs typeface="Times New Roman" pitchFamily="18" charset="0"/>
              </a:rPr>
              <a:t>. Magazine, vol. 51, no. 6, pp. 136–141, Jun. 2013.</a:t>
            </a:r>
          </a:p>
          <a:p>
            <a:pPr algn="just">
              <a:lnSpc>
                <a:spcPct val="150000"/>
              </a:lnSpc>
              <a:buNone/>
            </a:pPr>
            <a:r>
              <a:rPr lang="en-US" sz="1600" dirty="0" smtClean="0">
                <a:latin typeface="Times New Roman" pitchFamily="18" charset="0"/>
                <a:cs typeface="Times New Roman" pitchFamily="18" charset="0"/>
              </a:rPr>
              <a:t>[2] D. </a:t>
            </a:r>
            <a:r>
              <a:rPr lang="en-US" sz="1600" dirty="0" err="1" smtClean="0">
                <a:latin typeface="Times New Roman" pitchFamily="18" charset="0"/>
                <a:cs typeface="Times New Roman" pitchFamily="18" charset="0"/>
              </a:rPr>
              <a:t>Aranki</a:t>
            </a:r>
            <a:r>
              <a:rPr lang="en-US" sz="1600" dirty="0" smtClean="0">
                <a:latin typeface="Times New Roman" pitchFamily="18" charset="0"/>
                <a:cs typeface="Times New Roman" pitchFamily="18" charset="0"/>
              </a:rPr>
              <a:t>, G. </a:t>
            </a:r>
            <a:r>
              <a:rPr lang="en-US" sz="1600" dirty="0" err="1" smtClean="0">
                <a:latin typeface="Times New Roman" pitchFamily="18" charset="0"/>
                <a:cs typeface="Times New Roman" pitchFamily="18" charset="0"/>
              </a:rPr>
              <a:t>Kurillo</a:t>
            </a:r>
            <a:r>
              <a:rPr lang="en-US" sz="1600" dirty="0" smtClean="0">
                <a:latin typeface="Times New Roman" pitchFamily="18" charset="0"/>
                <a:cs typeface="Times New Roman" pitchFamily="18" charset="0"/>
              </a:rPr>
              <a:t>, P. Yan, D. M. </a:t>
            </a:r>
            <a:r>
              <a:rPr lang="en-US" sz="1600" dirty="0" err="1" smtClean="0">
                <a:latin typeface="Times New Roman" pitchFamily="18" charset="0"/>
                <a:cs typeface="Times New Roman" pitchFamily="18" charset="0"/>
              </a:rPr>
              <a:t>Liebovitz</a:t>
            </a:r>
            <a:r>
              <a:rPr lang="en-US" sz="1600" dirty="0" smtClean="0">
                <a:latin typeface="Times New Roman" pitchFamily="18" charset="0"/>
                <a:cs typeface="Times New Roman" pitchFamily="18" charset="0"/>
              </a:rPr>
              <a:t>, and R. </a:t>
            </a:r>
            <a:r>
              <a:rPr lang="en-US" sz="1600" dirty="0" err="1" smtClean="0">
                <a:latin typeface="Times New Roman" pitchFamily="18" charset="0"/>
                <a:cs typeface="Times New Roman" pitchFamily="18" charset="0"/>
              </a:rPr>
              <a:t>Bajcsy</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Realtime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tele</a:t>
            </a:r>
            <a:r>
              <a:rPr lang="en-US" sz="1600" dirty="0" smtClean="0">
                <a:latin typeface="Times New Roman" pitchFamily="18" charset="0"/>
                <a:cs typeface="Times New Roman" pitchFamily="18" charset="0"/>
              </a:rPr>
              <a:t>-monitoring of patients with chronic heart-failure using a </a:t>
            </a:r>
            <a:r>
              <a:rPr lang="en-US" sz="1600" dirty="0" err="1" smtClean="0">
                <a:latin typeface="Times New Roman" pitchFamily="18" charset="0"/>
                <a:cs typeface="Times New Roman" pitchFamily="18" charset="0"/>
              </a:rPr>
              <a:t>smartphone</a:t>
            </a:r>
            <a:r>
              <a:rPr lang="en-US" sz="1600" dirty="0" smtClean="0">
                <a:latin typeface="Times New Roman" pitchFamily="18" charset="0"/>
                <a:cs typeface="Times New Roman" pitchFamily="18" charset="0"/>
              </a:rPr>
              <a:t>: lessons learned,” IEEE Trans. on Affective Computing, vol. 7, no. 3, pp. 206–219, Apr. 2016.</a:t>
            </a:r>
          </a:p>
          <a:p>
            <a:pPr algn="just">
              <a:lnSpc>
                <a:spcPct val="150000"/>
              </a:lnSpc>
              <a:buNone/>
            </a:pPr>
            <a:r>
              <a:rPr lang="en-US" sz="1600" dirty="0" smtClean="0">
                <a:latin typeface="Times New Roman" pitchFamily="18" charset="0"/>
                <a:cs typeface="Times New Roman" pitchFamily="18" charset="0"/>
              </a:rPr>
              <a:t>[3] Z. Xiao and Y. Xiao, “Security and privacy in cloud computing,” IEEE </a:t>
            </a:r>
            <a:r>
              <a:rPr lang="en-US" sz="1600" dirty="0" err="1" smtClean="0">
                <a:latin typeface="Times New Roman" pitchFamily="18" charset="0"/>
                <a:cs typeface="Times New Roman" pitchFamily="18" charset="0"/>
              </a:rPr>
              <a:t>Commun</a:t>
            </a:r>
            <a:r>
              <a:rPr lang="en-US" sz="1600" dirty="0" smtClean="0">
                <a:latin typeface="Times New Roman" pitchFamily="18" charset="0"/>
                <a:cs typeface="Times New Roman" pitchFamily="18" charset="0"/>
              </a:rPr>
              <a:t>. Surveys &amp; Tutorials, vol. 15, no. 2, pp. 843–859, May 2013.</a:t>
            </a:r>
          </a:p>
          <a:p>
            <a:pPr algn="just">
              <a:lnSpc>
                <a:spcPct val="150000"/>
              </a:lnSpc>
              <a:buNone/>
            </a:pPr>
            <a:r>
              <a:rPr lang="en-US" sz="1600" dirty="0" smtClean="0">
                <a:latin typeface="Times New Roman" pitchFamily="18" charset="0"/>
                <a:cs typeface="Times New Roman" pitchFamily="18" charset="0"/>
              </a:rPr>
              <a:t>[4] D. Ding, M. Conti, and A. </a:t>
            </a:r>
            <a:r>
              <a:rPr lang="en-US" sz="1600" dirty="0" err="1" smtClean="0">
                <a:latin typeface="Times New Roman" pitchFamily="18" charset="0"/>
                <a:cs typeface="Times New Roman" pitchFamily="18" charset="0"/>
              </a:rPr>
              <a:t>Solanas</a:t>
            </a:r>
            <a:r>
              <a:rPr lang="en-US" sz="1600" dirty="0" smtClean="0">
                <a:latin typeface="Times New Roman" pitchFamily="18" charset="0"/>
                <a:cs typeface="Times New Roman" pitchFamily="18" charset="0"/>
              </a:rPr>
              <a:t>, “A smart health application and its related privacy issues,” in Proc. Smart City Security and Privacy Workshop (SCSP-W), Apr. 2016, pp. 1–5.</a:t>
            </a:r>
          </a:p>
          <a:p>
            <a:pPr algn="just">
              <a:lnSpc>
                <a:spcPct val="150000"/>
              </a:lnSpc>
              <a:buNone/>
            </a:pPr>
            <a:r>
              <a:rPr lang="en-US" sz="1600" dirty="0" smtClean="0">
                <a:latin typeface="Times New Roman" pitchFamily="18" charset="0"/>
                <a:cs typeface="Times New Roman" pitchFamily="18" charset="0"/>
              </a:rPr>
              <a:t>[5] P. </a:t>
            </a:r>
            <a:r>
              <a:rPr lang="en-US" sz="1600" dirty="0" err="1" smtClean="0">
                <a:latin typeface="Times New Roman" pitchFamily="18" charset="0"/>
                <a:cs typeface="Times New Roman" pitchFamily="18" charset="0"/>
              </a:rPr>
              <a:t>Gope</a:t>
            </a:r>
            <a:r>
              <a:rPr lang="en-US" sz="1600" dirty="0" smtClean="0">
                <a:latin typeface="Times New Roman" pitchFamily="18" charset="0"/>
                <a:cs typeface="Times New Roman" pitchFamily="18" charset="0"/>
              </a:rPr>
              <a:t> and T. Hwang, “Untraceable sensor movement in distributed </a:t>
            </a:r>
            <a:r>
              <a:rPr lang="en-US" sz="1600" dirty="0" err="1" smtClean="0">
                <a:latin typeface="Times New Roman" pitchFamily="18" charset="0"/>
                <a:cs typeface="Times New Roman" pitchFamily="18" charset="0"/>
              </a:rPr>
              <a:t>iot</a:t>
            </a:r>
            <a:r>
              <a:rPr lang="en-US" sz="1600" dirty="0" smtClean="0">
                <a:latin typeface="Times New Roman" pitchFamily="18" charset="0"/>
                <a:cs typeface="Times New Roman" pitchFamily="18" charset="0"/>
              </a:rPr>
              <a:t> infrastructure,” IEEE Sensors J., vol. 15, no. 9, pp. 5340–5348, Jun. 2015.</a:t>
            </a:r>
          </a:p>
          <a:p>
            <a:pPr algn="just">
              <a:lnSpc>
                <a:spcPct val="150000"/>
              </a:lnSpc>
              <a:buNone/>
            </a:pPr>
            <a:r>
              <a:rPr lang="en-US" sz="1600" dirty="0" smtClean="0">
                <a:latin typeface="Times New Roman" pitchFamily="18" charset="0"/>
                <a:cs typeface="Times New Roman" pitchFamily="18" charset="0"/>
              </a:rPr>
              <a:t>[6] X. Su, J. </a:t>
            </a:r>
            <a:r>
              <a:rPr lang="en-US" sz="1600" dirty="0" err="1" smtClean="0">
                <a:latin typeface="Times New Roman" pitchFamily="18" charset="0"/>
                <a:cs typeface="Times New Roman" pitchFamily="18" charset="0"/>
              </a:rPr>
              <a:t>Hyysalo</a:t>
            </a:r>
            <a:r>
              <a:rPr lang="en-US" sz="1600" dirty="0" smtClean="0">
                <a:latin typeface="Times New Roman" pitchFamily="18" charset="0"/>
                <a:cs typeface="Times New Roman" pitchFamily="18" charset="0"/>
              </a:rPr>
              <a:t>, M. </a:t>
            </a:r>
            <a:r>
              <a:rPr lang="en-US" sz="1600" dirty="0" err="1" smtClean="0">
                <a:latin typeface="Times New Roman" pitchFamily="18" charset="0"/>
                <a:cs typeface="Times New Roman" pitchFamily="18" charset="0"/>
              </a:rPr>
              <a:t>Rautiainen</a:t>
            </a:r>
            <a:r>
              <a:rPr lang="en-US" sz="1600" dirty="0" smtClean="0">
                <a:latin typeface="Times New Roman" pitchFamily="18" charset="0"/>
                <a:cs typeface="Times New Roman" pitchFamily="18" charset="0"/>
              </a:rPr>
              <a:t>, J. </a:t>
            </a:r>
            <a:r>
              <a:rPr lang="en-US" sz="1600" dirty="0" err="1" smtClean="0">
                <a:latin typeface="Times New Roman" pitchFamily="18" charset="0"/>
                <a:cs typeface="Times New Roman" pitchFamily="18" charset="0"/>
              </a:rPr>
              <a:t>Riekki</a:t>
            </a:r>
            <a:r>
              <a:rPr lang="en-US" sz="1600" dirty="0" smtClean="0">
                <a:latin typeface="Times New Roman" pitchFamily="18" charset="0"/>
                <a:cs typeface="Times New Roman" pitchFamily="18" charset="0"/>
              </a:rPr>
              <a:t>, J. </a:t>
            </a:r>
            <a:r>
              <a:rPr lang="en-US" sz="1600" dirty="0" err="1" smtClean="0">
                <a:latin typeface="Times New Roman" pitchFamily="18" charset="0"/>
                <a:cs typeface="Times New Roman" pitchFamily="18" charset="0"/>
              </a:rPr>
              <a:t>Sauvola</a:t>
            </a:r>
            <a:r>
              <a:rPr lang="en-US" sz="1600" dirty="0" smtClean="0">
                <a:latin typeface="Times New Roman" pitchFamily="18" charset="0"/>
                <a:cs typeface="Times New Roman" pitchFamily="18" charset="0"/>
              </a:rPr>
              <a:t>, A. I. </a:t>
            </a:r>
            <a:r>
              <a:rPr lang="en-US" sz="1600" dirty="0" err="1" smtClean="0">
                <a:latin typeface="Times New Roman" pitchFamily="18" charset="0"/>
                <a:cs typeface="Times New Roman" pitchFamily="18" charset="0"/>
              </a:rPr>
              <a:t>Maarala</a:t>
            </a:r>
            <a:r>
              <a:rPr lang="en-US" sz="1600" dirty="0" smtClean="0">
                <a:latin typeface="Times New Roman" pitchFamily="18" charset="0"/>
                <a:cs typeface="Times New Roman" pitchFamily="18" charset="0"/>
              </a:rPr>
              <a:t>, H. </a:t>
            </a:r>
            <a:r>
              <a:rPr lang="en-US" sz="1600" dirty="0" err="1" smtClean="0">
                <a:latin typeface="Times New Roman" pitchFamily="18" charset="0"/>
                <a:cs typeface="Times New Roman" pitchFamily="18" charset="0"/>
              </a:rPr>
              <a:t>Hirvonsalo</a:t>
            </a:r>
            <a:r>
              <a:rPr lang="en-US" sz="1600" dirty="0" smtClean="0">
                <a:latin typeface="Times New Roman" pitchFamily="18" charset="0"/>
                <a:cs typeface="Times New Roman" pitchFamily="18" charset="0"/>
              </a:rPr>
              <a:t>, P. Li, and H. </a:t>
            </a:r>
            <a:r>
              <a:rPr lang="en-US" sz="1600" dirty="0" err="1" smtClean="0">
                <a:latin typeface="Times New Roman" pitchFamily="18" charset="0"/>
                <a:cs typeface="Times New Roman" pitchFamily="18" charset="0"/>
              </a:rPr>
              <a:t>Honko</a:t>
            </a:r>
            <a:r>
              <a:rPr lang="en-US" sz="1600" dirty="0" smtClean="0">
                <a:latin typeface="Times New Roman" pitchFamily="18" charset="0"/>
                <a:cs typeface="Times New Roman" pitchFamily="18" charset="0"/>
              </a:rPr>
              <a:t>, “Privacy as a service: Protecting the individual in healthcare data processing,” </a:t>
            </a:r>
            <a:r>
              <a:rPr lang="en-US" sz="1600" dirty="0" err="1" smtClean="0">
                <a:latin typeface="Times New Roman" pitchFamily="18" charset="0"/>
                <a:cs typeface="Times New Roman" pitchFamily="18" charset="0"/>
              </a:rPr>
              <a:t>Comput</a:t>
            </a:r>
            <a:r>
              <a:rPr lang="en-US" sz="1600" dirty="0" smtClean="0">
                <a:latin typeface="Times New Roman" pitchFamily="18" charset="0"/>
                <a:cs typeface="Times New Roman" pitchFamily="18" charset="0"/>
              </a:rPr>
              <a:t>., vol. 49, no. 11, pp. 49–59, Nov. 2016.</a:t>
            </a:r>
          </a:p>
          <a:p>
            <a:pPr algn="just">
              <a:lnSpc>
                <a:spcPct val="150000"/>
              </a:lnSpc>
              <a:buNone/>
            </a:pPr>
            <a:r>
              <a:rPr lang="en-US" sz="1600" dirty="0" smtClean="0">
                <a:latin typeface="Times New Roman" pitchFamily="18" charset="0"/>
                <a:cs typeface="Times New Roman" pitchFamily="18" charset="0"/>
              </a:rPr>
              <a:t>[7] W. Lei, Y. Li, Y. Sang, and H. </a:t>
            </a:r>
            <a:r>
              <a:rPr lang="en-US" sz="1600" dirty="0" err="1" smtClean="0">
                <a:latin typeface="Times New Roman" pitchFamily="18" charset="0"/>
                <a:cs typeface="Times New Roman" pitchFamily="18" charset="0"/>
              </a:rPr>
              <a:t>Shen</a:t>
            </a:r>
            <a:r>
              <a:rPr lang="en-US" sz="1600" dirty="0" smtClean="0">
                <a:latin typeface="Times New Roman" pitchFamily="18" charset="0"/>
                <a:cs typeface="Times New Roman" pitchFamily="18" charset="0"/>
              </a:rPr>
              <a:t>, “A secure anonymous authentication scheme for electronic medical records system,” in Proc. 13th Int. Conf. on e-Business Engineering, Nov. 2016, pp. 48–55.</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534400" cy="4449763"/>
          </a:xfrm>
        </p:spPr>
        <p:txBody>
          <a:bodyPr>
            <a:noAutofit/>
          </a:bodyPr>
          <a:lstStyle/>
          <a:p>
            <a:pPr algn="just">
              <a:lnSpc>
                <a:spcPct val="150000"/>
              </a:lnSpc>
              <a:buNone/>
            </a:pPr>
            <a:r>
              <a:rPr lang="en-US" sz="1600" dirty="0" smtClean="0">
                <a:latin typeface="Times New Roman" pitchFamily="18" charset="0"/>
                <a:cs typeface="Times New Roman" pitchFamily="18" charset="0"/>
              </a:rPr>
              <a:t>[8] V. </a:t>
            </a:r>
            <a:r>
              <a:rPr lang="en-US" sz="1600" dirty="0" err="1" smtClean="0">
                <a:latin typeface="Times New Roman" pitchFamily="18" charset="0"/>
                <a:cs typeface="Times New Roman" pitchFamily="18" charset="0"/>
              </a:rPr>
              <a:t>Sucasas</a:t>
            </a:r>
            <a:r>
              <a:rPr lang="en-US" sz="1600" dirty="0" smtClean="0">
                <a:latin typeface="Times New Roman" pitchFamily="18" charset="0"/>
                <a:cs typeface="Times New Roman" pitchFamily="18" charset="0"/>
              </a:rPr>
              <a:t>, G. Mantas, A. </a:t>
            </a:r>
            <a:r>
              <a:rPr lang="en-US" sz="1600" dirty="0" err="1" smtClean="0">
                <a:latin typeface="Times New Roman" pitchFamily="18" charset="0"/>
                <a:cs typeface="Times New Roman" pitchFamily="18" charset="0"/>
              </a:rPr>
              <a:t>Radwan</a:t>
            </a:r>
            <a:r>
              <a:rPr lang="en-US" sz="1600" dirty="0" smtClean="0">
                <a:latin typeface="Times New Roman" pitchFamily="18" charset="0"/>
                <a:cs typeface="Times New Roman" pitchFamily="18" charset="0"/>
              </a:rPr>
              <a:t>, and J. Rodriguez, “An oauth2-based protocol with strong user privacy preservation for smart city mobile </a:t>
            </a:r>
            <a:r>
              <a:rPr lang="en-US" sz="1600" dirty="0" err="1" smtClean="0">
                <a:latin typeface="Times New Roman" pitchFamily="18" charset="0"/>
                <a:cs typeface="Times New Roman" pitchFamily="18" charset="0"/>
              </a:rPr>
              <a:t>ehealth</a:t>
            </a:r>
            <a:r>
              <a:rPr lang="en-US" sz="1600" dirty="0" smtClean="0">
                <a:latin typeface="Times New Roman" pitchFamily="18" charset="0"/>
                <a:cs typeface="Times New Roman" pitchFamily="18" charset="0"/>
              </a:rPr>
              <a:t> apps,” in Proc. IEEE Int. Conf. on </a:t>
            </a:r>
            <a:r>
              <a:rPr lang="en-US" sz="1600" dirty="0" err="1" smtClean="0">
                <a:latin typeface="Times New Roman" pitchFamily="18" charset="0"/>
                <a:cs typeface="Times New Roman" pitchFamily="18" charset="0"/>
              </a:rPr>
              <a:t>Commun</a:t>
            </a:r>
            <a:r>
              <a:rPr lang="en-US" sz="1600" dirty="0" smtClean="0">
                <a:latin typeface="Times New Roman" pitchFamily="18" charset="0"/>
                <a:cs typeface="Times New Roman" pitchFamily="18" charset="0"/>
              </a:rPr>
              <a:t>., May 2016, pp. 1–6.</a:t>
            </a:r>
          </a:p>
          <a:p>
            <a:pPr algn="just">
              <a:lnSpc>
                <a:spcPct val="150000"/>
              </a:lnSpc>
              <a:buNone/>
            </a:pPr>
            <a:r>
              <a:rPr lang="en-US" sz="1600" dirty="0" smtClean="0">
                <a:latin typeface="Times New Roman" pitchFamily="18" charset="0"/>
                <a:cs typeface="Times New Roman" pitchFamily="18" charset="0"/>
              </a:rPr>
              <a:t>[9] R. Fernando, R. </a:t>
            </a:r>
            <a:r>
              <a:rPr lang="en-US" sz="1600" dirty="0" err="1" smtClean="0">
                <a:latin typeface="Times New Roman" pitchFamily="18" charset="0"/>
                <a:cs typeface="Times New Roman" pitchFamily="18" charset="0"/>
              </a:rPr>
              <a:t>Ranchal</a:t>
            </a:r>
            <a:r>
              <a:rPr lang="en-US" sz="1600" dirty="0" smtClean="0">
                <a:latin typeface="Times New Roman" pitchFamily="18" charset="0"/>
                <a:cs typeface="Times New Roman" pitchFamily="18" charset="0"/>
              </a:rPr>
              <a:t>, B. An, L. B. Othman, and B. </a:t>
            </a:r>
            <a:r>
              <a:rPr lang="en-US" sz="1600" dirty="0" err="1" smtClean="0">
                <a:latin typeface="Times New Roman" pitchFamily="18" charset="0"/>
                <a:cs typeface="Times New Roman" pitchFamily="18" charset="0"/>
              </a:rPr>
              <a:t>Bhargava</a:t>
            </a:r>
            <a:r>
              <a:rPr lang="en-US" sz="1600" dirty="0" smtClean="0">
                <a:latin typeface="Times New Roman" pitchFamily="18" charset="0"/>
                <a:cs typeface="Times New Roman" pitchFamily="18" charset="0"/>
              </a:rPr>
              <a:t>, “Consumer oriented privacy preserving access control for electronic health records in the cloud,” in Proc. IEEE 9th Int. Conf. on Cloud Computing, Jun. 2016, pp. 608–615.</a:t>
            </a:r>
          </a:p>
          <a:p>
            <a:pPr algn="just">
              <a:lnSpc>
                <a:spcPct val="150000"/>
              </a:lnSpc>
              <a:buNone/>
            </a:pPr>
            <a:r>
              <a:rPr lang="en-US" sz="1600" dirty="0" smtClean="0">
                <a:latin typeface="Times New Roman" pitchFamily="18" charset="0"/>
                <a:cs typeface="Times New Roman" pitchFamily="18" charset="0"/>
              </a:rPr>
              <a:t>[10] A. </a:t>
            </a:r>
            <a:r>
              <a:rPr lang="en-US" sz="1600" dirty="0" err="1" smtClean="0">
                <a:latin typeface="Times New Roman" pitchFamily="18" charset="0"/>
                <a:cs typeface="Times New Roman" pitchFamily="18" charset="0"/>
              </a:rPr>
              <a:t>Mehmood</a:t>
            </a:r>
            <a:r>
              <a:rPr lang="en-US" sz="1600" dirty="0" smtClean="0">
                <a:latin typeface="Times New Roman" pitchFamily="18" charset="0"/>
                <a:cs typeface="Times New Roman" pitchFamily="18" charset="0"/>
              </a:rPr>
              <a:t>, I. </a:t>
            </a:r>
            <a:r>
              <a:rPr lang="en-US" sz="1600" dirty="0" err="1" smtClean="0">
                <a:latin typeface="Times New Roman" pitchFamily="18" charset="0"/>
                <a:cs typeface="Times New Roman" pitchFamily="18" charset="0"/>
              </a:rPr>
              <a:t>Natgunanathan</a:t>
            </a:r>
            <a:r>
              <a:rPr lang="en-US" sz="1600" dirty="0" smtClean="0">
                <a:latin typeface="Times New Roman" pitchFamily="18" charset="0"/>
                <a:cs typeface="Times New Roman" pitchFamily="18" charset="0"/>
              </a:rPr>
              <a:t>, Y. Xiang, G. </a:t>
            </a:r>
            <a:r>
              <a:rPr lang="en-US" sz="1600" dirty="0" err="1" smtClean="0">
                <a:latin typeface="Times New Roman" pitchFamily="18" charset="0"/>
                <a:cs typeface="Times New Roman" pitchFamily="18" charset="0"/>
              </a:rPr>
              <a:t>Hua</a:t>
            </a:r>
            <a:r>
              <a:rPr lang="en-US" sz="1600" dirty="0" smtClean="0">
                <a:latin typeface="Times New Roman" pitchFamily="18" charset="0"/>
                <a:cs typeface="Times New Roman" pitchFamily="18" charset="0"/>
              </a:rPr>
              <a:t>, and S. </a:t>
            </a:r>
            <a:r>
              <a:rPr lang="en-US" sz="1600" dirty="0" err="1" smtClean="0">
                <a:latin typeface="Times New Roman" pitchFamily="18" charset="0"/>
                <a:cs typeface="Times New Roman" pitchFamily="18" charset="0"/>
              </a:rPr>
              <a:t>Guo</a:t>
            </a:r>
            <a:r>
              <a:rPr lang="en-US" sz="1600" dirty="0" smtClean="0">
                <a:latin typeface="Times New Roman" pitchFamily="18" charset="0"/>
                <a:cs typeface="Times New Roman" pitchFamily="18" charset="0"/>
              </a:rPr>
              <a:t>, “Protection of big data privacy,” IEEE Access, vol. 4, pp. 1821–1834, Apr. 2016.</a:t>
            </a:r>
          </a:p>
          <a:p>
            <a:pPr algn="just">
              <a:lnSpc>
                <a:spcPct val="150000"/>
              </a:lnSpc>
              <a:buNone/>
            </a:pPr>
            <a:r>
              <a:rPr lang="en-US" sz="1600" dirty="0" smtClean="0">
                <a:latin typeface="Times New Roman" pitchFamily="18" charset="0"/>
                <a:cs typeface="Times New Roman" pitchFamily="18" charset="0"/>
              </a:rPr>
              <a:t>[11] H. </a:t>
            </a:r>
            <a:r>
              <a:rPr lang="en-US" sz="1600" dirty="0" err="1" smtClean="0">
                <a:latin typeface="Times New Roman" pitchFamily="18" charset="0"/>
                <a:cs typeface="Times New Roman" pitchFamily="18" charset="0"/>
              </a:rPr>
              <a:t>Xiong</a:t>
            </a:r>
            <a:r>
              <a:rPr lang="en-US" sz="1600" dirty="0" smtClean="0">
                <a:latin typeface="Times New Roman" pitchFamily="18" charset="0"/>
                <a:cs typeface="Times New Roman" pitchFamily="18" charset="0"/>
              </a:rPr>
              <a:t>, J. Tao, and C. Yuan, “Enabling </a:t>
            </a:r>
            <a:r>
              <a:rPr lang="en-US" sz="1600" dirty="0" err="1" smtClean="0">
                <a:latin typeface="Times New Roman" pitchFamily="18" charset="0"/>
                <a:cs typeface="Times New Roman" pitchFamily="18" charset="0"/>
              </a:rPr>
              <a:t>telecare</a:t>
            </a:r>
            <a:r>
              <a:rPr lang="en-US" sz="1600" dirty="0" smtClean="0">
                <a:latin typeface="Times New Roman" pitchFamily="18" charset="0"/>
                <a:cs typeface="Times New Roman" pitchFamily="18" charset="0"/>
              </a:rPr>
              <a:t> medical information systems with strong authentication and anonymity,” IEEE Access, vol. 5, pp. 5648–5661, 2017. [12] X. Li, S. Tang, L. </a:t>
            </a:r>
            <a:r>
              <a:rPr lang="en-US" sz="1600" dirty="0" err="1" smtClean="0">
                <a:latin typeface="Times New Roman" pitchFamily="18" charset="0"/>
                <a:cs typeface="Times New Roman" pitchFamily="18" charset="0"/>
              </a:rPr>
              <a:t>Xu</a:t>
            </a:r>
            <a:r>
              <a:rPr lang="en-US" sz="1600" dirty="0" smtClean="0">
                <a:latin typeface="Times New Roman" pitchFamily="18" charset="0"/>
                <a:cs typeface="Times New Roman" pitchFamily="18" charset="0"/>
              </a:rPr>
              <a:t>, H. Wang, and J. Chen, “Two-factor data access control with efficient revocation for multi-authority cloud storage system,” IEEE Access, vol. 5, pp. 393–405, 2017. </a:t>
            </a:r>
          </a:p>
          <a:p>
            <a:pPr algn="just">
              <a:lnSpc>
                <a:spcPct val="150000"/>
              </a:lnSpc>
              <a:buNone/>
            </a:pPr>
            <a:r>
              <a:rPr lang="en-US" sz="1600" dirty="0" smtClean="0">
                <a:latin typeface="Times New Roman" pitchFamily="18" charset="0"/>
                <a:cs typeface="Times New Roman" pitchFamily="18" charset="0"/>
              </a:rPr>
              <a:t>[13] J. Zhu and J. Ma, “A new authentication scheme with anonymity for wireless environments,” IEEE Trans. on Consumer Electron., vol. 50, no. 1, pp. 231–235, Feb. 2004.</a:t>
            </a:r>
          </a:p>
          <a:p>
            <a:pPr algn="just">
              <a:lnSpc>
                <a:spcPct val="150000"/>
              </a:lnSpc>
              <a:buNone/>
            </a:pPr>
            <a:r>
              <a:rPr lang="en-US" sz="1600" dirty="0" smtClean="0">
                <a:latin typeface="Times New Roman" pitchFamily="18" charset="0"/>
                <a:cs typeface="Times New Roman" pitchFamily="18" charset="0"/>
              </a:rPr>
              <a:t>[14] G. Horn and B. </a:t>
            </a:r>
            <a:r>
              <a:rPr lang="en-US" sz="1600" dirty="0" err="1" smtClean="0">
                <a:latin typeface="Times New Roman" pitchFamily="18" charset="0"/>
                <a:cs typeface="Times New Roman" pitchFamily="18" charset="0"/>
              </a:rPr>
              <a:t>Preneel</a:t>
            </a:r>
            <a:r>
              <a:rPr lang="en-US" sz="1600" dirty="0" smtClean="0">
                <a:latin typeface="Times New Roman" pitchFamily="18" charset="0"/>
                <a:cs typeface="Times New Roman" pitchFamily="18" charset="0"/>
              </a:rPr>
              <a:t>, “Authentication and payment in future mobile systems,” </a:t>
            </a:r>
            <a:r>
              <a:rPr lang="en-US" sz="1600" dirty="0" err="1" smtClean="0">
                <a:latin typeface="Times New Roman" pitchFamily="18" charset="0"/>
                <a:cs typeface="Times New Roman" pitchFamily="18" charset="0"/>
              </a:rPr>
              <a:t>Comput</a:t>
            </a:r>
            <a:r>
              <a:rPr lang="en-US" sz="1600" dirty="0" smtClean="0">
                <a:latin typeface="Times New Roman" pitchFamily="18" charset="0"/>
                <a:cs typeface="Times New Roman" pitchFamily="18" charset="0"/>
              </a:rPr>
              <a:t>. Security – ESORICS 98, pp. 277–293, 1998.</a:t>
            </a:r>
          </a:p>
          <a:p>
            <a:pPr algn="just">
              <a:lnSpc>
                <a:spcPct val="150000"/>
              </a:lnSpc>
              <a:buNone/>
            </a:pPr>
            <a:r>
              <a:rPr lang="en-US" sz="1600" dirty="0" smtClean="0">
                <a:latin typeface="Times New Roman" pitchFamily="18" charset="0"/>
                <a:cs typeface="Times New Roman" pitchFamily="18" charset="0"/>
              </a:rPr>
              <a:t>[15] C. Yang, W. Ma, and X. Wang, “Novel remote user authentication scheme using bilinear pairings,” Lecture Notes in </a:t>
            </a:r>
            <a:r>
              <a:rPr lang="en-US" sz="1600" dirty="0" err="1" smtClean="0">
                <a:latin typeface="Times New Roman" pitchFamily="18" charset="0"/>
                <a:cs typeface="Times New Roman" pitchFamily="18" charset="0"/>
              </a:rPr>
              <a:t>Comput</a:t>
            </a:r>
            <a:r>
              <a:rPr lang="en-US" sz="1600" dirty="0" smtClean="0">
                <a:latin typeface="Times New Roman" pitchFamily="18" charset="0"/>
                <a:cs typeface="Times New Roman" pitchFamily="18" charset="0"/>
              </a:rPr>
              <a:t>. Science, vol. 4610, p. 306, 2007.</a:t>
            </a:r>
            <a:endParaRPr lang="en-US" sz="16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9067800"/>
          </a:xfrm>
        </p:spPr>
        <p:txBody>
          <a:bodyPr>
            <a:noAutofit/>
          </a:bodyPr>
          <a:lstStyle/>
          <a:p>
            <a:pPr algn="just">
              <a:buNone/>
            </a:pPr>
            <a:r>
              <a:rPr lang="en-US" sz="1800" b="1" dirty="0" smtClean="0">
                <a:latin typeface="Times New Roman" pitchFamily="18" charset="0"/>
                <a:cs typeface="Times New Roman" pitchFamily="18" charset="0"/>
              </a:rPr>
              <a:t>LITERATURE SURVEY</a:t>
            </a:r>
            <a:endParaRPr lang="en-US" sz="1800" dirty="0" smtClean="0">
              <a:latin typeface="Times New Roman" pitchFamily="18" charset="0"/>
              <a:cs typeface="Times New Roman" pitchFamily="18" charset="0"/>
            </a:endParaRPr>
          </a:p>
          <a:p>
            <a:pPr algn="just">
              <a:buNone/>
            </a:pPr>
            <a:r>
              <a:rPr lang="en-US" sz="1800" b="1" dirty="0" smtClean="0">
                <a:latin typeface="Times New Roman" pitchFamily="18" charset="0"/>
                <a:cs typeface="Times New Roman" pitchFamily="18" charset="0"/>
              </a:rPr>
              <a:t>TITLE:</a:t>
            </a:r>
            <a:r>
              <a:rPr lang="en-US" sz="1800" dirty="0" smtClean="0">
                <a:latin typeface="Times New Roman" pitchFamily="18" charset="0"/>
                <a:cs typeface="Times New Roman" pitchFamily="18" charset="0"/>
              </a:rPr>
              <a:t>  The pursuit of citizens’ privacy: a privacy aware smart city is possible</a:t>
            </a:r>
          </a:p>
          <a:p>
            <a:pPr algn="just">
              <a:buNone/>
            </a:pPr>
            <a:r>
              <a:rPr lang="en-US" sz="1800" b="1" dirty="0" smtClean="0">
                <a:latin typeface="Times New Roman" pitchFamily="18" charset="0"/>
                <a:cs typeface="Times New Roman" pitchFamily="18" charset="0"/>
              </a:rPr>
              <a:t>AUTHOR:</a:t>
            </a:r>
            <a:r>
              <a:rPr lang="en-US" sz="1800" dirty="0" smtClean="0">
                <a:latin typeface="Times New Roman" pitchFamily="18" charset="0"/>
                <a:cs typeface="Times New Roman" pitchFamily="18" charset="0"/>
              </a:rPr>
              <a:t> Martinez-</a:t>
            </a:r>
            <a:r>
              <a:rPr lang="en-US" sz="1800" dirty="0" err="1" smtClean="0">
                <a:latin typeface="Times New Roman" pitchFamily="18" charset="0"/>
                <a:cs typeface="Times New Roman" pitchFamily="18" charset="0"/>
              </a:rPr>
              <a:t>Balleste</a:t>
            </a:r>
            <a:r>
              <a:rPr lang="en-US" sz="1800" dirty="0" smtClean="0">
                <a:latin typeface="Times New Roman" pitchFamily="18" charset="0"/>
                <a:cs typeface="Times New Roman" pitchFamily="18" charset="0"/>
              </a:rPr>
              <a:t>, P. A. Perez-Martinez, and A. </a:t>
            </a:r>
            <a:r>
              <a:rPr lang="en-US" sz="1800" dirty="0" err="1" smtClean="0">
                <a:latin typeface="Times New Roman" pitchFamily="18" charset="0"/>
                <a:cs typeface="Times New Roman" pitchFamily="18" charset="0"/>
              </a:rPr>
              <a:t>Solanas</a:t>
            </a:r>
            <a:r>
              <a:rPr lang="en-US" sz="1800" dirty="0" smtClean="0">
                <a:latin typeface="Times New Roman" pitchFamily="18" charset="0"/>
                <a:cs typeface="Times New Roman" pitchFamily="18" charset="0"/>
              </a:rPr>
              <a:t>,</a:t>
            </a:r>
          </a:p>
          <a:p>
            <a:pPr algn="just">
              <a:buNone/>
            </a:pPr>
            <a:r>
              <a:rPr lang="en-US" sz="1800" b="1" dirty="0" smtClean="0">
                <a:latin typeface="Times New Roman" pitchFamily="18" charset="0"/>
                <a:cs typeface="Times New Roman" pitchFamily="18" charset="0"/>
              </a:rPr>
              <a:t>YEAR: 2013</a:t>
            </a:r>
            <a:endParaRPr lang="en-US" sz="1800" dirty="0" smtClean="0">
              <a:latin typeface="Times New Roman" pitchFamily="18" charset="0"/>
              <a:cs typeface="Times New Roman" pitchFamily="18" charset="0"/>
            </a:endParaRPr>
          </a:p>
          <a:p>
            <a:pPr algn="just">
              <a:buNone/>
            </a:pPr>
            <a:r>
              <a:rPr lang="en-US" sz="1800" b="1" dirty="0" smtClean="0">
                <a:latin typeface="Times New Roman" pitchFamily="18" charset="0"/>
                <a:cs typeface="Times New Roman" pitchFamily="18" charset="0"/>
              </a:rPr>
              <a:t>DESCRIPTION:</a:t>
            </a:r>
            <a:endParaRPr lang="en-US" sz="18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Cities are growing steadily, and the process of urbanization is a common trend in the world. Although cities are getting bigger, they are not necessarily getting better. With the aim to provide citizens with a better place to live, a new concept of a city was born: the smart city. The real meaning of smart city is not strictly defined, but it has gained much attention, and many cities are taking action in order to be considered 'smart'. These smart cities, founded on the use of information and communication technologies, aim at tackling many local problems, from local economy and transportation to quality of life and e-governance. Although technology helps to solve many of these local problems, their ability to gather unprecedented amounts of information could endanger the privacy of citizens. In this article we identify a number of privacy breaches that can appear within the context of smart cities and their services. We leverage some concepts of previously defined privacy models and define the concept of citizens' privacy as a model with five dimensions: identity privacy, query privacy, location privacy, footprint privacy and owner privacy. By means of several examples of smart city services, we define each privacy dimension and show how existing privacy enhancing technologies could be used to preserve citizens' privacy.</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553200"/>
          </a:xfrm>
        </p:spPr>
        <p:txBody>
          <a:bodyPr>
            <a:noAutofit/>
          </a:bodyPr>
          <a:lstStyle/>
          <a:p>
            <a:pPr algn="just">
              <a:buNone/>
            </a:pPr>
            <a:r>
              <a:rPr lang="en-US" sz="1800" b="1" dirty="0" smtClean="0">
                <a:latin typeface="Times New Roman" pitchFamily="18" charset="0"/>
                <a:cs typeface="Times New Roman" pitchFamily="18" charset="0"/>
              </a:rPr>
              <a:t>TITLE:</a:t>
            </a:r>
            <a:r>
              <a:rPr lang="en-US" sz="1800" dirty="0" smtClean="0">
                <a:latin typeface="Times New Roman" pitchFamily="18" charset="0"/>
                <a:cs typeface="Times New Roman" pitchFamily="18" charset="0"/>
              </a:rPr>
              <a:t>  Real time </a:t>
            </a:r>
            <a:r>
              <a:rPr lang="en-US" sz="1800" dirty="0" err="1" smtClean="0">
                <a:latin typeface="Times New Roman" pitchFamily="18" charset="0"/>
                <a:cs typeface="Times New Roman" pitchFamily="18" charset="0"/>
              </a:rPr>
              <a:t>tele</a:t>
            </a:r>
            <a:r>
              <a:rPr lang="en-US" sz="1800" dirty="0" smtClean="0">
                <a:latin typeface="Times New Roman" pitchFamily="18" charset="0"/>
                <a:cs typeface="Times New Roman" pitchFamily="18" charset="0"/>
              </a:rPr>
              <a:t>-monitoring of patients with chronic heart-failure using a </a:t>
            </a:r>
            <a:r>
              <a:rPr lang="en-US" sz="1800" dirty="0" err="1" smtClean="0">
                <a:latin typeface="Times New Roman" pitchFamily="18" charset="0"/>
                <a:cs typeface="Times New Roman" pitchFamily="18" charset="0"/>
              </a:rPr>
              <a:t>smartphone</a:t>
            </a:r>
            <a:r>
              <a:rPr lang="en-US" sz="1800" dirty="0" smtClean="0">
                <a:latin typeface="Times New Roman" pitchFamily="18" charset="0"/>
                <a:cs typeface="Times New Roman" pitchFamily="18" charset="0"/>
              </a:rPr>
              <a:t>:     lessons learned</a:t>
            </a:r>
          </a:p>
          <a:p>
            <a:pPr algn="just">
              <a:buNone/>
            </a:pPr>
            <a:r>
              <a:rPr lang="en-US" sz="1800" b="1" dirty="0" smtClean="0">
                <a:latin typeface="Times New Roman" pitchFamily="18" charset="0"/>
                <a:cs typeface="Times New Roman" pitchFamily="18" charset="0"/>
              </a:rPr>
              <a:t>AUTHOR:</a:t>
            </a:r>
            <a:r>
              <a:rPr lang="en-US" sz="1800" dirty="0" smtClean="0">
                <a:latin typeface="Times New Roman" pitchFamily="18" charset="0"/>
                <a:cs typeface="Times New Roman" pitchFamily="18" charset="0"/>
              </a:rPr>
              <a:t> D. </a:t>
            </a:r>
            <a:r>
              <a:rPr lang="en-US" sz="1800" dirty="0" err="1" smtClean="0">
                <a:latin typeface="Times New Roman" pitchFamily="18" charset="0"/>
                <a:cs typeface="Times New Roman" pitchFamily="18" charset="0"/>
              </a:rPr>
              <a:t>Aranki</a:t>
            </a:r>
            <a:r>
              <a:rPr lang="en-US" sz="1800" dirty="0" smtClean="0">
                <a:latin typeface="Times New Roman" pitchFamily="18" charset="0"/>
                <a:cs typeface="Times New Roman" pitchFamily="18" charset="0"/>
              </a:rPr>
              <a:t>, G. </a:t>
            </a:r>
            <a:r>
              <a:rPr lang="en-US" sz="1800" dirty="0" err="1" smtClean="0">
                <a:latin typeface="Times New Roman" pitchFamily="18" charset="0"/>
                <a:cs typeface="Times New Roman" pitchFamily="18" charset="0"/>
              </a:rPr>
              <a:t>Kurillo</a:t>
            </a:r>
            <a:r>
              <a:rPr lang="en-US" sz="1800" dirty="0" smtClean="0">
                <a:latin typeface="Times New Roman" pitchFamily="18" charset="0"/>
                <a:cs typeface="Times New Roman" pitchFamily="18" charset="0"/>
              </a:rPr>
              <a:t>, P. Yan, D. M. </a:t>
            </a:r>
            <a:r>
              <a:rPr lang="en-US" sz="1800" dirty="0" err="1" smtClean="0">
                <a:latin typeface="Times New Roman" pitchFamily="18" charset="0"/>
                <a:cs typeface="Times New Roman" pitchFamily="18" charset="0"/>
              </a:rPr>
              <a:t>Liebovitz</a:t>
            </a:r>
            <a:r>
              <a:rPr lang="en-US" sz="1800" dirty="0" smtClean="0">
                <a:latin typeface="Times New Roman" pitchFamily="18" charset="0"/>
                <a:cs typeface="Times New Roman" pitchFamily="18" charset="0"/>
              </a:rPr>
              <a:t>, and R. </a:t>
            </a:r>
            <a:r>
              <a:rPr lang="en-US" sz="1800" dirty="0" err="1" smtClean="0">
                <a:latin typeface="Times New Roman" pitchFamily="18" charset="0"/>
                <a:cs typeface="Times New Roman" pitchFamily="18" charset="0"/>
              </a:rPr>
              <a:t>Bajcsy</a:t>
            </a:r>
            <a:endParaRPr lang="en-US" sz="1800" dirty="0" smtClean="0">
              <a:latin typeface="Times New Roman" pitchFamily="18" charset="0"/>
              <a:cs typeface="Times New Roman" pitchFamily="18" charset="0"/>
            </a:endParaRPr>
          </a:p>
          <a:p>
            <a:pPr algn="just">
              <a:buNone/>
            </a:pPr>
            <a:r>
              <a:rPr lang="en-US" sz="1800" b="1" dirty="0" smtClean="0">
                <a:latin typeface="Times New Roman" pitchFamily="18" charset="0"/>
                <a:cs typeface="Times New Roman" pitchFamily="18" charset="0"/>
              </a:rPr>
              <a:t>YEAR: </a:t>
            </a:r>
            <a:r>
              <a:rPr lang="en-US" sz="1800" dirty="0" smtClean="0">
                <a:latin typeface="Times New Roman" pitchFamily="18" charset="0"/>
                <a:cs typeface="Times New Roman" pitchFamily="18" charset="0"/>
              </a:rPr>
              <a:t>2016</a:t>
            </a:r>
          </a:p>
          <a:p>
            <a:pPr algn="just">
              <a:buNone/>
            </a:pPr>
            <a:r>
              <a:rPr lang="en-US" sz="1800" b="1" dirty="0" smtClean="0">
                <a:latin typeface="Times New Roman" pitchFamily="18" charset="0"/>
                <a:cs typeface="Times New Roman" pitchFamily="18" charset="0"/>
              </a:rPr>
              <a:t>DESCRIPTION:</a:t>
            </a:r>
            <a:endParaRPr lang="en-US" sz="1800" dirty="0" smtClean="0">
              <a:latin typeface="Times New Roman" pitchFamily="18" charset="0"/>
              <a:cs typeface="Times New Roman" pitchFamily="18" charset="0"/>
            </a:endParaRPr>
          </a:p>
          <a:p>
            <a:pPr algn="just">
              <a:buNone/>
            </a:pPr>
            <a:r>
              <a:rPr lang="en-US" sz="1800" dirty="0" smtClean="0">
                <a:latin typeface="Times New Roman" pitchFamily="18" charset="0"/>
                <a:cs typeface="Times New Roman" pitchFamily="18" charset="0"/>
              </a:rPr>
              <a:t> </a:t>
            </a:r>
          </a:p>
          <a:p>
            <a:pPr algn="just">
              <a:buNone/>
            </a:pPr>
            <a:r>
              <a:rPr lang="en-US" sz="2000" dirty="0" smtClean="0">
                <a:latin typeface="Times New Roman" pitchFamily="18" charset="0"/>
                <a:cs typeface="Times New Roman" pitchFamily="18" charset="0"/>
              </a:rPr>
              <a:t>We present a </a:t>
            </a:r>
            <a:r>
              <a:rPr lang="en-US" sz="2000" dirty="0" err="1" smtClean="0">
                <a:latin typeface="Times New Roman" pitchFamily="18" charset="0"/>
                <a:cs typeface="Times New Roman" pitchFamily="18" charset="0"/>
              </a:rPr>
              <a:t>smartphone</a:t>
            </a:r>
            <a:r>
              <a:rPr lang="en-US" sz="2000" dirty="0" smtClean="0">
                <a:latin typeface="Times New Roman" pitchFamily="18" charset="0"/>
                <a:cs typeface="Times New Roman" pitchFamily="18" charset="0"/>
              </a:rPr>
              <a:t>-based system for real-time </a:t>
            </a:r>
            <a:r>
              <a:rPr lang="en-US" sz="2000" dirty="0" err="1" smtClean="0">
                <a:latin typeface="Times New Roman" pitchFamily="18" charset="0"/>
                <a:cs typeface="Times New Roman" pitchFamily="18" charset="0"/>
              </a:rPr>
              <a:t>tele</a:t>
            </a:r>
            <a:r>
              <a:rPr lang="en-US" sz="2000" dirty="0" smtClean="0">
                <a:latin typeface="Times New Roman" pitchFamily="18" charset="0"/>
                <a:cs typeface="Times New Roman" pitchFamily="18" charset="0"/>
              </a:rPr>
              <a:t>-monitoring of physical activity in patients with chronic heart-failure (CHF). We recently completed a pilot study with 15 subjects to evaluate the feasibility of the proposed monitoring in the real world and examine its requirements, privacy implications, usability, and other challenges encountered by the participants and healthcare providers. Our </a:t>
            </a:r>
            <a:r>
              <a:rPr lang="en-US" sz="2000" dirty="0" err="1" smtClean="0">
                <a:latin typeface="Times New Roman" pitchFamily="18" charset="0"/>
                <a:cs typeface="Times New Roman" pitchFamily="18" charset="0"/>
              </a:rPr>
              <a:t>tele</a:t>
            </a:r>
            <a:r>
              <a:rPr lang="en-US" sz="2000" dirty="0" smtClean="0">
                <a:latin typeface="Times New Roman" pitchFamily="18" charset="0"/>
                <a:cs typeface="Times New Roman" pitchFamily="18" charset="0"/>
              </a:rPr>
              <a:t>-monitoring system was designed to assess patient activity via minute-by-minute energy expenditure (EE) estimated from </a:t>
            </a:r>
            <a:r>
              <a:rPr lang="en-US" sz="2000" dirty="0" err="1" smtClean="0">
                <a:latin typeface="Times New Roman" pitchFamily="18" charset="0"/>
                <a:cs typeface="Times New Roman" pitchFamily="18" charset="0"/>
              </a:rPr>
              <a:t>accelerometry</a:t>
            </a:r>
            <a:r>
              <a:rPr lang="en-US" sz="2000" dirty="0" smtClean="0">
                <a:latin typeface="Times New Roman" pitchFamily="18" charset="0"/>
                <a:cs typeface="Times New Roman" pitchFamily="18" charset="0"/>
              </a:rPr>
              <a:t>. In addition, we tracked relative user location via global positioning system (GPS) to track outdoors activity and measure walking distance. The system also administered daily surveys to inquire about vital signs and general cardiovascular symptoms. The collected data were securely transmitted to a central server where they were analyzed in real time and were accessible to the study medical staff to monitor patient health status and provide medical intervention if needed. Although the system was designed for </a:t>
            </a:r>
            <a:r>
              <a:rPr lang="en-US" sz="2000" dirty="0" err="1" smtClean="0">
                <a:latin typeface="Times New Roman" pitchFamily="18" charset="0"/>
                <a:cs typeface="Times New Roman" pitchFamily="18" charset="0"/>
              </a:rPr>
              <a:t>tele</a:t>
            </a:r>
            <a:r>
              <a:rPr lang="en-US" sz="2000" dirty="0" smtClean="0">
                <a:latin typeface="Times New Roman" pitchFamily="18" charset="0"/>
                <a:cs typeface="Times New Roman" pitchFamily="18" charset="0"/>
              </a:rPr>
              <a:t>-monitoring individuals with CHF, the challenges, privacy considerations, and lessons learned from this pilot study apply to other chronic health conditions, such as diabetes and hypertension, that would benefit from continuous monitoring through mobile-health (</a:t>
            </a:r>
            <a:r>
              <a:rPr lang="en-US" sz="2000" dirty="0" err="1" smtClean="0">
                <a:latin typeface="Times New Roman" pitchFamily="18" charset="0"/>
                <a:cs typeface="Times New Roman" pitchFamily="18" charset="0"/>
              </a:rPr>
              <a:t>mHealth</a:t>
            </a:r>
            <a:r>
              <a:rPr lang="en-US" sz="2000" dirty="0" smtClean="0">
                <a:latin typeface="Times New Roman" pitchFamily="18" charset="0"/>
                <a:cs typeface="Times New Roman" pitchFamily="18" charset="0"/>
              </a:rPr>
              <a:t>) technologies.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705600"/>
          </a:xfrm>
        </p:spPr>
        <p:txBody>
          <a:bodyPr>
            <a:normAutofit/>
          </a:bodyPr>
          <a:lstStyle/>
          <a:p>
            <a:pPr algn="just">
              <a:buNone/>
            </a:pPr>
            <a:r>
              <a:rPr lang="en-US" sz="2000" b="1" dirty="0" smtClean="0">
                <a:latin typeface="Times New Roman" pitchFamily="18" charset="0"/>
                <a:cs typeface="Times New Roman" pitchFamily="18" charset="0"/>
              </a:rPr>
              <a:t>TITLE:</a:t>
            </a:r>
            <a:r>
              <a:rPr lang="en-US" sz="2000" dirty="0" smtClean="0">
                <a:latin typeface="Times New Roman" pitchFamily="18" charset="0"/>
                <a:cs typeface="Times New Roman" pitchFamily="18" charset="0"/>
              </a:rPr>
              <a:t>  Security and privacy in cloud computing</a:t>
            </a:r>
          </a:p>
          <a:p>
            <a:pPr algn="just">
              <a:buNone/>
            </a:pPr>
            <a:r>
              <a:rPr lang="en-US" sz="2000" b="1" dirty="0" smtClean="0">
                <a:latin typeface="Times New Roman" pitchFamily="18" charset="0"/>
                <a:cs typeface="Times New Roman" pitchFamily="18" charset="0"/>
              </a:rPr>
              <a:t>AUTHOR:</a:t>
            </a:r>
            <a:r>
              <a:rPr lang="en-US" sz="2000" dirty="0" smtClean="0">
                <a:latin typeface="Times New Roman" pitchFamily="18" charset="0"/>
                <a:cs typeface="Times New Roman" pitchFamily="18" charset="0"/>
              </a:rPr>
              <a:t> Z. Xiao and Y. Xiao,</a:t>
            </a:r>
          </a:p>
          <a:p>
            <a:pPr algn="just">
              <a:buNone/>
            </a:pPr>
            <a:r>
              <a:rPr lang="en-US" sz="2000" b="1" dirty="0" smtClean="0">
                <a:latin typeface="Times New Roman" pitchFamily="18" charset="0"/>
                <a:cs typeface="Times New Roman" pitchFamily="18" charset="0"/>
              </a:rPr>
              <a:t>YEAR:2013</a:t>
            </a:r>
            <a:endParaRPr lang="en-US" sz="2000" dirty="0" smtClean="0">
              <a:latin typeface="Times New Roman" pitchFamily="18" charset="0"/>
              <a:cs typeface="Times New Roman" pitchFamily="18" charset="0"/>
            </a:endParaRPr>
          </a:p>
          <a:p>
            <a:pPr algn="just">
              <a:buNone/>
            </a:pPr>
            <a:r>
              <a:rPr lang="en-US" sz="2000" b="1" dirty="0" smtClean="0">
                <a:latin typeface="Times New Roman" pitchFamily="18" charset="0"/>
                <a:cs typeface="Times New Roman" pitchFamily="18" charset="0"/>
              </a:rPr>
              <a:t>DESCRIPTION:</a:t>
            </a:r>
            <a:r>
              <a:rPr lang="en-US" sz="2000" dirty="0" smtClean="0">
                <a:latin typeface="Times New Roman" pitchFamily="18" charset="0"/>
                <a:cs typeface="Times New Roman" pitchFamily="18" charset="0"/>
              </a:rPr>
              <a:t> Data security has consistently been a major issue in information technology. In the cloud computing environment, it becomes particularly serious because the data is located in different places even in all the globe. Data security and privacy protection are the two main factors of user's concerns about the cloud technology. Though many techniques on the topics in cloud computing have been investigated in both academics and industries, data security and privacy protection are becoming more important for the future development of cloud computing technology in government, industry, and business. Data security and privacy protection issues are relevant to both hardware and software in the cloud architecture. This study is to review different security techniques and challenges from both software and hardware aspects for protecting data in the cloud and aims at enhancing the data security and privacy protection for the trustworthy cloud environment. In this paper, we make a comparative research analysis of the existing research work regarding the data security and privacy protection techniques used in the cloud computing.</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algn="just">
              <a:buNone/>
            </a:pPr>
            <a:r>
              <a:rPr lang="en-US" sz="1800" b="1" dirty="0" smtClean="0">
                <a:latin typeface="Times New Roman" pitchFamily="18" charset="0"/>
                <a:cs typeface="Times New Roman" pitchFamily="18" charset="0"/>
              </a:rPr>
              <a:t>TITLE:</a:t>
            </a:r>
            <a:r>
              <a:rPr lang="en-US" sz="1800" dirty="0" smtClean="0">
                <a:latin typeface="Times New Roman" pitchFamily="18" charset="0"/>
                <a:cs typeface="Times New Roman" pitchFamily="18" charset="0"/>
              </a:rPr>
              <a:t>  A smart health application and its related privacy issues</a:t>
            </a:r>
          </a:p>
          <a:p>
            <a:pPr algn="just">
              <a:buNone/>
            </a:pPr>
            <a:r>
              <a:rPr lang="en-US" sz="1800" b="1" dirty="0" smtClean="0">
                <a:latin typeface="Times New Roman" pitchFamily="18" charset="0"/>
                <a:cs typeface="Times New Roman" pitchFamily="18" charset="0"/>
              </a:rPr>
              <a:t>AUTHOR:</a:t>
            </a:r>
            <a:r>
              <a:rPr lang="en-US" sz="1800" dirty="0" smtClean="0">
                <a:latin typeface="Times New Roman" pitchFamily="18" charset="0"/>
                <a:cs typeface="Times New Roman" pitchFamily="18" charset="0"/>
              </a:rPr>
              <a:t> D. Ding, M. Conti, and A. </a:t>
            </a:r>
            <a:r>
              <a:rPr lang="en-US" sz="1800" dirty="0" err="1" smtClean="0">
                <a:latin typeface="Times New Roman" pitchFamily="18" charset="0"/>
                <a:cs typeface="Times New Roman" pitchFamily="18" charset="0"/>
              </a:rPr>
              <a:t>Solanas</a:t>
            </a:r>
            <a:r>
              <a:rPr lang="en-US" sz="1800" dirty="0" smtClean="0">
                <a:latin typeface="Times New Roman" pitchFamily="18" charset="0"/>
                <a:cs typeface="Times New Roman" pitchFamily="18" charset="0"/>
              </a:rPr>
              <a:t>,</a:t>
            </a:r>
          </a:p>
          <a:p>
            <a:pPr algn="just">
              <a:buNone/>
            </a:pPr>
            <a:r>
              <a:rPr lang="en-US" sz="1800" b="1" dirty="0" smtClean="0">
                <a:latin typeface="Times New Roman" pitchFamily="18" charset="0"/>
                <a:cs typeface="Times New Roman" pitchFamily="18" charset="0"/>
              </a:rPr>
              <a:t>YEAR: 2016</a:t>
            </a:r>
            <a:endParaRPr lang="en-US" sz="1800" dirty="0" smtClean="0">
              <a:latin typeface="Times New Roman" pitchFamily="18" charset="0"/>
              <a:cs typeface="Times New Roman" pitchFamily="18" charset="0"/>
            </a:endParaRPr>
          </a:p>
          <a:p>
            <a:pPr algn="just">
              <a:buNone/>
            </a:pPr>
            <a:r>
              <a:rPr lang="en-US" sz="1800" b="1" dirty="0" smtClean="0">
                <a:latin typeface="Times New Roman" pitchFamily="18" charset="0"/>
                <a:cs typeface="Times New Roman" pitchFamily="18" charset="0"/>
              </a:rPr>
              <a:t>DESCRIPTION:</a:t>
            </a:r>
          </a:p>
          <a:p>
            <a:pPr algn="just">
              <a:buNone/>
            </a:pP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Together with the development of technologies such as those for ubiquitous computing, data mining, Internet of Things (</a:t>
            </a:r>
            <a:r>
              <a:rPr lang="en-US" sz="2000" dirty="0" err="1" smtClean="0">
                <a:latin typeface="Times New Roman" pitchFamily="18" charset="0"/>
                <a:cs typeface="Times New Roman" pitchFamily="18" charset="0"/>
              </a:rPr>
              <a:t>IoT</a:t>
            </a:r>
            <a:r>
              <a:rPr lang="en-US" sz="2000" dirty="0" smtClean="0">
                <a:latin typeface="Times New Roman" pitchFamily="18" charset="0"/>
                <a:cs typeface="Times New Roman" pitchFamily="18" charset="0"/>
              </a:rPr>
              <a:t>) and wireless sensor networks (WSNs), the concepts of smart cities and mobile health (m-Health) have emerged. Along the same line, the smart health concept (s-Health), understood as a context-aware healthcare paradigm for smart environments, improves the quality of healthcare systems within smart cities. However, s-Health may encounter some privacy and security issues. For example, in order to obtain the current location and health conditions of citizens, these citizens might be continuously monitored, which could be seen as a privacy invasion. In this paper, we describe an application within the s-Health paradigm. In particular, our approach allows to effectively deal with citizens who have respiratory conditions. Our application example suggests low-pollution routes to citizens in order to lessen their respiratory-related problems, and proactively activates water sprays in fountains to reduce the effect of pollution or pollen. Besides the description of the application, the main contribution of the article is the analysis of the emerging privacy issues of the proposed application and the discussion of possible countermeasures.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algn="just">
              <a:lnSpc>
                <a:spcPct val="150000"/>
              </a:lnSpc>
              <a:buNone/>
            </a:pPr>
            <a:r>
              <a:rPr lang="en-US" sz="1800" b="1" dirty="0" smtClean="0">
                <a:latin typeface="Times New Roman" pitchFamily="18" charset="0"/>
                <a:cs typeface="Times New Roman" pitchFamily="18" charset="0"/>
              </a:rPr>
              <a:t>TITLE:</a:t>
            </a:r>
            <a:r>
              <a:rPr lang="en-US" sz="1800" dirty="0" smtClean="0">
                <a:latin typeface="Times New Roman" pitchFamily="18" charset="0"/>
                <a:cs typeface="Times New Roman" pitchFamily="18" charset="0"/>
              </a:rPr>
              <a:t>  Untraceable sensor movement in distributed </a:t>
            </a:r>
            <a:r>
              <a:rPr lang="en-US" sz="1800" dirty="0" err="1" smtClean="0">
                <a:latin typeface="Times New Roman" pitchFamily="18" charset="0"/>
                <a:cs typeface="Times New Roman" pitchFamily="18" charset="0"/>
              </a:rPr>
              <a:t>iot</a:t>
            </a:r>
            <a:r>
              <a:rPr lang="en-US" sz="1800" dirty="0" smtClean="0">
                <a:latin typeface="Times New Roman" pitchFamily="18" charset="0"/>
                <a:cs typeface="Times New Roman" pitchFamily="18" charset="0"/>
              </a:rPr>
              <a:t> infrastructure</a:t>
            </a:r>
          </a:p>
          <a:p>
            <a:pPr algn="just">
              <a:lnSpc>
                <a:spcPct val="150000"/>
              </a:lnSpc>
              <a:buNone/>
            </a:pPr>
            <a:r>
              <a:rPr lang="en-US" sz="1800" b="1" dirty="0" smtClean="0">
                <a:latin typeface="Times New Roman" pitchFamily="18" charset="0"/>
                <a:cs typeface="Times New Roman" pitchFamily="18" charset="0"/>
              </a:rPr>
              <a:t>AUTHOR:</a:t>
            </a:r>
            <a:r>
              <a:rPr lang="en-US" sz="1800" dirty="0" smtClean="0">
                <a:latin typeface="Times New Roman" pitchFamily="18" charset="0"/>
                <a:cs typeface="Times New Roman" pitchFamily="18" charset="0"/>
              </a:rPr>
              <a:t> P. </a:t>
            </a:r>
            <a:r>
              <a:rPr lang="en-US" sz="1800" dirty="0" err="1" smtClean="0">
                <a:latin typeface="Times New Roman" pitchFamily="18" charset="0"/>
                <a:cs typeface="Times New Roman" pitchFamily="18" charset="0"/>
              </a:rPr>
              <a:t>Gope</a:t>
            </a:r>
            <a:r>
              <a:rPr lang="en-US" sz="1800" dirty="0" smtClean="0">
                <a:latin typeface="Times New Roman" pitchFamily="18" charset="0"/>
                <a:cs typeface="Times New Roman" pitchFamily="18" charset="0"/>
              </a:rPr>
              <a:t> and T. Hwang</a:t>
            </a:r>
          </a:p>
          <a:p>
            <a:pPr algn="just">
              <a:lnSpc>
                <a:spcPct val="150000"/>
              </a:lnSpc>
              <a:buNone/>
            </a:pPr>
            <a:r>
              <a:rPr lang="en-US" sz="1800" b="1" dirty="0" smtClean="0">
                <a:latin typeface="Times New Roman" pitchFamily="18" charset="0"/>
                <a:cs typeface="Times New Roman" pitchFamily="18" charset="0"/>
              </a:rPr>
              <a:t>YEAR: 2015</a:t>
            </a:r>
            <a:endParaRPr lang="en-US" sz="1800" dirty="0" smtClean="0">
              <a:latin typeface="Times New Roman" pitchFamily="18" charset="0"/>
              <a:cs typeface="Times New Roman" pitchFamily="18" charset="0"/>
            </a:endParaRPr>
          </a:p>
          <a:p>
            <a:pPr algn="just">
              <a:lnSpc>
                <a:spcPct val="150000"/>
              </a:lnSpc>
              <a:buNone/>
            </a:pPr>
            <a:r>
              <a:rPr lang="en-US" sz="1800" b="1" dirty="0" smtClean="0">
                <a:latin typeface="Times New Roman" pitchFamily="18" charset="0"/>
                <a:cs typeface="Times New Roman" pitchFamily="18" charset="0"/>
              </a:rPr>
              <a:t>DESCRIPTION:</a:t>
            </a:r>
            <a:endParaRPr lang="en-US" sz="1800" dirty="0" smtClean="0">
              <a:latin typeface="Times New Roman" pitchFamily="18" charset="0"/>
              <a:cs typeface="Times New Roman" pitchFamily="18" charset="0"/>
            </a:endParaRPr>
          </a:p>
          <a:p>
            <a:pPr algn="just">
              <a:lnSpc>
                <a:spcPct val="150000"/>
              </a:lnSpc>
              <a:buNone/>
            </a:pPr>
            <a:r>
              <a:rPr lang="en-US" sz="1800" dirty="0" smtClean="0">
                <a:latin typeface="Times New Roman" pitchFamily="18" charset="0"/>
                <a:cs typeface="Times New Roman" pitchFamily="18" charset="0"/>
              </a:rPr>
              <a:t>Recent advances in information and communication technologies and embedded systems have given rise to a new disruptive technology, the Internet of Things (</a:t>
            </a:r>
            <a:r>
              <a:rPr lang="en-US" sz="1800" dirty="0" err="1" smtClean="0">
                <a:latin typeface="Times New Roman" pitchFamily="18" charset="0"/>
                <a:cs typeface="Times New Roman" pitchFamily="18" charset="0"/>
              </a:rPr>
              <a:t>IoTs</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IoT</a:t>
            </a:r>
            <a:r>
              <a:rPr lang="en-US" sz="1800" dirty="0" smtClean="0">
                <a:latin typeface="Times New Roman" pitchFamily="18" charset="0"/>
                <a:cs typeface="Times New Roman" pitchFamily="18" charset="0"/>
              </a:rPr>
              <a:t> allows people and objects in the physical world as well as data and virtual environments to interact with each other so as to create smart environments, such as smart transport systems, smart cities, smart health, and so on. However, </a:t>
            </a:r>
            <a:r>
              <a:rPr lang="en-US" sz="1800" dirty="0" err="1" smtClean="0">
                <a:latin typeface="Times New Roman" pitchFamily="18" charset="0"/>
                <a:cs typeface="Times New Roman" pitchFamily="18" charset="0"/>
              </a:rPr>
              <a:t>IoT</a:t>
            </a:r>
            <a:r>
              <a:rPr lang="en-US" sz="1800" dirty="0" smtClean="0">
                <a:latin typeface="Times New Roman" pitchFamily="18" charset="0"/>
                <a:cs typeface="Times New Roman" pitchFamily="18" charset="0"/>
              </a:rPr>
              <a:t> raises some important questions and also introduces new challenges for the security of systems and processes and the privacy of individuals, such as their location and movements and so on. In this paper, at first, we propose a distributed </a:t>
            </a:r>
            <a:r>
              <a:rPr lang="en-US" sz="1800" dirty="0" err="1" smtClean="0">
                <a:latin typeface="Times New Roman" pitchFamily="18" charset="0"/>
                <a:cs typeface="Times New Roman" pitchFamily="18" charset="0"/>
              </a:rPr>
              <a:t>IoT</a:t>
            </a:r>
            <a:r>
              <a:rPr lang="en-US" sz="1800" dirty="0" smtClean="0">
                <a:latin typeface="Times New Roman" pitchFamily="18" charset="0"/>
                <a:cs typeface="Times New Roman" pitchFamily="18" charset="0"/>
              </a:rPr>
              <a:t> system architecture. Subsequently, we propose an anonymous authentication scheme, which can ensure some of the notable properties, such as sensor anonymity, sensor </a:t>
            </a:r>
            <a:r>
              <a:rPr lang="en-US" sz="1800" dirty="0" err="1" smtClean="0">
                <a:latin typeface="Times New Roman" pitchFamily="18" charset="0"/>
                <a:cs typeface="Times New Roman" pitchFamily="18" charset="0"/>
              </a:rPr>
              <a:t>untraceability</a:t>
            </a:r>
            <a:r>
              <a:rPr lang="en-US" sz="1800" dirty="0" smtClean="0">
                <a:latin typeface="Times New Roman" pitchFamily="18" charset="0"/>
                <a:cs typeface="Times New Roman" pitchFamily="18" charset="0"/>
              </a:rPr>
              <a:t>, resistance to replay attacks, cloning attacks, and so on. It is argued that the proposed authentication scheme will be useful in many distributed </a:t>
            </a:r>
            <a:r>
              <a:rPr lang="en-US" sz="1800" dirty="0" err="1" smtClean="0">
                <a:latin typeface="Times New Roman" pitchFamily="18" charset="0"/>
                <a:cs typeface="Times New Roman" pitchFamily="18" charset="0"/>
              </a:rPr>
              <a:t>IoT</a:t>
            </a:r>
            <a:r>
              <a:rPr lang="en-US" sz="1800" dirty="0" smtClean="0">
                <a:latin typeface="Times New Roman" pitchFamily="18" charset="0"/>
                <a:cs typeface="Times New Roman" pitchFamily="18" charset="0"/>
              </a:rPr>
              <a:t> applications (such as radio-frequency identification-based </a:t>
            </a:r>
            <a:r>
              <a:rPr lang="en-US" sz="1800" dirty="0" err="1" smtClean="0">
                <a:latin typeface="Times New Roman" pitchFamily="18" charset="0"/>
                <a:cs typeface="Times New Roman" pitchFamily="18" charset="0"/>
              </a:rPr>
              <a:t>IoT</a:t>
            </a:r>
            <a:r>
              <a:rPr lang="en-US" sz="1800" dirty="0" smtClean="0">
                <a:latin typeface="Times New Roman" pitchFamily="18" charset="0"/>
                <a:cs typeface="Times New Roman" pitchFamily="18" charset="0"/>
              </a:rPr>
              <a:t> system, Biosensor-based </a:t>
            </a:r>
            <a:r>
              <a:rPr lang="en-US" sz="1800" dirty="0" err="1" smtClean="0">
                <a:latin typeface="Times New Roman" pitchFamily="18" charset="0"/>
                <a:cs typeface="Times New Roman" pitchFamily="18" charset="0"/>
              </a:rPr>
              <a:t>IoT</a:t>
            </a:r>
            <a:r>
              <a:rPr lang="en-US" sz="1800" dirty="0" smtClean="0">
                <a:latin typeface="Times New Roman" pitchFamily="18" charset="0"/>
                <a:cs typeface="Times New Roman" pitchFamily="18" charset="0"/>
              </a:rPr>
              <a:t> healthcare system, and so on), where the privacy of the sensor movement is greatly desirable.</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1559</TotalTime>
  <Words>4548</Words>
  <Application>Microsoft Office PowerPoint</Application>
  <PresentationFormat>On-screen Show (4:3)</PresentationFormat>
  <Paragraphs>308</Paragraphs>
  <Slides>41</Slides>
  <Notes>19</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Concourse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vector>
  </TitlesOfParts>
  <Company>Vertilink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Vertilink Technologies;spiro10</dc:creator>
  <cp:lastModifiedBy>DELL</cp:lastModifiedBy>
  <cp:revision>460</cp:revision>
  <dcterms:created xsi:type="dcterms:W3CDTF">2006-08-16T00:00:00Z</dcterms:created>
  <dcterms:modified xsi:type="dcterms:W3CDTF">2021-02-03T13:18:19Z</dcterms:modified>
</cp:coreProperties>
</file>