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anrope"/>
      <p:regular r:id="rId13"/>
      <p:bold r:id="rId14"/>
    </p:embeddedFont>
    <p:embeddedFont>
      <p:font typeface="Manrope ExtraBold"/>
      <p:bold r:id="rId15"/>
    </p:embeddedFont>
    <p:embeddedFont>
      <p:font typeface="Albert Sans"/>
      <p:regular r:id="rId16"/>
      <p:bold r:id="rId17"/>
      <p:italic r:id="rId18"/>
      <p:boldItalic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11" Type="http://schemas.openxmlformats.org/officeDocument/2006/relationships/slide" Target="slides/slide7.xml"/><Relationship Id="rId22" Type="http://schemas.openxmlformats.org/officeDocument/2006/relationships/font" Target="fonts/DMSans-italic.fntdata"/><Relationship Id="rId10" Type="http://schemas.openxmlformats.org/officeDocument/2006/relationships/slide" Target="slides/slide6.xml"/><Relationship Id="rId21" Type="http://schemas.openxmlformats.org/officeDocument/2006/relationships/font" Target="fonts/DMSans-bold.fntdata"/><Relationship Id="rId13" Type="http://schemas.openxmlformats.org/officeDocument/2006/relationships/font" Target="fonts/Manrope-regular.fntdata"/><Relationship Id="rId12" Type="http://schemas.openxmlformats.org/officeDocument/2006/relationships/slide" Target="slides/slide8.xml"/><Relationship Id="rId23"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anropeExtraBold-bold.fntdata"/><Relationship Id="rId14" Type="http://schemas.openxmlformats.org/officeDocument/2006/relationships/font" Target="fonts/Manrope-bold.fntdata"/><Relationship Id="rId17" Type="http://schemas.openxmlformats.org/officeDocument/2006/relationships/font" Target="fonts/AlbertSans-bold.fntdata"/><Relationship Id="rId16" Type="http://schemas.openxmlformats.org/officeDocument/2006/relationships/font" Target="fonts/AlbertSans-regular.fntdata"/><Relationship Id="rId5" Type="http://schemas.openxmlformats.org/officeDocument/2006/relationships/slide" Target="slides/slide1.xml"/><Relationship Id="rId19" Type="http://schemas.openxmlformats.org/officeDocument/2006/relationships/font" Target="fonts/AlbertSans-boldItalic.fntdata"/><Relationship Id="rId6" Type="http://schemas.openxmlformats.org/officeDocument/2006/relationships/slide" Target="slides/slide2.xml"/><Relationship Id="rId18" Type="http://schemas.openxmlformats.org/officeDocument/2006/relationships/font" Target="fonts/Albert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877545f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877545f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870a93ff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870a93ff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870a93ff7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870a93ff7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80d8186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80d8186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80d81867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80d81867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80d81867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80d81867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c78f92e4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c78f92e4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845" l="0" r="0" t="835"/>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397121" y="-536388"/>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922903">
              <a:off x="7087076" y="239811"/>
              <a:ext cx="2267335" cy="152053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1123200" y="1378950"/>
            <a:ext cx="6745200" cy="2385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pic>
        <p:nvPicPr>
          <p:cNvPr id="58" name="Google Shape;58;p1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3"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65" name="Google Shape;65;p13"/>
          <p:cNvGrpSpPr/>
          <p:nvPr/>
        </p:nvGrpSpPr>
        <p:grpSpPr>
          <a:xfrm>
            <a:off x="5287796" y="-43875"/>
            <a:ext cx="4129446" cy="5274372"/>
            <a:chOff x="5287796" y="-43875"/>
            <a:chExt cx="4129446" cy="5274372"/>
          </a:xfrm>
        </p:grpSpPr>
        <p:sp>
          <p:nvSpPr>
            <p:cNvPr id="66" name="Google Shape;66;p13"/>
            <p:cNvSpPr/>
            <p:nvPr/>
          </p:nvSpPr>
          <p:spPr>
            <a:xfrm flipH="1">
              <a:off x="5287796" y="-43875"/>
              <a:ext cx="4078329" cy="1229306"/>
            </a:xfrm>
            <a:custGeom>
              <a:rect b="b" l="l" r="r" t="t"/>
              <a:pathLst>
                <a:path extrusionOk="0" h="34164" w="113342">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64600" y="4160075"/>
              <a:ext cx="3552643" cy="1070422"/>
            </a:xfrm>
            <a:custGeom>
              <a:rect b="b" l="l" r="r" t="t"/>
              <a:pathLst>
                <a:path extrusionOk="0" h="26289" w="87251">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3"/>
          <p:cNvSpPr txBox="1"/>
          <p:nvPr>
            <p:ph hasCustomPrompt="1" idx="2" type="title"/>
          </p:nvPr>
        </p:nvSpPr>
        <p:spPr>
          <a:xfrm>
            <a:off x="720000" y="1332025"/>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hasCustomPrompt="1" idx="3" type="title"/>
          </p:nvPr>
        </p:nvSpPr>
        <p:spPr>
          <a:xfrm>
            <a:off x="720000" y="3064617"/>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hasCustomPrompt="1" idx="4" type="title"/>
          </p:nvPr>
        </p:nvSpPr>
        <p:spPr>
          <a:xfrm>
            <a:off x="4099746" y="1332025"/>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hasCustomPrompt="1" idx="5" type="title"/>
          </p:nvPr>
        </p:nvSpPr>
        <p:spPr>
          <a:xfrm>
            <a:off x="4099746" y="3064617"/>
            <a:ext cx="9201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idx="1" type="subTitle"/>
          </p:nvPr>
        </p:nvSpPr>
        <p:spPr>
          <a:xfrm>
            <a:off x="720000" y="17796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4" name="Google Shape;74;p13"/>
          <p:cNvSpPr txBox="1"/>
          <p:nvPr>
            <p:ph idx="6" type="subTitle"/>
          </p:nvPr>
        </p:nvSpPr>
        <p:spPr>
          <a:xfrm>
            <a:off x="4099746" y="17796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5" name="Google Shape;75;p13"/>
          <p:cNvSpPr txBox="1"/>
          <p:nvPr>
            <p:ph idx="7" type="subTitle"/>
          </p:nvPr>
        </p:nvSpPr>
        <p:spPr>
          <a:xfrm>
            <a:off x="720000" y="35122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6" name="Google Shape;76;p13"/>
          <p:cNvSpPr txBox="1"/>
          <p:nvPr>
            <p:ph idx="8" type="subTitle"/>
          </p:nvPr>
        </p:nvSpPr>
        <p:spPr>
          <a:xfrm>
            <a:off x="4099746" y="3512225"/>
            <a:ext cx="2886900" cy="8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77" name="Shape 77"/>
        <p:cNvGrpSpPr/>
        <p:nvPr/>
      </p:nvGrpSpPr>
      <p:grpSpPr>
        <a:xfrm>
          <a:off x="0" y="0"/>
          <a:ext cx="0" cy="0"/>
          <a:chOff x="0" y="0"/>
          <a:chExt cx="0" cy="0"/>
        </a:xfrm>
      </p:grpSpPr>
      <p:pic>
        <p:nvPicPr>
          <p:cNvPr id="78" name="Google Shape;78;p14"/>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79" name="Google Shape;79;p14"/>
          <p:cNvSpPr/>
          <p:nvPr/>
        </p:nvSpPr>
        <p:spPr>
          <a:xfrm flipH="1" rot="10800000">
            <a:off x="5614250" y="4126437"/>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81" name="Shape 81"/>
        <p:cNvGrpSpPr/>
        <p:nvPr/>
      </p:nvGrpSpPr>
      <p:grpSpPr>
        <a:xfrm>
          <a:off x="0" y="0"/>
          <a:ext cx="0" cy="0"/>
          <a:chOff x="0" y="0"/>
          <a:chExt cx="0" cy="0"/>
        </a:xfrm>
      </p:grpSpPr>
      <p:pic>
        <p:nvPicPr>
          <p:cNvPr id="82" name="Google Shape;82;p15"/>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83" name="Google Shape;83;p15"/>
          <p:cNvSpPr/>
          <p:nvPr/>
        </p:nvSpPr>
        <p:spPr>
          <a:xfrm rot="10800000">
            <a:off x="5287796" y="4122875"/>
            <a:ext cx="4078329" cy="1229306"/>
          </a:xfrm>
          <a:custGeom>
            <a:rect b="b" l="l" r="r" t="t"/>
            <a:pathLst>
              <a:path extrusionOk="0" h="34164" w="113342">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85" name="Shape 85"/>
        <p:cNvGrpSpPr/>
        <p:nvPr/>
      </p:nvGrpSpPr>
      <p:grpSpPr>
        <a:xfrm>
          <a:off x="0" y="0"/>
          <a:ext cx="0" cy="0"/>
          <a:chOff x="0" y="0"/>
          <a:chExt cx="0" cy="0"/>
        </a:xfrm>
      </p:grpSpPr>
      <p:pic>
        <p:nvPicPr>
          <p:cNvPr id="86" name="Google Shape;86;p1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87" name="Google Shape;87;p16"/>
          <p:cNvSpPr/>
          <p:nvPr/>
        </p:nvSpPr>
        <p:spPr>
          <a:xfrm flipH="1">
            <a:off x="-234650" y="-266238"/>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flipH="1">
            <a:off x="6898875" y="4030275"/>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1942350" y="2198625"/>
            <a:ext cx="5259300" cy="151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16"/>
          <p:cNvSpPr txBox="1"/>
          <p:nvPr>
            <p:ph hasCustomPrompt="1" idx="2" type="title"/>
          </p:nvPr>
        </p:nvSpPr>
        <p:spPr>
          <a:xfrm>
            <a:off x="3746000" y="1282725"/>
            <a:ext cx="1652100" cy="915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91" name="Shape 91"/>
        <p:cNvGrpSpPr/>
        <p:nvPr/>
      </p:nvGrpSpPr>
      <p:grpSpPr>
        <a:xfrm>
          <a:off x="0" y="0"/>
          <a:ext cx="0" cy="0"/>
          <a:chOff x="0" y="0"/>
          <a:chExt cx="0" cy="0"/>
        </a:xfrm>
      </p:grpSpPr>
      <p:pic>
        <p:nvPicPr>
          <p:cNvPr id="92" name="Google Shape;92;p17"/>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93" name="Google Shape;93;p17"/>
          <p:cNvGrpSpPr/>
          <p:nvPr/>
        </p:nvGrpSpPr>
        <p:grpSpPr>
          <a:xfrm>
            <a:off x="-396402" y="-536388"/>
            <a:ext cx="9691852" cy="6099260"/>
            <a:chOff x="-396402" y="-536388"/>
            <a:chExt cx="9691852" cy="6099260"/>
          </a:xfrm>
        </p:grpSpPr>
        <p:sp>
          <p:nvSpPr>
            <p:cNvPr id="94" name="Google Shape;94;p17"/>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7"/>
          <p:cNvSpPr/>
          <p:nvPr/>
        </p:nvSpPr>
        <p:spPr>
          <a:xfrm flipH="1" rot="-7874682">
            <a:off x="6873400" y="-160002"/>
            <a:ext cx="2420446" cy="1277963"/>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2107675" y="1880200"/>
            <a:ext cx="6323100" cy="965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7"/>
          <p:cNvSpPr txBox="1"/>
          <p:nvPr>
            <p:ph hasCustomPrompt="1" idx="2" type="title"/>
          </p:nvPr>
        </p:nvSpPr>
        <p:spPr>
          <a:xfrm>
            <a:off x="713225" y="1731350"/>
            <a:ext cx="1365300" cy="1113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0_1_1">
    <p:spTree>
      <p:nvGrpSpPr>
        <p:cNvPr id="99" name="Shape 99"/>
        <p:cNvGrpSpPr/>
        <p:nvPr/>
      </p:nvGrpSpPr>
      <p:grpSpPr>
        <a:xfrm>
          <a:off x="0" y="0"/>
          <a:ext cx="0" cy="0"/>
          <a:chOff x="0" y="0"/>
          <a:chExt cx="0" cy="0"/>
        </a:xfrm>
      </p:grpSpPr>
      <p:pic>
        <p:nvPicPr>
          <p:cNvPr id="100" name="Google Shape;100;p1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01" name="Google Shape;101;p18"/>
          <p:cNvSpPr/>
          <p:nvPr/>
        </p:nvSpPr>
        <p:spPr>
          <a:xfrm flipH="1" rot="10800000">
            <a:off x="-99400" y="-63725"/>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8"/>
          <p:cNvGrpSpPr/>
          <p:nvPr/>
        </p:nvGrpSpPr>
        <p:grpSpPr>
          <a:xfrm>
            <a:off x="-266502" y="-131350"/>
            <a:ext cx="9683745" cy="5635258"/>
            <a:chOff x="-266502" y="-131350"/>
            <a:chExt cx="9683745" cy="5635258"/>
          </a:xfrm>
        </p:grpSpPr>
        <p:sp>
          <p:nvSpPr>
            <p:cNvPr id="103" name="Google Shape;103;p18"/>
            <p:cNvSpPr/>
            <p:nvPr/>
          </p:nvSpPr>
          <p:spPr>
            <a:xfrm flipH="1" rot="10800000">
              <a:off x="-266502" y="3760462"/>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rot="10800000">
              <a:off x="5864600" y="-131350"/>
              <a:ext cx="3552643" cy="1070422"/>
            </a:xfrm>
            <a:custGeom>
              <a:rect b="b" l="l" r="r" t="t"/>
              <a:pathLst>
                <a:path extrusionOk="0" h="26289" w="87251">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313600" y="2320975"/>
            <a:ext cx="6323100" cy="1053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18"/>
          <p:cNvSpPr txBox="1"/>
          <p:nvPr>
            <p:ph hasCustomPrompt="1" idx="2" type="title"/>
          </p:nvPr>
        </p:nvSpPr>
        <p:spPr>
          <a:xfrm>
            <a:off x="5984600" y="1405075"/>
            <a:ext cx="1652100" cy="915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7" name="Shape 107"/>
        <p:cNvGrpSpPr/>
        <p:nvPr/>
      </p:nvGrpSpPr>
      <p:grpSpPr>
        <a:xfrm>
          <a:off x="0" y="0"/>
          <a:ext cx="0" cy="0"/>
          <a:chOff x="0" y="0"/>
          <a:chExt cx="0" cy="0"/>
        </a:xfrm>
      </p:grpSpPr>
      <p:sp>
        <p:nvSpPr>
          <p:cNvPr id="108" name="Google Shape;108;p19"/>
          <p:cNvSpPr txBox="1"/>
          <p:nvPr>
            <p:ph idx="1" type="subTitle"/>
          </p:nvPr>
        </p:nvSpPr>
        <p:spPr>
          <a:xfrm>
            <a:off x="713228" y="3287700"/>
            <a:ext cx="6069600" cy="10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9" name="Google Shape;109;p19"/>
          <p:cNvSpPr txBox="1"/>
          <p:nvPr>
            <p:ph idx="2" type="subTitle"/>
          </p:nvPr>
        </p:nvSpPr>
        <p:spPr>
          <a:xfrm>
            <a:off x="713228" y="1666287"/>
            <a:ext cx="6069600" cy="10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0" name="Google Shape;110;p19"/>
          <p:cNvSpPr txBox="1"/>
          <p:nvPr>
            <p:ph idx="3" type="subTitle"/>
          </p:nvPr>
        </p:nvSpPr>
        <p:spPr>
          <a:xfrm>
            <a:off x="713228" y="1183588"/>
            <a:ext cx="6069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1" name="Google Shape;111;p19"/>
          <p:cNvSpPr txBox="1"/>
          <p:nvPr>
            <p:ph idx="4" type="subTitle"/>
          </p:nvPr>
        </p:nvSpPr>
        <p:spPr>
          <a:xfrm>
            <a:off x="713228" y="2805000"/>
            <a:ext cx="6069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2"/>
                </a:solidFill>
                <a:latin typeface="Manrope"/>
                <a:ea typeface="Manrope"/>
                <a:cs typeface="Manrope"/>
                <a:sym typeface="Manrope"/>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pic>
        <p:nvPicPr>
          <p:cNvPr id="112" name="Google Shape;112;p1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3" name="Google Shape;113;p19"/>
          <p:cNvSpPr/>
          <p:nvPr/>
        </p:nvSpPr>
        <p:spPr>
          <a:xfrm>
            <a:off x="5864600" y="4160075"/>
            <a:ext cx="3552643" cy="1070422"/>
          </a:xfrm>
          <a:custGeom>
            <a:rect b="b" l="l" r="r" t="t"/>
            <a:pathLst>
              <a:path extrusionOk="0" h="26289" w="87251">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6" name="Google Shape;116;p20"/>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20"/>
          <p:cNvGrpSpPr/>
          <p:nvPr/>
        </p:nvGrpSpPr>
        <p:grpSpPr>
          <a:xfrm>
            <a:off x="-291571" y="297125"/>
            <a:ext cx="9216725" cy="5076680"/>
            <a:chOff x="-291571" y="297125"/>
            <a:chExt cx="9216725" cy="5076680"/>
          </a:xfrm>
        </p:grpSpPr>
        <p:sp>
          <p:nvSpPr>
            <p:cNvPr id="118" name="Google Shape;118;p20"/>
            <p:cNvSpPr/>
            <p:nvPr/>
          </p:nvSpPr>
          <p:spPr>
            <a:xfrm flipH="1" rot="-10558294">
              <a:off x="-240965" y="3775604"/>
              <a:ext cx="2267198" cy="1520441"/>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rot="10800000">
              <a:off x="5003800" y="487997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8696900" y="43299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8737075" y="29712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122" name="Google Shape;12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20"/>
          <p:cNvSpPr txBox="1"/>
          <p:nvPr>
            <p:ph idx="1" type="subTitle"/>
          </p:nvPr>
        </p:nvSpPr>
        <p:spPr>
          <a:xfrm>
            <a:off x="720000" y="1923850"/>
            <a:ext cx="2240700" cy="1146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0"/>
          <p:cNvSpPr txBox="1"/>
          <p:nvPr>
            <p:ph idx="2" type="subTitle"/>
          </p:nvPr>
        </p:nvSpPr>
        <p:spPr>
          <a:xfrm>
            <a:off x="3332698" y="1923850"/>
            <a:ext cx="2240700" cy="1146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0"/>
          <p:cNvSpPr txBox="1"/>
          <p:nvPr>
            <p:ph idx="3" type="subTitle"/>
          </p:nvPr>
        </p:nvSpPr>
        <p:spPr>
          <a:xfrm>
            <a:off x="5945397" y="1923850"/>
            <a:ext cx="2240700" cy="1146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rect b="b" l="l" r="r" t="t"/>
            <a:pathLst>
              <a:path extrusionOk="0" h="28601" w="6797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9400" y="4030275"/>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888775" y="1774775"/>
            <a:ext cx="6323100" cy="1511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888775" y="858875"/>
            <a:ext cx="16521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28" name="Google Shape;128;p21"/>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flipH="1" rot="-4877097">
            <a:off x="7246776" y="3715561"/>
            <a:ext cx="2267335" cy="152053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type="title"/>
          </p:nvPr>
        </p:nvSpPr>
        <p:spPr>
          <a:xfrm>
            <a:off x="2347938" y="5395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21"/>
          <p:cNvSpPr txBox="1"/>
          <p:nvPr>
            <p:ph idx="1" type="subTitle"/>
          </p:nvPr>
        </p:nvSpPr>
        <p:spPr>
          <a:xfrm>
            <a:off x="2347900" y="1522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nvSpPr>
        <p:spPr>
          <a:xfrm>
            <a:off x="1555925" y="3710300"/>
            <a:ext cx="6032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lbert Sans"/>
                <a:ea typeface="Albert Sans"/>
                <a:cs typeface="Albert Sans"/>
                <a:sym typeface="Albert Sans"/>
              </a:rPr>
              <a:t>CREDITS</a:t>
            </a:r>
            <a:r>
              <a:rPr b="1" lang="en" sz="1200">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 This template has been created by </a:t>
            </a:r>
            <a:r>
              <a:rPr b="1" lang="en" sz="1200" u="sng">
                <a:solidFill>
                  <a:schemeClr val="hlink"/>
                </a:solidFill>
                <a:latin typeface="Albert Sans"/>
                <a:ea typeface="Albert Sans"/>
                <a:cs typeface="Albert Sans"/>
                <a:sym typeface="Albert Sans"/>
                <a:hlinkClick r:id="rId3"/>
              </a:rPr>
              <a:t>Slidesgo</a:t>
            </a:r>
            <a:r>
              <a:rPr lang="en" sz="1200">
                <a:solidFill>
                  <a:schemeClr val="dk1"/>
                </a:solidFill>
                <a:latin typeface="Albert Sans"/>
                <a:ea typeface="Albert Sans"/>
                <a:cs typeface="Albert Sans"/>
                <a:sym typeface="Albert Sans"/>
              </a:rPr>
              <a:t>, and includes icons by </a:t>
            </a:r>
            <a:r>
              <a:rPr b="1" lang="en" sz="12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infographics &amp; images by </a:t>
            </a:r>
            <a:r>
              <a:rPr b="1" lang="en" sz="12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200">
                <a:solidFill>
                  <a:schemeClr val="dk1"/>
                </a:solidFill>
                <a:latin typeface="Albert Sans"/>
                <a:ea typeface="Albert Sans"/>
                <a:cs typeface="Albert Sans"/>
                <a:sym typeface="Albert Sans"/>
              </a:rPr>
              <a:t> and content by </a:t>
            </a:r>
            <a:r>
              <a:rPr b="1" lang="en" sz="1200">
                <a:solidFill>
                  <a:schemeClr val="dk1"/>
                </a:solidFill>
                <a:latin typeface="Albert Sans"/>
                <a:ea typeface="Albert Sans"/>
                <a:cs typeface="Albert Sans"/>
                <a:sym typeface="Albert Sans"/>
              </a:rPr>
              <a:t>Eliana Delacour</a:t>
            </a:r>
            <a:endParaRPr b="1" sz="1200">
              <a:solidFill>
                <a:schemeClr val="dk1"/>
              </a:solidFill>
              <a:latin typeface="Albert Sans"/>
              <a:ea typeface="Albert Sans"/>
              <a:cs typeface="Albert Sans"/>
              <a:sym typeface="Albert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flipH="1" rot="-10558294">
              <a:off x="-240965" y="3775604"/>
              <a:ext cx="2267198" cy="1520441"/>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flipH="1" rot="10800000">
              <a:off x="5003800" y="487997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8696900" y="43299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8737075" y="29712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rect b="b" l="l" r="r" t="t"/>
            <a:pathLst>
              <a:path extrusionOk="0" h="28601" w="67985">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flipH="1" rot="-4877097">
            <a:off x="7246776" y="3715561"/>
            <a:ext cx="2267335" cy="1520533"/>
          </a:xfrm>
          <a:custGeom>
            <a:rect b="b" l="l" r="r" t="t"/>
            <a:pathLst>
              <a:path extrusionOk="0" fill="none" h="42177" w="62892">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6" name="Google Shape;26;p4"/>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8580000" y="5395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Albert Sans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2" name="Google Shape;32;p5"/>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5"/>
          <p:cNvSpPr txBox="1"/>
          <p:nvPr>
            <p:ph idx="1" type="subTitle"/>
          </p:nvPr>
        </p:nvSpPr>
        <p:spPr>
          <a:xfrm>
            <a:off x="4252010" y="1731350"/>
            <a:ext cx="2941200" cy="1453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2" type="subTitle"/>
          </p:nvPr>
        </p:nvSpPr>
        <p:spPr>
          <a:xfrm>
            <a:off x="720000" y="1731350"/>
            <a:ext cx="2941200" cy="1453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8" name="Google Shape;38;p6"/>
          <p:cNvSpPr/>
          <p:nvPr/>
        </p:nvSpPr>
        <p:spPr>
          <a:xfrm flipH="1" rot="10800000">
            <a:off x="-764904" y="4112500"/>
            <a:ext cx="4078329" cy="1229306"/>
          </a:xfrm>
          <a:custGeom>
            <a:rect b="b" l="l" r="r" t="t"/>
            <a:pathLst>
              <a:path extrusionOk="0" h="34164" w="113342">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pic>
        <p:nvPicPr>
          <p:cNvPr id="41" name="Google Shape;41;p7"/>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2" name="Google Shape;42;p7"/>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7"/>
          <p:cNvSpPr txBox="1"/>
          <p:nvPr>
            <p:ph idx="1" type="subTitle"/>
          </p:nvPr>
        </p:nvSpPr>
        <p:spPr>
          <a:xfrm>
            <a:off x="1224675" y="1728150"/>
            <a:ext cx="4371300" cy="16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100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rect b="b" l="l" r="r" t="t"/>
            <a:pathLst>
              <a:path extrusionOk="0" h="28607" w="67985">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pic>
        <p:nvPicPr>
          <p:cNvPr id="50" name="Google Shape;50;p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1" name="Google Shape;51;p9"/>
          <p:cNvSpPr txBox="1"/>
          <p:nvPr>
            <p:ph idx="1" type="subTitle"/>
          </p:nvPr>
        </p:nvSpPr>
        <p:spPr>
          <a:xfrm>
            <a:off x="714275" y="2081482"/>
            <a:ext cx="4872900" cy="239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2" name="Google Shape;52;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9"/>
          <p:cNvSpPr/>
          <p:nvPr/>
        </p:nvSpPr>
        <p:spPr>
          <a:xfrm flipH="1">
            <a:off x="5151255" y="3819000"/>
            <a:ext cx="4144196" cy="1743872"/>
          </a:xfrm>
          <a:custGeom>
            <a:rect b="b" l="l" r="r" t="t"/>
            <a:pathLst>
              <a:path extrusionOk="0" h="28608" w="67985">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ph idx="2" type="pic"/>
          </p:nvPr>
        </p:nvSpPr>
        <p:spPr>
          <a:xfrm>
            <a:off x="-25" y="-13725"/>
            <a:ext cx="9144000" cy="5157300"/>
          </a:xfrm>
          <a:prstGeom prst="rect">
            <a:avLst/>
          </a:prstGeom>
          <a:noFill/>
          <a:ln>
            <a:noFill/>
          </a:ln>
        </p:spPr>
      </p:sp>
      <p:sp>
        <p:nvSpPr>
          <p:cNvPr id="56" name="Google Shape;56;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2187850" y="-328325"/>
            <a:ext cx="5143500" cy="5143500"/>
          </a:xfrm>
          <a:prstGeom prst="rect">
            <a:avLst/>
          </a:prstGeom>
          <a:noFill/>
          <a:ln>
            <a:noFill/>
          </a:ln>
        </p:spPr>
      </p:pic>
      <p:grpSp>
        <p:nvGrpSpPr>
          <p:cNvPr id="150" name="Google Shape;150;p24"/>
          <p:cNvGrpSpPr/>
          <p:nvPr/>
        </p:nvGrpSpPr>
        <p:grpSpPr>
          <a:xfrm>
            <a:off x="432775" y="4183300"/>
            <a:ext cx="812402" cy="555675"/>
            <a:chOff x="565325" y="4048325"/>
            <a:chExt cx="812402" cy="555675"/>
          </a:xfrm>
        </p:grpSpPr>
        <p:sp>
          <p:nvSpPr>
            <p:cNvPr id="151" name="Google Shape;151;p24"/>
            <p:cNvSpPr/>
            <p:nvPr/>
          </p:nvSpPr>
          <p:spPr>
            <a:xfrm flipH="1">
              <a:off x="713225" y="453717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565325" y="404832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153" name="Google Shape;153;p24"/>
          <p:cNvSpPr/>
          <p:nvPr/>
        </p:nvSpPr>
        <p:spPr>
          <a:xfrm rot="-968752">
            <a:off x="8472351" y="369762"/>
            <a:ext cx="284751" cy="339473"/>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noFill/>
                <a:latin typeface="Baloo"/>
              </a:rPr>
              <a:t>0</a:t>
            </a:r>
          </a:p>
        </p:txBody>
      </p:sp>
      <p:sp>
        <p:nvSpPr>
          <p:cNvPr id="154" name="Google Shape;154;p24"/>
          <p:cNvSpPr txBox="1"/>
          <p:nvPr>
            <p:ph type="ctrTitle"/>
          </p:nvPr>
        </p:nvSpPr>
        <p:spPr>
          <a:xfrm>
            <a:off x="742500" y="3832938"/>
            <a:ext cx="8401500" cy="857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3000">
                <a:solidFill>
                  <a:srgbClr val="000000"/>
                </a:solidFill>
                <a:latin typeface="Times New Roman"/>
                <a:ea typeface="Times New Roman"/>
                <a:cs typeface="Times New Roman"/>
                <a:sym typeface="Times New Roman"/>
              </a:rPr>
              <a:t>Sign Language Recognition </a:t>
            </a:r>
            <a:endParaRPr b="1" sz="3000">
              <a:solidFill>
                <a:srgbClr val="374151"/>
              </a:solidFill>
              <a:latin typeface="Manrope"/>
              <a:ea typeface="Manrope"/>
              <a:cs typeface="Manrope"/>
              <a:sym typeface="Manrope"/>
            </a:endParaRPr>
          </a:p>
        </p:txBody>
      </p:sp>
      <p:sp>
        <p:nvSpPr>
          <p:cNvPr id="155" name="Google Shape;155;p24"/>
          <p:cNvSpPr txBox="1"/>
          <p:nvPr/>
        </p:nvSpPr>
        <p:spPr>
          <a:xfrm>
            <a:off x="5808000" y="4433025"/>
            <a:ext cx="3564600" cy="96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Name: Syed Ashik Mahamud</a:t>
            </a:r>
            <a:endParaRPr b="1" sz="1600"/>
          </a:p>
          <a:p>
            <a:pPr indent="0" lvl="0" marL="0" rtl="0" algn="l">
              <a:spcBef>
                <a:spcPts val="0"/>
              </a:spcBef>
              <a:spcAft>
                <a:spcPts val="0"/>
              </a:spcAft>
              <a:buNone/>
            </a:pPr>
            <a:r>
              <a:rPr b="1" lang="en" sz="1600"/>
              <a:t>Id: 20301124</a:t>
            </a:r>
            <a:endParaRPr b="1" sz="1600">
              <a:solidFill>
                <a:schemeClr val="dk1"/>
              </a:solidFill>
              <a:latin typeface="Albert Sans"/>
              <a:ea typeface="Albert Sans"/>
              <a:cs typeface="Albert Sans"/>
              <a:sym typeface="Alber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subTitle"/>
          </p:nvPr>
        </p:nvSpPr>
        <p:spPr>
          <a:xfrm>
            <a:off x="1036675" y="1624350"/>
            <a:ext cx="6982800" cy="147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374151"/>
                </a:solidFill>
                <a:latin typeface="Times New Roman"/>
                <a:ea typeface="Times New Roman"/>
                <a:cs typeface="Times New Roman"/>
                <a:sym typeface="Times New Roman"/>
              </a:rPr>
              <a:t>The research is fundamentally motivated by the need to bridge the communication gap faced by individuals with vocal and hearing disabilities. These individuals often rely on sign language, particularly American Sign Language (ASL), as their primary mode of communication. However, the limited understanding and use of ASL among the general population can lead to significant communication barriers. This project is driven by the desire to develop a technology that can recognize and interpret ASL, thereby facilitating more effective and inclusive communication between people with hearing disabilities and those without. The aim is to create a system that not only enhances the daily interactions of individuals with hearing and vocal disabilities but also promotes greater awareness and understanding of sign language in the broader community.</a:t>
            </a:r>
            <a:endParaRPr sz="15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p:txBody>
      </p:sp>
      <p:sp>
        <p:nvSpPr>
          <p:cNvPr id="161" name="Google Shape;161;p25"/>
          <p:cNvSpPr txBox="1"/>
          <p:nvPr>
            <p:ph type="title"/>
          </p:nvPr>
        </p:nvSpPr>
        <p:spPr>
          <a:xfrm>
            <a:off x="1075675" y="1044775"/>
            <a:ext cx="242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u="sng">
                <a:solidFill>
                  <a:srgbClr val="000000"/>
                </a:solidFill>
                <a:latin typeface="Manrope"/>
                <a:ea typeface="Manrope"/>
                <a:cs typeface="Manrope"/>
                <a:sym typeface="Manrope"/>
              </a:rPr>
              <a:t>Motivation</a:t>
            </a:r>
            <a:endParaRPr sz="2500" u="sng"/>
          </a:p>
        </p:txBody>
      </p:sp>
      <p:sp>
        <p:nvSpPr>
          <p:cNvPr id="162" name="Google Shape;162;p25"/>
          <p:cNvSpPr/>
          <p:nvPr/>
        </p:nvSpPr>
        <p:spPr>
          <a:xfrm rot="10800000">
            <a:off x="6723500" y="-29050"/>
            <a:ext cx="2420497" cy="1277990"/>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6280075" y="1533475"/>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nvGrpSpPr>
          <p:cNvPr id="164" name="Google Shape;164;p25"/>
          <p:cNvGrpSpPr/>
          <p:nvPr/>
        </p:nvGrpSpPr>
        <p:grpSpPr>
          <a:xfrm>
            <a:off x="7601500" y="3554562"/>
            <a:ext cx="664502" cy="492735"/>
            <a:chOff x="7601500" y="3554562"/>
            <a:chExt cx="664502" cy="492735"/>
          </a:xfrm>
        </p:grpSpPr>
        <p:sp>
          <p:nvSpPr>
            <p:cNvPr id="165" name="Google Shape;165;p25"/>
            <p:cNvSpPr/>
            <p:nvPr/>
          </p:nvSpPr>
          <p:spPr>
            <a:xfrm flipH="1" rot="10800000">
              <a:off x="7601500" y="3554562"/>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7819625" y="38190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522225" y="816450"/>
            <a:ext cx="8313300" cy="3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u="sng"/>
          </a:p>
          <a:p>
            <a:pPr indent="0" lvl="0" marL="0" rtl="0" algn="l">
              <a:spcBef>
                <a:spcPts val="0"/>
              </a:spcBef>
              <a:spcAft>
                <a:spcPts val="0"/>
              </a:spcAft>
              <a:buNone/>
            </a:pPr>
            <a:r>
              <a:t/>
            </a:r>
            <a:endParaRPr u="sng"/>
          </a:p>
          <a:p>
            <a:pPr indent="0" lvl="0" marL="0" rtl="0" algn="just">
              <a:lnSpc>
                <a:spcPct val="115000"/>
              </a:lnSpc>
              <a:spcBef>
                <a:spcPts val="0"/>
              </a:spcBef>
              <a:spcAft>
                <a:spcPts val="0"/>
              </a:spcAft>
              <a:buNone/>
            </a:pPr>
            <a:r>
              <a:rPr lang="en" sz="1500">
                <a:solidFill>
                  <a:srgbClr val="374151"/>
                </a:solidFill>
                <a:latin typeface="Times New Roman"/>
                <a:ea typeface="Times New Roman"/>
                <a:cs typeface="Times New Roman"/>
                <a:sym typeface="Times New Roman"/>
              </a:rPr>
              <a:t>The research makes several key contributions to the field of assistive communication technologies. Firstly, it introduces a novel communication aid designed specifically to assist individuals with speech and vocal disabilities. This system stands out for its ability to detect bare hands in real-time using advanced techniques in skin color segmentation and face detection, which significantly reduces noise and false positives in gesture recognition. Another major contribution is the improvement in gesture detection. The research team has developed methods to accurately distinguish and classify both static and dynamic gestures, thereby enhancing the system's overall accuracy and reliability. These advancements represent a significant step forward in developing effective communication tools for individuals reliant on sign language.</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72" name="Google Shape;172;p26"/>
          <p:cNvSpPr/>
          <p:nvPr/>
        </p:nvSpPr>
        <p:spPr>
          <a:xfrm rot="-1084991">
            <a:off x="7652135" y="4274656"/>
            <a:ext cx="448867" cy="276919"/>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+8</a:t>
            </a:r>
          </a:p>
        </p:txBody>
      </p:sp>
      <p:sp>
        <p:nvSpPr>
          <p:cNvPr id="173" name="Google Shape;173;p26"/>
          <p:cNvSpPr/>
          <p:nvPr/>
        </p:nvSpPr>
        <p:spPr>
          <a:xfrm flipH="1" rot="10800000">
            <a:off x="7440450" y="806924"/>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8316650" y="378650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374325" y="4621338"/>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76" name="Google Shape;176;p26"/>
          <p:cNvSpPr txBox="1"/>
          <p:nvPr/>
        </p:nvSpPr>
        <p:spPr>
          <a:xfrm>
            <a:off x="522225" y="1174675"/>
            <a:ext cx="29079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u="sng">
                <a:solidFill>
                  <a:schemeClr val="dk1"/>
                </a:solidFill>
                <a:latin typeface="Manrope ExtraBold"/>
                <a:ea typeface="Manrope ExtraBold"/>
                <a:cs typeface="Manrope ExtraBold"/>
                <a:sym typeface="Manrope ExtraBold"/>
              </a:rPr>
              <a:t>Contribution</a:t>
            </a:r>
            <a:endParaRPr sz="2500">
              <a:solidFill>
                <a:schemeClr val="dk1"/>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946677" y="1888800"/>
            <a:ext cx="7502400" cy="25125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374151"/>
                </a:solidFill>
                <a:latin typeface="Times New Roman"/>
                <a:ea typeface="Times New Roman"/>
                <a:cs typeface="Times New Roman"/>
                <a:sym typeface="Times New Roman"/>
              </a:rPr>
              <a:t>The methodology employed in this research is comprehensive and multifaceted. It begins with skin color segmentation, where the system uses the HSV color space to isolate skin-colored objects, particularly the hands, for accurate gesture recognition. For the classification of gestures, the system employs Support Vector Machines (SVM), which are adept at distinguishing between static and dynamic gestures. Feature extraction plays a crucial role in this process, with the use of Zernike moments for static gestures and curve feature vectors for dynamic gestures. Additionally, the system incorporates a speech recognition component, using the Sphinx module to convert spoken alphabets to text. This text is then mapped to corresponding gestures, allowing for a seamless integration of speech and gesture recognition. This comprehensive methodology enables the system to function effectively in real-time, providing a user-friendly and efficient communication aid.</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p:txBody>
      </p:sp>
      <p:grpSp>
        <p:nvGrpSpPr>
          <p:cNvPr id="182" name="Google Shape;182;p27"/>
          <p:cNvGrpSpPr/>
          <p:nvPr/>
        </p:nvGrpSpPr>
        <p:grpSpPr>
          <a:xfrm>
            <a:off x="6834882" y="4117141"/>
            <a:ext cx="1850494" cy="1245015"/>
            <a:chOff x="4540875" y="970275"/>
            <a:chExt cx="1186975" cy="798650"/>
          </a:xfrm>
        </p:grpSpPr>
        <p:sp>
          <p:nvSpPr>
            <p:cNvPr id="183" name="Google Shape;183;p27"/>
            <p:cNvSpPr/>
            <p:nvPr/>
          </p:nvSpPr>
          <p:spPr>
            <a:xfrm>
              <a:off x="5058725" y="970275"/>
              <a:ext cx="138925" cy="143750"/>
            </a:xfrm>
            <a:custGeom>
              <a:rect b="b" l="l" r="r" t="t"/>
              <a:pathLst>
                <a:path extrusionOk="0" h="5750" w="5557">
                  <a:moveTo>
                    <a:pt x="3421" y="0"/>
                  </a:moveTo>
                  <a:lnTo>
                    <a:pt x="1957" y="15"/>
                  </a:lnTo>
                  <a:lnTo>
                    <a:pt x="1" y="5750"/>
                  </a:lnTo>
                  <a:lnTo>
                    <a:pt x="1" y="5750"/>
                  </a:lnTo>
                  <a:lnTo>
                    <a:pt x="5557" y="5735"/>
                  </a:lnTo>
                  <a:lnTo>
                    <a:pt x="34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5045675" y="1106925"/>
              <a:ext cx="168025" cy="616075"/>
            </a:xfrm>
            <a:custGeom>
              <a:rect b="b" l="l" r="r" t="t"/>
              <a:pathLst>
                <a:path extrusionOk="0" h="24643" w="6721">
                  <a:moveTo>
                    <a:pt x="6616" y="0"/>
                  </a:moveTo>
                  <a:lnTo>
                    <a:pt x="0" y="30"/>
                  </a:lnTo>
                  <a:lnTo>
                    <a:pt x="105" y="24643"/>
                  </a:lnTo>
                  <a:lnTo>
                    <a:pt x="6721" y="24613"/>
                  </a:lnTo>
                  <a:lnTo>
                    <a:pt x="6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045675" y="1151725"/>
              <a:ext cx="165425" cy="34000"/>
            </a:xfrm>
            <a:custGeom>
              <a:rect b="b" l="l" r="r" t="t"/>
              <a:pathLst>
                <a:path extrusionOk="0" h="1360" w="6617">
                  <a:moveTo>
                    <a:pt x="6616" y="0"/>
                  </a:moveTo>
                  <a:lnTo>
                    <a:pt x="0" y="30"/>
                  </a:lnTo>
                  <a:lnTo>
                    <a:pt x="15" y="1359"/>
                  </a:lnTo>
                  <a:lnTo>
                    <a:pt x="6616" y="1330"/>
                  </a:lnTo>
                  <a:lnTo>
                    <a:pt x="66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047900" y="1650550"/>
              <a:ext cx="165800" cy="34375"/>
            </a:xfrm>
            <a:custGeom>
              <a:rect b="b" l="l" r="r" t="t"/>
              <a:pathLst>
                <a:path extrusionOk="0" h="1375" w="6632">
                  <a:moveTo>
                    <a:pt x="6617" y="0"/>
                  </a:moveTo>
                  <a:lnTo>
                    <a:pt x="1" y="30"/>
                  </a:lnTo>
                  <a:lnTo>
                    <a:pt x="16" y="1374"/>
                  </a:lnTo>
                  <a:lnTo>
                    <a:pt x="6632" y="1345"/>
                  </a:lnTo>
                  <a:lnTo>
                    <a:pt x="66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5089350" y="1247300"/>
              <a:ext cx="80675" cy="348750"/>
            </a:xfrm>
            <a:custGeom>
              <a:rect b="b" l="l" r="r" t="t"/>
              <a:pathLst>
                <a:path extrusionOk="0" h="13950" w="3227">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5060975" y="1106925"/>
              <a:ext cx="134075" cy="400"/>
            </a:xfrm>
            <a:custGeom>
              <a:rect b="b" l="l" r="r" t="t"/>
              <a:pathLst>
                <a:path extrusionOk="0" fill="none" h="16" w="5363">
                  <a:moveTo>
                    <a:pt x="0" y="15"/>
                  </a:moveTo>
                  <a:lnTo>
                    <a:pt x="5362" y="0"/>
                  </a:lnTo>
                </a:path>
              </a:pathLst>
            </a:custGeom>
            <a:solidFill>
              <a:schemeClr val="dk1"/>
            </a:solid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4548325" y="1033725"/>
              <a:ext cx="136325" cy="165450"/>
            </a:xfrm>
            <a:custGeom>
              <a:rect b="b" l="l" r="r" t="t"/>
              <a:pathLst>
                <a:path extrusionOk="0" h="6618" w="5453">
                  <a:moveTo>
                    <a:pt x="1360" y="1"/>
                  </a:moveTo>
                  <a:lnTo>
                    <a:pt x="1" y="554"/>
                  </a:lnTo>
                  <a:lnTo>
                    <a:pt x="300" y="6617"/>
                  </a:lnTo>
                  <a:lnTo>
                    <a:pt x="5452" y="4556"/>
                  </a:lnTo>
                  <a:lnTo>
                    <a:pt x="13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4540875" y="1136050"/>
              <a:ext cx="381600" cy="632875"/>
            </a:xfrm>
            <a:custGeom>
              <a:rect b="b" l="l" r="r" t="t"/>
              <a:pathLst>
                <a:path extrusionOk="0" h="25315" w="15264">
                  <a:moveTo>
                    <a:pt x="6138" y="0"/>
                  </a:moveTo>
                  <a:lnTo>
                    <a:pt x="0" y="2464"/>
                  </a:lnTo>
                  <a:lnTo>
                    <a:pt x="9125" y="25315"/>
                  </a:lnTo>
                  <a:lnTo>
                    <a:pt x="15264" y="22865"/>
                  </a:lnTo>
                  <a:lnTo>
                    <a:pt x="61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4557300" y="1177475"/>
              <a:ext cx="165800" cy="92250"/>
            </a:xfrm>
            <a:custGeom>
              <a:rect b="b" l="l" r="r" t="t"/>
              <a:pathLst>
                <a:path extrusionOk="0" h="3690" w="6632">
                  <a:moveTo>
                    <a:pt x="6139" y="1"/>
                  </a:moveTo>
                  <a:lnTo>
                    <a:pt x="0" y="2465"/>
                  </a:lnTo>
                  <a:lnTo>
                    <a:pt x="493" y="3690"/>
                  </a:lnTo>
                  <a:lnTo>
                    <a:pt x="6631" y="1240"/>
                  </a:lnTo>
                  <a:lnTo>
                    <a:pt x="61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4742475" y="1641225"/>
              <a:ext cx="165825" cy="92225"/>
            </a:xfrm>
            <a:custGeom>
              <a:rect b="b" l="l" r="r" t="t"/>
              <a:pathLst>
                <a:path extrusionOk="0" h="3689" w="6633">
                  <a:moveTo>
                    <a:pt x="6139" y="0"/>
                  </a:moveTo>
                  <a:lnTo>
                    <a:pt x="1" y="2449"/>
                  </a:lnTo>
                  <a:lnTo>
                    <a:pt x="494" y="3689"/>
                  </a:lnTo>
                  <a:lnTo>
                    <a:pt x="6632" y="1240"/>
                  </a:lnTo>
                  <a:lnTo>
                    <a:pt x="61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4649150" y="1296275"/>
              <a:ext cx="170275" cy="325425"/>
            </a:xfrm>
            <a:custGeom>
              <a:rect b="b" l="l" r="r" t="t"/>
              <a:pathLst>
                <a:path extrusionOk="0" h="13017" w="6811">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555425" y="1142025"/>
              <a:ext cx="124350" cy="50050"/>
            </a:xfrm>
            <a:custGeom>
              <a:rect b="b" l="l" r="r" t="t"/>
              <a:pathLst>
                <a:path extrusionOk="0" fill="none" h="2002" w="4974">
                  <a:moveTo>
                    <a:pt x="1" y="2001"/>
                  </a:moveTo>
                  <a:lnTo>
                    <a:pt x="4974" y="0"/>
                  </a:lnTo>
                </a:path>
              </a:pathLst>
            </a:custGeom>
            <a:solidFill>
              <a:schemeClr val="dk1"/>
            </a:solid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5579600" y="1063600"/>
              <a:ext cx="148250" cy="169175"/>
            </a:xfrm>
            <a:custGeom>
              <a:rect b="b" l="l" r="r" t="t"/>
              <a:pathLst>
                <a:path extrusionOk="0" h="6767" w="5930">
                  <a:moveTo>
                    <a:pt x="4690" y="1"/>
                  </a:moveTo>
                  <a:lnTo>
                    <a:pt x="0" y="3869"/>
                  </a:lnTo>
                  <a:lnTo>
                    <a:pt x="4734" y="6766"/>
                  </a:lnTo>
                  <a:lnTo>
                    <a:pt x="5929" y="762"/>
                  </a:lnTo>
                  <a:lnTo>
                    <a:pt x="46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5250650" y="1147625"/>
              <a:ext cx="462250" cy="611225"/>
            </a:xfrm>
            <a:custGeom>
              <a:rect b="b" l="l" r="r" t="t"/>
              <a:pathLst>
                <a:path extrusionOk="0" h="24449" w="18490">
                  <a:moveTo>
                    <a:pt x="12859" y="0"/>
                  </a:moveTo>
                  <a:lnTo>
                    <a:pt x="0" y="20999"/>
                  </a:lnTo>
                  <a:lnTo>
                    <a:pt x="5646" y="24449"/>
                  </a:lnTo>
                  <a:lnTo>
                    <a:pt x="18490" y="3465"/>
                  </a:lnTo>
                  <a:lnTo>
                    <a:pt x="128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5531425" y="1185700"/>
              <a:ext cx="158325" cy="115025"/>
            </a:xfrm>
            <a:custGeom>
              <a:rect b="b" l="l" r="r" t="t"/>
              <a:pathLst>
                <a:path extrusionOk="0" h="4601" w="6333">
                  <a:moveTo>
                    <a:pt x="688" y="0"/>
                  </a:moveTo>
                  <a:lnTo>
                    <a:pt x="0" y="1135"/>
                  </a:lnTo>
                  <a:lnTo>
                    <a:pt x="5631" y="4600"/>
                  </a:lnTo>
                  <a:lnTo>
                    <a:pt x="6333" y="3465"/>
                  </a:lnTo>
                  <a:lnTo>
                    <a:pt x="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5270800" y="1611350"/>
              <a:ext cx="158350" cy="115025"/>
            </a:xfrm>
            <a:custGeom>
              <a:rect b="b" l="l" r="r" t="t"/>
              <a:pathLst>
                <a:path extrusionOk="0" h="4601" w="6334">
                  <a:moveTo>
                    <a:pt x="688" y="0"/>
                  </a:moveTo>
                  <a:lnTo>
                    <a:pt x="1" y="1135"/>
                  </a:lnTo>
                  <a:lnTo>
                    <a:pt x="5631" y="4600"/>
                  </a:lnTo>
                  <a:lnTo>
                    <a:pt x="6333" y="3465"/>
                  </a:lnTo>
                  <a:lnTo>
                    <a:pt x="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5368250" y="1308925"/>
              <a:ext cx="219950" cy="300575"/>
            </a:xfrm>
            <a:custGeom>
              <a:rect b="b" l="l" r="r" t="t"/>
              <a:pathLst>
                <a:path extrusionOk="0" h="12023" w="8798">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585200" y="1155825"/>
              <a:ext cx="114275" cy="69850"/>
            </a:xfrm>
            <a:custGeom>
              <a:rect b="b" l="l" r="r" t="t"/>
              <a:pathLst>
                <a:path extrusionOk="0" fill="none" h="2794" w="4571">
                  <a:moveTo>
                    <a:pt x="0" y="1"/>
                  </a:moveTo>
                  <a:lnTo>
                    <a:pt x="4570" y="2793"/>
                  </a:lnTo>
                </a:path>
              </a:pathLst>
            </a:custGeom>
            <a:solidFill>
              <a:schemeClr val="dk1"/>
            </a:solid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7"/>
          <p:cNvSpPr/>
          <p:nvPr/>
        </p:nvSpPr>
        <p:spPr>
          <a:xfrm flipH="1" rot="10800000">
            <a:off x="8211275" y="1182112"/>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8688875" y="368997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rot="-431286">
            <a:off x="222177" y="4641625"/>
            <a:ext cx="408259" cy="26914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-4</a:t>
            </a:r>
          </a:p>
        </p:txBody>
      </p:sp>
      <p:sp>
        <p:nvSpPr>
          <p:cNvPr id="204" name="Google Shape;204;p27"/>
          <p:cNvSpPr/>
          <p:nvPr/>
        </p:nvSpPr>
        <p:spPr>
          <a:xfrm rot="797114">
            <a:off x="6935082" y="745367"/>
            <a:ext cx="417763" cy="266119"/>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+7</a:t>
            </a:r>
          </a:p>
        </p:txBody>
      </p:sp>
      <p:sp>
        <p:nvSpPr>
          <p:cNvPr id="205" name="Google Shape;205;p27"/>
          <p:cNvSpPr txBox="1"/>
          <p:nvPr/>
        </p:nvSpPr>
        <p:spPr>
          <a:xfrm>
            <a:off x="982575" y="777125"/>
            <a:ext cx="2704800" cy="62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500" u="sng">
                <a:latin typeface="Times New Roman"/>
                <a:ea typeface="Times New Roman"/>
                <a:cs typeface="Times New Roman"/>
                <a:sym typeface="Times New Roman"/>
              </a:rPr>
              <a:t>Methodology</a:t>
            </a:r>
            <a:endParaRPr sz="2500" u="sng">
              <a:solidFill>
                <a:schemeClr val="dk1"/>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p:nvPr/>
        </p:nvSpPr>
        <p:spPr>
          <a:xfrm rot="-431286">
            <a:off x="1063505" y="4068397"/>
            <a:ext cx="350369" cy="26914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-2</a:t>
            </a:r>
          </a:p>
        </p:txBody>
      </p:sp>
      <p:sp>
        <p:nvSpPr>
          <p:cNvPr id="211" name="Google Shape;211;p28"/>
          <p:cNvSpPr/>
          <p:nvPr/>
        </p:nvSpPr>
        <p:spPr>
          <a:xfrm rot="-354293">
            <a:off x="6649961" y="3994377"/>
            <a:ext cx="354256" cy="269144"/>
          </a:xfrm>
          <a:prstGeom prst="rect">
            <a:avLst/>
          </a:prstGeom>
        </p:spPr>
        <p:txBody>
          <a:bodyPr>
            <a:prstTxWarp prst="textPlain"/>
          </a:bodyPr>
          <a:lstStyle/>
          <a:p>
            <a:pPr lvl="0" algn="ctr"/>
            <a:r>
              <a:rPr b="0" i="0">
                <a:ln cap="flat" cmpd="sng" w="19050">
                  <a:solidFill>
                    <a:schemeClr val="accent1"/>
                  </a:solidFill>
                  <a:prstDash val="solid"/>
                  <a:round/>
                  <a:headEnd len="sm" w="sm" type="none"/>
                  <a:tailEnd len="sm" w="sm" type="none"/>
                </a:ln>
                <a:solidFill>
                  <a:schemeClr val="lt1"/>
                </a:solidFill>
                <a:latin typeface="Baloo"/>
              </a:rPr>
              <a:t>+1</a:t>
            </a:r>
          </a:p>
        </p:txBody>
      </p:sp>
      <p:sp>
        <p:nvSpPr>
          <p:cNvPr id="212" name="Google Shape;212;p28"/>
          <p:cNvSpPr txBox="1"/>
          <p:nvPr/>
        </p:nvSpPr>
        <p:spPr>
          <a:xfrm>
            <a:off x="630550" y="2210850"/>
            <a:ext cx="8151300" cy="105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latin typeface="Times New Roman"/>
                <a:ea typeface="Times New Roman"/>
                <a:cs typeface="Times New Roman"/>
                <a:sym typeface="Times New Roman"/>
              </a:rPr>
              <a:t>The system represents a novel approach to improve communication for people with speech and vocal disabilities. It is particularly effective in dynamic and minimally cluttered backgrounds and demonstrates high accuracy in gesture and speech recognition. The research shows potential for deployment as a low-cost application in various devices, making it accessible to a broad audience.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Albert Sans"/>
              <a:ea typeface="Albert Sans"/>
              <a:cs typeface="Albert Sans"/>
              <a:sym typeface="Albert Sans"/>
            </a:endParaRPr>
          </a:p>
        </p:txBody>
      </p:sp>
      <p:sp>
        <p:nvSpPr>
          <p:cNvPr id="213" name="Google Shape;213;p28"/>
          <p:cNvSpPr txBox="1"/>
          <p:nvPr/>
        </p:nvSpPr>
        <p:spPr>
          <a:xfrm>
            <a:off x="630550" y="1413450"/>
            <a:ext cx="3298800" cy="53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Conclusion </a:t>
            </a:r>
            <a:endParaRPr sz="3000" u="sng">
              <a:solidFill>
                <a:schemeClr val="dk1"/>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29"/>
          <p:cNvGrpSpPr/>
          <p:nvPr/>
        </p:nvGrpSpPr>
        <p:grpSpPr>
          <a:xfrm rot="697666">
            <a:off x="6062396" y="3143186"/>
            <a:ext cx="2349307" cy="1633352"/>
            <a:chOff x="4014025" y="3796700"/>
            <a:chExt cx="1114925" cy="775150"/>
          </a:xfrm>
        </p:grpSpPr>
        <p:sp>
          <p:nvSpPr>
            <p:cNvPr id="219" name="Google Shape;219;p29"/>
            <p:cNvSpPr/>
            <p:nvPr/>
          </p:nvSpPr>
          <p:spPr>
            <a:xfrm>
              <a:off x="4715600" y="4046850"/>
              <a:ext cx="58275" cy="150500"/>
            </a:xfrm>
            <a:custGeom>
              <a:rect b="b" l="l" r="r" t="t"/>
              <a:pathLst>
                <a:path extrusionOk="0" fill="none" h="6020" w="2331">
                  <a:moveTo>
                    <a:pt x="2077" y="1"/>
                  </a:moveTo>
                  <a:cubicBezTo>
                    <a:pt x="2331" y="2181"/>
                    <a:pt x="1539" y="4451"/>
                    <a:pt x="1" y="6019"/>
                  </a:cubicBezTo>
                </a:path>
              </a:pathLst>
            </a:custGeom>
            <a:noFill/>
            <a:ln cap="rnd" cmpd="sng" w="9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4014025" y="3973675"/>
              <a:ext cx="1114925" cy="598175"/>
            </a:xfrm>
            <a:custGeom>
              <a:rect b="b" l="l" r="r" t="t"/>
              <a:pathLst>
                <a:path extrusionOk="0" h="23927" w="44597">
                  <a:moveTo>
                    <a:pt x="29348" y="0"/>
                  </a:moveTo>
                  <a:lnTo>
                    <a:pt x="2241" y="14368"/>
                  </a:lnTo>
                  <a:lnTo>
                    <a:pt x="1" y="15831"/>
                  </a:lnTo>
                  <a:lnTo>
                    <a:pt x="14249" y="23926"/>
                  </a:lnTo>
                  <a:lnTo>
                    <a:pt x="44597" y="7274"/>
                  </a:lnTo>
                  <a:lnTo>
                    <a:pt x="293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4023375" y="4098300"/>
              <a:ext cx="705325" cy="310000"/>
            </a:xfrm>
            <a:custGeom>
              <a:rect b="b" l="l" r="r" t="t"/>
              <a:pathLst>
                <a:path extrusionOk="0" h="12400" w="28213">
                  <a:moveTo>
                    <a:pt x="14292" y="1"/>
                  </a:moveTo>
                  <a:cubicBezTo>
                    <a:pt x="13997" y="1"/>
                    <a:pt x="13697" y="15"/>
                    <a:pt x="13397" y="48"/>
                  </a:cubicBezTo>
                  <a:cubicBezTo>
                    <a:pt x="10544" y="362"/>
                    <a:pt x="8991" y="1587"/>
                    <a:pt x="5347" y="3230"/>
                  </a:cubicBezTo>
                  <a:cubicBezTo>
                    <a:pt x="4137" y="3767"/>
                    <a:pt x="2330" y="4529"/>
                    <a:pt x="0" y="5276"/>
                  </a:cubicBezTo>
                  <a:cubicBezTo>
                    <a:pt x="4197" y="7650"/>
                    <a:pt x="8394" y="10025"/>
                    <a:pt x="12590" y="12400"/>
                  </a:cubicBezTo>
                  <a:cubicBezTo>
                    <a:pt x="14084" y="11235"/>
                    <a:pt x="16742" y="9472"/>
                    <a:pt x="20476" y="8472"/>
                  </a:cubicBezTo>
                  <a:cubicBezTo>
                    <a:pt x="22586" y="7910"/>
                    <a:pt x="24508" y="7738"/>
                    <a:pt x="26082" y="7738"/>
                  </a:cubicBezTo>
                  <a:cubicBezTo>
                    <a:pt x="26891" y="7738"/>
                    <a:pt x="27609" y="7784"/>
                    <a:pt x="28212" y="7845"/>
                  </a:cubicBezTo>
                  <a:cubicBezTo>
                    <a:pt x="24538" y="5306"/>
                    <a:pt x="21133" y="2946"/>
                    <a:pt x="17459" y="407"/>
                  </a:cubicBezTo>
                  <a:cubicBezTo>
                    <a:pt x="16778" y="273"/>
                    <a:pt x="15583" y="1"/>
                    <a:pt x="142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4449775" y="3796700"/>
              <a:ext cx="592175" cy="502575"/>
            </a:xfrm>
            <a:custGeom>
              <a:rect b="b" l="l" r="r" t="t"/>
              <a:pathLst>
                <a:path extrusionOk="0" h="20103" w="23687">
                  <a:moveTo>
                    <a:pt x="9021" y="0"/>
                  </a:moveTo>
                  <a:cubicBezTo>
                    <a:pt x="8154" y="1524"/>
                    <a:pt x="7139" y="2793"/>
                    <a:pt x="6064" y="3839"/>
                  </a:cubicBezTo>
                  <a:cubicBezTo>
                    <a:pt x="3510" y="6288"/>
                    <a:pt x="1449" y="6691"/>
                    <a:pt x="553" y="8872"/>
                  </a:cubicBezTo>
                  <a:cubicBezTo>
                    <a:pt x="0" y="10231"/>
                    <a:pt x="179" y="11590"/>
                    <a:pt x="403" y="12471"/>
                  </a:cubicBezTo>
                  <a:lnTo>
                    <a:pt x="403" y="12486"/>
                  </a:lnTo>
                  <a:cubicBezTo>
                    <a:pt x="3988" y="14950"/>
                    <a:pt x="7617" y="17638"/>
                    <a:pt x="11201" y="20103"/>
                  </a:cubicBezTo>
                  <a:cubicBezTo>
                    <a:pt x="11799" y="18385"/>
                    <a:pt x="13023" y="15294"/>
                    <a:pt x="15652" y="12486"/>
                  </a:cubicBezTo>
                  <a:cubicBezTo>
                    <a:pt x="18654" y="9305"/>
                    <a:pt x="21924" y="7856"/>
                    <a:pt x="23687" y="7199"/>
                  </a:cubicBezTo>
                  <a:cubicBezTo>
                    <a:pt x="18788" y="4809"/>
                    <a:pt x="13904" y="2405"/>
                    <a:pt x="9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4067425" y="4302250"/>
              <a:ext cx="321500" cy="221425"/>
            </a:xfrm>
            <a:custGeom>
              <a:rect b="b" l="l" r="r" t="t"/>
              <a:pathLst>
                <a:path extrusionOk="0" h="8857" w="12860">
                  <a:moveTo>
                    <a:pt x="210" y="0"/>
                  </a:moveTo>
                  <a:lnTo>
                    <a:pt x="1" y="2375"/>
                  </a:lnTo>
                  <a:lnTo>
                    <a:pt x="12860" y="8857"/>
                  </a:lnTo>
                  <a:lnTo>
                    <a:pt x="12128" y="5929"/>
                  </a:lnTo>
                  <a:lnTo>
                    <a:pt x="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4370975" y="4299250"/>
              <a:ext cx="369675" cy="224425"/>
            </a:xfrm>
            <a:custGeom>
              <a:rect b="b" l="l" r="r" t="t"/>
              <a:pathLst>
                <a:path extrusionOk="0" h="8977" w="14787">
                  <a:moveTo>
                    <a:pt x="14353" y="1"/>
                  </a:moveTo>
                  <a:cubicBezTo>
                    <a:pt x="14353" y="1"/>
                    <a:pt x="6811" y="1225"/>
                    <a:pt x="1" y="6049"/>
                  </a:cubicBezTo>
                  <a:lnTo>
                    <a:pt x="718" y="8977"/>
                  </a:lnTo>
                  <a:lnTo>
                    <a:pt x="14786" y="1748"/>
                  </a:lnTo>
                  <a:lnTo>
                    <a:pt x="143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072650" y="4124150"/>
              <a:ext cx="657175" cy="326350"/>
            </a:xfrm>
            <a:custGeom>
              <a:rect b="b" l="l" r="r" t="t"/>
              <a:pathLst>
                <a:path extrusionOk="0" h="13054" w="26287">
                  <a:moveTo>
                    <a:pt x="16653" y="0"/>
                  </a:moveTo>
                  <a:lnTo>
                    <a:pt x="1" y="7124"/>
                  </a:lnTo>
                  <a:lnTo>
                    <a:pt x="11919" y="13053"/>
                  </a:lnTo>
                  <a:lnTo>
                    <a:pt x="26286" y="7005"/>
                  </a:lnTo>
                  <a:lnTo>
                    <a:pt x="16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4729800" y="4103225"/>
              <a:ext cx="362925" cy="239375"/>
            </a:xfrm>
            <a:custGeom>
              <a:rect b="b" l="l" r="r" t="t"/>
              <a:pathLst>
                <a:path extrusionOk="0" h="9575" w="14517">
                  <a:moveTo>
                    <a:pt x="13725" y="1"/>
                  </a:moveTo>
                  <a:cubicBezTo>
                    <a:pt x="13725" y="1"/>
                    <a:pt x="8722" y="1405"/>
                    <a:pt x="0" y="7842"/>
                  </a:cubicBezTo>
                  <a:lnTo>
                    <a:pt x="433" y="9574"/>
                  </a:lnTo>
                  <a:lnTo>
                    <a:pt x="14517" y="1554"/>
                  </a:lnTo>
                  <a:lnTo>
                    <a:pt x="137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4717100" y="4052825"/>
              <a:ext cx="355850" cy="265500"/>
            </a:xfrm>
            <a:custGeom>
              <a:rect b="b" l="l" r="r" t="t"/>
              <a:pathLst>
                <a:path extrusionOk="0" h="10620" w="14234">
                  <a:moveTo>
                    <a:pt x="8663" y="1"/>
                  </a:moveTo>
                  <a:lnTo>
                    <a:pt x="0" y="9425"/>
                  </a:lnTo>
                  <a:lnTo>
                    <a:pt x="747" y="10619"/>
                  </a:lnTo>
                  <a:lnTo>
                    <a:pt x="14233" y="2032"/>
                  </a:lnTo>
                  <a:lnTo>
                    <a:pt x="86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4699925" y="3986375"/>
              <a:ext cx="373775" cy="312900"/>
            </a:xfrm>
            <a:custGeom>
              <a:rect b="b" l="l" r="r" t="t"/>
              <a:pathLst>
                <a:path extrusionOk="0" h="12516" w="14951">
                  <a:moveTo>
                    <a:pt x="9753" y="0"/>
                  </a:moveTo>
                  <a:lnTo>
                    <a:pt x="0" y="9753"/>
                  </a:lnTo>
                  <a:lnTo>
                    <a:pt x="1195" y="12516"/>
                  </a:lnTo>
                  <a:cubicBezTo>
                    <a:pt x="2599" y="10694"/>
                    <a:pt x="4959" y="8110"/>
                    <a:pt x="8528" y="5929"/>
                  </a:cubicBezTo>
                  <a:cubicBezTo>
                    <a:pt x="10918" y="4481"/>
                    <a:pt x="13173" y="3614"/>
                    <a:pt x="14950" y="3092"/>
                  </a:cubicBezTo>
                  <a:cubicBezTo>
                    <a:pt x="14413" y="2539"/>
                    <a:pt x="13636" y="1837"/>
                    <a:pt x="12591" y="1210"/>
                  </a:cubicBezTo>
                  <a:cubicBezTo>
                    <a:pt x="11515" y="568"/>
                    <a:pt x="10515" y="209"/>
                    <a:pt x="9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4714850" y="3911700"/>
              <a:ext cx="199050" cy="146375"/>
            </a:xfrm>
            <a:custGeom>
              <a:rect b="b" l="l" r="r" t="t"/>
              <a:pathLst>
                <a:path extrusionOk="0" h="5855" w="7962">
                  <a:moveTo>
                    <a:pt x="3720" y="0"/>
                  </a:moveTo>
                  <a:lnTo>
                    <a:pt x="1" y="3181"/>
                  </a:lnTo>
                  <a:lnTo>
                    <a:pt x="4168" y="5855"/>
                  </a:lnTo>
                  <a:lnTo>
                    <a:pt x="7961" y="2405"/>
                  </a:lnTo>
                  <a:lnTo>
                    <a:pt x="37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4255225" y="4218975"/>
              <a:ext cx="178125" cy="98600"/>
            </a:xfrm>
            <a:custGeom>
              <a:rect b="b" l="l" r="r" t="t"/>
              <a:pathLst>
                <a:path extrusionOk="0" h="3944" w="7125">
                  <a:moveTo>
                    <a:pt x="5168" y="1"/>
                  </a:moveTo>
                  <a:lnTo>
                    <a:pt x="1" y="2659"/>
                  </a:lnTo>
                  <a:lnTo>
                    <a:pt x="2435" y="3943"/>
                  </a:lnTo>
                  <a:lnTo>
                    <a:pt x="7125" y="1345"/>
                  </a:lnTo>
                  <a:lnTo>
                    <a:pt x="5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4656600" y="4020700"/>
              <a:ext cx="42225" cy="33400"/>
            </a:xfrm>
            <a:custGeom>
              <a:rect b="b" l="l" r="r" t="t"/>
              <a:pathLst>
                <a:path extrusionOk="0" h="1336" w="1689">
                  <a:moveTo>
                    <a:pt x="1463" y="0"/>
                  </a:moveTo>
                  <a:cubicBezTo>
                    <a:pt x="1427" y="0"/>
                    <a:pt x="1392" y="10"/>
                    <a:pt x="1360" y="31"/>
                  </a:cubicBezTo>
                  <a:cubicBezTo>
                    <a:pt x="1061" y="225"/>
                    <a:pt x="763" y="434"/>
                    <a:pt x="494" y="658"/>
                  </a:cubicBezTo>
                  <a:cubicBezTo>
                    <a:pt x="359" y="763"/>
                    <a:pt x="225" y="867"/>
                    <a:pt x="91" y="987"/>
                  </a:cubicBezTo>
                  <a:cubicBezTo>
                    <a:pt x="1" y="1062"/>
                    <a:pt x="1" y="1181"/>
                    <a:pt x="76" y="1271"/>
                  </a:cubicBezTo>
                  <a:cubicBezTo>
                    <a:pt x="110" y="1316"/>
                    <a:pt x="162" y="1336"/>
                    <a:pt x="217" y="1336"/>
                  </a:cubicBezTo>
                  <a:cubicBezTo>
                    <a:pt x="235" y="1336"/>
                    <a:pt x="252" y="1334"/>
                    <a:pt x="270" y="1330"/>
                  </a:cubicBezTo>
                  <a:cubicBezTo>
                    <a:pt x="300" y="1330"/>
                    <a:pt x="330" y="1315"/>
                    <a:pt x="359" y="1286"/>
                  </a:cubicBezTo>
                  <a:cubicBezTo>
                    <a:pt x="479" y="1181"/>
                    <a:pt x="613" y="1077"/>
                    <a:pt x="748" y="972"/>
                  </a:cubicBezTo>
                  <a:cubicBezTo>
                    <a:pt x="1002" y="763"/>
                    <a:pt x="1285" y="554"/>
                    <a:pt x="1569" y="375"/>
                  </a:cubicBezTo>
                  <a:cubicBezTo>
                    <a:pt x="1674" y="315"/>
                    <a:pt x="1689" y="180"/>
                    <a:pt x="1629" y="91"/>
                  </a:cubicBezTo>
                  <a:cubicBezTo>
                    <a:pt x="1590" y="33"/>
                    <a:pt x="1527" y="0"/>
                    <a:pt x="1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4600975" y="4060925"/>
              <a:ext cx="49325" cy="68250"/>
            </a:xfrm>
            <a:custGeom>
              <a:rect b="b" l="l" r="r" t="t"/>
              <a:pathLst>
                <a:path extrusionOk="0" h="2730" w="1973">
                  <a:moveTo>
                    <a:pt x="1756" y="1"/>
                  </a:moveTo>
                  <a:cubicBezTo>
                    <a:pt x="1699" y="1"/>
                    <a:pt x="1640" y="24"/>
                    <a:pt x="1599" y="65"/>
                  </a:cubicBezTo>
                  <a:cubicBezTo>
                    <a:pt x="404" y="1334"/>
                    <a:pt x="60" y="2425"/>
                    <a:pt x="31" y="2469"/>
                  </a:cubicBezTo>
                  <a:cubicBezTo>
                    <a:pt x="1" y="2574"/>
                    <a:pt x="60" y="2693"/>
                    <a:pt x="165" y="2723"/>
                  </a:cubicBezTo>
                  <a:cubicBezTo>
                    <a:pt x="195" y="2723"/>
                    <a:pt x="218" y="2730"/>
                    <a:pt x="243" y="2730"/>
                  </a:cubicBezTo>
                  <a:cubicBezTo>
                    <a:pt x="256" y="2730"/>
                    <a:pt x="269" y="2728"/>
                    <a:pt x="284" y="2723"/>
                  </a:cubicBezTo>
                  <a:lnTo>
                    <a:pt x="269" y="2723"/>
                  </a:lnTo>
                  <a:cubicBezTo>
                    <a:pt x="344" y="2708"/>
                    <a:pt x="389" y="2664"/>
                    <a:pt x="419" y="2589"/>
                  </a:cubicBezTo>
                  <a:cubicBezTo>
                    <a:pt x="419" y="2574"/>
                    <a:pt x="762" y="1543"/>
                    <a:pt x="1897" y="334"/>
                  </a:cubicBezTo>
                  <a:cubicBezTo>
                    <a:pt x="1972" y="259"/>
                    <a:pt x="1957" y="125"/>
                    <a:pt x="1882" y="50"/>
                  </a:cubicBezTo>
                  <a:cubicBezTo>
                    <a:pt x="1849" y="16"/>
                    <a:pt x="1803" y="1"/>
                    <a:pt x="17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4617775" y="4041225"/>
              <a:ext cx="97850" cy="108325"/>
            </a:xfrm>
            <a:custGeom>
              <a:rect b="b" l="l" r="r" t="t"/>
              <a:pathLst>
                <a:path extrusionOk="0" h="4333" w="3914">
                  <a:moveTo>
                    <a:pt x="3688" y="0"/>
                  </a:moveTo>
                  <a:cubicBezTo>
                    <a:pt x="3652" y="0"/>
                    <a:pt x="3617" y="10"/>
                    <a:pt x="3585" y="32"/>
                  </a:cubicBezTo>
                  <a:cubicBezTo>
                    <a:pt x="777" y="1839"/>
                    <a:pt x="60" y="3989"/>
                    <a:pt x="46" y="4079"/>
                  </a:cubicBezTo>
                  <a:cubicBezTo>
                    <a:pt x="1" y="4183"/>
                    <a:pt x="60" y="4288"/>
                    <a:pt x="165" y="4333"/>
                  </a:cubicBezTo>
                  <a:lnTo>
                    <a:pt x="270" y="4333"/>
                  </a:lnTo>
                  <a:cubicBezTo>
                    <a:pt x="344" y="4318"/>
                    <a:pt x="404" y="4258"/>
                    <a:pt x="419" y="4198"/>
                  </a:cubicBezTo>
                  <a:cubicBezTo>
                    <a:pt x="434" y="4168"/>
                    <a:pt x="1106" y="2093"/>
                    <a:pt x="3794" y="360"/>
                  </a:cubicBezTo>
                  <a:cubicBezTo>
                    <a:pt x="3884" y="300"/>
                    <a:pt x="3914" y="181"/>
                    <a:pt x="3854" y="91"/>
                  </a:cubicBezTo>
                  <a:cubicBezTo>
                    <a:pt x="3815" y="33"/>
                    <a:pt x="3752" y="0"/>
                    <a:pt x="36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4668925" y="4058400"/>
              <a:ext cx="69475" cy="61425"/>
            </a:xfrm>
            <a:custGeom>
              <a:rect b="b" l="l" r="r" t="t"/>
              <a:pathLst>
                <a:path extrusionOk="0" h="2457" w="2779">
                  <a:moveTo>
                    <a:pt x="2553" y="0"/>
                  </a:moveTo>
                  <a:cubicBezTo>
                    <a:pt x="2517" y="0"/>
                    <a:pt x="2482" y="10"/>
                    <a:pt x="2450" y="32"/>
                  </a:cubicBezTo>
                  <a:cubicBezTo>
                    <a:pt x="1509" y="629"/>
                    <a:pt x="718" y="1331"/>
                    <a:pt x="75" y="2122"/>
                  </a:cubicBezTo>
                  <a:cubicBezTo>
                    <a:pt x="1" y="2212"/>
                    <a:pt x="16" y="2331"/>
                    <a:pt x="105" y="2406"/>
                  </a:cubicBezTo>
                  <a:cubicBezTo>
                    <a:pt x="139" y="2440"/>
                    <a:pt x="181" y="2457"/>
                    <a:pt x="225" y="2457"/>
                  </a:cubicBezTo>
                  <a:cubicBezTo>
                    <a:pt x="240" y="2457"/>
                    <a:pt x="255" y="2455"/>
                    <a:pt x="270" y="2451"/>
                  </a:cubicBezTo>
                  <a:cubicBezTo>
                    <a:pt x="314" y="2436"/>
                    <a:pt x="359" y="2406"/>
                    <a:pt x="374" y="2376"/>
                  </a:cubicBezTo>
                  <a:cubicBezTo>
                    <a:pt x="1001" y="1630"/>
                    <a:pt x="1763" y="943"/>
                    <a:pt x="2659" y="375"/>
                  </a:cubicBezTo>
                  <a:cubicBezTo>
                    <a:pt x="2749" y="315"/>
                    <a:pt x="2779" y="196"/>
                    <a:pt x="2719" y="91"/>
                  </a:cubicBezTo>
                  <a:cubicBezTo>
                    <a:pt x="2680" y="33"/>
                    <a:pt x="2617" y="0"/>
                    <a:pt x="25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4640550" y="4134825"/>
              <a:ext cx="22050" cy="32075"/>
            </a:xfrm>
            <a:custGeom>
              <a:rect b="b" l="l" r="r" t="t"/>
              <a:pathLst>
                <a:path extrusionOk="0" h="1283" w="882">
                  <a:moveTo>
                    <a:pt x="658" y="1"/>
                  </a:moveTo>
                  <a:cubicBezTo>
                    <a:pt x="590" y="1"/>
                    <a:pt x="520" y="34"/>
                    <a:pt x="479" y="96"/>
                  </a:cubicBezTo>
                  <a:cubicBezTo>
                    <a:pt x="165" y="649"/>
                    <a:pt x="46" y="1007"/>
                    <a:pt x="31" y="1022"/>
                  </a:cubicBezTo>
                  <a:cubicBezTo>
                    <a:pt x="1" y="1126"/>
                    <a:pt x="60" y="1231"/>
                    <a:pt x="165" y="1276"/>
                  </a:cubicBezTo>
                  <a:cubicBezTo>
                    <a:pt x="195" y="1276"/>
                    <a:pt x="218" y="1282"/>
                    <a:pt x="244" y="1282"/>
                  </a:cubicBezTo>
                  <a:cubicBezTo>
                    <a:pt x="256" y="1282"/>
                    <a:pt x="270" y="1281"/>
                    <a:pt x="285" y="1276"/>
                  </a:cubicBezTo>
                  <a:lnTo>
                    <a:pt x="270" y="1276"/>
                  </a:lnTo>
                  <a:cubicBezTo>
                    <a:pt x="344" y="1261"/>
                    <a:pt x="404" y="1216"/>
                    <a:pt x="419" y="1141"/>
                  </a:cubicBezTo>
                  <a:cubicBezTo>
                    <a:pt x="419" y="1141"/>
                    <a:pt x="523" y="798"/>
                    <a:pt x="822" y="305"/>
                  </a:cubicBezTo>
                  <a:cubicBezTo>
                    <a:pt x="882" y="200"/>
                    <a:pt x="852" y="81"/>
                    <a:pt x="748" y="21"/>
                  </a:cubicBezTo>
                  <a:cubicBezTo>
                    <a:pt x="720" y="7"/>
                    <a:pt x="689" y="1"/>
                    <a:pt x="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4528550" y="3885425"/>
              <a:ext cx="156825" cy="157600"/>
            </a:xfrm>
            <a:custGeom>
              <a:rect b="b" l="l" r="r" t="t"/>
              <a:pathLst>
                <a:path extrusionOk="0" h="6304" w="6273">
                  <a:moveTo>
                    <a:pt x="6046" y="1"/>
                  </a:moveTo>
                  <a:cubicBezTo>
                    <a:pt x="6016" y="1"/>
                    <a:pt x="5986" y="7"/>
                    <a:pt x="5959" y="21"/>
                  </a:cubicBezTo>
                  <a:cubicBezTo>
                    <a:pt x="2763" y="1649"/>
                    <a:pt x="165" y="5815"/>
                    <a:pt x="60" y="5995"/>
                  </a:cubicBezTo>
                  <a:cubicBezTo>
                    <a:pt x="0" y="6084"/>
                    <a:pt x="30" y="6219"/>
                    <a:pt x="120" y="6278"/>
                  </a:cubicBezTo>
                  <a:cubicBezTo>
                    <a:pt x="146" y="6296"/>
                    <a:pt x="177" y="6303"/>
                    <a:pt x="208" y="6303"/>
                  </a:cubicBezTo>
                  <a:cubicBezTo>
                    <a:pt x="229" y="6303"/>
                    <a:pt x="251" y="6300"/>
                    <a:pt x="269" y="6293"/>
                  </a:cubicBezTo>
                  <a:cubicBezTo>
                    <a:pt x="329" y="6278"/>
                    <a:pt x="374" y="6249"/>
                    <a:pt x="404" y="6204"/>
                  </a:cubicBezTo>
                  <a:cubicBezTo>
                    <a:pt x="418" y="6159"/>
                    <a:pt x="3047" y="1962"/>
                    <a:pt x="6139" y="379"/>
                  </a:cubicBezTo>
                  <a:cubicBezTo>
                    <a:pt x="6243" y="334"/>
                    <a:pt x="6273" y="215"/>
                    <a:pt x="6228" y="110"/>
                  </a:cubicBezTo>
                  <a:cubicBezTo>
                    <a:pt x="6186" y="37"/>
                    <a:pt x="6115" y="1"/>
                    <a:pt x="6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4671175" y="3900725"/>
              <a:ext cx="41475" cy="28625"/>
            </a:xfrm>
            <a:custGeom>
              <a:rect b="b" l="l" r="r" t="t"/>
              <a:pathLst>
                <a:path extrusionOk="0" h="1145" w="1659">
                  <a:moveTo>
                    <a:pt x="1425" y="1"/>
                  </a:moveTo>
                  <a:cubicBezTo>
                    <a:pt x="1394" y="1"/>
                    <a:pt x="1361" y="8"/>
                    <a:pt x="1330" y="21"/>
                  </a:cubicBezTo>
                  <a:cubicBezTo>
                    <a:pt x="926" y="230"/>
                    <a:pt x="523" y="484"/>
                    <a:pt x="105" y="783"/>
                  </a:cubicBezTo>
                  <a:cubicBezTo>
                    <a:pt x="15" y="842"/>
                    <a:pt x="0" y="977"/>
                    <a:pt x="60" y="1066"/>
                  </a:cubicBezTo>
                  <a:cubicBezTo>
                    <a:pt x="97" y="1116"/>
                    <a:pt x="165" y="1145"/>
                    <a:pt x="230" y="1145"/>
                  </a:cubicBezTo>
                  <a:cubicBezTo>
                    <a:pt x="243" y="1145"/>
                    <a:pt x="256" y="1144"/>
                    <a:pt x="269" y="1141"/>
                  </a:cubicBezTo>
                  <a:cubicBezTo>
                    <a:pt x="299" y="1126"/>
                    <a:pt x="314" y="1126"/>
                    <a:pt x="344" y="1111"/>
                  </a:cubicBezTo>
                  <a:cubicBezTo>
                    <a:pt x="732" y="813"/>
                    <a:pt x="1135" y="574"/>
                    <a:pt x="1509" y="379"/>
                  </a:cubicBezTo>
                  <a:cubicBezTo>
                    <a:pt x="1613" y="320"/>
                    <a:pt x="1658" y="200"/>
                    <a:pt x="1598" y="111"/>
                  </a:cubicBezTo>
                  <a:cubicBezTo>
                    <a:pt x="1567" y="37"/>
                    <a:pt x="1499" y="1"/>
                    <a:pt x="14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4555425" y="3948225"/>
              <a:ext cx="92625" cy="110000"/>
            </a:xfrm>
            <a:custGeom>
              <a:rect b="b" l="l" r="r" t="t"/>
              <a:pathLst>
                <a:path extrusionOk="0" h="4400" w="3705">
                  <a:moveTo>
                    <a:pt x="3481" y="1"/>
                  </a:moveTo>
                  <a:cubicBezTo>
                    <a:pt x="3431" y="1"/>
                    <a:pt x="3382" y="20"/>
                    <a:pt x="3346" y="63"/>
                  </a:cubicBezTo>
                  <a:cubicBezTo>
                    <a:pt x="1434" y="1885"/>
                    <a:pt x="75" y="4065"/>
                    <a:pt x="60" y="4095"/>
                  </a:cubicBezTo>
                  <a:cubicBezTo>
                    <a:pt x="1" y="4185"/>
                    <a:pt x="30" y="4319"/>
                    <a:pt x="120" y="4364"/>
                  </a:cubicBezTo>
                  <a:cubicBezTo>
                    <a:pt x="164" y="4386"/>
                    <a:pt x="200" y="4400"/>
                    <a:pt x="239" y="4400"/>
                  </a:cubicBezTo>
                  <a:cubicBezTo>
                    <a:pt x="253" y="4400"/>
                    <a:pt x="268" y="4398"/>
                    <a:pt x="284" y="4394"/>
                  </a:cubicBezTo>
                  <a:cubicBezTo>
                    <a:pt x="329" y="4379"/>
                    <a:pt x="374" y="4349"/>
                    <a:pt x="404" y="4304"/>
                  </a:cubicBezTo>
                  <a:cubicBezTo>
                    <a:pt x="419" y="4289"/>
                    <a:pt x="1748" y="2139"/>
                    <a:pt x="3615" y="346"/>
                  </a:cubicBezTo>
                  <a:cubicBezTo>
                    <a:pt x="3704" y="272"/>
                    <a:pt x="3704" y="137"/>
                    <a:pt x="3630" y="63"/>
                  </a:cubicBezTo>
                  <a:cubicBezTo>
                    <a:pt x="3591" y="24"/>
                    <a:pt x="3535" y="1"/>
                    <a:pt x="34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4424000" y="4161275"/>
              <a:ext cx="80675" cy="45500"/>
            </a:xfrm>
            <a:custGeom>
              <a:rect b="b" l="l" r="r" t="t"/>
              <a:pathLst>
                <a:path extrusionOk="0" h="1820" w="3227">
                  <a:moveTo>
                    <a:pt x="2998" y="1"/>
                  </a:moveTo>
                  <a:cubicBezTo>
                    <a:pt x="2980" y="1"/>
                    <a:pt x="2961" y="3"/>
                    <a:pt x="2943" y="9"/>
                  </a:cubicBezTo>
                  <a:cubicBezTo>
                    <a:pt x="1613" y="442"/>
                    <a:pt x="165" y="1413"/>
                    <a:pt x="105" y="1457"/>
                  </a:cubicBezTo>
                  <a:cubicBezTo>
                    <a:pt x="15" y="1517"/>
                    <a:pt x="0" y="1637"/>
                    <a:pt x="60" y="1726"/>
                  </a:cubicBezTo>
                  <a:cubicBezTo>
                    <a:pt x="98" y="1788"/>
                    <a:pt x="166" y="1820"/>
                    <a:pt x="231" y="1820"/>
                  </a:cubicBezTo>
                  <a:cubicBezTo>
                    <a:pt x="244" y="1820"/>
                    <a:pt x="257" y="1818"/>
                    <a:pt x="269" y="1816"/>
                  </a:cubicBezTo>
                  <a:cubicBezTo>
                    <a:pt x="299" y="1816"/>
                    <a:pt x="314" y="1801"/>
                    <a:pt x="329" y="1786"/>
                  </a:cubicBezTo>
                  <a:cubicBezTo>
                    <a:pt x="344" y="1771"/>
                    <a:pt x="1778" y="800"/>
                    <a:pt x="3062" y="397"/>
                  </a:cubicBezTo>
                  <a:cubicBezTo>
                    <a:pt x="3182" y="352"/>
                    <a:pt x="3226" y="248"/>
                    <a:pt x="3197" y="143"/>
                  </a:cubicBezTo>
                  <a:cubicBezTo>
                    <a:pt x="3172" y="57"/>
                    <a:pt x="3086" y="1"/>
                    <a:pt x="2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4442300" y="4179175"/>
              <a:ext cx="80675" cy="45525"/>
            </a:xfrm>
            <a:custGeom>
              <a:rect b="b" l="l" r="r" t="t"/>
              <a:pathLst>
                <a:path extrusionOk="0" h="1821" w="3227">
                  <a:moveTo>
                    <a:pt x="3006" y="1"/>
                  </a:moveTo>
                  <a:cubicBezTo>
                    <a:pt x="2985" y="1"/>
                    <a:pt x="2963" y="4"/>
                    <a:pt x="2942" y="10"/>
                  </a:cubicBezTo>
                  <a:cubicBezTo>
                    <a:pt x="1613" y="428"/>
                    <a:pt x="165" y="1413"/>
                    <a:pt x="105" y="1458"/>
                  </a:cubicBezTo>
                  <a:cubicBezTo>
                    <a:pt x="15" y="1518"/>
                    <a:pt x="0" y="1637"/>
                    <a:pt x="60" y="1727"/>
                  </a:cubicBezTo>
                  <a:cubicBezTo>
                    <a:pt x="97" y="1789"/>
                    <a:pt x="166" y="1820"/>
                    <a:pt x="231" y="1820"/>
                  </a:cubicBezTo>
                  <a:cubicBezTo>
                    <a:pt x="244" y="1820"/>
                    <a:pt x="257" y="1819"/>
                    <a:pt x="269" y="1817"/>
                  </a:cubicBezTo>
                  <a:cubicBezTo>
                    <a:pt x="299" y="1817"/>
                    <a:pt x="314" y="1802"/>
                    <a:pt x="329" y="1787"/>
                  </a:cubicBezTo>
                  <a:cubicBezTo>
                    <a:pt x="344" y="1772"/>
                    <a:pt x="1778" y="801"/>
                    <a:pt x="3062" y="398"/>
                  </a:cubicBezTo>
                  <a:cubicBezTo>
                    <a:pt x="3181" y="353"/>
                    <a:pt x="3226" y="249"/>
                    <a:pt x="3196" y="144"/>
                  </a:cubicBezTo>
                  <a:cubicBezTo>
                    <a:pt x="3172" y="48"/>
                    <a:pt x="3091" y="1"/>
                    <a:pt x="30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4456850" y="4197875"/>
              <a:ext cx="80675" cy="45675"/>
            </a:xfrm>
            <a:custGeom>
              <a:rect b="b" l="l" r="r" t="t"/>
              <a:pathLst>
                <a:path extrusionOk="0" h="1827" w="3227">
                  <a:moveTo>
                    <a:pt x="2998" y="1"/>
                  </a:moveTo>
                  <a:cubicBezTo>
                    <a:pt x="2980" y="1"/>
                    <a:pt x="2961" y="3"/>
                    <a:pt x="2943" y="8"/>
                  </a:cubicBezTo>
                  <a:cubicBezTo>
                    <a:pt x="1614" y="441"/>
                    <a:pt x="165" y="1412"/>
                    <a:pt x="105" y="1457"/>
                  </a:cubicBezTo>
                  <a:cubicBezTo>
                    <a:pt x="16" y="1517"/>
                    <a:pt x="1" y="1651"/>
                    <a:pt x="61" y="1741"/>
                  </a:cubicBezTo>
                  <a:cubicBezTo>
                    <a:pt x="94" y="1796"/>
                    <a:pt x="152" y="1827"/>
                    <a:pt x="210" y="1827"/>
                  </a:cubicBezTo>
                  <a:cubicBezTo>
                    <a:pt x="230" y="1827"/>
                    <a:pt x="250" y="1823"/>
                    <a:pt x="270" y="1815"/>
                  </a:cubicBezTo>
                  <a:cubicBezTo>
                    <a:pt x="285" y="1815"/>
                    <a:pt x="314" y="1800"/>
                    <a:pt x="329" y="1786"/>
                  </a:cubicBezTo>
                  <a:cubicBezTo>
                    <a:pt x="344" y="1786"/>
                    <a:pt x="1778" y="815"/>
                    <a:pt x="3062" y="397"/>
                  </a:cubicBezTo>
                  <a:cubicBezTo>
                    <a:pt x="3167" y="367"/>
                    <a:pt x="3227" y="247"/>
                    <a:pt x="3197" y="143"/>
                  </a:cubicBezTo>
                  <a:cubicBezTo>
                    <a:pt x="3172" y="56"/>
                    <a:pt x="3086" y="1"/>
                    <a:pt x="2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4156675" y="4150600"/>
              <a:ext cx="205375" cy="103250"/>
            </a:xfrm>
            <a:custGeom>
              <a:rect b="b" l="l" r="r" t="t"/>
              <a:pathLst>
                <a:path extrusionOk="0" h="4130" w="8215">
                  <a:moveTo>
                    <a:pt x="7981" y="0"/>
                  </a:moveTo>
                  <a:cubicBezTo>
                    <a:pt x="7969" y="0"/>
                    <a:pt x="7958" y="1"/>
                    <a:pt x="7945" y="3"/>
                  </a:cubicBezTo>
                  <a:cubicBezTo>
                    <a:pt x="3331" y="988"/>
                    <a:pt x="120" y="3751"/>
                    <a:pt x="90" y="3781"/>
                  </a:cubicBezTo>
                  <a:cubicBezTo>
                    <a:pt x="0" y="3856"/>
                    <a:pt x="0" y="3975"/>
                    <a:pt x="75" y="4065"/>
                  </a:cubicBezTo>
                  <a:cubicBezTo>
                    <a:pt x="109" y="4110"/>
                    <a:pt x="161" y="4130"/>
                    <a:pt x="216" y="4130"/>
                  </a:cubicBezTo>
                  <a:cubicBezTo>
                    <a:pt x="234" y="4130"/>
                    <a:pt x="251" y="4128"/>
                    <a:pt x="269" y="4125"/>
                  </a:cubicBezTo>
                  <a:cubicBezTo>
                    <a:pt x="299" y="4125"/>
                    <a:pt x="329" y="4110"/>
                    <a:pt x="359" y="4080"/>
                  </a:cubicBezTo>
                  <a:cubicBezTo>
                    <a:pt x="388" y="4050"/>
                    <a:pt x="3510" y="1347"/>
                    <a:pt x="8035" y="391"/>
                  </a:cubicBezTo>
                  <a:cubicBezTo>
                    <a:pt x="8140" y="376"/>
                    <a:pt x="8214" y="271"/>
                    <a:pt x="8184" y="167"/>
                  </a:cubicBezTo>
                  <a:cubicBezTo>
                    <a:pt x="8171" y="59"/>
                    <a:pt x="8085" y="0"/>
                    <a:pt x="79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4135750" y="4140000"/>
              <a:ext cx="165800" cy="89175"/>
            </a:xfrm>
            <a:custGeom>
              <a:rect b="b" l="l" r="r" t="t"/>
              <a:pathLst>
                <a:path extrusionOk="0" h="3567" w="6632">
                  <a:moveTo>
                    <a:pt x="6404" y="1"/>
                  </a:moveTo>
                  <a:cubicBezTo>
                    <a:pt x="6385" y="1"/>
                    <a:pt x="6366" y="3"/>
                    <a:pt x="6348" y="8"/>
                  </a:cubicBezTo>
                  <a:cubicBezTo>
                    <a:pt x="2973" y="1054"/>
                    <a:pt x="135" y="3190"/>
                    <a:pt x="120" y="3204"/>
                  </a:cubicBezTo>
                  <a:cubicBezTo>
                    <a:pt x="31" y="3279"/>
                    <a:pt x="1" y="3399"/>
                    <a:pt x="75" y="3488"/>
                  </a:cubicBezTo>
                  <a:cubicBezTo>
                    <a:pt x="113" y="3538"/>
                    <a:pt x="180" y="3567"/>
                    <a:pt x="245" y="3567"/>
                  </a:cubicBezTo>
                  <a:cubicBezTo>
                    <a:pt x="258" y="3567"/>
                    <a:pt x="272" y="3565"/>
                    <a:pt x="284" y="3563"/>
                  </a:cubicBezTo>
                  <a:cubicBezTo>
                    <a:pt x="314" y="3548"/>
                    <a:pt x="329" y="3548"/>
                    <a:pt x="359" y="3518"/>
                  </a:cubicBezTo>
                  <a:cubicBezTo>
                    <a:pt x="389" y="3503"/>
                    <a:pt x="3167" y="1412"/>
                    <a:pt x="6468" y="397"/>
                  </a:cubicBezTo>
                  <a:cubicBezTo>
                    <a:pt x="6572" y="367"/>
                    <a:pt x="6632" y="247"/>
                    <a:pt x="6602" y="143"/>
                  </a:cubicBezTo>
                  <a:cubicBezTo>
                    <a:pt x="6577" y="56"/>
                    <a:pt x="6492" y="1"/>
                    <a:pt x="6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4728675" y="4063650"/>
              <a:ext cx="345025" cy="230775"/>
            </a:xfrm>
            <a:custGeom>
              <a:rect b="b" l="l" r="r" t="t"/>
              <a:pathLst>
                <a:path extrusionOk="0" fill="none" h="9231" w="13801">
                  <a:moveTo>
                    <a:pt x="0" y="9231"/>
                  </a:moveTo>
                  <a:cubicBezTo>
                    <a:pt x="6273" y="1972"/>
                    <a:pt x="13800" y="1"/>
                    <a:pt x="13800" y="1"/>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4726800" y="3976650"/>
              <a:ext cx="315150" cy="320025"/>
            </a:xfrm>
            <a:custGeom>
              <a:rect b="b" l="l" r="r" t="t"/>
              <a:pathLst>
                <a:path extrusionOk="0" fill="none" h="12801" w="12606">
                  <a:moveTo>
                    <a:pt x="12606" y="1"/>
                  </a:moveTo>
                  <a:cubicBezTo>
                    <a:pt x="12606" y="1"/>
                    <a:pt x="792" y="3242"/>
                    <a:pt x="1" y="12800"/>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4459850" y="4103600"/>
              <a:ext cx="613100" cy="195675"/>
            </a:xfrm>
            <a:custGeom>
              <a:rect b="b" l="l" r="r" t="t"/>
              <a:pathLst>
                <a:path extrusionOk="0" fill="none" h="7827" w="24524">
                  <a:moveTo>
                    <a:pt x="24523" y="1"/>
                  </a:moveTo>
                  <a:lnTo>
                    <a:pt x="10798" y="7827"/>
                  </a:lnTo>
                  <a:cubicBezTo>
                    <a:pt x="5302" y="3406"/>
                    <a:pt x="0" y="195"/>
                    <a:pt x="0" y="195"/>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4072650" y="4283575"/>
              <a:ext cx="657175" cy="166925"/>
            </a:xfrm>
            <a:custGeom>
              <a:rect b="b" l="l" r="r" t="t"/>
              <a:pathLst>
                <a:path extrusionOk="0" fill="none" h="6677" w="26287">
                  <a:moveTo>
                    <a:pt x="26286" y="628"/>
                  </a:moveTo>
                  <a:lnTo>
                    <a:pt x="11919" y="6676"/>
                  </a:lnTo>
                  <a:lnTo>
                    <a:pt x="1" y="747"/>
                  </a:lnTo>
                  <a:lnTo>
                    <a:pt x="1748"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4370600" y="4450475"/>
              <a:ext cx="18325" cy="73200"/>
            </a:xfrm>
            <a:custGeom>
              <a:rect b="b" l="l" r="r" t="t"/>
              <a:pathLst>
                <a:path extrusionOk="0" fill="none" h="2928" w="733">
                  <a:moveTo>
                    <a:pt x="1" y="0"/>
                  </a:moveTo>
                  <a:lnTo>
                    <a:pt x="733" y="2928"/>
                  </a:lnTo>
                </a:path>
              </a:pathLst>
            </a:custGeom>
            <a:no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4715600" y="4285450"/>
              <a:ext cx="93375" cy="66475"/>
            </a:xfrm>
            <a:custGeom>
              <a:rect b="b" l="l" r="r" t="t"/>
              <a:pathLst>
                <a:path extrusionOk="0" fill="none" h="2659" w="3735">
                  <a:moveTo>
                    <a:pt x="284" y="2658"/>
                  </a:moveTo>
                  <a:cubicBezTo>
                    <a:pt x="210" y="2524"/>
                    <a:pt x="1" y="2121"/>
                    <a:pt x="60" y="1583"/>
                  </a:cubicBezTo>
                  <a:cubicBezTo>
                    <a:pt x="105" y="1060"/>
                    <a:pt x="374" y="717"/>
                    <a:pt x="479" y="597"/>
                  </a:cubicBezTo>
                  <a:cubicBezTo>
                    <a:pt x="688" y="463"/>
                    <a:pt x="1509" y="0"/>
                    <a:pt x="2540" y="209"/>
                  </a:cubicBezTo>
                  <a:cubicBezTo>
                    <a:pt x="3122" y="329"/>
                    <a:pt x="3525" y="627"/>
                    <a:pt x="3734" y="807"/>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4375100" y="4366825"/>
              <a:ext cx="242700" cy="101975"/>
            </a:xfrm>
            <a:custGeom>
              <a:rect b="b" l="l" r="r" t="t"/>
              <a:pathLst>
                <a:path extrusionOk="0" fill="none" h="4079" w="9708">
                  <a:moveTo>
                    <a:pt x="0" y="4078"/>
                  </a:moveTo>
                  <a:lnTo>
                    <a:pt x="9708"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4628225" y="4342575"/>
              <a:ext cx="89275" cy="42950"/>
            </a:xfrm>
            <a:custGeom>
              <a:rect b="b" l="l" r="r" t="t"/>
              <a:pathLst>
                <a:path extrusionOk="0" fill="none" h="1718" w="3571">
                  <a:moveTo>
                    <a:pt x="3570" y="0"/>
                  </a:moveTo>
                  <a:lnTo>
                    <a:pt x="1" y="1718"/>
                  </a:lnTo>
                </a:path>
              </a:pathLst>
            </a:custGeom>
            <a:noFill/>
            <a:ln cap="rnd" cmpd="sng" w="14200">
              <a:solidFill>
                <a:srgbClr val="0926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4380700" y="4440025"/>
              <a:ext cx="129950" cy="50800"/>
            </a:xfrm>
            <a:custGeom>
              <a:rect b="b" l="l" r="r" t="t"/>
              <a:pathLst>
                <a:path extrusionOk="0" fill="none" h="2032" w="5198">
                  <a:moveTo>
                    <a:pt x="0" y="2031"/>
                  </a:moveTo>
                  <a:lnTo>
                    <a:pt x="5197"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4789150" y="4205175"/>
              <a:ext cx="148275" cy="88500"/>
            </a:xfrm>
            <a:custGeom>
              <a:rect b="b" l="l" r="r" t="t"/>
              <a:pathLst>
                <a:path extrusionOk="0" fill="none" h="3540" w="5931">
                  <a:moveTo>
                    <a:pt x="1" y="3540"/>
                  </a:moveTo>
                  <a:lnTo>
                    <a:pt x="5930" y="0"/>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5037825" y="4127125"/>
              <a:ext cx="51175" cy="28400"/>
            </a:xfrm>
            <a:custGeom>
              <a:rect b="b" l="l" r="r" t="t"/>
              <a:pathLst>
                <a:path extrusionOk="0" fill="none" h="1136" w="2047">
                  <a:moveTo>
                    <a:pt x="1" y="1136"/>
                  </a:moveTo>
                  <a:lnTo>
                    <a:pt x="2047"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4070800" y="4320525"/>
              <a:ext cx="161675" cy="80675"/>
            </a:xfrm>
            <a:custGeom>
              <a:rect b="b" l="l" r="r" t="t"/>
              <a:pathLst>
                <a:path extrusionOk="0" fill="none" h="3227" w="6467">
                  <a:moveTo>
                    <a:pt x="0" y="1"/>
                  </a:moveTo>
                  <a:lnTo>
                    <a:pt x="6467" y="3227"/>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4293700" y="4441875"/>
              <a:ext cx="84025" cy="36625"/>
            </a:xfrm>
            <a:custGeom>
              <a:rect b="b" l="l" r="r" t="t"/>
              <a:pathLst>
                <a:path extrusionOk="0" fill="none" h="1465" w="3361">
                  <a:moveTo>
                    <a:pt x="3361" y="1464"/>
                  </a:moveTo>
                  <a:lnTo>
                    <a:pt x="0" y="1"/>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4068925" y="4344425"/>
              <a:ext cx="54525" cy="28400"/>
            </a:xfrm>
            <a:custGeom>
              <a:rect b="b" l="l" r="r" t="t"/>
              <a:pathLst>
                <a:path extrusionOk="0" fill="none" h="1136" w="2181">
                  <a:moveTo>
                    <a:pt x="0" y="1"/>
                  </a:moveTo>
                  <a:lnTo>
                    <a:pt x="2181" y="1136"/>
                  </a:ln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4023375" y="4230175"/>
              <a:ext cx="705325" cy="178125"/>
            </a:xfrm>
            <a:custGeom>
              <a:rect b="b" l="l" r="r" t="t"/>
              <a:pathLst>
                <a:path extrusionOk="0" fill="none" h="7125" w="28213">
                  <a:moveTo>
                    <a:pt x="0" y="1"/>
                  </a:moveTo>
                  <a:lnTo>
                    <a:pt x="12590" y="7125"/>
                  </a:lnTo>
                  <a:cubicBezTo>
                    <a:pt x="14009" y="6019"/>
                    <a:pt x="16369" y="4436"/>
                    <a:pt x="19670" y="3436"/>
                  </a:cubicBezTo>
                  <a:cubicBezTo>
                    <a:pt x="23269" y="2331"/>
                    <a:pt x="26360" y="2390"/>
                    <a:pt x="28212" y="2570"/>
                  </a:cubicBezTo>
                </a:path>
              </a:pathLst>
            </a:custGeom>
            <a:noFill/>
            <a:ln cap="rnd" cmpd="sng" w="14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9"/>
          <p:cNvGrpSpPr/>
          <p:nvPr/>
        </p:nvGrpSpPr>
        <p:grpSpPr>
          <a:xfrm>
            <a:off x="7792175" y="2501724"/>
            <a:ext cx="968954" cy="520897"/>
            <a:chOff x="7792175" y="3156049"/>
            <a:chExt cx="968954" cy="520897"/>
          </a:xfrm>
        </p:grpSpPr>
        <p:sp>
          <p:nvSpPr>
            <p:cNvPr id="260" name="Google Shape;260;p29"/>
            <p:cNvSpPr/>
            <p:nvPr/>
          </p:nvSpPr>
          <p:spPr>
            <a:xfrm flipH="1" rot="10800000">
              <a:off x="7792175" y="3156049"/>
              <a:ext cx="664502" cy="66826"/>
            </a:xfrm>
            <a:custGeom>
              <a:rect b="b" l="l" r="r" t="t"/>
              <a:pathLst>
                <a:path extrusionOk="0" fill="none" h="733" w="7289">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8532875" y="3448650"/>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9"/>
          <p:cNvGrpSpPr/>
          <p:nvPr/>
        </p:nvGrpSpPr>
        <p:grpSpPr>
          <a:xfrm>
            <a:off x="-488818" y="3134160"/>
            <a:ext cx="3311497" cy="2203701"/>
            <a:chOff x="-488818" y="3134160"/>
            <a:chExt cx="3311497" cy="2203701"/>
          </a:xfrm>
        </p:grpSpPr>
        <p:sp>
          <p:nvSpPr>
            <p:cNvPr id="263" name="Google Shape;263;p29"/>
            <p:cNvSpPr/>
            <p:nvPr/>
          </p:nvSpPr>
          <p:spPr>
            <a:xfrm rot="-10081977">
              <a:off x="-355255" y="3432317"/>
              <a:ext cx="3044370" cy="1607386"/>
            </a:xfrm>
            <a:custGeom>
              <a:rect b="b" l="l" r="r" t="t"/>
              <a:pathLst>
                <a:path extrusionOk="0" fill="none" h="18894" w="35785">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1633875" y="4125763"/>
              <a:ext cx="147900" cy="14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sp>
        <p:nvSpPr>
          <p:cNvPr id="265" name="Google Shape;265;p29"/>
          <p:cNvSpPr txBox="1"/>
          <p:nvPr/>
        </p:nvSpPr>
        <p:spPr>
          <a:xfrm>
            <a:off x="898050" y="1073500"/>
            <a:ext cx="3924000" cy="45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Limitation : </a:t>
            </a:r>
            <a:endParaRPr sz="3000" u="sng">
              <a:solidFill>
                <a:schemeClr val="dk1"/>
              </a:solidFill>
              <a:latin typeface="Albert Sans"/>
              <a:ea typeface="Albert Sans"/>
              <a:cs typeface="Albert Sans"/>
              <a:sym typeface="Albert Sans"/>
            </a:endParaRPr>
          </a:p>
        </p:txBody>
      </p:sp>
      <p:sp>
        <p:nvSpPr>
          <p:cNvPr id="266" name="Google Shape;266;p29"/>
          <p:cNvSpPr txBox="1"/>
          <p:nvPr/>
        </p:nvSpPr>
        <p:spPr>
          <a:xfrm>
            <a:off x="898050" y="1672775"/>
            <a:ext cx="7347900" cy="193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latin typeface="Times New Roman"/>
                <a:ea typeface="Times New Roman"/>
                <a:cs typeface="Times New Roman"/>
                <a:sym typeface="Times New Roman"/>
              </a:rPr>
              <a:t>First Limitation (</a:t>
            </a:r>
            <a:r>
              <a:rPr lang="en" sz="1500">
                <a:latin typeface="Times New Roman"/>
                <a:ea typeface="Times New Roman"/>
                <a:cs typeface="Times New Roman"/>
                <a:sym typeface="Times New Roman"/>
              </a:rPr>
              <a:t>Environmental Sensitivity): The system's performance may degrade in robust or unfavorable environments, such as those with poor lighting or clutter.</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500">
                <a:latin typeface="Times New Roman"/>
                <a:ea typeface="Times New Roman"/>
                <a:cs typeface="Times New Roman"/>
                <a:sym typeface="Times New Roman"/>
              </a:rPr>
              <a:t>Second Limitation (</a:t>
            </a:r>
            <a:r>
              <a:rPr lang="en" sz="1500">
                <a:latin typeface="Times New Roman"/>
                <a:ea typeface="Times New Roman"/>
                <a:cs typeface="Times New Roman"/>
                <a:sym typeface="Times New Roman"/>
              </a:rPr>
              <a:t>Limited Gesture Set) </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Currently, the system is limited to recognizing gestures involving one hand and lacks the capability to interpret gestures that involve two hands or facial expressions.</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p:nvPr/>
        </p:nvSpPr>
        <p:spPr>
          <a:xfrm>
            <a:off x="8263950" y="376492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txBox="1"/>
          <p:nvPr/>
        </p:nvSpPr>
        <p:spPr>
          <a:xfrm>
            <a:off x="678750" y="1237050"/>
            <a:ext cx="1907400" cy="75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3000" u="sng">
                <a:latin typeface="Times New Roman"/>
                <a:ea typeface="Times New Roman"/>
                <a:cs typeface="Times New Roman"/>
                <a:sym typeface="Times New Roman"/>
              </a:rPr>
              <a:t>Synthesis </a:t>
            </a:r>
            <a:endParaRPr sz="3000" u="sng">
              <a:solidFill>
                <a:schemeClr val="dk1"/>
              </a:solidFill>
              <a:latin typeface="Albert Sans"/>
              <a:ea typeface="Albert Sans"/>
              <a:cs typeface="Albert Sans"/>
              <a:sym typeface="Albert Sans"/>
            </a:endParaRPr>
          </a:p>
        </p:txBody>
      </p:sp>
      <p:sp>
        <p:nvSpPr>
          <p:cNvPr id="273" name="Google Shape;273;p30"/>
          <p:cNvSpPr txBox="1"/>
          <p:nvPr/>
        </p:nvSpPr>
        <p:spPr>
          <a:xfrm>
            <a:off x="678750" y="1846650"/>
            <a:ext cx="7786500" cy="304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latin typeface="Times New Roman"/>
                <a:ea typeface="Times New Roman"/>
                <a:cs typeface="Times New Roman"/>
                <a:sym typeface="Times New Roman"/>
              </a:rPr>
              <a:t>The research introduces a significant technological advancement in the field of communication aids for individuals with hearing and vocal disabilities. By leveraging machine learning techniques such as SVM and innovative methods for hand gesture recognition, the system offers a real-time, efficient, and accessible solution. The combination of gesture and speech recognition broadens its applicability and usability. Despite its limitations in environmental adaptability and gesture range, the system holds promise for future improvements and wider application in assistive technologies.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p:nvPr/>
        </p:nvSpPr>
        <p:spPr>
          <a:xfrm>
            <a:off x="8263950" y="3764925"/>
            <a:ext cx="228254" cy="228296"/>
          </a:xfrm>
          <a:custGeom>
            <a:rect b="b" l="l" r="r" t="t"/>
            <a:pathLst>
              <a:path extrusionOk="0" fill="none" h="3720" w="3719">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txBox="1"/>
          <p:nvPr/>
        </p:nvSpPr>
        <p:spPr>
          <a:xfrm>
            <a:off x="2427825" y="1815600"/>
            <a:ext cx="6377400" cy="75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7000">
                <a:latin typeface="Times New Roman"/>
                <a:ea typeface="Times New Roman"/>
                <a:cs typeface="Times New Roman"/>
                <a:sym typeface="Times New Roman"/>
              </a:rPr>
              <a:t>Thank You</a:t>
            </a:r>
            <a:endParaRPr sz="7000">
              <a:solidFill>
                <a:schemeClr val="dk1"/>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