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3" r:id="rId2"/>
    <p:sldId id="269" r:id="rId3"/>
    <p:sldId id="264" r:id="rId4"/>
    <p:sldId id="265" r:id="rId5"/>
    <p:sldId id="274" r:id="rId6"/>
    <p:sldId id="275" r:id="rId7"/>
    <p:sldId id="289" r:id="rId8"/>
    <p:sldId id="283" r:id="rId9"/>
    <p:sldId id="294" r:id="rId10"/>
    <p:sldId id="297" r:id="rId11"/>
    <p:sldId id="295" r:id="rId12"/>
    <p:sldId id="299" r:id="rId13"/>
    <p:sldId id="300" r:id="rId14"/>
    <p:sldId id="301" r:id="rId15"/>
    <p:sldId id="302" r:id="rId16"/>
    <p:sldId id="303" r:id="rId17"/>
    <p:sldId id="292" r:id="rId18"/>
    <p:sldId id="286" r:id="rId19"/>
    <p:sldId id="304" r:id="rId20"/>
    <p:sldId id="305" r:id="rId21"/>
    <p:sldId id="306" r:id="rId22"/>
    <p:sldId id="307" r:id="rId23"/>
    <p:sldId id="287" r:id="rId24"/>
    <p:sldId id="288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272" r:id="rId37"/>
    <p:sldId id="273" r:id="rId38"/>
    <p:sldId id="319" r:id="rId39"/>
    <p:sldId id="320" r:id="rId40"/>
    <p:sldId id="276" r:id="rId41"/>
    <p:sldId id="277" r:id="rId42"/>
    <p:sldId id="321" r:id="rId43"/>
    <p:sldId id="322" r:id="rId44"/>
    <p:sldId id="323" r:id="rId45"/>
    <p:sldId id="278" r:id="rId46"/>
    <p:sldId id="279" r:id="rId47"/>
    <p:sldId id="324" r:id="rId48"/>
    <p:sldId id="325" r:id="rId49"/>
    <p:sldId id="32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BFC98733-D5EE-41D4-A4CC-C5868DFA5C16}">
          <p14:sldIdLst>
            <p14:sldId id="263"/>
            <p14:sldId id="269"/>
            <p14:sldId id="264"/>
            <p14:sldId id="265"/>
          </p14:sldIdLst>
        </p14:section>
        <p14:section name="CA1" id="{080493AC-021E-478B-A4AC-63E73666C5E3}">
          <p14:sldIdLst>
            <p14:sldId id="274"/>
            <p14:sldId id="275"/>
            <p14:sldId id="289"/>
          </p14:sldIdLst>
        </p14:section>
        <p14:section name="CA2" id="{D80B919D-0A45-425A-ACAA-C3DB939CAC97}">
          <p14:sldIdLst>
            <p14:sldId id="283"/>
            <p14:sldId id="294"/>
            <p14:sldId id="297"/>
            <p14:sldId id="295"/>
            <p14:sldId id="299"/>
            <p14:sldId id="300"/>
            <p14:sldId id="301"/>
            <p14:sldId id="302"/>
            <p14:sldId id="303"/>
          </p14:sldIdLst>
        </p14:section>
        <p14:section name="CA3" id="{9F951B46-70E3-416E-B20E-1ECFDCA4970E}">
          <p14:sldIdLst>
            <p14:sldId id="292"/>
            <p14:sldId id="286"/>
            <p14:sldId id="304"/>
            <p14:sldId id="305"/>
            <p14:sldId id="306"/>
            <p14:sldId id="307"/>
          </p14:sldIdLst>
        </p14:section>
        <p14:section name="CA4" id="{D48F7DCB-DEA5-4731-96B7-ACEDEA08F1F5}">
          <p14:sldIdLst>
            <p14:sldId id="287"/>
            <p14:sldId id="288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SE 1" id="{2C5F5E0C-4D56-4375-BC3F-270942F3227A}">
          <p14:sldIdLst>
            <p14:sldId id="272"/>
            <p14:sldId id="273"/>
            <p14:sldId id="319"/>
            <p14:sldId id="320"/>
          </p14:sldIdLst>
        </p14:section>
        <p14:section name="SE2" id="{044A7AE5-77FB-47F2-868E-1A9215387F8B}">
          <p14:sldIdLst>
            <p14:sldId id="276"/>
            <p14:sldId id="277"/>
            <p14:sldId id="321"/>
            <p14:sldId id="322"/>
            <p14:sldId id="323"/>
          </p14:sldIdLst>
        </p14:section>
        <p14:section name="Standard" id="{BAFFEA5A-05AD-4D0F-8B2A-E1C9EBE39831}">
          <p14:sldIdLst>
            <p14:sldId id="278"/>
            <p14:sldId id="279"/>
            <p14:sldId id="324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B3"/>
    <a:srgbClr val="00F1FF"/>
    <a:srgbClr val="4775E7"/>
    <a:srgbClr val="8730EA"/>
    <a:srgbClr val="140812"/>
    <a:srgbClr val="FD6364"/>
    <a:srgbClr val="FFD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163B8-A1B4-4735-B87B-DE4B910A20C8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33649-4470-49A4-B013-96B8585E69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27CA-EC04-FDCE-9CFC-53FBF80B2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4E92-D8AF-45DE-4432-E8006937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6554-42D0-0742-A750-B703AEFC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C24A-9409-42F1-AFD4-D88E5171A316}" type="datetime1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2A28-BEAA-D28B-8F6D-360C7F6E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760C1-75AB-344F-27D3-2137BB8E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14CF-52E1-BE45-744A-368CA91C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6A353-9914-8982-0C84-9A5695B1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C1416-2554-CE90-5596-7D9ED862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4B02-EE58-467E-B191-C850F2619705}" type="datetime1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D2BE-7059-389A-E2C3-EAE35D1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B6406-B2CF-C5A0-55AD-8088361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9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BDED2-2230-DDDB-24CA-10C580DD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F548C-B125-301D-91A0-E0236E25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B4E0-1400-9F08-4390-6E5ADEC2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B8236-A10F-4128-9405-4158C4F29211}" type="datetime1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47D6-33E1-13E1-1F4C-E66E6C5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F5D8-AA94-610F-1E85-D90E01FB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63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3387-52C0-5B6A-6F6C-67FD472C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3C19-97F7-B057-C5A8-E5CE271F7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0E83-50A0-F62F-EE08-250DAE0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4FF3-9659-441D-886C-9DA4B7C21964}" type="datetime1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5126-015E-26C8-9777-AD4E0B1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0E731-D4E3-1F29-4105-4BC1839D0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93CE-DC18-7EBB-FD8E-814F3522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B9178-C934-2288-EC5A-DAC080A9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7F36-ABE2-B599-3B45-FB385749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0393-4DC3-4B15-8652-4766F50BDB94}" type="datetime1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7A94B-EA40-561F-0E00-4D71ABE1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03142-0649-0702-E644-F78C75B0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03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EBE7-5725-2027-6C19-02A8472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EC399-F347-D0FB-AAC5-BB452DA45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E23FA-119D-D03B-8CDB-C0B784E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3B32-C36F-CC0E-645F-04EE564C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46B6-5631-4AC1-900D-706E9B0D7B63}" type="datetime1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CFCF0-556C-BF46-05B1-FB1F1759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6493-3CBF-FD4E-EE7C-088CCE43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480C-5F0C-EF6B-69FE-88938DD6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F698D-F9DC-8256-2772-5DCD8EA9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D954-1E5D-1CA5-AF1E-089B37102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52888-0209-873C-C8AB-6DD83628D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10F12-C3AA-5409-24D5-7973DB32A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28A34-700E-CCCC-89A1-489F8837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351D-D414-4628-B6BA-F3CF23231103}" type="datetime1">
              <a:rPr lang="en-GB" smtClean="0"/>
              <a:t>01/07/2025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B6FA3-DBB1-94C6-4D07-2B495FB8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359-950B-0308-A77D-C230EF31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38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CE1-03DC-4BC7-6D82-7D0A611F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EC0E2-AA2B-3889-9554-96F303D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3F00-CE47-4FAC-9296-264952B2AD7B}" type="datetime1">
              <a:rPr lang="en-GB" smtClean="0"/>
              <a:t>01/07/2025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E8A7B-5406-5D43-99E7-8F06BC66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C191-0DC0-D851-8C87-75F3406F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E5B6-DA1D-5638-C9A6-3CB7531B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160D-F348-4767-A573-6056422869C1}" type="datetime1">
              <a:rPr lang="en-GB" smtClean="0"/>
              <a:t>01/07/2025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4E43F-1DF9-4A31-6750-A37A393C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>
              <a:defRPr lang="en-GB" sz="1000">
                <a:latin typeface="Darker Grotesque" pitchFamily="2" charset="0"/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05FB5-9613-E806-4DED-5DBAED25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3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CE8C-4BC2-CAA2-7451-304FBEAA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9F71-05EB-853E-7E23-A6EAE831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95FD-E4E0-6076-4D07-98E0B941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82851-6829-4144-8DAC-B8A74F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BB48-99BB-40C1-9AA6-5303F798AB6D}" type="datetime1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30E-3C31-AA44-2A8B-87C605CD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89B-89C5-5A31-F472-479A7604E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8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4B6F-B779-6114-01F8-FC909B9E0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AF54E-2C93-3182-A338-652AD5607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0EA83-91B8-2F8B-D6D6-701E75F9D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3E36D-ADA9-46F8-605E-3DB04A717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C429-8E84-42A2-8E8C-AC5D38A08E5A}" type="datetime1">
              <a:rPr lang="en-GB" smtClean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099-E6D2-CF7B-6B64-FB3B7E6B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2FE7-A8B1-05B3-0C64-06952BBA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53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70F58-8B7D-F427-3309-C3D961FD3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47EA-74DB-F782-1229-A7D50D55D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7489F-CA03-DF0D-936B-836DF9494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E39B9-08EC-4F45-925B-8D107A3A0A96}" type="datetime1">
              <a:rPr lang="en-GB" smtClean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FD0F0-FA20-6934-DED2-4CCC6121D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Designed by One Skill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108D4-B6A7-9A0C-D98B-E13304A17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EB0B11-EF5C-41FA-A23E-99E3908ED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15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slide" Target="slide17.xml"/><Relationship Id="rId3" Type="http://schemas.openxmlformats.org/officeDocument/2006/relationships/slide" Target="slide2.xml"/><Relationship Id="rId7" Type="http://schemas.openxmlformats.org/officeDocument/2006/relationships/slide" Target="slide5.xml"/><Relationship Id="rId12" Type="http://schemas.openxmlformats.org/officeDocument/2006/relationships/image" Target="../media/image3.png"/><Relationship Id="rId17" Type="http://schemas.openxmlformats.org/officeDocument/2006/relationships/image" Target="../media/image4.png"/><Relationship Id="rId2" Type="http://schemas.openxmlformats.org/officeDocument/2006/relationships/slide" Target="slide3.xml"/><Relationship Id="rId16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image" Target="../media/image1.png"/><Relationship Id="rId1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slide" Target="slide4.xml"/><Relationship Id="rId9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4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image" Target="../media/image1.png"/><Relationship Id="rId10" Type="http://schemas.openxmlformats.org/officeDocument/2006/relationships/slide" Target="slide45.xml"/><Relationship Id="rId4" Type="http://schemas.openxmlformats.org/officeDocument/2006/relationships/slide" Target="slide3.xml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D896522E-2C85-68A8-FB8B-1C5F8236853A}"/>
              </a:ext>
            </a:extLst>
          </p:cNvPr>
          <p:cNvSpPr/>
          <p:nvPr/>
        </p:nvSpPr>
        <p:spPr>
          <a:xfrm>
            <a:off x="3014826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17000">
                <a:schemeClr val="accent3"/>
              </a:gs>
              <a:gs pos="35000">
                <a:schemeClr val="accent3">
                  <a:alpha val="35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B1D65-465B-7094-7B2E-2932022F6627}"/>
              </a:ext>
            </a:extLst>
          </p:cNvPr>
          <p:cNvSpPr txBox="1"/>
          <p:nvPr/>
        </p:nvSpPr>
        <p:spPr>
          <a:xfrm>
            <a:off x="1221921" y="2262883"/>
            <a:ext cx="974818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spc="-300" dirty="0">
                <a:solidFill>
                  <a:schemeClr val="bg1"/>
                </a:solidFill>
                <a:latin typeface="Darker Grotesque SemiBold" pitchFamily="2" charset="0"/>
              </a:rPr>
              <a:t>Netflix </a:t>
            </a:r>
            <a:r>
              <a:rPr lang="en-GB" sz="13800" spc="-300" dirty="0">
                <a:solidFill>
                  <a:schemeClr val="bg1"/>
                </a:solidFill>
                <a:latin typeface="Darker Grotesque SemiBold" pitchFamily="2" charset="0"/>
              </a:rPr>
              <a:t>Analysis</a:t>
            </a:r>
            <a:endParaRPr lang="en-US" sz="13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96A33-293D-FC19-2338-F173D9899DF9}"/>
              </a:ext>
            </a:extLst>
          </p:cNvPr>
          <p:cNvSpPr txBox="1"/>
          <p:nvPr/>
        </p:nvSpPr>
        <p:spPr>
          <a:xfrm>
            <a:off x="2902668" y="4601098"/>
            <a:ext cx="6386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000" spc="300">
                <a:solidFill>
                  <a:schemeClr val="bg1"/>
                </a:solidFill>
                <a:latin typeface="Darker Grotesque SemiBold" pitchFamily="2" charset="0"/>
              </a:defRPr>
            </a:lvl1pPr>
          </a:lstStyle>
          <a:p>
            <a:r>
              <a:rPr lang="en-US" sz="1200" dirty="0">
                <a:latin typeface="Darker Grotesque" pitchFamily="2" charset="0"/>
              </a:rPr>
              <a:t>PRESENTER NAME : SYED IBRAHIM M.COM., PGDCA., PGDED., CGT.,</a:t>
            </a:r>
            <a:br>
              <a:rPr lang="en-US" sz="1200" dirty="0">
                <a:latin typeface="Darker Grotesque" pitchFamily="2" charset="0"/>
              </a:rPr>
            </a:br>
            <a:r>
              <a:rPr lang="en-US" sz="1200" dirty="0">
                <a:latin typeface="Darker Grotesque" pitchFamily="2" charset="0"/>
              </a:rPr>
              <a:t>(BUSINESS ANALYST AND DIGITAL MARKETING)</a:t>
            </a:r>
          </a:p>
          <a:p>
            <a:r>
              <a:rPr lang="en-US" sz="1200" dirty="0">
                <a:latin typeface="Darker Grotesque" pitchFamily="2" charset="0"/>
              </a:rPr>
              <a:t>DATE : 30.06.2025</a:t>
            </a:r>
            <a:endParaRPr lang="en-GB" sz="1200" dirty="0">
              <a:latin typeface="Darker Grotesqu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CA587-B4AA-9A69-9379-F61BF9EB4DC3}"/>
              </a:ext>
            </a:extLst>
          </p:cNvPr>
          <p:cNvSpPr txBox="1"/>
          <p:nvPr/>
        </p:nvSpPr>
        <p:spPr>
          <a:xfrm>
            <a:off x="4964925" y="1998726"/>
            <a:ext cx="2262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Darker Grotesque SemiBold" pitchFamily="2" charset="0"/>
              </a:rPr>
              <a:t>BADM PROJECT</a:t>
            </a:r>
            <a:endParaRPr lang="en-GB" sz="2000" spc="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B50715-1CB8-FCA7-E9A6-A211D9A9BF3A}"/>
              </a:ext>
            </a:extLst>
          </p:cNvPr>
          <p:cNvSpPr/>
          <p:nvPr/>
        </p:nvSpPr>
        <p:spPr>
          <a:xfrm>
            <a:off x="3524250" y="-1176741"/>
            <a:ext cx="5143500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!!menu_text">
            <a:extLst>
              <a:ext uri="{FF2B5EF4-FFF2-40B4-BE49-F238E27FC236}">
                <a16:creationId xmlns:a16="http://schemas.microsoft.com/office/drawing/2014/main" id="{85E52E97-FB36-894D-1A58-EE0CB50E89E9}"/>
              </a:ext>
            </a:extLst>
          </p:cNvPr>
          <p:cNvSpPr txBox="1"/>
          <p:nvPr/>
        </p:nvSpPr>
        <p:spPr>
          <a:xfrm>
            <a:off x="3717738" y="-663852"/>
            <a:ext cx="893514" cy="243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STATEMENT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21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8199C8FF-2933-3264-309E-223B80384F5B}"/>
              </a:ext>
            </a:extLst>
          </p:cNvPr>
          <p:cNvSpPr/>
          <p:nvPr/>
        </p:nvSpPr>
        <p:spPr>
          <a:xfrm>
            <a:off x="4059720" y="-1019788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2CBEC8D6-0137-1A7B-48F1-CAD9CDF28104}"/>
              </a:ext>
            </a:extLst>
          </p:cNvPr>
          <p:cNvSpPr/>
          <p:nvPr/>
        </p:nvSpPr>
        <p:spPr>
          <a:xfrm>
            <a:off x="5555249" y="-83796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3" name="Graphic 10">
            <a:hlinkClick r:id="rId4" action="ppaction://hlinksldjump"/>
            <a:extLst>
              <a:ext uri="{FF2B5EF4-FFF2-40B4-BE49-F238E27FC236}">
                <a16:creationId xmlns:a16="http://schemas.microsoft.com/office/drawing/2014/main" id="{323517A0-B17A-750A-7ADD-053DE62E3B35}"/>
              </a:ext>
            </a:extLst>
          </p:cNvPr>
          <p:cNvSpPr/>
          <p:nvPr/>
        </p:nvSpPr>
        <p:spPr>
          <a:xfrm>
            <a:off x="6331901" y="-828492"/>
            <a:ext cx="228615" cy="226334"/>
          </a:xfrm>
          <a:custGeom>
            <a:avLst/>
            <a:gdLst>
              <a:gd name="connsiteX0" fmla="*/ 195404 w 228615"/>
              <a:gd name="connsiteY0" fmla="*/ 114298 h 228598"/>
              <a:gd name="connsiteX1" fmla="*/ 218907 w 228615"/>
              <a:gd name="connsiteY1" fmla="*/ 9690 h 228598"/>
              <a:gd name="connsiteX2" fmla="*/ 114298 w 228615"/>
              <a:gd name="connsiteY2" fmla="*/ 33193 h 228598"/>
              <a:gd name="connsiteX3" fmla="*/ 9690 w 228615"/>
              <a:gd name="connsiteY3" fmla="*/ 9690 h 228598"/>
              <a:gd name="connsiteX4" fmla="*/ 33193 w 228615"/>
              <a:gd name="connsiteY4" fmla="*/ 114298 h 228598"/>
              <a:gd name="connsiteX5" fmla="*/ 9690 w 228615"/>
              <a:gd name="connsiteY5" fmla="*/ 218907 h 228598"/>
              <a:gd name="connsiteX6" fmla="*/ 9690 w 228615"/>
              <a:gd name="connsiteY6" fmla="*/ 218907 h 228598"/>
              <a:gd name="connsiteX7" fmla="*/ 35777 w 228615"/>
              <a:gd name="connsiteY7" fmla="*/ 228598 h 228598"/>
              <a:gd name="connsiteX8" fmla="*/ 114358 w 228615"/>
              <a:gd name="connsiteY8" fmla="*/ 195404 h 228598"/>
              <a:gd name="connsiteX9" fmla="*/ 192879 w 228615"/>
              <a:gd name="connsiteY9" fmla="*/ 228598 h 228598"/>
              <a:gd name="connsiteX10" fmla="*/ 218966 w 228615"/>
              <a:gd name="connsiteY10" fmla="*/ 218907 h 228598"/>
              <a:gd name="connsiteX11" fmla="*/ 218966 w 228615"/>
              <a:gd name="connsiteY11" fmla="*/ 218907 h 228598"/>
              <a:gd name="connsiteX12" fmla="*/ 195404 w 228615"/>
              <a:gd name="connsiteY12" fmla="*/ 114298 h 228598"/>
              <a:gd name="connsiteX13" fmla="*/ 205441 w 228615"/>
              <a:gd name="connsiteY13" fmla="*/ 23156 h 228598"/>
              <a:gd name="connsiteX14" fmla="*/ 183390 w 228615"/>
              <a:gd name="connsiteY14" fmla="*/ 98499 h 228598"/>
              <a:gd name="connsiteX15" fmla="*/ 158161 w 228615"/>
              <a:gd name="connsiteY15" fmla="*/ 70436 h 228598"/>
              <a:gd name="connsiteX16" fmla="*/ 130098 w 228615"/>
              <a:gd name="connsiteY16" fmla="*/ 45242 h 228598"/>
              <a:gd name="connsiteX17" fmla="*/ 205441 w 228615"/>
              <a:gd name="connsiteY17" fmla="*/ 23156 h 228598"/>
              <a:gd name="connsiteX18" fmla="*/ 171794 w 228615"/>
              <a:gd name="connsiteY18" fmla="*/ 114298 h 228598"/>
              <a:gd name="connsiteX19" fmla="*/ 144695 w 228615"/>
              <a:gd name="connsiteY19" fmla="*/ 144695 h 228598"/>
              <a:gd name="connsiteX20" fmla="*/ 114298 w 228615"/>
              <a:gd name="connsiteY20" fmla="*/ 171794 h 228598"/>
              <a:gd name="connsiteX21" fmla="*/ 83902 w 228615"/>
              <a:gd name="connsiteY21" fmla="*/ 144695 h 228598"/>
              <a:gd name="connsiteX22" fmla="*/ 56803 w 228615"/>
              <a:gd name="connsiteY22" fmla="*/ 114298 h 228598"/>
              <a:gd name="connsiteX23" fmla="*/ 114298 w 228615"/>
              <a:gd name="connsiteY23" fmla="*/ 56803 h 228598"/>
              <a:gd name="connsiteX24" fmla="*/ 144695 w 228615"/>
              <a:gd name="connsiteY24" fmla="*/ 83902 h 228598"/>
              <a:gd name="connsiteX25" fmla="*/ 171794 w 228615"/>
              <a:gd name="connsiteY25" fmla="*/ 114298 h 228598"/>
              <a:gd name="connsiteX26" fmla="*/ 23156 w 228615"/>
              <a:gd name="connsiteY26" fmla="*/ 23156 h 228598"/>
              <a:gd name="connsiteX27" fmla="*/ 35800 w 228615"/>
              <a:gd name="connsiteY27" fmla="*/ 19167 h 228598"/>
              <a:gd name="connsiteX28" fmla="*/ 98487 w 228615"/>
              <a:gd name="connsiteY28" fmla="*/ 45242 h 228598"/>
              <a:gd name="connsiteX29" fmla="*/ 70436 w 228615"/>
              <a:gd name="connsiteY29" fmla="*/ 70436 h 228598"/>
              <a:gd name="connsiteX30" fmla="*/ 45242 w 228615"/>
              <a:gd name="connsiteY30" fmla="*/ 98499 h 228598"/>
              <a:gd name="connsiteX31" fmla="*/ 23156 w 228615"/>
              <a:gd name="connsiteY31" fmla="*/ 23156 h 228598"/>
              <a:gd name="connsiteX32" fmla="*/ 23156 w 228615"/>
              <a:gd name="connsiteY32" fmla="*/ 205441 h 228598"/>
              <a:gd name="connsiteX33" fmla="*/ 45242 w 228615"/>
              <a:gd name="connsiteY33" fmla="*/ 130098 h 228598"/>
              <a:gd name="connsiteX34" fmla="*/ 70471 w 228615"/>
              <a:gd name="connsiteY34" fmla="*/ 158161 h 228598"/>
              <a:gd name="connsiteX35" fmla="*/ 98499 w 228615"/>
              <a:gd name="connsiteY35" fmla="*/ 183354 h 228598"/>
              <a:gd name="connsiteX36" fmla="*/ 23156 w 228615"/>
              <a:gd name="connsiteY36" fmla="*/ 205441 h 228598"/>
              <a:gd name="connsiteX37" fmla="*/ 205441 w 228615"/>
              <a:gd name="connsiteY37" fmla="*/ 205441 h 228598"/>
              <a:gd name="connsiteX38" fmla="*/ 130098 w 228615"/>
              <a:gd name="connsiteY38" fmla="*/ 183390 h 228598"/>
              <a:gd name="connsiteX39" fmla="*/ 158161 w 228615"/>
              <a:gd name="connsiteY39" fmla="*/ 158161 h 228598"/>
              <a:gd name="connsiteX40" fmla="*/ 183354 w 228615"/>
              <a:gd name="connsiteY40" fmla="*/ 130098 h 228598"/>
              <a:gd name="connsiteX41" fmla="*/ 205441 w 228615"/>
              <a:gd name="connsiteY41" fmla="*/ 205441 h 228598"/>
              <a:gd name="connsiteX42" fmla="*/ 128586 w 228615"/>
              <a:gd name="connsiteY42" fmla="*/ 114298 h 228598"/>
              <a:gd name="connsiteX43" fmla="*/ 114298 w 228615"/>
              <a:gd name="connsiteY43" fmla="*/ 128586 h 228598"/>
              <a:gd name="connsiteX44" fmla="*/ 100011 w 228615"/>
              <a:gd name="connsiteY44" fmla="*/ 114298 h 228598"/>
              <a:gd name="connsiteX45" fmla="*/ 114298 w 228615"/>
              <a:gd name="connsiteY45" fmla="*/ 100011 h 228598"/>
              <a:gd name="connsiteX46" fmla="*/ 128586 w 228615"/>
              <a:gd name="connsiteY46" fmla="*/ 114298 h 22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8615" h="228598">
                <a:moveTo>
                  <a:pt x="195404" y="114298"/>
                </a:moveTo>
                <a:cubicBezTo>
                  <a:pt x="224753" y="73091"/>
                  <a:pt x="239719" y="30502"/>
                  <a:pt x="218907" y="9690"/>
                </a:cubicBezTo>
                <a:cubicBezTo>
                  <a:pt x="198094" y="-11122"/>
                  <a:pt x="155506" y="3844"/>
                  <a:pt x="114298" y="33193"/>
                </a:cubicBezTo>
                <a:cubicBezTo>
                  <a:pt x="73091" y="3844"/>
                  <a:pt x="30502" y="-11122"/>
                  <a:pt x="9690" y="9690"/>
                </a:cubicBezTo>
                <a:cubicBezTo>
                  <a:pt x="-11122" y="30502"/>
                  <a:pt x="3844" y="73091"/>
                  <a:pt x="33193" y="114298"/>
                </a:cubicBezTo>
                <a:cubicBezTo>
                  <a:pt x="3844" y="155506"/>
                  <a:pt x="-11122" y="198094"/>
                  <a:pt x="9690" y="218907"/>
                </a:cubicBezTo>
                <a:lnTo>
                  <a:pt x="9690" y="218907"/>
                </a:lnTo>
                <a:cubicBezTo>
                  <a:pt x="16393" y="225610"/>
                  <a:pt x="25347" y="228598"/>
                  <a:pt x="35777" y="228598"/>
                </a:cubicBezTo>
                <a:cubicBezTo>
                  <a:pt x="57779" y="228598"/>
                  <a:pt x="86354" y="215299"/>
                  <a:pt x="114358" y="195404"/>
                </a:cubicBezTo>
                <a:cubicBezTo>
                  <a:pt x="142242" y="215299"/>
                  <a:pt x="170817" y="228598"/>
                  <a:pt x="192879" y="228598"/>
                </a:cubicBezTo>
                <a:cubicBezTo>
                  <a:pt x="203309" y="228598"/>
                  <a:pt x="212275" y="225598"/>
                  <a:pt x="218966" y="218907"/>
                </a:cubicBezTo>
                <a:lnTo>
                  <a:pt x="218966" y="218907"/>
                </a:lnTo>
                <a:cubicBezTo>
                  <a:pt x="239719" y="198094"/>
                  <a:pt x="224753" y="155506"/>
                  <a:pt x="195404" y="114298"/>
                </a:cubicBezTo>
                <a:close/>
                <a:moveTo>
                  <a:pt x="205441" y="23156"/>
                </a:moveTo>
                <a:cubicBezTo>
                  <a:pt x="214537" y="32252"/>
                  <a:pt x="208393" y="61732"/>
                  <a:pt x="183390" y="98499"/>
                </a:cubicBezTo>
                <a:cubicBezTo>
                  <a:pt x="175480" y="88707"/>
                  <a:pt x="167058" y="79339"/>
                  <a:pt x="158161" y="70436"/>
                </a:cubicBezTo>
                <a:cubicBezTo>
                  <a:pt x="149256" y="61550"/>
                  <a:pt x="139888" y="53140"/>
                  <a:pt x="130098" y="45242"/>
                </a:cubicBezTo>
                <a:cubicBezTo>
                  <a:pt x="166864" y="20239"/>
                  <a:pt x="196344" y="14048"/>
                  <a:pt x="205441" y="23156"/>
                </a:cubicBezTo>
                <a:close/>
                <a:moveTo>
                  <a:pt x="171794" y="114298"/>
                </a:moveTo>
                <a:cubicBezTo>
                  <a:pt x="163369" y="124957"/>
                  <a:pt x="154320" y="135107"/>
                  <a:pt x="144695" y="144695"/>
                </a:cubicBezTo>
                <a:cubicBezTo>
                  <a:pt x="135107" y="154320"/>
                  <a:pt x="124957" y="163369"/>
                  <a:pt x="114298" y="171794"/>
                </a:cubicBezTo>
                <a:cubicBezTo>
                  <a:pt x="103640" y="163369"/>
                  <a:pt x="93490" y="154320"/>
                  <a:pt x="83902" y="144695"/>
                </a:cubicBezTo>
                <a:cubicBezTo>
                  <a:pt x="74277" y="135107"/>
                  <a:pt x="65228" y="124957"/>
                  <a:pt x="56803" y="114298"/>
                </a:cubicBezTo>
                <a:cubicBezTo>
                  <a:pt x="73706" y="92998"/>
                  <a:pt x="92998" y="73706"/>
                  <a:pt x="114298" y="56803"/>
                </a:cubicBezTo>
                <a:cubicBezTo>
                  <a:pt x="124957" y="65228"/>
                  <a:pt x="135107" y="74277"/>
                  <a:pt x="144695" y="83902"/>
                </a:cubicBezTo>
                <a:cubicBezTo>
                  <a:pt x="154320" y="93490"/>
                  <a:pt x="163369" y="103640"/>
                  <a:pt x="171794" y="114298"/>
                </a:cubicBezTo>
                <a:close/>
                <a:moveTo>
                  <a:pt x="23156" y="23156"/>
                </a:moveTo>
                <a:cubicBezTo>
                  <a:pt x="25775" y="20525"/>
                  <a:pt x="30097" y="19167"/>
                  <a:pt x="35800" y="19167"/>
                </a:cubicBezTo>
                <a:cubicBezTo>
                  <a:pt x="49874" y="19167"/>
                  <a:pt x="72341" y="27383"/>
                  <a:pt x="98487" y="45242"/>
                </a:cubicBezTo>
                <a:cubicBezTo>
                  <a:pt x="88705" y="53147"/>
                  <a:pt x="79342" y="61556"/>
                  <a:pt x="70436" y="70436"/>
                </a:cubicBezTo>
                <a:cubicBezTo>
                  <a:pt x="61550" y="79340"/>
                  <a:pt x="53140" y="88708"/>
                  <a:pt x="45242" y="98499"/>
                </a:cubicBezTo>
                <a:cubicBezTo>
                  <a:pt x="20239" y="61732"/>
                  <a:pt x="14060" y="32252"/>
                  <a:pt x="23156" y="23156"/>
                </a:cubicBezTo>
                <a:close/>
                <a:moveTo>
                  <a:pt x="23156" y="205441"/>
                </a:moveTo>
                <a:cubicBezTo>
                  <a:pt x="14060" y="196344"/>
                  <a:pt x="20239" y="166864"/>
                  <a:pt x="45242" y="130098"/>
                </a:cubicBezTo>
                <a:cubicBezTo>
                  <a:pt x="53152" y="139890"/>
                  <a:pt x="61573" y="149257"/>
                  <a:pt x="70471" y="158161"/>
                </a:cubicBezTo>
                <a:cubicBezTo>
                  <a:pt x="79370" y="167039"/>
                  <a:pt x="88725" y="175449"/>
                  <a:pt x="98499" y="183354"/>
                </a:cubicBezTo>
                <a:cubicBezTo>
                  <a:pt x="61732" y="208358"/>
                  <a:pt x="32252" y="214549"/>
                  <a:pt x="23156" y="205441"/>
                </a:cubicBezTo>
                <a:close/>
                <a:moveTo>
                  <a:pt x="205441" y="205441"/>
                </a:moveTo>
                <a:cubicBezTo>
                  <a:pt x="196344" y="214549"/>
                  <a:pt x="166864" y="208393"/>
                  <a:pt x="130098" y="183390"/>
                </a:cubicBezTo>
                <a:cubicBezTo>
                  <a:pt x="139885" y="175474"/>
                  <a:pt x="149251" y="167052"/>
                  <a:pt x="158161" y="158161"/>
                </a:cubicBezTo>
                <a:cubicBezTo>
                  <a:pt x="167046" y="149256"/>
                  <a:pt x="175456" y="139888"/>
                  <a:pt x="183354" y="130098"/>
                </a:cubicBezTo>
                <a:cubicBezTo>
                  <a:pt x="208358" y="166864"/>
                  <a:pt x="214537" y="196344"/>
                  <a:pt x="205441" y="205441"/>
                </a:cubicBezTo>
                <a:close/>
                <a:moveTo>
                  <a:pt x="128586" y="114298"/>
                </a:moveTo>
                <a:cubicBezTo>
                  <a:pt x="128586" y="122189"/>
                  <a:pt x="122189" y="128586"/>
                  <a:pt x="114298" y="128586"/>
                </a:cubicBezTo>
                <a:cubicBezTo>
                  <a:pt x="106408" y="128586"/>
                  <a:pt x="100011" y="122189"/>
                  <a:pt x="100011" y="114298"/>
                </a:cubicBezTo>
                <a:cubicBezTo>
                  <a:pt x="100011" y="106408"/>
                  <a:pt x="106408" y="100011"/>
                  <a:pt x="114298" y="100011"/>
                </a:cubicBezTo>
                <a:cubicBezTo>
                  <a:pt x="122189" y="100011"/>
                  <a:pt x="128586" y="106408"/>
                  <a:pt x="128586" y="114298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Graphic 12">
            <a:hlinkClick r:id="rId5" action="ppaction://hlinksldjump"/>
            <a:extLst>
              <a:ext uri="{FF2B5EF4-FFF2-40B4-BE49-F238E27FC236}">
                <a16:creationId xmlns:a16="http://schemas.microsoft.com/office/drawing/2014/main" id="{116C8FE8-C6F1-4B81-BD9F-8F7DAE67AD63}"/>
              </a:ext>
            </a:extLst>
          </p:cNvPr>
          <p:cNvSpPr/>
          <p:nvPr/>
        </p:nvSpPr>
        <p:spPr>
          <a:xfrm>
            <a:off x="4797978" y="-83792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Graphic 14">
            <a:hlinkClick r:id="rId6" action="ppaction://hlinksldjump"/>
            <a:extLst>
              <a:ext uri="{FF2B5EF4-FFF2-40B4-BE49-F238E27FC236}">
                <a16:creationId xmlns:a16="http://schemas.microsoft.com/office/drawing/2014/main" id="{C243172D-71F6-04D3-1030-3A61B354F439}"/>
              </a:ext>
            </a:extLst>
          </p:cNvPr>
          <p:cNvSpPr/>
          <p:nvPr/>
        </p:nvSpPr>
        <p:spPr>
          <a:xfrm>
            <a:off x="7089223" y="-847354"/>
            <a:ext cx="247650" cy="245198"/>
          </a:xfrm>
          <a:custGeom>
            <a:avLst/>
            <a:gdLst>
              <a:gd name="connsiteX0" fmla="*/ 238125 w 247650"/>
              <a:gd name="connsiteY0" fmla="*/ 228600 h 247650"/>
              <a:gd name="connsiteX1" fmla="*/ 214241 w 247650"/>
              <a:gd name="connsiteY1" fmla="*/ 228600 h 247650"/>
              <a:gd name="connsiteX2" fmla="*/ 199905 w 247650"/>
              <a:gd name="connsiteY2" fmla="*/ 81036 h 247650"/>
              <a:gd name="connsiteX3" fmla="*/ 142875 w 247650"/>
              <a:gd name="connsiteY3" fmla="*/ 57591 h 247650"/>
              <a:gd name="connsiteX4" fmla="*/ 142875 w 247650"/>
              <a:gd name="connsiteY4" fmla="*/ 19050 h 247650"/>
              <a:gd name="connsiteX5" fmla="*/ 123825 w 247650"/>
              <a:gd name="connsiteY5" fmla="*/ 0 h 247650"/>
              <a:gd name="connsiteX6" fmla="*/ 66675 w 247650"/>
              <a:gd name="connsiteY6" fmla="*/ 0 h 247650"/>
              <a:gd name="connsiteX7" fmla="*/ 47625 w 247650"/>
              <a:gd name="connsiteY7" fmla="*/ 19050 h 247650"/>
              <a:gd name="connsiteX8" fmla="*/ 47625 w 247650"/>
              <a:gd name="connsiteY8" fmla="*/ 142875 h 247650"/>
              <a:gd name="connsiteX9" fmla="*/ 66675 w 247650"/>
              <a:gd name="connsiteY9" fmla="*/ 161925 h 247650"/>
              <a:gd name="connsiteX10" fmla="*/ 123825 w 247650"/>
              <a:gd name="connsiteY10" fmla="*/ 161925 h 247650"/>
              <a:gd name="connsiteX11" fmla="*/ 142875 w 247650"/>
              <a:gd name="connsiteY11" fmla="*/ 142875 h 247650"/>
              <a:gd name="connsiteX12" fmla="*/ 142875 w 247650"/>
              <a:gd name="connsiteY12" fmla="*/ 76748 h 247650"/>
              <a:gd name="connsiteX13" fmla="*/ 218518 w 247650"/>
              <a:gd name="connsiteY13" fmla="*/ 171488 h 247650"/>
              <a:gd name="connsiteX14" fmla="*/ 187226 w 247650"/>
              <a:gd name="connsiteY14" fmla="*/ 228600 h 247650"/>
              <a:gd name="connsiteX15" fmla="*/ 9525 w 247650"/>
              <a:gd name="connsiteY15" fmla="*/ 228600 h 247650"/>
              <a:gd name="connsiteX16" fmla="*/ 0 w 247650"/>
              <a:gd name="connsiteY16" fmla="*/ 238125 h 247650"/>
              <a:gd name="connsiteX17" fmla="*/ 9525 w 247650"/>
              <a:gd name="connsiteY17" fmla="*/ 247650 h 247650"/>
              <a:gd name="connsiteX18" fmla="*/ 238125 w 247650"/>
              <a:gd name="connsiteY18" fmla="*/ 247650 h 247650"/>
              <a:gd name="connsiteX19" fmla="*/ 247650 w 247650"/>
              <a:gd name="connsiteY19" fmla="*/ 238125 h 247650"/>
              <a:gd name="connsiteX20" fmla="*/ 238125 w 247650"/>
              <a:gd name="connsiteY20" fmla="*/ 228600 h 247650"/>
              <a:gd name="connsiteX21" fmla="*/ 123825 w 247650"/>
              <a:gd name="connsiteY21" fmla="*/ 142875 h 247650"/>
              <a:gd name="connsiteX22" fmla="*/ 66675 w 247650"/>
              <a:gd name="connsiteY22" fmla="*/ 142875 h 247650"/>
              <a:gd name="connsiteX23" fmla="*/ 66675 w 247650"/>
              <a:gd name="connsiteY23" fmla="*/ 19050 h 247650"/>
              <a:gd name="connsiteX24" fmla="*/ 123825 w 247650"/>
              <a:gd name="connsiteY24" fmla="*/ 19050 h 247650"/>
              <a:gd name="connsiteX25" fmla="*/ 123825 w 247650"/>
              <a:gd name="connsiteY25" fmla="*/ 142875 h 247650"/>
              <a:gd name="connsiteX26" fmla="*/ 57150 w 247650"/>
              <a:gd name="connsiteY26" fmla="*/ 200025 h 247650"/>
              <a:gd name="connsiteX27" fmla="*/ 47625 w 247650"/>
              <a:gd name="connsiteY27" fmla="*/ 190500 h 247650"/>
              <a:gd name="connsiteX28" fmla="*/ 57150 w 247650"/>
              <a:gd name="connsiteY28" fmla="*/ 180975 h 247650"/>
              <a:gd name="connsiteX29" fmla="*/ 133350 w 247650"/>
              <a:gd name="connsiteY29" fmla="*/ 180975 h 247650"/>
              <a:gd name="connsiteX30" fmla="*/ 142875 w 247650"/>
              <a:gd name="connsiteY30" fmla="*/ 190500 h 247650"/>
              <a:gd name="connsiteX31" fmla="*/ 133350 w 247650"/>
              <a:gd name="connsiteY31" fmla="*/ 2000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650" h="247650">
                <a:moveTo>
                  <a:pt x="238125" y="228600"/>
                </a:moveTo>
                <a:lnTo>
                  <a:pt x="214241" y="228600"/>
                </a:lnTo>
                <a:cubicBezTo>
                  <a:pt x="251031" y="183893"/>
                  <a:pt x="244613" y="117827"/>
                  <a:pt x="199905" y="81036"/>
                </a:cubicBezTo>
                <a:cubicBezTo>
                  <a:pt x="183675" y="67681"/>
                  <a:pt x="163805" y="59512"/>
                  <a:pt x="142875" y="57591"/>
                </a:cubicBezTo>
                <a:lnTo>
                  <a:pt x="142875" y="19050"/>
                </a:lnTo>
                <a:cubicBezTo>
                  <a:pt x="142875" y="8529"/>
                  <a:pt x="134347" y="0"/>
                  <a:pt x="123825" y="0"/>
                </a:cubicBezTo>
                <a:lnTo>
                  <a:pt x="66675" y="0"/>
                </a:lnTo>
                <a:cubicBezTo>
                  <a:pt x="56154" y="0"/>
                  <a:pt x="47625" y="8529"/>
                  <a:pt x="47625" y="19050"/>
                </a:cubicBezTo>
                <a:lnTo>
                  <a:pt x="47625" y="142875"/>
                </a:lnTo>
                <a:cubicBezTo>
                  <a:pt x="47625" y="153397"/>
                  <a:pt x="56154" y="161925"/>
                  <a:pt x="66675" y="161925"/>
                </a:cubicBezTo>
                <a:lnTo>
                  <a:pt x="123825" y="161925"/>
                </a:lnTo>
                <a:cubicBezTo>
                  <a:pt x="134347" y="161925"/>
                  <a:pt x="142875" y="153397"/>
                  <a:pt x="142875" y="142875"/>
                </a:cubicBezTo>
                <a:lnTo>
                  <a:pt x="142875" y="76748"/>
                </a:lnTo>
                <a:cubicBezTo>
                  <a:pt x="189925" y="82021"/>
                  <a:pt x="223791" y="124438"/>
                  <a:pt x="218518" y="171488"/>
                </a:cubicBezTo>
                <a:cubicBezTo>
                  <a:pt x="216006" y="193900"/>
                  <a:pt x="204764" y="214420"/>
                  <a:pt x="187226" y="228600"/>
                </a:cubicBezTo>
                <a:lnTo>
                  <a:pt x="9525" y="228600"/>
                </a:lnTo>
                <a:cubicBezTo>
                  <a:pt x="4264" y="228600"/>
                  <a:pt x="0" y="232865"/>
                  <a:pt x="0" y="238125"/>
                </a:cubicBezTo>
                <a:cubicBezTo>
                  <a:pt x="0" y="243385"/>
                  <a:pt x="4264" y="247650"/>
                  <a:pt x="9525" y="247650"/>
                </a:cubicBezTo>
                <a:lnTo>
                  <a:pt x="238125" y="247650"/>
                </a:lnTo>
                <a:cubicBezTo>
                  <a:pt x="243385" y="247650"/>
                  <a:pt x="247650" y="243385"/>
                  <a:pt x="247650" y="238125"/>
                </a:cubicBezTo>
                <a:cubicBezTo>
                  <a:pt x="247650" y="232865"/>
                  <a:pt x="243385" y="228600"/>
                  <a:pt x="238125" y="228600"/>
                </a:cubicBezTo>
                <a:close/>
                <a:moveTo>
                  <a:pt x="123825" y="142875"/>
                </a:moveTo>
                <a:lnTo>
                  <a:pt x="66675" y="142875"/>
                </a:lnTo>
                <a:lnTo>
                  <a:pt x="66675" y="19050"/>
                </a:lnTo>
                <a:lnTo>
                  <a:pt x="123825" y="19050"/>
                </a:lnTo>
                <a:lnTo>
                  <a:pt x="123825" y="142875"/>
                </a:lnTo>
                <a:close/>
                <a:moveTo>
                  <a:pt x="57150" y="200025"/>
                </a:moveTo>
                <a:cubicBezTo>
                  <a:pt x="51889" y="200025"/>
                  <a:pt x="47625" y="195760"/>
                  <a:pt x="47625" y="190500"/>
                </a:cubicBezTo>
                <a:cubicBezTo>
                  <a:pt x="47625" y="185240"/>
                  <a:pt x="51889" y="180975"/>
                  <a:pt x="57150" y="180975"/>
                </a:cubicBezTo>
                <a:lnTo>
                  <a:pt x="133350" y="180975"/>
                </a:lnTo>
                <a:cubicBezTo>
                  <a:pt x="138610" y="180975"/>
                  <a:pt x="142875" y="185240"/>
                  <a:pt x="142875" y="190500"/>
                </a:cubicBezTo>
                <a:cubicBezTo>
                  <a:pt x="142875" y="195760"/>
                  <a:pt x="138610" y="200025"/>
                  <a:pt x="133350" y="200025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6" name="Graphic 23">
            <a:hlinkClick r:id="rId7" action="ppaction://hlinksldjump"/>
            <a:extLst>
              <a:ext uri="{FF2B5EF4-FFF2-40B4-BE49-F238E27FC236}">
                <a16:creationId xmlns:a16="http://schemas.microsoft.com/office/drawing/2014/main" id="{0F9CE643-D4CF-1CB2-D428-34A64DD60E90}"/>
              </a:ext>
            </a:extLst>
          </p:cNvPr>
          <p:cNvSpPr/>
          <p:nvPr/>
        </p:nvSpPr>
        <p:spPr>
          <a:xfrm>
            <a:off x="7865579" y="-828493"/>
            <a:ext cx="266700" cy="226336"/>
          </a:xfrm>
          <a:custGeom>
            <a:avLst/>
            <a:gdLst>
              <a:gd name="connsiteX0" fmla="*/ 104775 w 266700"/>
              <a:gd name="connsiteY0" fmla="*/ 85725 h 228600"/>
              <a:gd name="connsiteX1" fmla="*/ 114300 w 266700"/>
              <a:gd name="connsiteY1" fmla="*/ 76200 h 228600"/>
              <a:gd name="connsiteX2" fmla="*/ 190500 w 266700"/>
              <a:gd name="connsiteY2" fmla="*/ 76200 h 228600"/>
              <a:gd name="connsiteX3" fmla="*/ 200025 w 266700"/>
              <a:gd name="connsiteY3" fmla="*/ 85725 h 228600"/>
              <a:gd name="connsiteX4" fmla="*/ 190500 w 266700"/>
              <a:gd name="connsiteY4" fmla="*/ 95250 h 228600"/>
              <a:gd name="connsiteX5" fmla="*/ 114300 w 266700"/>
              <a:gd name="connsiteY5" fmla="*/ 95250 h 228600"/>
              <a:gd name="connsiteX6" fmla="*/ 104775 w 266700"/>
              <a:gd name="connsiteY6" fmla="*/ 85725 h 228600"/>
              <a:gd name="connsiteX7" fmla="*/ 114300 w 266700"/>
              <a:gd name="connsiteY7" fmla="*/ 133350 h 228600"/>
              <a:gd name="connsiteX8" fmla="*/ 190500 w 266700"/>
              <a:gd name="connsiteY8" fmla="*/ 133350 h 228600"/>
              <a:gd name="connsiteX9" fmla="*/ 200025 w 266700"/>
              <a:gd name="connsiteY9" fmla="*/ 123825 h 228600"/>
              <a:gd name="connsiteX10" fmla="*/ 190500 w 266700"/>
              <a:gd name="connsiteY10" fmla="*/ 114300 h 228600"/>
              <a:gd name="connsiteX11" fmla="*/ 114300 w 266700"/>
              <a:gd name="connsiteY11" fmla="*/ 114300 h 228600"/>
              <a:gd name="connsiteX12" fmla="*/ 104775 w 266700"/>
              <a:gd name="connsiteY12" fmla="*/ 123825 h 228600"/>
              <a:gd name="connsiteX13" fmla="*/ 114300 w 266700"/>
              <a:gd name="connsiteY13" fmla="*/ 133350 h 228600"/>
              <a:gd name="connsiteX14" fmla="*/ 266700 w 266700"/>
              <a:gd name="connsiteY14" fmla="*/ 190500 h 228600"/>
              <a:gd name="connsiteX15" fmla="*/ 228600 w 266700"/>
              <a:gd name="connsiteY15" fmla="*/ 228600 h 228600"/>
              <a:gd name="connsiteX16" fmla="*/ 95250 w 266700"/>
              <a:gd name="connsiteY16" fmla="*/ 228600 h 228600"/>
              <a:gd name="connsiteX17" fmla="*/ 57150 w 266700"/>
              <a:gd name="connsiteY17" fmla="*/ 190500 h 228600"/>
              <a:gd name="connsiteX18" fmla="*/ 57150 w 266700"/>
              <a:gd name="connsiteY18" fmla="*/ 38100 h 228600"/>
              <a:gd name="connsiteX19" fmla="*/ 38100 w 266700"/>
              <a:gd name="connsiteY19" fmla="*/ 19050 h 228600"/>
              <a:gd name="connsiteX20" fmla="*/ 19050 w 266700"/>
              <a:gd name="connsiteY20" fmla="*/ 38100 h 228600"/>
              <a:gd name="connsiteX21" fmla="*/ 24860 w 266700"/>
              <a:gd name="connsiteY21" fmla="*/ 49601 h 228600"/>
              <a:gd name="connsiteX22" fmla="*/ 24860 w 266700"/>
              <a:gd name="connsiteY22" fmla="*/ 49601 h 228600"/>
              <a:gd name="connsiteX23" fmla="*/ 26600 w 266700"/>
              <a:gd name="connsiteY23" fmla="*/ 62959 h 228600"/>
              <a:gd name="connsiteX24" fmla="*/ 19050 w 266700"/>
              <a:gd name="connsiteY24" fmla="*/ 66675 h 228600"/>
              <a:gd name="connsiteX25" fmla="*/ 13347 w 266700"/>
              <a:gd name="connsiteY25" fmla="*/ 64758 h 228600"/>
              <a:gd name="connsiteX26" fmla="*/ 13347 w 266700"/>
              <a:gd name="connsiteY26" fmla="*/ 64758 h 228600"/>
              <a:gd name="connsiteX27" fmla="*/ 0 w 266700"/>
              <a:gd name="connsiteY27" fmla="*/ 38100 h 228600"/>
              <a:gd name="connsiteX28" fmla="*/ 38100 w 266700"/>
              <a:gd name="connsiteY28" fmla="*/ 0 h 228600"/>
              <a:gd name="connsiteX29" fmla="*/ 200025 w 266700"/>
              <a:gd name="connsiteY29" fmla="*/ 0 h 228600"/>
              <a:gd name="connsiteX30" fmla="*/ 238125 w 266700"/>
              <a:gd name="connsiteY30" fmla="*/ 38100 h 228600"/>
              <a:gd name="connsiteX31" fmla="*/ 238125 w 266700"/>
              <a:gd name="connsiteY31" fmla="*/ 161925 h 228600"/>
              <a:gd name="connsiteX32" fmla="*/ 247650 w 266700"/>
              <a:gd name="connsiteY32" fmla="*/ 161925 h 228600"/>
              <a:gd name="connsiteX33" fmla="*/ 253365 w 266700"/>
              <a:gd name="connsiteY33" fmla="*/ 163830 h 228600"/>
              <a:gd name="connsiteX34" fmla="*/ 266700 w 266700"/>
              <a:gd name="connsiteY34" fmla="*/ 190500 h 228600"/>
              <a:gd name="connsiteX35" fmla="*/ 105085 w 266700"/>
              <a:gd name="connsiteY35" fmla="*/ 168450 h 228600"/>
              <a:gd name="connsiteX36" fmla="*/ 114300 w 266700"/>
              <a:gd name="connsiteY36" fmla="*/ 161925 h 228600"/>
              <a:gd name="connsiteX37" fmla="*/ 219075 w 266700"/>
              <a:gd name="connsiteY37" fmla="*/ 161925 h 228600"/>
              <a:gd name="connsiteX38" fmla="*/ 219075 w 266700"/>
              <a:gd name="connsiteY38" fmla="*/ 38100 h 228600"/>
              <a:gd name="connsiteX39" fmla="*/ 200025 w 266700"/>
              <a:gd name="connsiteY39" fmla="*/ 19050 h 228600"/>
              <a:gd name="connsiteX40" fmla="*/ 71068 w 266700"/>
              <a:gd name="connsiteY40" fmla="*/ 19050 h 228600"/>
              <a:gd name="connsiteX41" fmla="*/ 76200 w 266700"/>
              <a:gd name="connsiteY41" fmla="*/ 38100 h 228600"/>
              <a:gd name="connsiteX42" fmla="*/ 76200 w 266700"/>
              <a:gd name="connsiteY42" fmla="*/ 190500 h 228600"/>
              <a:gd name="connsiteX43" fmla="*/ 95250 w 266700"/>
              <a:gd name="connsiteY43" fmla="*/ 209550 h 228600"/>
              <a:gd name="connsiteX44" fmla="*/ 114300 w 266700"/>
              <a:gd name="connsiteY44" fmla="*/ 190500 h 228600"/>
              <a:gd name="connsiteX45" fmla="*/ 108490 w 266700"/>
              <a:gd name="connsiteY45" fmla="*/ 178999 h 228600"/>
              <a:gd name="connsiteX46" fmla="*/ 105085 w 266700"/>
              <a:gd name="connsiteY46" fmla="*/ 168450 h 228600"/>
              <a:gd name="connsiteX47" fmla="*/ 247650 w 266700"/>
              <a:gd name="connsiteY47" fmla="*/ 190500 h 228600"/>
              <a:gd name="connsiteX48" fmla="*/ 243804 w 266700"/>
              <a:gd name="connsiteY48" fmla="*/ 180975 h 228600"/>
              <a:gd name="connsiteX49" fmla="*/ 131886 w 266700"/>
              <a:gd name="connsiteY49" fmla="*/ 180975 h 228600"/>
              <a:gd name="connsiteX50" fmla="*/ 133326 w 266700"/>
              <a:gd name="connsiteY50" fmla="*/ 190500 h 228600"/>
              <a:gd name="connsiteX51" fmla="*/ 128218 w 266700"/>
              <a:gd name="connsiteY51" fmla="*/ 209550 h 228600"/>
              <a:gd name="connsiteX52" fmla="*/ 228600 w 266700"/>
              <a:gd name="connsiteY52" fmla="*/ 209550 h 228600"/>
              <a:gd name="connsiteX53" fmla="*/ 247650 w 266700"/>
              <a:gd name="connsiteY53" fmla="*/ 1905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66700" h="228600">
                <a:moveTo>
                  <a:pt x="104775" y="85725"/>
                </a:moveTo>
                <a:cubicBezTo>
                  <a:pt x="104775" y="80464"/>
                  <a:pt x="109039" y="76200"/>
                  <a:pt x="114300" y="76200"/>
                </a:cubicBezTo>
                <a:lnTo>
                  <a:pt x="190500" y="76200"/>
                </a:lnTo>
                <a:cubicBezTo>
                  <a:pt x="195760" y="76200"/>
                  <a:pt x="200025" y="80464"/>
                  <a:pt x="200025" y="85725"/>
                </a:cubicBezTo>
                <a:cubicBezTo>
                  <a:pt x="200025" y="90985"/>
                  <a:pt x="195760" y="95250"/>
                  <a:pt x="190500" y="95250"/>
                </a:cubicBezTo>
                <a:lnTo>
                  <a:pt x="114300" y="95250"/>
                </a:lnTo>
                <a:cubicBezTo>
                  <a:pt x="109039" y="95250"/>
                  <a:pt x="104775" y="90985"/>
                  <a:pt x="104775" y="85725"/>
                </a:cubicBezTo>
                <a:close/>
                <a:moveTo>
                  <a:pt x="114300" y="133350"/>
                </a:moveTo>
                <a:lnTo>
                  <a:pt x="190500" y="133350"/>
                </a:lnTo>
                <a:cubicBezTo>
                  <a:pt x="195760" y="133350"/>
                  <a:pt x="200025" y="129085"/>
                  <a:pt x="200025" y="123825"/>
                </a:cubicBezTo>
                <a:cubicBezTo>
                  <a:pt x="200025" y="118565"/>
                  <a:pt x="195760" y="114300"/>
                  <a:pt x="190500" y="114300"/>
                </a:cubicBezTo>
                <a:lnTo>
                  <a:pt x="114300" y="114300"/>
                </a:lnTo>
                <a:cubicBezTo>
                  <a:pt x="109039" y="114300"/>
                  <a:pt x="104775" y="118565"/>
                  <a:pt x="104775" y="123825"/>
                </a:cubicBezTo>
                <a:cubicBezTo>
                  <a:pt x="104775" y="129085"/>
                  <a:pt x="109039" y="133350"/>
                  <a:pt x="114300" y="133350"/>
                </a:cubicBezTo>
                <a:close/>
                <a:moveTo>
                  <a:pt x="266700" y="190500"/>
                </a:moveTo>
                <a:cubicBezTo>
                  <a:pt x="266700" y="211542"/>
                  <a:pt x="249642" y="228600"/>
                  <a:pt x="228600" y="228600"/>
                </a:cubicBezTo>
                <a:lnTo>
                  <a:pt x="95250" y="228600"/>
                </a:lnTo>
                <a:cubicBezTo>
                  <a:pt x="74208" y="228600"/>
                  <a:pt x="57150" y="211542"/>
                  <a:pt x="57150" y="190500"/>
                </a:cubicBezTo>
                <a:lnTo>
                  <a:pt x="57150" y="38100"/>
                </a:lnTo>
                <a:cubicBezTo>
                  <a:pt x="57150" y="27579"/>
                  <a:pt x="48621" y="19050"/>
                  <a:pt x="38100" y="19050"/>
                </a:cubicBezTo>
                <a:cubicBezTo>
                  <a:pt x="27579" y="19050"/>
                  <a:pt x="19050" y="27579"/>
                  <a:pt x="19050" y="38100"/>
                </a:cubicBezTo>
                <a:cubicBezTo>
                  <a:pt x="19050" y="44934"/>
                  <a:pt x="24801" y="49554"/>
                  <a:pt x="24860" y="49601"/>
                </a:cubicBezTo>
                <a:lnTo>
                  <a:pt x="24860" y="49601"/>
                </a:lnTo>
                <a:cubicBezTo>
                  <a:pt x="29029" y="52810"/>
                  <a:pt x="29808" y="58790"/>
                  <a:pt x="26600" y="62959"/>
                </a:cubicBezTo>
                <a:cubicBezTo>
                  <a:pt x="24796" y="65302"/>
                  <a:pt x="22007" y="66675"/>
                  <a:pt x="19050" y="66675"/>
                </a:cubicBezTo>
                <a:cubicBezTo>
                  <a:pt x="16990" y="66679"/>
                  <a:pt x="14986" y="66005"/>
                  <a:pt x="13347" y="64758"/>
                </a:cubicBezTo>
                <a:lnTo>
                  <a:pt x="13347" y="64758"/>
                </a:lnTo>
                <a:cubicBezTo>
                  <a:pt x="11966" y="63746"/>
                  <a:pt x="0" y="54304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lnTo>
                  <a:pt x="200025" y="0"/>
                </a:lnTo>
                <a:cubicBezTo>
                  <a:pt x="221067" y="0"/>
                  <a:pt x="238125" y="17058"/>
                  <a:pt x="238125" y="38100"/>
                </a:cubicBezTo>
                <a:lnTo>
                  <a:pt x="238125" y="161925"/>
                </a:lnTo>
                <a:lnTo>
                  <a:pt x="247650" y="161925"/>
                </a:lnTo>
                <a:cubicBezTo>
                  <a:pt x="249711" y="161925"/>
                  <a:pt x="251716" y="162593"/>
                  <a:pt x="253365" y="163830"/>
                </a:cubicBezTo>
                <a:cubicBezTo>
                  <a:pt x="254794" y="164854"/>
                  <a:pt x="266700" y="174296"/>
                  <a:pt x="266700" y="190500"/>
                </a:cubicBezTo>
                <a:close/>
                <a:moveTo>
                  <a:pt x="105085" y="168450"/>
                </a:moveTo>
                <a:cubicBezTo>
                  <a:pt x="106420" y="164509"/>
                  <a:pt x="110140" y="161875"/>
                  <a:pt x="114300" y="161925"/>
                </a:cubicBezTo>
                <a:lnTo>
                  <a:pt x="219075" y="161925"/>
                </a:lnTo>
                <a:lnTo>
                  <a:pt x="219075" y="38100"/>
                </a:lnTo>
                <a:cubicBezTo>
                  <a:pt x="219075" y="27579"/>
                  <a:pt x="210547" y="19050"/>
                  <a:pt x="200025" y="19050"/>
                </a:cubicBezTo>
                <a:lnTo>
                  <a:pt x="71068" y="19050"/>
                </a:lnTo>
                <a:cubicBezTo>
                  <a:pt x="74437" y="24833"/>
                  <a:pt x="76208" y="31407"/>
                  <a:pt x="76200" y="38100"/>
                </a:cubicBezTo>
                <a:lnTo>
                  <a:pt x="76200" y="190500"/>
                </a:lnTo>
                <a:cubicBezTo>
                  <a:pt x="76200" y="201022"/>
                  <a:pt x="84729" y="209550"/>
                  <a:pt x="95250" y="209550"/>
                </a:cubicBezTo>
                <a:cubicBezTo>
                  <a:pt x="105771" y="209550"/>
                  <a:pt x="114300" y="201022"/>
                  <a:pt x="114300" y="190500"/>
                </a:cubicBezTo>
                <a:cubicBezTo>
                  <a:pt x="114300" y="183666"/>
                  <a:pt x="108549" y="179046"/>
                  <a:pt x="108490" y="178999"/>
                </a:cubicBezTo>
                <a:cubicBezTo>
                  <a:pt x="105157" y="176615"/>
                  <a:pt x="103775" y="172332"/>
                  <a:pt x="105085" y="168450"/>
                </a:cubicBezTo>
                <a:close/>
                <a:moveTo>
                  <a:pt x="247650" y="190500"/>
                </a:moveTo>
                <a:cubicBezTo>
                  <a:pt x="247531" y="186971"/>
                  <a:pt x="246169" y="183598"/>
                  <a:pt x="243804" y="180975"/>
                </a:cubicBezTo>
                <a:lnTo>
                  <a:pt x="131886" y="180975"/>
                </a:lnTo>
                <a:cubicBezTo>
                  <a:pt x="132843" y="184059"/>
                  <a:pt x="133329" y="187271"/>
                  <a:pt x="133326" y="190500"/>
                </a:cubicBezTo>
                <a:cubicBezTo>
                  <a:pt x="133336" y="197190"/>
                  <a:pt x="131572" y="203762"/>
                  <a:pt x="128218" y="209550"/>
                </a:cubicBezTo>
                <a:lnTo>
                  <a:pt x="228600" y="209550"/>
                </a:lnTo>
                <a:cubicBezTo>
                  <a:pt x="239122" y="209550"/>
                  <a:pt x="247650" y="201022"/>
                  <a:pt x="247650" y="190500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BA215-8E8B-B07F-3BFA-CCC77C2B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sp>
        <p:nvSpPr>
          <p:cNvPr id="7" name="Graphic 5">
            <a:extLst>
              <a:ext uri="{FF2B5EF4-FFF2-40B4-BE49-F238E27FC236}">
                <a16:creationId xmlns:a16="http://schemas.microsoft.com/office/drawing/2014/main" id="{1E9085DB-DDAB-C6D8-0127-4BF03BE2CEE3}"/>
              </a:ext>
            </a:extLst>
          </p:cNvPr>
          <p:cNvSpPr/>
          <p:nvPr/>
        </p:nvSpPr>
        <p:spPr>
          <a:xfrm>
            <a:off x="5972174" y="1453682"/>
            <a:ext cx="247654" cy="238240"/>
          </a:xfrm>
          <a:custGeom>
            <a:avLst/>
            <a:gdLst>
              <a:gd name="connsiteX0" fmla="*/ 241137 w 247654"/>
              <a:gd name="connsiteY0" fmla="*/ 38589 h 238240"/>
              <a:gd name="connsiteX1" fmla="*/ 126837 w 247654"/>
              <a:gd name="connsiteY1" fmla="*/ 489 h 238240"/>
              <a:gd name="connsiteX2" fmla="*/ 120813 w 247654"/>
              <a:gd name="connsiteY2" fmla="*/ 489 h 238240"/>
              <a:gd name="connsiteX3" fmla="*/ 6513 w 247654"/>
              <a:gd name="connsiteY3" fmla="*/ 38589 h 238240"/>
              <a:gd name="connsiteX4" fmla="*/ 0 w 247654"/>
              <a:gd name="connsiteY4" fmla="*/ 47626 h 238240"/>
              <a:gd name="connsiteX5" fmla="*/ 0 w 247654"/>
              <a:gd name="connsiteY5" fmla="*/ 142876 h 238240"/>
              <a:gd name="connsiteX6" fmla="*/ 9525 w 247654"/>
              <a:gd name="connsiteY6" fmla="*/ 152401 h 238240"/>
              <a:gd name="connsiteX7" fmla="*/ 19050 w 247654"/>
              <a:gd name="connsiteY7" fmla="*/ 142876 h 238240"/>
              <a:gd name="connsiteX8" fmla="*/ 19050 w 247654"/>
              <a:gd name="connsiteY8" fmla="*/ 60842 h 238240"/>
              <a:gd name="connsiteX9" fmla="*/ 59043 w 247654"/>
              <a:gd name="connsiteY9" fmla="*/ 74165 h 238240"/>
              <a:gd name="connsiteX10" fmla="*/ 83630 w 247654"/>
              <a:gd name="connsiteY10" fmla="*/ 178999 h 238240"/>
              <a:gd name="connsiteX11" fmla="*/ 30123 w 247654"/>
              <a:gd name="connsiteY11" fmla="*/ 223398 h 238240"/>
              <a:gd name="connsiteX12" fmla="*/ 32708 w 247654"/>
              <a:gd name="connsiteY12" fmla="*/ 236618 h 238240"/>
              <a:gd name="connsiteX13" fmla="*/ 45928 w 247654"/>
              <a:gd name="connsiteY13" fmla="*/ 234032 h 238240"/>
              <a:gd name="connsiteX14" fmla="*/ 46077 w 247654"/>
              <a:gd name="connsiteY14" fmla="*/ 233804 h 238240"/>
              <a:gd name="connsiteX15" fmla="*/ 123825 w 247654"/>
              <a:gd name="connsiteY15" fmla="*/ 190501 h 238240"/>
              <a:gd name="connsiteX16" fmla="*/ 201573 w 247654"/>
              <a:gd name="connsiteY16" fmla="*/ 233804 h 238240"/>
              <a:gd name="connsiteX17" fmla="*/ 214793 w 247654"/>
              <a:gd name="connsiteY17" fmla="*/ 236389 h 238240"/>
              <a:gd name="connsiteX18" fmla="*/ 217527 w 247654"/>
              <a:gd name="connsiteY18" fmla="*/ 223398 h 238240"/>
              <a:gd name="connsiteX19" fmla="*/ 164021 w 247654"/>
              <a:gd name="connsiteY19" fmla="*/ 178999 h 238240"/>
              <a:gd name="connsiteX20" fmla="*/ 188607 w 247654"/>
              <a:gd name="connsiteY20" fmla="*/ 74224 h 238240"/>
              <a:gd name="connsiteX21" fmla="*/ 241137 w 247654"/>
              <a:gd name="connsiteY21" fmla="*/ 56722 h 238240"/>
              <a:gd name="connsiteX22" fmla="*/ 247164 w 247654"/>
              <a:gd name="connsiteY22" fmla="*/ 44675 h 238240"/>
              <a:gd name="connsiteX23" fmla="*/ 241137 w 247654"/>
              <a:gd name="connsiteY23" fmla="*/ 38648 h 238240"/>
              <a:gd name="connsiteX24" fmla="*/ 180975 w 247654"/>
              <a:gd name="connsiteY24" fmla="*/ 114301 h 238240"/>
              <a:gd name="connsiteX25" fmla="*/ 123841 w 247654"/>
              <a:gd name="connsiteY25" fmla="*/ 171467 h 238240"/>
              <a:gd name="connsiteX26" fmla="*/ 66675 w 247654"/>
              <a:gd name="connsiteY26" fmla="*/ 114333 h 238240"/>
              <a:gd name="connsiteX27" fmla="*/ 77807 w 247654"/>
              <a:gd name="connsiteY27" fmla="*/ 80427 h 238240"/>
              <a:gd name="connsiteX28" fmla="*/ 120813 w 247654"/>
              <a:gd name="connsiteY28" fmla="*/ 94715 h 238240"/>
              <a:gd name="connsiteX29" fmla="*/ 126837 w 247654"/>
              <a:gd name="connsiteY29" fmla="*/ 94715 h 238240"/>
              <a:gd name="connsiteX30" fmla="*/ 169843 w 247654"/>
              <a:gd name="connsiteY30" fmla="*/ 80427 h 238240"/>
              <a:gd name="connsiteX31" fmla="*/ 180975 w 247654"/>
              <a:gd name="connsiteY31" fmla="*/ 114301 h 238240"/>
              <a:gd name="connsiteX32" fmla="*/ 123825 w 247654"/>
              <a:gd name="connsiteY32" fmla="*/ 75689 h 238240"/>
              <a:gd name="connsiteX33" fmla="*/ 39648 w 247654"/>
              <a:gd name="connsiteY33" fmla="*/ 47626 h 238240"/>
              <a:gd name="connsiteX34" fmla="*/ 123825 w 247654"/>
              <a:gd name="connsiteY34" fmla="*/ 19563 h 238240"/>
              <a:gd name="connsiteX35" fmla="*/ 208002 w 247654"/>
              <a:gd name="connsiteY35" fmla="*/ 47626 h 23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47654" h="238240">
                <a:moveTo>
                  <a:pt x="241137" y="38589"/>
                </a:moveTo>
                <a:lnTo>
                  <a:pt x="126837" y="489"/>
                </a:lnTo>
                <a:cubicBezTo>
                  <a:pt x="124882" y="-163"/>
                  <a:pt x="122768" y="-163"/>
                  <a:pt x="120813" y="489"/>
                </a:cubicBezTo>
                <a:lnTo>
                  <a:pt x="6513" y="38589"/>
                </a:lnTo>
                <a:cubicBezTo>
                  <a:pt x="2623" y="39885"/>
                  <a:pt x="0" y="43526"/>
                  <a:pt x="0" y="47626"/>
                </a:cubicBezTo>
                <a:lnTo>
                  <a:pt x="0" y="142876"/>
                </a:lnTo>
                <a:cubicBezTo>
                  <a:pt x="0" y="148136"/>
                  <a:pt x="4264" y="152401"/>
                  <a:pt x="9525" y="152401"/>
                </a:cubicBezTo>
                <a:cubicBezTo>
                  <a:pt x="14786" y="152401"/>
                  <a:pt x="19050" y="148136"/>
                  <a:pt x="19050" y="142876"/>
                </a:cubicBezTo>
                <a:lnTo>
                  <a:pt x="19050" y="60842"/>
                </a:lnTo>
                <a:lnTo>
                  <a:pt x="59043" y="74165"/>
                </a:lnTo>
                <a:cubicBezTo>
                  <a:pt x="36918" y="109909"/>
                  <a:pt x="47920" y="156819"/>
                  <a:pt x="83630" y="178999"/>
                </a:cubicBezTo>
                <a:cubicBezTo>
                  <a:pt x="62198" y="187405"/>
                  <a:pt x="43672" y="202609"/>
                  <a:pt x="30123" y="223398"/>
                </a:cubicBezTo>
                <a:cubicBezTo>
                  <a:pt x="27186" y="227762"/>
                  <a:pt x="28344" y="233681"/>
                  <a:pt x="32708" y="236618"/>
                </a:cubicBezTo>
                <a:cubicBezTo>
                  <a:pt x="37073" y="239554"/>
                  <a:pt x="42992" y="238397"/>
                  <a:pt x="45928" y="234032"/>
                </a:cubicBezTo>
                <a:cubicBezTo>
                  <a:pt x="45979" y="233957"/>
                  <a:pt x="46029" y="233881"/>
                  <a:pt x="46077" y="233804"/>
                </a:cubicBezTo>
                <a:cubicBezTo>
                  <a:pt x="64020" y="206276"/>
                  <a:pt x="92357" y="190501"/>
                  <a:pt x="123825" y="190501"/>
                </a:cubicBezTo>
                <a:cubicBezTo>
                  <a:pt x="155293" y="190501"/>
                  <a:pt x="183630" y="206276"/>
                  <a:pt x="201573" y="233804"/>
                </a:cubicBezTo>
                <a:cubicBezTo>
                  <a:pt x="204509" y="238168"/>
                  <a:pt x="210428" y="239326"/>
                  <a:pt x="214793" y="236389"/>
                </a:cubicBezTo>
                <a:cubicBezTo>
                  <a:pt x="219069" y="233512"/>
                  <a:pt x="220281" y="227755"/>
                  <a:pt x="217527" y="223398"/>
                </a:cubicBezTo>
                <a:cubicBezTo>
                  <a:pt x="203978" y="202609"/>
                  <a:pt x="185380" y="187405"/>
                  <a:pt x="164021" y="178999"/>
                </a:cubicBezTo>
                <a:cubicBezTo>
                  <a:pt x="199694" y="156821"/>
                  <a:pt x="210691" y="109956"/>
                  <a:pt x="188607" y="74224"/>
                </a:cubicBezTo>
                <a:lnTo>
                  <a:pt x="241137" y="56722"/>
                </a:lnTo>
                <a:cubicBezTo>
                  <a:pt x="246128" y="55060"/>
                  <a:pt x="248826" y="49666"/>
                  <a:pt x="247164" y="44675"/>
                </a:cubicBezTo>
                <a:cubicBezTo>
                  <a:pt x="246216" y="41829"/>
                  <a:pt x="243983" y="39596"/>
                  <a:pt x="241137" y="38648"/>
                </a:cubicBezTo>
                <a:close/>
                <a:moveTo>
                  <a:pt x="180975" y="114301"/>
                </a:moveTo>
                <a:cubicBezTo>
                  <a:pt x="180984" y="145864"/>
                  <a:pt x="155404" y="171458"/>
                  <a:pt x="123841" y="171467"/>
                </a:cubicBezTo>
                <a:cubicBezTo>
                  <a:pt x="92278" y="171476"/>
                  <a:pt x="66684" y="145896"/>
                  <a:pt x="66675" y="114333"/>
                </a:cubicBezTo>
                <a:cubicBezTo>
                  <a:pt x="66672" y="102133"/>
                  <a:pt x="70573" y="90251"/>
                  <a:pt x="77807" y="80427"/>
                </a:cubicBezTo>
                <a:lnTo>
                  <a:pt x="120813" y="94715"/>
                </a:lnTo>
                <a:cubicBezTo>
                  <a:pt x="122768" y="95367"/>
                  <a:pt x="124882" y="95367"/>
                  <a:pt x="126837" y="94715"/>
                </a:cubicBezTo>
                <a:lnTo>
                  <a:pt x="169843" y="80427"/>
                </a:lnTo>
                <a:cubicBezTo>
                  <a:pt x="177079" y="90238"/>
                  <a:pt x="180981" y="102110"/>
                  <a:pt x="180975" y="114301"/>
                </a:cubicBezTo>
                <a:close/>
                <a:moveTo>
                  <a:pt x="123825" y="75689"/>
                </a:moveTo>
                <a:lnTo>
                  <a:pt x="39648" y="47626"/>
                </a:lnTo>
                <a:lnTo>
                  <a:pt x="123825" y="19563"/>
                </a:lnTo>
                <a:lnTo>
                  <a:pt x="208002" y="47626"/>
                </a:ln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  <a:effectLst>
            <a:outerShdw blurRad="101600" dir="5400000" algn="ctr" rotWithShape="0">
              <a:schemeClr val="bg1"/>
            </a:outerShdw>
          </a:effectLst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04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8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0.1138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1504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0.1138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2" grpId="0"/>
      <p:bldP spid="12" grpId="1"/>
      <p:bldP spid="7" grpId="0" animBg="1"/>
      <p:bldP spid="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8078F-D182-4F98-5899-2B6C0B13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2B92C792-82C4-746A-D7D6-510318D4D317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229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F9E5-A1BB-5C7B-619F-3C5631540E1C}"/>
              </a:ext>
            </a:extLst>
          </p:cNvPr>
          <p:cNvSpPr txBox="1"/>
          <p:nvPr/>
        </p:nvSpPr>
        <p:spPr>
          <a:xfrm>
            <a:off x="4664364" y="928782"/>
            <a:ext cx="286328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France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EAE3A-BF2D-BBC6-922A-10C5A341DBFF}"/>
              </a:ext>
            </a:extLst>
          </p:cNvPr>
          <p:cNvSpPr txBox="1"/>
          <p:nvPr/>
        </p:nvSpPr>
        <p:spPr>
          <a:xfrm>
            <a:off x="5867412" y="-358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A18EA-7F07-91DB-E53F-BD6FFB2E79AC}"/>
              </a:ext>
            </a:extLst>
          </p:cNvPr>
          <p:cNvSpPr txBox="1"/>
          <p:nvPr/>
        </p:nvSpPr>
        <p:spPr>
          <a:xfrm>
            <a:off x="112425" y="8009429"/>
            <a:ext cx="3974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1. Enhance Visibility of High-Rated Content:</a:t>
            </a:r>
          </a:p>
          <a:p>
            <a:r>
              <a:rPr lang="en-US" dirty="0"/>
              <a:t>Promote TV-G (preferred by InsightCore_Adult), TV-PG (preferred by Laugh_Legacy), and TV-Y7 (preferred by LoveBloom_Teen) through: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Spotlight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“Top Rated by Viewers in France” banners</a:t>
            </a:r>
          </a:p>
          <a:p>
            <a:r>
              <a:rPr lang="en-US" dirty="0"/>
              <a:t>Segment-specific carousels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“Comfort Classics for Adults” (TV-G)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“Easy Watch Picks for Teens” (TV-Y7)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“Light Laughs for Legacy Viewers” (TV-PG)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8DFEA-52DD-17C5-90B1-AB8087B6DD82}"/>
              </a:ext>
            </a:extLst>
          </p:cNvPr>
          <p:cNvSpPr txBox="1"/>
          <p:nvPr/>
        </p:nvSpPr>
        <p:spPr>
          <a:xfrm>
            <a:off x="4483278" y="8253971"/>
            <a:ext cx="37616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2. Use Targeted Micro-Campaigns:</a:t>
            </a:r>
          </a:p>
          <a:p>
            <a:r>
              <a:rPr lang="en-US" dirty="0"/>
              <a:t>Run </a:t>
            </a:r>
            <a:r>
              <a:rPr lang="en-US" b="1" dirty="0"/>
              <a:t>short-form promos</a:t>
            </a:r>
            <a:r>
              <a:rPr lang="en-US" dirty="0"/>
              <a:t> on platforms popular in France:</a:t>
            </a:r>
          </a:p>
          <a:p>
            <a:r>
              <a:rPr lang="en-US" dirty="0"/>
              <a:t>YouTube Shorts, Instagram Reels, Snapchat</a:t>
            </a:r>
          </a:p>
          <a:p>
            <a:r>
              <a:rPr lang="en-US" b="1" dirty="0"/>
              <a:t>Female focus</a:t>
            </a:r>
            <a:r>
              <a:rPr lang="en-US" dirty="0"/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InsightCore_Adult → emotional, feel-good moments from TV-G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Laugh_Legacy → light comedy &amp; slice-of-life hooks from TV-PG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Male focus: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LoveBloom_Teen → fun, animated, adventure-themed TV-Y7 scenes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Keep videos 15–30 seconds, optimized for mobile.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200212-4D27-12F2-2CA6-E39FD758FBE0}"/>
              </a:ext>
            </a:extLst>
          </p:cNvPr>
          <p:cNvSpPr txBox="1"/>
          <p:nvPr/>
        </p:nvSpPr>
        <p:spPr>
          <a:xfrm>
            <a:off x="8854132" y="7983375"/>
            <a:ext cx="3206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Improve Content Packaging</a:t>
            </a:r>
            <a:endParaRPr lang="en-US" dirty="0"/>
          </a:p>
          <a:p>
            <a:r>
              <a:rPr lang="en-US" dirty="0"/>
              <a:t>Enhance visibility and relatability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Thumbnails: Clean, colorful, emotional expression or familiar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Episode names: Add curiosity and teen/family-relevant phrasing</a:t>
            </a:r>
          </a:p>
          <a:p>
            <a:r>
              <a:rPr lang="en-US" dirty="0"/>
              <a:t>Descriptions: Use hooks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“Warm stories for quiet nights” (TV-G)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“Relatable drama, low on stress” (TV-PG)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“Fun-first movies for every mood” (TV-Y7)</a:t>
            </a:r>
          </a:p>
          <a:p>
            <a:r>
              <a:rPr lang="en-US" dirty="0"/>
              <a:t>Ensure alignment with age group preferences and local culture.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9ACABC-84CC-A42F-0B2A-A4D0B42B6C58}"/>
              </a:ext>
            </a:extLst>
          </p:cNvPr>
          <p:cNvSpPr txBox="1"/>
          <p:nvPr/>
        </p:nvSpPr>
        <p:spPr>
          <a:xfrm>
            <a:off x="4483278" y="7640097"/>
            <a:ext cx="32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/>
            <a:r>
              <a:rPr lang="en-US" sz="1800" b="1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F538A9-A67D-B1B7-774E-724A8AEA9DBF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Insight Core Adult (Female)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95B6B4-18D6-C240-C493-1917706828D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71E604-D0F5-7FAE-F72A-12B35EB9E237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C01C4-0ACB-E86B-1938-C48269E4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79" y="2750781"/>
            <a:ext cx="5648635" cy="3992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CB3F1C-E932-9715-D7F6-BB1282AE7A26}"/>
              </a:ext>
            </a:extLst>
          </p:cNvPr>
          <p:cNvSpPr txBox="1"/>
          <p:nvPr/>
        </p:nvSpPr>
        <p:spPr>
          <a:xfrm>
            <a:off x="279345" y="2750781"/>
            <a:ext cx="5906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TV-PG and R-rated content more actively through emotionally-driven banners, mature-themed thumbnails, and thoughtful teaser clips, as these categories follow the positive engagement–rating trend despite low current performance.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Increase the visibility of TV-PG and R content in curated carousels like “Stories That Stay” or “Real &amp; Relatable,” as these genres have the potential to perform well with deeper viewer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Repackage TV-PG and R movies with emotionally resonant titles, realistic keywords, and appealing artwork to align better with adult female preferences and improve discovery and interest.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42E26-4223-399F-F306-36E90BFCF937}"/>
              </a:ext>
            </a:extLst>
          </p:cNvPr>
          <p:cNvSpPr txBox="1"/>
          <p:nvPr/>
        </p:nvSpPr>
        <p:spPr>
          <a:xfrm>
            <a:off x="242913" y="-5638897"/>
            <a:ext cx="58651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InsightCore_Adult</a:t>
            </a:r>
            <a:r>
              <a:rPr lang="en-US" b="1" dirty="0"/>
              <a:t>(Female):-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 Positive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watch duration increases, customer rating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TV-G: High engagement &amp; high rating → top performer.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PG-13 &amp; R: Low engagement &amp; low rating → underperforming.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Fit: R² &gt; 0.6, Adjusted R² &gt; 0.5 → Reliable trend.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6DF87B-E9B4-429E-E353-56EFCE3F6403}"/>
              </a:ext>
            </a:extLst>
          </p:cNvPr>
          <p:cNvSpPr txBox="1"/>
          <p:nvPr/>
        </p:nvSpPr>
        <p:spPr>
          <a:xfrm>
            <a:off x="209446" y="-3718244"/>
            <a:ext cx="5877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InsightCore_Adult</a:t>
            </a:r>
            <a:r>
              <a:rPr lang="en-US" b="1" dirty="0"/>
              <a:t> (Female):</a:t>
            </a:r>
            <a:r>
              <a:rPr lang="en-US" dirty="0"/>
              <a:t>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Viewers rate content higher when engagement is deeper.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TV-PG and R</a:t>
            </a:r>
            <a:r>
              <a:rPr lang="en-US" dirty="0"/>
              <a:t> rated movies have low current performance but show </a:t>
            </a:r>
            <a:r>
              <a:rPr lang="en-US" b="1" dirty="0"/>
              <a:t>growth potential</a:t>
            </a:r>
            <a:r>
              <a:rPr lang="en-US" dirty="0"/>
              <a:t> and need </a:t>
            </a:r>
            <a:r>
              <a:rPr lang="en-US" b="1" dirty="0"/>
              <a:t>consistent exposure and improved positioning</a:t>
            </a:r>
            <a:r>
              <a:rPr lang="en-US" dirty="0"/>
              <a:t>.</a:t>
            </a: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2C45B-3093-2A21-1409-7CE33951F051}"/>
              </a:ext>
            </a:extLst>
          </p:cNvPr>
          <p:cNvSpPr txBox="1"/>
          <p:nvPr/>
        </p:nvSpPr>
        <p:spPr>
          <a:xfrm>
            <a:off x="52958" y="-2149576"/>
            <a:ext cx="6055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Why?</a:t>
            </a:r>
          </a:p>
          <a:p>
            <a:r>
              <a:rPr lang="en-US" b="1" dirty="0"/>
              <a:t>TV-PG &amp; R</a:t>
            </a:r>
            <a:r>
              <a:rPr lang="en-US" dirty="0"/>
              <a:t> → Low engagement, low rating</a:t>
            </a:r>
            <a:br>
              <a:rPr lang="en-US" dirty="0"/>
            </a:br>
            <a:r>
              <a:rPr lang="en-US" dirty="0"/>
              <a:t>✅ These categories sit on the regression line, showing they </a:t>
            </a:r>
            <a:r>
              <a:rPr lang="en-US" b="1" dirty="0"/>
              <a:t>follow the segment's positive engagement–rating pattern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👉 This means they have </a:t>
            </a:r>
            <a:r>
              <a:rPr lang="en-US" b="1" dirty="0"/>
              <a:t>potential</a:t>
            </a:r>
            <a:r>
              <a:rPr lang="en-US" dirty="0"/>
              <a:t>, and with </a:t>
            </a:r>
            <a:r>
              <a:rPr lang="en-US" b="1" dirty="0"/>
              <a:t>consistent exposure and improved packaging</a:t>
            </a:r>
            <a:r>
              <a:rPr lang="en-US" dirty="0"/>
              <a:t>, both </a:t>
            </a:r>
            <a:r>
              <a:rPr lang="en-US" b="1" dirty="0"/>
              <a:t>engagement and customer ratings can increase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C9D39-8924-9E25-AC88-5988C491BF7B}"/>
              </a:ext>
            </a:extLst>
          </p:cNvPr>
          <p:cNvSpPr txBox="1"/>
          <p:nvPr/>
        </p:nvSpPr>
        <p:spPr>
          <a:xfrm>
            <a:off x="179123" y="9028077"/>
            <a:ext cx="62735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Laugh Legacy(Female):-</a:t>
            </a:r>
          </a:p>
          <a:p>
            <a:r>
              <a:rPr lang="en-US" dirty="0"/>
              <a:t>Trend: Negative Correlation: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engagement increases, customer satisfaction (rating)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TV-14: High engagement but low satisfaction → draws attention but fails to meet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TV-PG: Moderate engagement and moderate satisfaction → relatively balanced.</a:t>
            </a:r>
          </a:p>
          <a:p>
            <a:r>
              <a:rPr lang="en-US" dirty="0"/>
              <a:t>Regression Fit:</a:t>
            </a:r>
          </a:p>
          <a:p>
            <a:r>
              <a:rPr lang="en-US" dirty="0"/>
              <a:t>	R² &gt; 0.7, Adjusted R² &gt; 0.6 → Statistically strong negative relationship.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BEB3D-DA92-DAD7-B3A0-FFFC0A71935F}"/>
              </a:ext>
            </a:extLst>
          </p:cNvPr>
          <p:cNvSpPr txBox="1"/>
          <p:nvPr/>
        </p:nvSpPr>
        <p:spPr>
          <a:xfrm>
            <a:off x="179123" y="12128870"/>
            <a:ext cx="63622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The scatter plot shows that </a:t>
            </a:r>
            <a:r>
              <a:rPr lang="en-US" b="1" dirty="0"/>
              <a:t>TV-14 content has high engagement but low customer rating</a:t>
            </a:r>
            <a:r>
              <a:rPr lang="en-US" dirty="0"/>
              <a:t>, indicating viewers are drawn in but leave </a:t>
            </a:r>
            <a:r>
              <a:rPr lang="en-US" b="1" dirty="0"/>
              <a:t>unsatisfied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TV-PG content shows moderate engagement and moderate ratings</a:t>
            </a:r>
            <a:r>
              <a:rPr lang="en-US" dirty="0"/>
              <a:t>, reflecting </a:t>
            </a:r>
            <a:r>
              <a:rPr lang="en-US" b="1" dirty="0"/>
              <a:t>better alignment with viewer preferences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suggests the segment prefers </a:t>
            </a:r>
            <a:r>
              <a:rPr lang="en-US" b="1" dirty="0"/>
              <a:t>balanced, emotionally satisfying content like TV-PG</a:t>
            </a:r>
            <a:r>
              <a:rPr lang="en-US" dirty="0"/>
              <a:t>, while bold themes in TV-14 fail to deliver the expected payoff.</a:t>
            </a:r>
            <a:endParaRPr lang="en-US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7129C-26C1-6A5D-2FF8-912116709C9B}"/>
              </a:ext>
            </a:extLst>
          </p:cNvPr>
          <p:cNvSpPr txBox="1"/>
          <p:nvPr/>
        </p:nvSpPr>
        <p:spPr>
          <a:xfrm>
            <a:off x="84805" y="7686216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Laugh Legacy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(Female)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039A54-A1A7-642F-3CC4-1175A09C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52" y="10395448"/>
            <a:ext cx="5641342" cy="39859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A0563D-A3BC-81FA-B21F-667DDCAEAB49}"/>
              </a:ext>
            </a:extLst>
          </p:cNvPr>
          <p:cNvSpPr txBox="1"/>
          <p:nvPr/>
        </p:nvSpPr>
        <p:spPr>
          <a:xfrm>
            <a:off x="8332237" y="7855493"/>
            <a:ext cx="38597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sz="1400" b="1" dirty="0"/>
              <a:t>TV-14</a:t>
            </a:r>
            <a:r>
              <a:rPr lang="en-US" sz="1400" dirty="0"/>
              <a:t> → High engagement, low rating</a:t>
            </a:r>
            <a:br>
              <a:rPr lang="en-US" sz="1400" dirty="0"/>
            </a:br>
            <a:r>
              <a:rPr lang="en-US" sz="1400" dirty="0"/>
              <a:t>❌ Viewers are initially attracted to bold or intense themes but feel emotionally disconnected, leading to poor satisfaction.</a:t>
            </a:r>
          </a:p>
          <a:p>
            <a:r>
              <a:rPr lang="en-US" sz="1400" b="1" dirty="0"/>
              <a:t>TV-PG</a:t>
            </a:r>
            <a:r>
              <a:rPr lang="en-US" sz="1400" dirty="0"/>
              <a:t> → Moderate engagement, moderate rating</a:t>
            </a:r>
            <a:br>
              <a:rPr lang="en-US" sz="1400" dirty="0"/>
            </a:br>
            <a:r>
              <a:rPr lang="en-US" sz="1400" dirty="0"/>
              <a:t>✅ Consistently aligns better with the audience’s comfort zone and emotional needs, showing potential for stronger connection with improved storytelling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38399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9037E-BEE0-9E33-CAB6-75AC7B58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890C7230-4E4F-5D7D-94B9-7CA1B0E91AA0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229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90CBC-59D2-B4A0-8475-206C91CE69FA}"/>
              </a:ext>
            </a:extLst>
          </p:cNvPr>
          <p:cNvSpPr txBox="1"/>
          <p:nvPr/>
        </p:nvSpPr>
        <p:spPr>
          <a:xfrm>
            <a:off x="4664364" y="928782"/>
            <a:ext cx="286328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France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7A1EA-78DF-622C-1F82-1BA195F97CF9}"/>
              </a:ext>
            </a:extLst>
          </p:cNvPr>
          <p:cNvSpPr txBox="1"/>
          <p:nvPr/>
        </p:nvSpPr>
        <p:spPr>
          <a:xfrm>
            <a:off x="179123" y="1386311"/>
            <a:ext cx="62735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Laugh Legacy(Female):-</a:t>
            </a:r>
          </a:p>
          <a:p>
            <a:r>
              <a:rPr lang="en-US" dirty="0"/>
              <a:t>Trend: Negative Correlation: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engagement increases, customer satisfaction (rating)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TV-14: High engagement but low satisfaction → draws attention but fails to meet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TV-PG: Moderate engagement and moderate satisfaction → relatively balanced.</a:t>
            </a:r>
          </a:p>
          <a:p>
            <a:r>
              <a:rPr lang="en-US" dirty="0"/>
              <a:t>Regression Fit:</a:t>
            </a:r>
          </a:p>
          <a:p>
            <a:r>
              <a:rPr lang="en-US" dirty="0"/>
              <a:t>	R² &gt; 0.7, Adjusted R² &gt; 0.6 → Statistically strong negative relationship.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E861D-8E17-F5F0-D194-FB38A5183F9F}"/>
              </a:ext>
            </a:extLst>
          </p:cNvPr>
          <p:cNvSpPr txBox="1"/>
          <p:nvPr/>
        </p:nvSpPr>
        <p:spPr>
          <a:xfrm>
            <a:off x="5867412" y="-358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A0B990-A320-C8D1-1A0B-142800EB63D5}"/>
              </a:ext>
            </a:extLst>
          </p:cNvPr>
          <p:cNvSpPr txBox="1"/>
          <p:nvPr/>
        </p:nvSpPr>
        <p:spPr>
          <a:xfrm>
            <a:off x="179123" y="4487104"/>
            <a:ext cx="63622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The scatter plot shows that </a:t>
            </a:r>
            <a:r>
              <a:rPr lang="en-US" b="1" dirty="0"/>
              <a:t>TV-14 content has high engagement but low customer rating</a:t>
            </a:r>
            <a:r>
              <a:rPr lang="en-US" dirty="0"/>
              <a:t>, indicating viewers are drawn in but leave </a:t>
            </a:r>
            <a:r>
              <a:rPr lang="en-US" b="1" dirty="0"/>
              <a:t>unsatisfied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TV-PG content shows moderate engagement and moderate ratings</a:t>
            </a:r>
            <a:r>
              <a:rPr lang="en-US" dirty="0"/>
              <a:t>, reflecting </a:t>
            </a:r>
            <a:r>
              <a:rPr lang="en-US" b="1" dirty="0"/>
              <a:t>better alignment with viewer preferences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suggests the segment prefers </a:t>
            </a:r>
            <a:r>
              <a:rPr lang="en-US" b="1" dirty="0"/>
              <a:t>balanced, emotionally satisfying content like TV-PG</a:t>
            </a:r>
            <a:r>
              <a:rPr lang="en-US" dirty="0"/>
              <a:t>, while bold themes in TV-14 fail to deliver the expected payoff.</a:t>
            </a:r>
            <a:endParaRPr lang="en-US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E6395E-A273-7778-8E3D-6DC583085B6B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Laugh Legacy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(Female)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ABF38-1DBC-F084-3B49-6581D0869B53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A25B39-7055-DCCC-F5D8-EE871D8646FB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7C42AA-E719-2EA5-BB70-A7B289B9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852" y="2753682"/>
            <a:ext cx="5641342" cy="39859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43AD25-AD2D-1878-2EA7-9280DFD96D59}"/>
              </a:ext>
            </a:extLst>
          </p:cNvPr>
          <p:cNvSpPr txBox="1"/>
          <p:nvPr/>
        </p:nvSpPr>
        <p:spPr>
          <a:xfrm>
            <a:off x="8332237" y="213727"/>
            <a:ext cx="38597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sz="1400" b="1" dirty="0"/>
              <a:t>TV-14</a:t>
            </a:r>
            <a:r>
              <a:rPr lang="en-US" sz="1400" dirty="0"/>
              <a:t> → High engagement, low rating</a:t>
            </a:r>
            <a:br>
              <a:rPr lang="en-US" sz="1400" dirty="0"/>
            </a:br>
            <a:r>
              <a:rPr lang="en-US" sz="1400" dirty="0"/>
              <a:t>❌ Viewers are initially attracted to bold or intense themes but feel emotionally disconnected, leading to poor satisfaction.</a:t>
            </a:r>
          </a:p>
          <a:p>
            <a:r>
              <a:rPr lang="en-US" sz="1400" b="1" dirty="0"/>
              <a:t>TV-PG</a:t>
            </a:r>
            <a:r>
              <a:rPr lang="en-US" sz="1400" dirty="0"/>
              <a:t> → Moderate engagement, moderate rating</a:t>
            </a:r>
            <a:br>
              <a:rPr lang="en-US" sz="1400" dirty="0"/>
            </a:br>
            <a:r>
              <a:rPr lang="en-US" sz="1400" dirty="0"/>
              <a:t>✅ Consistently aligns better with the audience’s comfort zone and emotional needs, showing potential for stronger connection with improved storytelling and presentation.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810F4-5164-5BC8-F40D-D71B8BF3BE45}"/>
              </a:ext>
            </a:extLst>
          </p:cNvPr>
          <p:cNvSpPr txBox="1"/>
          <p:nvPr/>
        </p:nvSpPr>
        <p:spPr>
          <a:xfrm>
            <a:off x="84805" y="-7476017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Insight Core Adult (Female)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493C5A-9EB7-027F-4DBD-9658BFC9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279" y="-4769686"/>
            <a:ext cx="5648635" cy="3992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004B27-32E0-CA6B-BC12-99C2D636A987}"/>
              </a:ext>
            </a:extLst>
          </p:cNvPr>
          <p:cNvSpPr txBox="1"/>
          <p:nvPr/>
        </p:nvSpPr>
        <p:spPr>
          <a:xfrm>
            <a:off x="279345" y="-4769686"/>
            <a:ext cx="5906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TV-PG and R-rated content more actively through emotionally-driven banners, mature-themed thumbnails, and thoughtful teaser clips, as these categories follow the positive engagement–rating trend despite low current performance.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Increase the visibility of TV-PG and R content in curated carousels like “Stories That Stay” or “Real &amp; Relatable,” as these genres have the potential to perform well with deeper viewer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Repackage TV-PG and R movies with emotionally resonant titles, realistic keywords, and appealing artwork to align better with adult female preferences and improve discovery and interest.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F33EA-F42D-C4FA-C9B4-37EE983D6E89}"/>
              </a:ext>
            </a:extLst>
          </p:cNvPr>
          <p:cNvSpPr txBox="1"/>
          <p:nvPr/>
        </p:nvSpPr>
        <p:spPr>
          <a:xfrm>
            <a:off x="331958" y="7433786"/>
            <a:ext cx="6032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Reduce emphasis on TV-14 content in prominent placements, as it attracts attention but fails to meet emotional expectations, leading to low customer satisfaction.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Promote TV-PG content more actively using light-hearted, relatable thumbnails and positive messaging banners that better reflect the audience’s emotional preferences.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Repackage TV-PG series with uplifting titles, gentle humor, and everyday story themes to enhance relatability and viewer connection.</a:t>
            </a:r>
          </a:p>
        </p:txBody>
      </p:sp>
    </p:spTree>
    <p:extLst>
      <p:ext uri="{BB962C8B-B14F-4D97-AF65-F5344CB8AC3E}">
        <p14:creationId xmlns:p14="http://schemas.microsoft.com/office/powerpoint/2010/main" val="395377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5E44A-34EC-04F7-3ED0-A229F7842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C04A5C2E-01FC-C56A-3AFB-4E12DF0D5491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229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6D183-F42D-70D8-4026-896F239ED19D}"/>
              </a:ext>
            </a:extLst>
          </p:cNvPr>
          <p:cNvSpPr txBox="1"/>
          <p:nvPr/>
        </p:nvSpPr>
        <p:spPr>
          <a:xfrm>
            <a:off x="4664364" y="928782"/>
            <a:ext cx="286328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France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0AEC2-4E74-398F-F851-D1DD1BB2928D}"/>
              </a:ext>
            </a:extLst>
          </p:cNvPr>
          <p:cNvSpPr txBox="1"/>
          <p:nvPr/>
        </p:nvSpPr>
        <p:spPr>
          <a:xfrm>
            <a:off x="5867412" y="-358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99BB3-D825-6642-7979-7024FA5055F3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C881D-D6C5-A2BD-1845-C3F8B9D61E93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C160F-9ED5-24CF-E659-71F305374278}"/>
              </a:ext>
            </a:extLst>
          </p:cNvPr>
          <p:cNvSpPr txBox="1"/>
          <p:nvPr/>
        </p:nvSpPr>
        <p:spPr>
          <a:xfrm>
            <a:off x="331958" y="2739866"/>
            <a:ext cx="6032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Reduce emphasis on TV-14 content in prominent placements, as it attracts attention but fails to meet emotional expectations, leading to low customer satisfaction.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Promote TV-PG content more actively using light-hearted, relatable thumbnails and positive messaging banners that better reflect the audience’s emotional preferences.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Repackage TV-PG series with uplifting titles, gentle humor, and everyday story themes to enhance relatability and viewer connection.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7AC279-3D1B-43E1-3E3D-3CB1D67263C8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Laugh Legacy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(Female)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C10CB8-211F-8518-C028-997A6824D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983603"/>
            <a:ext cx="5978524" cy="42166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9A8BC54-F11C-1510-8915-F26D7EA9C6F4}"/>
              </a:ext>
            </a:extLst>
          </p:cNvPr>
          <p:cNvSpPr txBox="1"/>
          <p:nvPr/>
        </p:nvSpPr>
        <p:spPr>
          <a:xfrm>
            <a:off x="191846" y="9998811"/>
            <a:ext cx="58418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LoveBloom_Teen</a:t>
            </a:r>
            <a:r>
              <a:rPr lang="en-US" b="1" dirty="0"/>
              <a:t>(Male):-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 Positive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engagement results in high customer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TV-Y7: High rating and high engagement → best aligned.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Fit: R² &gt; 0.7, Adjusted R² &gt; 0.5 → Very strong trend.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E27A9-729C-F0D6-0D74-5BC430F1477E}"/>
              </a:ext>
            </a:extLst>
          </p:cNvPr>
          <p:cNvSpPr txBox="1"/>
          <p:nvPr/>
        </p:nvSpPr>
        <p:spPr>
          <a:xfrm>
            <a:off x="129544" y="12136757"/>
            <a:ext cx="59785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Shows a strong link between high engagement and high customer rating.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TV-Y7 content aligns perfectly with their preferences – fun, light, and teen-friendly.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They are responsive to content that is visually engaging, fast-paced, and easy to consume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3FD816-63FE-4294-293A-4E9DA5AA0D2A}"/>
              </a:ext>
            </a:extLst>
          </p:cNvPr>
          <p:cNvSpPr txBox="1"/>
          <p:nvPr/>
        </p:nvSpPr>
        <p:spPr>
          <a:xfrm>
            <a:off x="84805" y="7521699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439F1A-0F22-CC7E-FC6A-CC94A68F3C6E}"/>
              </a:ext>
            </a:extLst>
          </p:cNvPr>
          <p:cNvSpPr txBox="1"/>
          <p:nvPr/>
        </p:nvSpPr>
        <p:spPr>
          <a:xfrm>
            <a:off x="8332237" y="7690976"/>
            <a:ext cx="3859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sz="1400" b="1" dirty="0"/>
              <a:t>TV-Y7</a:t>
            </a:r>
            <a:r>
              <a:rPr lang="en-US" sz="1400" dirty="0"/>
              <a:t> → High engagement, high rating</a:t>
            </a:r>
            <a:br>
              <a:rPr lang="en-US" sz="1400" dirty="0"/>
            </a:br>
            <a:r>
              <a:rPr lang="en-US" sz="1400" dirty="0"/>
              <a:t>✅ Viewers are highly satisfied with fun, fast-paced, and visually engaging content, indicating strong alignment with their preferences.</a:t>
            </a:r>
          </a:p>
          <a:p>
            <a:r>
              <a:rPr lang="en-US" sz="1400" dirty="0"/>
              <a:t>This segment responds well to content that is </a:t>
            </a:r>
            <a:r>
              <a:rPr lang="en-US" sz="1400" b="1" dirty="0"/>
              <a:t>light, accessible, and entertaining</a:t>
            </a:r>
            <a:r>
              <a:rPr lang="en-US" sz="1400" dirty="0"/>
              <a:t>, showing a clear connection between </a:t>
            </a:r>
            <a:r>
              <a:rPr lang="en-US" sz="1400" b="1" dirty="0"/>
              <a:t>active viewing and satisfaction</a:t>
            </a:r>
            <a:r>
              <a:rPr lang="en-US" sz="1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AD83A4-B91E-9029-D81E-F24029B25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52" y="2753682"/>
            <a:ext cx="5641342" cy="3985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083D5-B293-2A0C-5E95-8C327B6AFBC1}"/>
              </a:ext>
            </a:extLst>
          </p:cNvPr>
          <p:cNvSpPr txBox="1"/>
          <p:nvPr/>
        </p:nvSpPr>
        <p:spPr>
          <a:xfrm>
            <a:off x="179123" y="-6111769"/>
            <a:ext cx="627351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Laugh Legacy(Female):-</a:t>
            </a:r>
          </a:p>
          <a:p>
            <a:r>
              <a:rPr lang="en-US" dirty="0"/>
              <a:t>Trend: Negative Correlation: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engagement increases, customer satisfaction (rating)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TV-14: High engagement but low satisfaction → draws attention but fails to meet expectations.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TV-PG: Moderate engagement and moderate satisfaction → relatively balanced.</a:t>
            </a:r>
          </a:p>
          <a:p>
            <a:r>
              <a:rPr lang="en-US" dirty="0"/>
              <a:t>Regression Fit:</a:t>
            </a:r>
          </a:p>
          <a:p>
            <a:r>
              <a:rPr lang="en-US" dirty="0"/>
              <a:t>	R² &gt; 0.7, Adjusted R² &gt; 0.6 → Statistically strong negative relationship.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45A23-DE3F-8958-369D-C6E6D0D16259}"/>
              </a:ext>
            </a:extLst>
          </p:cNvPr>
          <p:cNvSpPr txBox="1"/>
          <p:nvPr/>
        </p:nvSpPr>
        <p:spPr>
          <a:xfrm>
            <a:off x="179123" y="-3010976"/>
            <a:ext cx="636228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The scatter plot shows that </a:t>
            </a:r>
            <a:r>
              <a:rPr lang="en-US" b="1" dirty="0"/>
              <a:t>TV-14 content has high engagement but low customer rating</a:t>
            </a:r>
            <a:r>
              <a:rPr lang="en-US" dirty="0"/>
              <a:t>, indicating viewers are drawn in but leave </a:t>
            </a:r>
            <a:r>
              <a:rPr lang="en-US" b="1" dirty="0"/>
              <a:t>unsatisfied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TV-PG content shows moderate engagement and moderate ratings</a:t>
            </a:r>
            <a:r>
              <a:rPr lang="en-US" dirty="0"/>
              <a:t>, reflecting </a:t>
            </a:r>
            <a:r>
              <a:rPr lang="en-US" b="1" dirty="0"/>
              <a:t>better alignment with viewer preferences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suggests the segment prefers </a:t>
            </a:r>
            <a:r>
              <a:rPr lang="en-US" b="1" dirty="0"/>
              <a:t>balanced, emotionally satisfying content like TV-PG</a:t>
            </a:r>
            <a:r>
              <a:rPr lang="en-US" dirty="0"/>
              <a:t>, while bold themes in TV-14 fail to deliver the expected payoff.</a:t>
            </a: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6E232-2238-013B-2CCC-015CA7E6AB6D}"/>
              </a:ext>
            </a:extLst>
          </p:cNvPr>
          <p:cNvSpPr txBox="1"/>
          <p:nvPr/>
        </p:nvSpPr>
        <p:spPr>
          <a:xfrm>
            <a:off x="8332237" y="-7284353"/>
            <a:ext cx="38597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sz="1400" b="1" dirty="0"/>
              <a:t>TV-14</a:t>
            </a:r>
            <a:r>
              <a:rPr lang="en-US" sz="1400" dirty="0"/>
              <a:t> → High engagement, low rating</a:t>
            </a:r>
            <a:br>
              <a:rPr lang="en-US" sz="1400" dirty="0"/>
            </a:br>
            <a:r>
              <a:rPr lang="en-US" sz="1400" dirty="0"/>
              <a:t>❌ Viewers are initially attracted to bold or intense themes but feel emotionally disconnected, leading to poor satisfaction.</a:t>
            </a:r>
          </a:p>
          <a:p>
            <a:r>
              <a:rPr lang="en-US" sz="1400" b="1" dirty="0"/>
              <a:t>TV-PG</a:t>
            </a:r>
            <a:r>
              <a:rPr lang="en-US" sz="1400" dirty="0"/>
              <a:t> → Moderate engagement, moderate rating</a:t>
            </a:r>
            <a:br>
              <a:rPr lang="en-US" sz="1400" dirty="0"/>
            </a:br>
            <a:r>
              <a:rPr lang="en-US" sz="1400" dirty="0"/>
              <a:t>✅ Consistently aligns better with the audience’s comfort zone and emotional needs, showing potential for stronger connection with improved storytelling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47448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8923-7219-4A93-3342-B694A08A8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5659652-30A3-805B-EEDC-5CAABDD3C3E1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229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56870-3F00-E7EB-1D59-3ECA1CD3FEF9}"/>
              </a:ext>
            </a:extLst>
          </p:cNvPr>
          <p:cNvSpPr txBox="1"/>
          <p:nvPr/>
        </p:nvSpPr>
        <p:spPr>
          <a:xfrm>
            <a:off x="4664364" y="928782"/>
            <a:ext cx="286328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France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84E93-F027-44B4-5E50-93FF15EF9098}"/>
              </a:ext>
            </a:extLst>
          </p:cNvPr>
          <p:cNvSpPr txBox="1"/>
          <p:nvPr/>
        </p:nvSpPr>
        <p:spPr>
          <a:xfrm>
            <a:off x="5867412" y="-358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9E6615-8EFA-0075-1374-5AD70504706A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915955-FFB8-D72F-D019-72810276A52D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B4F5AD-5DC1-0035-21DD-7184132C3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6354"/>
            <a:ext cx="5978524" cy="42166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A3C99C-52FC-13D0-E08D-156718404399}"/>
              </a:ext>
            </a:extLst>
          </p:cNvPr>
          <p:cNvSpPr txBox="1"/>
          <p:nvPr/>
        </p:nvSpPr>
        <p:spPr>
          <a:xfrm>
            <a:off x="191846" y="2521562"/>
            <a:ext cx="58418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LoveBloom_Teen</a:t>
            </a:r>
            <a:r>
              <a:rPr lang="en-US" b="1" dirty="0"/>
              <a:t>(Male):-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 Positive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engagement results in high customer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TV-Y7: High rating and high engagement → best aligned.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Fit: R² &gt; 0.7, Adjusted R² &gt; 0.5 → Very strong trend.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C4860-1170-6A90-2443-5D1D694C9EEB}"/>
              </a:ext>
            </a:extLst>
          </p:cNvPr>
          <p:cNvSpPr txBox="1"/>
          <p:nvPr/>
        </p:nvSpPr>
        <p:spPr>
          <a:xfrm>
            <a:off x="129544" y="4659508"/>
            <a:ext cx="59785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Shows a strong link between high engagement and high customer rating.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TV-Y7 content aligns perfectly with their preferences – fun, light, and teen-friendly.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They are responsive to content that is visually engaging, fast-paced, and easy to consume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09740-5A2B-B676-4950-A619C331E8C5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CDB2E0-4467-FCF9-D53F-EE8576D040BE}"/>
              </a:ext>
            </a:extLst>
          </p:cNvPr>
          <p:cNvSpPr txBox="1"/>
          <p:nvPr/>
        </p:nvSpPr>
        <p:spPr>
          <a:xfrm>
            <a:off x="8332237" y="213727"/>
            <a:ext cx="3859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sz="1400" b="1" dirty="0"/>
              <a:t>TV-Y7</a:t>
            </a:r>
            <a:r>
              <a:rPr lang="en-US" sz="1400" dirty="0"/>
              <a:t> → High engagement, high rating</a:t>
            </a:r>
            <a:br>
              <a:rPr lang="en-US" sz="1400" dirty="0"/>
            </a:br>
            <a:r>
              <a:rPr lang="en-US" sz="1400" dirty="0"/>
              <a:t>✅ Viewers are highly satisfied with fun, fast-paced, and visually engaging content, indicating strong alignment with their preferences.</a:t>
            </a:r>
          </a:p>
          <a:p>
            <a:r>
              <a:rPr lang="en-US" sz="1400" dirty="0"/>
              <a:t>This segment responds well to content that is </a:t>
            </a:r>
            <a:r>
              <a:rPr lang="en-US" sz="1400" b="1" dirty="0"/>
              <a:t>light, accessible, and entertaining</a:t>
            </a:r>
            <a:r>
              <a:rPr lang="en-US" sz="1400" dirty="0"/>
              <a:t>, showing a clear connection between </a:t>
            </a:r>
            <a:r>
              <a:rPr lang="en-US" sz="1400" b="1" dirty="0"/>
              <a:t>active viewing and satisfaction</a:t>
            </a:r>
            <a:r>
              <a:rPr lang="en-US" sz="14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B97DB2-CB6F-CED6-6038-BE02FA7C3E8A}"/>
              </a:ext>
            </a:extLst>
          </p:cNvPr>
          <p:cNvSpPr txBox="1"/>
          <p:nvPr/>
        </p:nvSpPr>
        <p:spPr>
          <a:xfrm>
            <a:off x="249983" y="7552919"/>
            <a:ext cx="5617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TV-Y7 content prominently through energetic banners, animated thumbnails, and fast-cut teasers that highlight humor, action, and visual excitement.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Curate themed playlists like “Quick Laughs,” “Teen Fun Picks,” or “Fast &amp; Fun TV” to match the segment’s preference for light, easily consumable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Optimize for mobile-first viewing with vertical trailers and bite-sized previews tailored for short attention spans and fast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Maintain momentum with regular content refreshes and push notifications when new TV-Y7 episodes drop to sustain active engagement and loyalty.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AACA189-1F17-4676-BF73-0D43EA32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52" y="-4800997"/>
            <a:ext cx="5641342" cy="39859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5F16FF-A9FB-1903-B588-592F278419C1}"/>
              </a:ext>
            </a:extLst>
          </p:cNvPr>
          <p:cNvSpPr txBox="1"/>
          <p:nvPr/>
        </p:nvSpPr>
        <p:spPr>
          <a:xfrm>
            <a:off x="484358" y="-4814813"/>
            <a:ext cx="60321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Reduce emphasis on TV-14 content in prominent placements, as it attracts attention but fails to meet emotional expectations, leading to low customer satisfaction.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Promote TV-PG content more actively using light-hearted, relatable thumbnails and positive messaging banners that better reflect the audience’s emotional preferences.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Repackage TV-PG series with uplifting titles, gentle humor, and everyday story themes to enhance relatability and viewer connection.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B2DDB3-7025-3A34-ECB8-BD2A5BD751D6}"/>
              </a:ext>
            </a:extLst>
          </p:cNvPr>
          <p:cNvSpPr txBox="1"/>
          <p:nvPr/>
        </p:nvSpPr>
        <p:spPr>
          <a:xfrm>
            <a:off x="237205" y="-7510229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Laugh Legacy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(Female)</a:t>
            </a:r>
          </a:p>
        </p:txBody>
      </p:sp>
    </p:spTree>
    <p:extLst>
      <p:ext uri="{BB962C8B-B14F-4D97-AF65-F5344CB8AC3E}">
        <p14:creationId xmlns:p14="http://schemas.microsoft.com/office/powerpoint/2010/main" val="55664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564DF-DB67-1944-62D8-B859A58F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75612A36-D543-0F78-4FC3-31FEE2198C10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229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D72B2-9886-05F0-97F1-ADEE480B9FBC}"/>
              </a:ext>
            </a:extLst>
          </p:cNvPr>
          <p:cNvSpPr txBox="1"/>
          <p:nvPr/>
        </p:nvSpPr>
        <p:spPr>
          <a:xfrm>
            <a:off x="4664364" y="928782"/>
            <a:ext cx="286328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France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91CFE-69B3-D6FF-6D82-8C02F257FB01}"/>
              </a:ext>
            </a:extLst>
          </p:cNvPr>
          <p:cNvSpPr txBox="1"/>
          <p:nvPr/>
        </p:nvSpPr>
        <p:spPr>
          <a:xfrm>
            <a:off x="5867412" y="-358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E9235-2750-38E5-0165-CE8E3C6A909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55892-3FA0-AA4F-0A7F-B738645BD47C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88C855-11E2-770C-5073-C8A733217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6354"/>
            <a:ext cx="5978524" cy="42166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F8F7AF-14F7-D038-DF60-FEA03CA44848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847C4-8053-F8DD-BB9F-75FAA2403F87}"/>
              </a:ext>
            </a:extLst>
          </p:cNvPr>
          <p:cNvSpPr txBox="1"/>
          <p:nvPr/>
        </p:nvSpPr>
        <p:spPr>
          <a:xfrm>
            <a:off x="249983" y="2506354"/>
            <a:ext cx="5617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TV-Y7 content prominently through energetic banners, animated thumbnails, and fast-cut teasers that highlight humor, action, and visual excitement.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Curate themed playlists like “Quick Laughs,” “Teen Fun Picks,” or “Fast &amp; Fun TV” to match the segment’s preference for light, easily consumable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Optimize for mobile-first viewing with vertical trailers and bite-sized previews tailored for short attention spans and fast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Maintain momentum with regular content refreshes and push notifications when new TV-Y7 episodes drop to sustain active engagement and loyalty.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CC88D6-804C-CF2F-9968-85584616CCEA}"/>
              </a:ext>
            </a:extLst>
          </p:cNvPr>
          <p:cNvSpPr txBox="1"/>
          <p:nvPr/>
        </p:nvSpPr>
        <p:spPr>
          <a:xfrm>
            <a:off x="191846" y="-4625681"/>
            <a:ext cx="584185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LoveBloom_Teen</a:t>
            </a:r>
            <a:r>
              <a:rPr lang="en-US" b="1" dirty="0"/>
              <a:t>(Male):-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 Positive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engagement results in high customer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TV-Y7: High rating and high engagement → best aligned.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Fit: R² &gt; 0.7, Adjusted R² &gt; 0.5 → Very strong trend.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C04CE-FE2F-1273-A083-85A3ED526ADC}"/>
              </a:ext>
            </a:extLst>
          </p:cNvPr>
          <p:cNvSpPr txBox="1"/>
          <p:nvPr/>
        </p:nvSpPr>
        <p:spPr>
          <a:xfrm>
            <a:off x="129544" y="-2487735"/>
            <a:ext cx="59785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Shows a strong link between high engagement and high customer rating.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TV-Y7 content aligns perfectly with their preferences – fun, light, and teen-friendly.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They are responsive to content that is visually engaging, fast-paced, and easy to consume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99E7C-3877-DB74-C23F-87ED794A3424}"/>
              </a:ext>
            </a:extLst>
          </p:cNvPr>
          <p:cNvSpPr txBox="1"/>
          <p:nvPr/>
        </p:nvSpPr>
        <p:spPr>
          <a:xfrm>
            <a:off x="8332237" y="-6933516"/>
            <a:ext cx="38597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sz="1400" b="1" dirty="0"/>
              <a:t>TV-Y7</a:t>
            </a:r>
            <a:r>
              <a:rPr lang="en-US" sz="1400" dirty="0"/>
              <a:t> → High engagement, high rating</a:t>
            </a:r>
            <a:br>
              <a:rPr lang="en-US" sz="1400" dirty="0"/>
            </a:br>
            <a:r>
              <a:rPr lang="en-US" sz="1400" dirty="0"/>
              <a:t>✅ Viewers are highly satisfied with fun, fast-paced, and visually engaging content, indicating strong alignment with their preferences.</a:t>
            </a:r>
          </a:p>
          <a:p>
            <a:r>
              <a:rPr lang="en-US" sz="1400" dirty="0"/>
              <a:t>This segment responds well to content that is </a:t>
            </a:r>
            <a:r>
              <a:rPr lang="en-US" sz="1400" b="1" dirty="0"/>
              <a:t>light, accessible, and entertaining</a:t>
            </a:r>
            <a:r>
              <a:rPr lang="en-US" sz="1400" dirty="0"/>
              <a:t>, showing a clear connection between </a:t>
            </a:r>
            <a:r>
              <a:rPr lang="en-US" sz="1400" b="1" dirty="0"/>
              <a:t>active viewing and satisfaction</a:t>
            </a:r>
            <a:r>
              <a:rPr lang="en-US" sz="14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129CD9-ECB7-75CF-C3CB-53E537A4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0522594"/>
            <a:ext cx="5978524" cy="42166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9BC415-7167-D641-5468-128DE6DD2574}"/>
              </a:ext>
            </a:extLst>
          </p:cNvPr>
          <p:cNvSpPr txBox="1"/>
          <p:nvPr/>
        </p:nvSpPr>
        <p:spPr>
          <a:xfrm>
            <a:off x="344246" y="10476736"/>
            <a:ext cx="58418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Scatter plot shows a negative slope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As </a:t>
            </a:r>
            <a:r>
              <a:rPr lang="en-US" b="1" dirty="0"/>
              <a:t>engagement decreases</a:t>
            </a:r>
            <a:r>
              <a:rPr lang="en-US" dirty="0"/>
              <a:t>, </a:t>
            </a:r>
            <a:r>
              <a:rPr lang="en-US" b="1" dirty="0"/>
              <a:t>customer rating increases</a:t>
            </a:r>
            <a:r>
              <a:rPr lang="en-US" dirty="0"/>
              <a:t>.</a:t>
            </a:r>
          </a:p>
          <a:p>
            <a:r>
              <a:rPr lang="en-US" b="1" dirty="0"/>
              <a:t>PG-13</a:t>
            </a:r>
            <a:r>
              <a:rPr lang="en-US" dirty="0"/>
              <a:t> appears on the regression line:</a:t>
            </a:r>
          </a:p>
          <a:p>
            <a:pPr lvl="1"/>
            <a:r>
              <a:rPr lang="en-US" sz="1600" spc="110" dirty="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rPr>
              <a:t>Low engagement, but high customer rating</a:t>
            </a:r>
          </a:p>
          <a:p>
            <a:r>
              <a:rPr lang="en-US" b="1" dirty="0"/>
              <a:t>TV-Y7</a:t>
            </a:r>
            <a:r>
              <a:rPr lang="en-US" dirty="0"/>
              <a:t> also lies on the regression line:</a:t>
            </a:r>
          </a:p>
          <a:p>
            <a:pPr lvl="1"/>
            <a:r>
              <a:rPr lang="en-US" sz="1600" spc="110" dirty="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rPr>
              <a:t>High engagement, but low customer rating</a:t>
            </a:r>
          </a:p>
          <a:p>
            <a:r>
              <a:rPr lang="en-US" b="1" dirty="0"/>
              <a:t>Regression strength</a:t>
            </a:r>
            <a:r>
              <a:rPr lang="en-US" dirty="0"/>
              <a:t>:</a:t>
            </a:r>
          </a:p>
          <a:p>
            <a:pPr lvl="1"/>
            <a:r>
              <a:rPr lang="en-US" sz="1600" spc="110" dirty="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rPr>
              <a:t>R² = 0.6, Adjusted R² = 0.5 → moderately reliable trend.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2D01D-5FB2-4CEE-4375-92EC82EA3B7F}"/>
              </a:ext>
            </a:extLst>
          </p:cNvPr>
          <p:cNvSpPr txBox="1"/>
          <p:nvPr/>
        </p:nvSpPr>
        <p:spPr>
          <a:xfrm>
            <a:off x="281944" y="13174428"/>
            <a:ext cx="59785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Simley Stream Youth (Female):</a:t>
            </a:r>
            <a:r>
              <a:rPr lang="en-US" dirty="0"/>
              <a:t> viewers prefer </a:t>
            </a:r>
            <a:r>
              <a:rPr lang="en-US" b="1" dirty="0"/>
              <a:t>mature, story-driven TV series</a:t>
            </a:r>
            <a:r>
              <a:rPr lang="en-US" dirty="0"/>
              <a:t> over light or overly child-friendly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PG-13 has high potential — it just needs better </a:t>
            </a:r>
            <a:r>
              <a:rPr lang="en-US" b="1" dirty="0"/>
              <a:t>discovery, packaging, or placement</a:t>
            </a:r>
            <a:r>
              <a:rPr lang="en-US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A930E0-A441-E4CF-F287-554D0CA49636}"/>
              </a:ext>
            </a:extLst>
          </p:cNvPr>
          <p:cNvSpPr txBox="1"/>
          <p:nvPr/>
        </p:nvSpPr>
        <p:spPr>
          <a:xfrm>
            <a:off x="8484637" y="8295283"/>
            <a:ext cx="3859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sz="1400" b="1" dirty="0"/>
              <a:t>PG-13</a:t>
            </a:r>
            <a:r>
              <a:rPr lang="en-US" sz="1400" dirty="0"/>
              <a:t> → </a:t>
            </a:r>
            <a:r>
              <a:rPr lang="en-US" sz="1400" b="1" dirty="0"/>
              <a:t>Low engagement</a:t>
            </a:r>
            <a:r>
              <a:rPr lang="en-US" sz="1400" dirty="0"/>
              <a:t>, but </a:t>
            </a:r>
            <a:r>
              <a:rPr lang="en-US" sz="1400" b="1" dirty="0"/>
              <a:t>high customer rating</a:t>
            </a:r>
            <a:br>
              <a:rPr lang="en-US" sz="1400" dirty="0"/>
            </a:br>
            <a:r>
              <a:rPr lang="en-US" sz="1400" dirty="0"/>
              <a:t>✅ Viewers appreciate the content quality — it just needs better </a:t>
            </a:r>
            <a:r>
              <a:rPr lang="en-US" sz="1400" b="1" dirty="0"/>
              <a:t>visibility</a:t>
            </a:r>
            <a:r>
              <a:rPr lang="en-US" sz="1400" dirty="0"/>
              <a:t> and </a:t>
            </a:r>
            <a:r>
              <a:rPr lang="en-US" sz="1400" b="1" dirty="0"/>
              <a:t>promotion</a:t>
            </a:r>
            <a:r>
              <a:rPr lang="en-US" sz="1400" dirty="0"/>
              <a:t>.</a:t>
            </a:r>
          </a:p>
          <a:p>
            <a:r>
              <a:rPr lang="en-US" sz="1400" b="1" dirty="0"/>
              <a:t>TV-Y7</a:t>
            </a:r>
            <a:r>
              <a:rPr lang="en-US" sz="1400" dirty="0"/>
              <a:t> → </a:t>
            </a:r>
            <a:r>
              <a:rPr lang="en-US" sz="1400" b="1" dirty="0"/>
              <a:t>High engagement</a:t>
            </a:r>
            <a:r>
              <a:rPr lang="en-US" sz="1400" dirty="0"/>
              <a:t>, but </a:t>
            </a:r>
            <a:r>
              <a:rPr lang="en-US" sz="1400" b="1" dirty="0"/>
              <a:t>low satisfaction</a:t>
            </a:r>
            <a:br>
              <a:rPr lang="en-US" sz="1400" dirty="0"/>
            </a:br>
            <a:r>
              <a:rPr lang="en-US" sz="1400" dirty="0"/>
              <a:t>❌ Viewers are watching, but not enjoying — possibly due to lack of depth or relatability.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FEF0A-E5FC-CD1A-5752-23186AA2C437}"/>
              </a:ext>
            </a:extLst>
          </p:cNvPr>
          <p:cNvSpPr txBox="1"/>
          <p:nvPr/>
        </p:nvSpPr>
        <p:spPr>
          <a:xfrm>
            <a:off x="237205" y="806069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Smiley Stream Youth (Female)</a:t>
            </a:r>
          </a:p>
        </p:txBody>
      </p:sp>
    </p:spTree>
    <p:extLst>
      <p:ext uri="{BB962C8B-B14F-4D97-AF65-F5344CB8AC3E}">
        <p14:creationId xmlns:p14="http://schemas.microsoft.com/office/powerpoint/2010/main" val="341768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7BAFD-5F8C-8472-C99F-35CBE6C7A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10574A9-3864-D853-7076-2292A8F504AF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229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03BA3-3D56-4365-8685-DE4122BA64CA}"/>
              </a:ext>
            </a:extLst>
          </p:cNvPr>
          <p:cNvSpPr txBox="1"/>
          <p:nvPr/>
        </p:nvSpPr>
        <p:spPr>
          <a:xfrm>
            <a:off x="4664364" y="928782"/>
            <a:ext cx="286328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France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2B45E-BE1F-3B57-2EEF-1F897DC089B3}"/>
              </a:ext>
            </a:extLst>
          </p:cNvPr>
          <p:cNvSpPr txBox="1"/>
          <p:nvPr/>
        </p:nvSpPr>
        <p:spPr>
          <a:xfrm>
            <a:off x="5867412" y="-358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4B59D3-7C5E-7076-F291-CA4396D2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6354"/>
            <a:ext cx="5978524" cy="42166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BB7D41-353D-7F42-81B6-66688E5F759F}"/>
              </a:ext>
            </a:extLst>
          </p:cNvPr>
          <p:cNvSpPr txBox="1"/>
          <p:nvPr/>
        </p:nvSpPr>
        <p:spPr>
          <a:xfrm>
            <a:off x="191846" y="2460496"/>
            <a:ext cx="58418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Scatter plot shows a negative slope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As </a:t>
            </a:r>
            <a:r>
              <a:rPr lang="en-US" b="1" dirty="0"/>
              <a:t>engagement decreases</a:t>
            </a:r>
            <a:r>
              <a:rPr lang="en-US" dirty="0"/>
              <a:t>, </a:t>
            </a:r>
            <a:r>
              <a:rPr lang="en-US" b="1" dirty="0"/>
              <a:t>customer rating increases</a:t>
            </a:r>
            <a:r>
              <a:rPr lang="en-US" dirty="0"/>
              <a:t>.</a:t>
            </a:r>
          </a:p>
          <a:p>
            <a:r>
              <a:rPr lang="en-US" b="1" dirty="0"/>
              <a:t>PG-13</a:t>
            </a:r>
            <a:r>
              <a:rPr lang="en-US" dirty="0"/>
              <a:t> appears on the regression line:</a:t>
            </a:r>
          </a:p>
          <a:p>
            <a:pPr lvl="1"/>
            <a:r>
              <a:rPr lang="en-US" sz="1600" spc="110" dirty="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rPr>
              <a:t>Low engagement, but high customer rating</a:t>
            </a:r>
          </a:p>
          <a:p>
            <a:r>
              <a:rPr lang="en-US" b="1" dirty="0"/>
              <a:t>TV-Y7</a:t>
            </a:r>
            <a:r>
              <a:rPr lang="en-US" dirty="0"/>
              <a:t> also lies on the regression line:</a:t>
            </a:r>
          </a:p>
          <a:p>
            <a:pPr lvl="1"/>
            <a:r>
              <a:rPr lang="en-US" sz="1600" spc="110" dirty="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rPr>
              <a:t>High engagement, but low customer rating</a:t>
            </a:r>
          </a:p>
          <a:p>
            <a:r>
              <a:rPr lang="en-US" b="1" dirty="0"/>
              <a:t>Regression strength</a:t>
            </a:r>
            <a:r>
              <a:rPr lang="en-US" dirty="0"/>
              <a:t>:</a:t>
            </a:r>
          </a:p>
          <a:p>
            <a:pPr lvl="1"/>
            <a:r>
              <a:rPr lang="en-US" sz="1600" spc="110" dirty="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rPr>
              <a:t>R² = 0.6, Adjusted R² = 0.5 → moderately reliable trend.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0124AE-1C8D-30B7-BDC4-97C05A1929DE}"/>
              </a:ext>
            </a:extLst>
          </p:cNvPr>
          <p:cNvSpPr txBox="1"/>
          <p:nvPr/>
        </p:nvSpPr>
        <p:spPr>
          <a:xfrm>
            <a:off x="129544" y="5158188"/>
            <a:ext cx="59785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Simley Stream Youth (Female):</a:t>
            </a:r>
            <a:r>
              <a:rPr lang="en-US" dirty="0"/>
              <a:t> viewers prefer </a:t>
            </a:r>
            <a:r>
              <a:rPr lang="en-US" b="1" dirty="0"/>
              <a:t>mature, story-driven TV series</a:t>
            </a:r>
            <a:r>
              <a:rPr lang="en-US" dirty="0"/>
              <a:t> over light or overly child-friendly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PG-13 has high potential — it just needs better </a:t>
            </a:r>
            <a:r>
              <a:rPr lang="en-US" b="1" dirty="0"/>
              <a:t>discovery, packaging, or placement</a:t>
            </a:r>
            <a:r>
              <a:rPr lang="en-US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46DA6-3D52-522E-4532-AAE4F1D6E768}"/>
              </a:ext>
            </a:extLst>
          </p:cNvPr>
          <p:cNvSpPr txBox="1"/>
          <p:nvPr/>
        </p:nvSpPr>
        <p:spPr>
          <a:xfrm>
            <a:off x="8332237" y="279043"/>
            <a:ext cx="38597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sz="1400" b="1" dirty="0"/>
              <a:t>PG-13</a:t>
            </a:r>
            <a:r>
              <a:rPr lang="en-US" sz="1400" dirty="0"/>
              <a:t> → </a:t>
            </a:r>
            <a:r>
              <a:rPr lang="en-US" sz="1400" b="1" dirty="0"/>
              <a:t>Low engagement</a:t>
            </a:r>
            <a:r>
              <a:rPr lang="en-US" sz="1400" dirty="0"/>
              <a:t>, but </a:t>
            </a:r>
            <a:r>
              <a:rPr lang="en-US" sz="1400" b="1" dirty="0"/>
              <a:t>high customer rating</a:t>
            </a:r>
            <a:br>
              <a:rPr lang="en-US" sz="1400" dirty="0"/>
            </a:br>
            <a:r>
              <a:rPr lang="en-US" sz="1400" dirty="0"/>
              <a:t>✅ Viewers appreciate the content quality — it just needs better </a:t>
            </a:r>
            <a:r>
              <a:rPr lang="en-US" sz="1400" b="1" dirty="0"/>
              <a:t>visibility</a:t>
            </a:r>
            <a:r>
              <a:rPr lang="en-US" sz="1400" dirty="0"/>
              <a:t> and </a:t>
            </a:r>
            <a:r>
              <a:rPr lang="en-US" sz="1400" b="1" dirty="0"/>
              <a:t>promotion</a:t>
            </a:r>
            <a:r>
              <a:rPr lang="en-US" sz="1400" dirty="0"/>
              <a:t>.</a:t>
            </a:r>
          </a:p>
          <a:p>
            <a:r>
              <a:rPr lang="en-US" sz="1400" b="1" dirty="0"/>
              <a:t>TV-Y7</a:t>
            </a:r>
            <a:r>
              <a:rPr lang="en-US" sz="1400" dirty="0"/>
              <a:t> → </a:t>
            </a:r>
            <a:r>
              <a:rPr lang="en-US" sz="1400" b="1" dirty="0"/>
              <a:t>High engagement</a:t>
            </a:r>
            <a:r>
              <a:rPr lang="en-US" sz="1400" dirty="0"/>
              <a:t>, but </a:t>
            </a:r>
            <a:r>
              <a:rPr lang="en-US" sz="1400" b="1" dirty="0"/>
              <a:t>low satisfaction</a:t>
            </a:r>
            <a:br>
              <a:rPr lang="en-US" sz="1400" dirty="0"/>
            </a:br>
            <a:r>
              <a:rPr lang="en-US" sz="1400" dirty="0"/>
              <a:t>❌ Viewers are watching, but not enjoying — possibly due to lack of depth or relatability.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6AFFD-F259-DA80-718D-649EB8EF1C09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Smiley Stream Youth (Female)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D1DAA-5E4D-BBBE-B6C2-65405DB97D4D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27F17-3F07-2D9E-2A73-833869C274D4}"/>
              </a:ext>
            </a:extLst>
          </p:cNvPr>
          <p:cNvSpPr txBox="1"/>
          <p:nvPr/>
        </p:nvSpPr>
        <p:spPr>
          <a:xfrm>
            <a:off x="11104880" y="54009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ED3C2-9317-C89C-6741-836DEA5E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5137098"/>
            <a:ext cx="5978524" cy="4216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1FF55E-278D-5B56-3041-37A58DEFE2E1}"/>
              </a:ext>
            </a:extLst>
          </p:cNvPr>
          <p:cNvSpPr txBox="1"/>
          <p:nvPr/>
        </p:nvSpPr>
        <p:spPr>
          <a:xfrm>
            <a:off x="84805" y="-7599002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4BC65-E9C2-9ADB-E0FE-54BC56F91D2C}"/>
              </a:ext>
            </a:extLst>
          </p:cNvPr>
          <p:cNvSpPr txBox="1"/>
          <p:nvPr/>
        </p:nvSpPr>
        <p:spPr>
          <a:xfrm>
            <a:off x="249983" y="-5137098"/>
            <a:ext cx="5617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TV-Y7 content prominently through energetic banners, animated thumbnails, and fast-cut teasers that highlight humor, action, and visual excitement.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Curate themed playlists like “Quick Laughs,” “Teen Fun Picks,” or “Fast &amp; Fun TV” to match the segment’s preference for light, easily consumable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Optimize for mobile-first viewing with vertical trailers and bite-sized previews tailored for short attention spans and fast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Maintain momentum with regular content refreshes and push notifications when new TV-Y7 episodes drop to sustain active engagement and loyalty.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38A560-F805-B6EE-ADCC-54FE48CEAE64}"/>
              </a:ext>
            </a:extLst>
          </p:cNvPr>
          <p:cNvSpPr txBox="1"/>
          <p:nvPr/>
        </p:nvSpPr>
        <p:spPr>
          <a:xfrm>
            <a:off x="249983" y="7582201"/>
            <a:ext cx="58460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PG-13 content more actively through youth-focused banners, dramatic thumbnails, and short emotional teaser clips, as this content is highly rated by the Simley Stream Youth (Female) segment despite currently low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Reduce the visibility of TV-Y7 content on screens for this segment, since it shows high engagement but consistently receives low customer ratings, indicating a mismatch between viewership and satisfaction.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Repackage PG-13 series with more relatable titles, trend-based keywords, and appealing artwork to increase discoverability and connection with youth preferences</a:t>
            </a:r>
          </a:p>
        </p:txBody>
      </p:sp>
    </p:spTree>
    <p:extLst>
      <p:ext uri="{BB962C8B-B14F-4D97-AF65-F5344CB8AC3E}">
        <p14:creationId xmlns:p14="http://schemas.microsoft.com/office/powerpoint/2010/main" val="13163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9BBD7-8AB4-E4D4-A8E0-F580E1F0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4398363-1FFE-1B93-4951-F3286E91A0A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229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680B4-88EA-4060-8F50-32FDFE0DB5A9}"/>
              </a:ext>
            </a:extLst>
          </p:cNvPr>
          <p:cNvSpPr txBox="1"/>
          <p:nvPr/>
        </p:nvSpPr>
        <p:spPr>
          <a:xfrm>
            <a:off x="4664364" y="928782"/>
            <a:ext cx="286328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France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DFA8B-00B4-BD51-E0C0-D45C517EB3CF}"/>
              </a:ext>
            </a:extLst>
          </p:cNvPr>
          <p:cNvSpPr txBox="1"/>
          <p:nvPr/>
        </p:nvSpPr>
        <p:spPr>
          <a:xfrm>
            <a:off x="5867412" y="-358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A3B329-4947-5E6C-2818-4343E83B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06354"/>
            <a:ext cx="5978524" cy="42166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34174-90C1-329D-505C-C60471A18D16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Smiley Stream Youth (Female)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14BFC-8538-6750-C04C-9D0704961E4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2CCFD-9F59-63F4-8838-03908E0538CA}"/>
              </a:ext>
            </a:extLst>
          </p:cNvPr>
          <p:cNvSpPr txBox="1"/>
          <p:nvPr/>
        </p:nvSpPr>
        <p:spPr>
          <a:xfrm>
            <a:off x="11104880" y="54009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B520B-8DB0-98C5-8501-C2ECF516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5137098"/>
            <a:ext cx="5978524" cy="4216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64B821-D4C5-051F-25D4-D480F464B4BC}"/>
              </a:ext>
            </a:extLst>
          </p:cNvPr>
          <p:cNvSpPr txBox="1"/>
          <p:nvPr/>
        </p:nvSpPr>
        <p:spPr>
          <a:xfrm>
            <a:off x="84805" y="-7599002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107AB9-A134-B3D1-201A-515E9D842C73}"/>
              </a:ext>
            </a:extLst>
          </p:cNvPr>
          <p:cNvSpPr txBox="1"/>
          <p:nvPr/>
        </p:nvSpPr>
        <p:spPr>
          <a:xfrm>
            <a:off x="249983" y="-5137098"/>
            <a:ext cx="5617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TV-Y7 content prominently through energetic banners, animated thumbnails, and fast-cut teasers that highlight humor, action, and visual excitement.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Curate themed playlists like “Quick Laughs,” “Teen Fun Picks,” or “Fast &amp; Fun TV” to match the segment’s preference for light, easily consumable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Optimize for mobile-first viewing with vertical trailers and bite-sized previews tailored for short attention spans and fast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Maintain momentum with regular content refreshes and push notifications when new TV-Y7 episodes drop to sustain active engagement and loyalty.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0C69D-760C-4465-2370-73FB7E38E0BC}"/>
              </a:ext>
            </a:extLst>
          </p:cNvPr>
          <p:cNvSpPr txBox="1"/>
          <p:nvPr/>
        </p:nvSpPr>
        <p:spPr>
          <a:xfrm>
            <a:off x="249983" y="2506354"/>
            <a:ext cx="58460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PG-13 content more actively through youth-focused banners, dramatic thumbnails, and short emotional teaser clips, as this content is highly rated by the Simley Stream Youth (Female) segment despite currently low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Reduce the visibility of TV-Y7 content on screens for this segment, since it shows high engagement but consistently receives low customer ratings, indicating a mismatch between viewership and satisfaction.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Repackage PG-13 series with more relatable titles, trend-based keywords, and appealing artwork to increase discoverability and connection with youth preferences</a:t>
            </a:r>
          </a:p>
        </p:txBody>
      </p:sp>
    </p:spTree>
    <p:extLst>
      <p:ext uri="{BB962C8B-B14F-4D97-AF65-F5344CB8AC3E}">
        <p14:creationId xmlns:p14="http://schemas.microsoft.com/office/powerpoint/2010/main" val="302534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9E250-C70E-BC4B-3C47-C93950D8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6319C-389D-C97F-5F77-080C69271382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87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FA80-C378-4CA8-E235-6F365967B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4E8AB114-87D3-D1CC-F874-B9BD692E9B9A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0827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8A65A-557A-07F0-570E-77C5EA170E7B}"/>
              </a:ext>
            </a:extLst>
          </p:cNvPr>
          <p:cNvSpPr txBox="1"/>
          <p:nvPr/>
        </p:nvSpPr>
        <p:spPr>
          <a:xfrm>
            <a:off x="5010609" y="1012763"/>
            <a:ext cx="2170787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E0F8B-135E-B191-E3CD-C6CB768043FD}"/>
              </a:ext>
            </a:extLst>
          </p:cNvPr>
          <p:cNvSpPr txBox="1"/>
          <p:nvPr/>
        </p:nvSpPr>
        <p:spPr>
          <a:xfrm>
            <a:off x="5867412" y="20180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C7432-A8AA-8730-E9F8-DC45359C5C01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(Female)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99502-89F8-9709-B5F6-BA5627318C6F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B84FA-412D-D934-A5B7-A382D4F7EE0C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F4D13-606A-30B5-09C5-DC85A8D7D086}"/>
              </a:ext>
            </a:extLst>
          </p:cNvPr>
          <p:cNvSpPr txBox="1"/>
          <p:nvPr/>
        </p:nvSpPr>
        <p:spPr>
          <a:xfrm>
            <a:off x="130453" y="1374435"/>
            <a:ext cx="58418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Love Bloom Teen (Female) – India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Higher engagement tends to result in </a:t>
            </a:r>
            <a:r>
              <a:rPr lang="en-US" b="1" dirty="0"/>
              <a:t>lower customer ratings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0.97, Adjusted R² = 0.95 → Extremely strong and reliable trend</a:t>
            </a:r>
          </a:p>
          <a:p>
            <a:r>
              <a:rPr lang="en-US" b="1" dirty="0"/>
              <a:t>Insight on G Rated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low engagement, it lies above the regression line → High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G-rated movies are </a:t>
            </a:r>
            <a:r>
              <a:rPr lang="en-US" b="1" dirty="0"/>
              <a:t>well-aligned</a:t>
            </a:r>
            <a:r>
              <a:rPr lang="en-US" dirty="0"/>
              <a:t> with viewer expectations and emotional preferences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AA964-2AF5-E632-5F20-2DDDFDCAEA2F}"/>
              </a:ext>
            </a:extLst>
          </p:cNvPr>
          <p:cNvSpPr txBox="1"/>
          <p:nvPr/>
        </p:nvSpPr>
        <p:spPr>
          <a:xfrm>
            <a:off x="129544" y="4196070"/>
            <a:ext cx="6212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There is a clear </a:t>
            </a:r>
            <a:r>
              <a:rPr lang="en-US" b="1" dirty="0"/>
              <a:t>inverse relationship</a:t>
            </a:r>
            <a:r>
              <a:rPr lang="en-US" dirty="0"/>
              <a:t>: when engagement is artificially increased (e.g., due to platform promotion), it doesn’t guarantee high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G-rated</a:t>
            </a:r>
            <a:r>
              <a:rPr lang="en-US" dirty="0"/>
              <a:t> content receives the </a:t>
            </a:r>
            <a:r>
              <a:rPr lang="en-US" b="1" dirty="0"/>
              <a:t>highest ratings</a:t>
            </a:r>
            <a:r>
              <a:rPr lang="en-US" dirty="0"/>
              <a:t> despite having low engagement → Reflects genuine liking and emotional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 content, although heavily consumed, is </a:t>
            </a:r>
            <a:r>
              <a:rPr lang="en-US" b="1" dirty="0"/>
              <a:t>rated poorly</a:t>
            </a:r>
            <a:r>
              <a:rPr lang="en-US" dirty="0"/>
              <a:t>, showing dissatisfaction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R-rated</a:t>
            </a:r>
            <a:r>
              <a:rPr lang="en-US" dirty="0"/>
              <a:t> movies receive moderate ratings and moderate engagement → Less preferred.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053EC1-829F-4598-C956-B5BBF2AFF411}"/>
              </a:ext>
            </a:extLst>
          </p:cNvPr>
          <p:cNvSpPr txBox="1"/>
          <p:nvPr/>
        </p:nvSpPr>
        <p:spPr>
          <a:xfrm>
            <a:off x="7735078" y="251051"/>
            <a:ext cx="44569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G-rated: Low engagement but high satisfaction ✅</a:t>
            </a:r>
            <a:br>
              <a:rPr lang="en-US" altLang="en-US" sz="1400" dirty="0"/>
            </a:br>
            <a:r>
              <a:rPr lang="en-US" altLang="en-US" sz="1400" dirty="0"/>
              <a:t>→ Customers choose it less often, but when they do, they love it.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TV-PG: High engagement, low satisfaction ❌</a:t>
            </a:r>
            <a:br>
              <a:rPr lang="en-US" altLang="en-US" sz="1400" dirty="0"/>
            </a:br>
            <a:r>
              <a:rPr lang="en-US" altLang="en-US" sz="1400" dirty="0"/>
              <a:t>→ Likely being pushed or misaligned with segment’s values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R-rated: Moderate everything ➖</a:t>
            </a:r>
            <a:br>
              <a:rPr lang="en-US" altLang="en-US" sz="1400" dirty="0"/>
            </a:br>
            <a:r>
              <a:rPr lang="en-US" altLang="en-US" sz="1400" dirty="0"/>
              <a:t>→ No strong appeal; not worth focusing 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573CC52-FA42-F9C7-BE1B-E765DC69A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35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0BD2A4-FCC0-9F81-61AA-FF7C08DE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96" y="2497820"/>
            <a:ext cx="5842760" cy="42835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26806B-2DF0-B69C-9C93-ABAD365D6D2D}"/>
              </a:ext>
            </a:extLst>
          </p:cNvPr>
          <p:cNvSpPr txBox="1"/>
          <p:nvPr/>
        </p:nvSpPr>
        <p:spPr>
          <a:xfrm>
            <a:off x="249983" y="7693141"/>
            <a:ext cx="5846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r>
              <a:rPr lang="en-US" sz="1800" b="1" dirty="0"/>
              <a:t>1. Prioritize G-rated content</a:t>
            </a:r>
            <a:r>
              <a:rPr lang="en-US" sz="1800" dirty="0"/>
              <a:t> for this segment — even with low watch rates, it results in very high satisfaction. Promote through trust-based, emotion-driven banners.</a:t>
            </a:r>
          </a:p>
          <a:p>
            <a:endParaRPr lang="en-US" sz="1800" dirty="0"/>
          </a:p>
          <a:p>
            <a:r>
              <a:rPr lang="en-US" sz="1800" b="1" dirty="0"/>
              <a:t>2. Reduce recommendation of TV-PG movies</a:t>
            </a:r>
            <a:r>
              <a:rPr lang="en-US" sz="1800" dirty="0"/>
              <a:t>, as high engagement is misleading and leads to dissatisfaction. This segment does not emotionally connect with it.</a:t>
            </a:r>
          </a:p>
          <a:p>
            <a:endParaRPr lang="en-US" sz="1800" b="1" dirty="0"/>
          </a:p>
          <a:p>
            <a:r>
              <a:rPr lang="en-US" sz="1800" b="1" dirty="0"/>
              <a:t>3. Avoid pushing R-rated content</a:t>
            </a:r>
            <a:r>
              <a:rPr lang="en-US" sz="1800" dirty="0"/>
              <a:t>, as it receives average interest and average satisfaction — not impactful for this segment.</a:t>
            </a:r>
          </a:p>
          <a:p>
            <a:endParaRPr lang="en-US" sz="1800" dirty="0"/>
          </a:p>
          <a:p>
            <a:r>
              <a:rPr lang="en-US" sz="1800" dirty="0"/>
              <a:t>4. Refine the algorithm to </a:t>
            </a:r>
            <a:r>
              <a:rPr lang="en-US" sz="1800" b="1" dirty="0"/>
              <a:t>recommend quality-focused content</a:t>
            </a:r>
            <a:r>
              <a:rPr lang="en-US" sz="1800" dirty="0"/>
              <a:t>, not engagement-heavy titles. Maintain emotional and light-hearted themes suitable for teen females.</a:t>
            </a:r>
          </a:p>
        </p:txBody>
      </p:sp>
    </p:spTree>
    <p:extLst>
      <p:ext uri="{BB962C8B-B14F-4D97-AF65-F5344CB8AC3E}">
        <p14:creationId xmlns:p14="http://schemas.microsoft.com/office/powerpoint/2010/main" val="176448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D48A1-2A3D-C961-45B1-0E138EEE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5375A91A-CB0C-E10F-4865-8ABA7F6889F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0827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DB7CD-3F2A-B6E5-A40B-B7A1257B984D}"/>
              </a:ext>
            </a:extLst>
          </p:cNvPr>
          <p:cNvSpPr txBox="1"/>
          <p:nvPr/>
        </p:nvSpPr>
        <p:spPr>
          <a:xfrm>
            <a:off x="5010609" y="1012763"/>
            <a:ext cx="2170787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8E4C9-7B01-0D38-6F7A-FF3240584B7A}"/>
              </a:ext>
            </a:extLst>
          </p:cNvPr>
          <p:cNvSpPr txBox="1"/>
          <p:nvPr/>
        </p:nvSpPr>
        <p:spPr>
          <a:xfrm>
            <a:off x="5867412" y="20180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205AA-3981-F780-C95B-FBA610358A73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96487-10D2-3AA9-0554-05FC0FA64F14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7EA312D-96AD-C732-267F-5A9144F8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35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57B992-06A1-CFA1-9E49-FEF676732274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(Female)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7F858-36A7-EB52-E3B7-071863701B59}"/>
              </a:ext>
            </a:extLst>
          </p:cNvPr>
          <p:cNvSpPr txBox="1"/>
          <p:nvPr/>
        </p:nvSpPr>
        <p:spPr>
          <a:xfrm>
            <a:off x="130453" y="-5959420"/>
            <a:ext cx="58418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Love Bloom Teen (Female) – India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Higher engagement tends to result in </a:t>
            </a:r>
            <a:r>
              <a:rPr lang="en-US" b="1" dirty="0"/>
              <a:t>lower customer ratings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0.97, Adjusted R² = 0.95 → Extremely strong and reliable trend</a:t>
            </a:r>
          </a:p>
          <a:p>
            <a:r>
              <a:rPr lang="en-US" b="1" dirty="0"/>
              <a:t>Insight on G Rated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low engagement, it lies above the regression line → High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G-rated movies are </a:t>
            </a:r>
            <a:r>
              <a:rPr lang="en-US" b="1" dirty="0"/>
              <a:t>well-aligned</a:t>
            </a:r>
            <a:r>
              <a:rPr lang="en-US" dirty="0"/>
              <a:t> with viewer expectations and emotional preferences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700782-69AF-856A-2874-DC1ABB87BE74}"/>
              </a:ext>
            </a:extLst>
          </p:cNvPr>
          <p:cNvSpPr txBox="1"/>
          <p:nvPr/>
        </p:nvSpPr>
        <p:spPr>
          <a:xfrm>
            <a:off x="129544" y="-3137785"/>
            <a:ext cx="62129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There is a clear </a:t>
            </a:r>
            <a:r>
              <a:rPr lang="en-US" b="1" dirty="0"/>
              <a:t>inverse relationship</a:t>
            </a:r>
            <a:r>
              <a:rPr lang="en-US" dirty="0"/>
              <a:t>: when engagement is artificially increased (e.g., due to platform promotion), it doesn’t guarantee high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G-rated</a:t>
            </a:r>
            <a:r>
              <a:rPr lang="en-US" dirty="0"/>
              <a:t> content receives the </a:t>
            </a:r>
            <a:r>
              <a:rPr lang="en-US" b="1" dirty="0"/>
              <a:t>highest ratings</a:t>
            </a:r>
            <a:r>
              <a:rPr lang="en-US" dirty="0"/>
              <a:t> despite having low engagement → Reflects genuine liking and emotional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 content, although heavily consumed, is </a:t>
            </a:r>
            <a:r>
              <a:rPr lang="en-US" b="1" dirty="0"/>
              <a:t>rated poorly</a:t>
            </a:r>
            <a:r>
              <a:rPr lang="en-US" dirty="0"/>
              <a:t>, showing dissatisfaction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R-rated</a:t>
            </a:r>
            <a:r>
              <a:rPr lang="en-US" dirty="0"/>
              <a:t> movies receive moderate ratings and moderate engagement → Less preferred.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1E8E78-9570-FD03-892F-DE747DA39BB2}"/>
              </a:ext>
            </a:extLst>
          </p:cNvPr>
          <p:cNvSpPr txBox="1"/>
          <p:nvPr/>
        </p:nvSpPr>
        <p:spPr>
          <a:xfrm>
            <a:off x="7735078" y="-7082804"/>
            <a:ext cx="44569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G-rated: Low engagement but high satisfaction ✅</a:t>
            </a:r>
            <a:br>
              <a:rPr lang="en-US" altLang="en-US" sz="1400" dirty="0"/>
            </a:br>
            <a:r>
              <a:rPr lang="en-US" altLang="en-US" sz="1400" dirty="0"/>
              <a:t>→ Customers choose it less often, but when they do, they love it.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TV-PG: High engagement, low satisfaction ❌</a:t>
            </a:r>
            <a:br>
              <a:rPr lang="en-US" altLang="en-US" sz="1400" dirty="0"/>
            </a:br>
            <a:r>
              <a:rPr lang="en-US" altLang="en-US" sz="1400" dirty="0"/>
              <a:t>→ Likely being pushed or misaligned with segment’s values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R-rated: Moderate everything ➖</a:t>
            </a:r>
            <a:br>
              <a:rPr lang="en-US" altLang="en-US" sz="1400" dirty="0"/>
            </a:br>
            <a:r>
              <a:rPr lang="en-US" altLang="en-US" sz="1400" dirty="0"/>
              <a:t>→ No strong appeal; not worth focusing 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CA5DDC-3585-CEE3-F664-ADB459AA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96" y="2497820"/>
            <a:ext cx="5842760" cy="42835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6A2208-D398-7644-BDCE-352324E0CC1A}"/>
              </a:ext>
            </a:extLst>
          </p:cNvPr>
          <p:cNvSpPr txBox="1"/>
          <p:nvPr/>
        </p:nvSpPr>
        <p:spPr>
          <a:xfrm>
            <a:off x="249983" y="2225406"/>
            <a:ext cx="5846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r>
              <a:rPr lang="en-US" sz="1800" b="1" dirty="0"/>
              <a:t>1. Prioritize G-rated content</a:t>
            </a:r>
            <a:r>
              <a:rPr lang="en-US" sz="1800" dirty="0"/>
              <a:t> for this segment — even with low watch rates, it results in very high satisfaction. Promote through trust-based, emotion-driven banners.</a:t>
            </a:r>
          </a:p>
          <a:p>
            <a:endParaRPr lang="en-US" sz="1800" dirty="0"/>
          </a:p>
          <a:p>
            <a:r>
              <a:rPr lang="en-US" sz="1800" b="1" dirty="0"/>
              <a:t>2. Reduce recommendation of TV-PG movies</a:t>
            </a:r>
            <a:r>
              <a:rPr lang="en-US" sz="1800" dirty="0"/>
              <a:t>, as high engagement is misleading and leads to dissatisfaction. This segment does not emotionally connect with it.</a:t>
            </a:r>
          </a:p>
          <a:p>
            <a:endParaRPr lang="en-US" sz="1800" b="1" dirty="0"/>
          </a:p>
          <a:p>
            <a:r>
              <a:rPr lang="en-US" sz="1800" b="1" dirty="0"/>
              <a:t>3. Avoid pushing R-rated content</a:t>
            </a:r>
            <a:r>
              <a:rPr lang="en-US" sz="1800" dirty="0"/>
              <a:t>, as it receives average interest and average satisfaction — not impactful for this segment.</a:t>
            </a:r>
          </a:p>
          <a:p>
            <a:endParaRPr lang="en-US" sz="1800" dirty="0"/>
          </a:p>
          <a:p>
            <a:r>
              <a:rPr lang="en-US" sz="1800" dirty="0"/>
              <a:t>4. Refine the algorithm to </a:t>
            </a:r>
            <a:r>
              <a:rPr lang="en-US" sz="1800" b="1" dirty="0"/>
              <a:t>recommend quality-focused content</a:t>
            </a:r>
            <a:r>
              <a:rPr lang="en-US" sz="1800" dirty="0"/>
              <a:t>, not engagement-heavy titles. Maintain emotional and light-hearted themes suitable for teen females.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40E774-E80F-B8BB-3B0D-C677D0B8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215" y="10163328"/>
            <a:ext cx="6013055" cy="42288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CDBD6D-9D43-BD34-CF14-08E256D3D16B}"/>
              </a:ext>
            </a:extLst>
          </p:cNvPr>
          <p:cNvSpPr txBox="1"/>
          <p:nvPr/>
        </p:nvSpPr>
        <p:spPr>
          <a:xfrm>
            <a:off x="84805" y="7686216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 err="1">
                <a:solidFill>
                  <a:schemeClr val="bg1"/>
                </a:solidFill>
                <a:latin typeface="Darker Grotesque SemiBold"/>
              </a:rPr>
              <a:t>ThrillZest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 Teen (Female)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4A8853-7E04-A0A8-CC24-8CFA70FCF7B4}"/>
              </a:ext>
            </a:extLst>
          </p:cNvPr>
          <p:cNvSpPr txBox="1"/>
          <p:nvPr/>
        </p:nvSpPr>
        <p:spPr>
          <a:xfrm>
            <a:off x="129544" y="9440390"/>
            <a:ext cx="5841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Thrill Zest Teen (Female) – India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generally leads to higher customer ratings.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0.8</a:t>
            </a:r>
          </a:p>
          <a:p>
            <a:r>
              <a:rPr lang="en-US" dirty="0"/>
              <a:t>Adjusted R² = 0.6 → Strong and moderately reliable trend.</a:t>
            </a:r>
          </a:p>
          <a:p>
            <a:r>
              <a:rPr lang="en-US" b="1" dirty="0"/>
              <a:t>Insight on TV-MA Content:</a:t>
            </a:r>
            <a:endParaRPr lang="en-US" dirty="0"/>
          </a:p>
          <a:p>
            <a:r>
              <a:rPr lang="en-US" dirty="0"/>
              <a:t>Frequently appears above the regression line.</a:t>
            </a:r>
          </a:p>
          <a:p>
            <a:r>
              <a:rPr lang="en-US" dirty="0"/>
              <a:t>Highest engagement and highest rating → Top performer.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E168F7-42FC-BA9E-18DB-D5F1F42019A3}"/>
              </a:ext>
            </a:extLst>
          </p:cNvPr>
          <p:cNvSpPr txBox="1"/>
          <p:nvPr/>
        </p:nvSpPr>
        <p:spPr>
          <a:xfrm>
            <a:off x="129544" y="12160664"/>
            <a:ext cx="59785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Strong correlation between </a:t>
            </a:r>
            <a:r>
              <a:rPr lang="en-US" b="1" dirty="0"/>
              <a:t>engagement and customer satisfaction</a:t>
            </a:r>
            <a:r>
              <a:rPr lang="en-US" dirty="0"/>
              <a:t>.</a:t>
            </a:r>
          </a:p>
          <a:p>
            <a:r>
              <a:rPr lang="en-US" b="1" dirty="0"/>
              <a:t>TV-MA</a:t>
            </a:r>
            <a:r>
              <a:rPr lang="en-US" dirty="0"/>
              <a:t> movies perfectly match this segment’s entertainment preference—likely due to mature, thrilling themes.</a:t>
            </a:r>
          </a:p>
          <a:p>
            <a:r>
              <a:rPr lang="en-US" b="1" dirty="0"/>
              <a:t>TV-14</a:t>
            </a:r>
            <a:r>
              <a:rPr lang="en-US" dirty="0"/>
              <a:t> movies show moderate engagement and decent ratings—slightly under the line but have visible potential.</a:t>
            </a:r>
          </a:p>
          <a:p>
            <a:r>
              <a:rPr lang="en-US" b="1" dirty="0"/>
              <a:t>G-rated</a:t>
            </a:r>
            <a:r>
              <a:rPr lang="en-US" dirty="0"/>
              <a:t> movies fall significantly below the regression line—low engagement and poor satisfaction.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DCF6B2-CD45-37C5-E515-3B56DCA3E4B4}"/>
              </a:ext>
            </a:extLst>
          </p:cNvPr>
          <p:cNvSpPr txBox="1"/>
          <p:nvPr/>
        </p:nvSpPr>
        <p:spPr>
          <a:xfrm>
            <a:off x="7931020" y="7892817"/>
            <a:ext cx="4260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TV-MA: High engagement &amp; high rating ✅</a:t>
            </a:r>
            <a:br>
              <a:rPr lang="en-US" altLang="en-US" sz="1400" dirty="0"/>
            </a:br>
            <a:r>
              <a:rPr lang="en-US" altLang="en-US" sz="1400" dirty="0"/>
              <a:t>→ Indicates viewers are deeply satisfied with intense, mature themes and adult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TV-14: Moderate engagement &amp; rating</a:t>
            </a:r>
            <a:br>
              <a:rPr lang="en-US" altLang="en-US" sz="1400" dirty="0"/>
            </a:br>
            <a:r>
              <a:rPr lang="en-US" altLang="en-US" sz="1400" dirty="0"/>
              <a:t>→ Could improve with better promotion and positioning.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G-rated: Low engagement &amp; rating ❌</a:t>
            </a:r>
            <a:br>
              <a:rPr lang="en-US" altLang="en-US" sz="1400" dirty="0"/>
            </a:br>
            <a:r>
              <a:rPr lang="en-US" altLang="en-US" sz="1400" dirty="0"/>
              <a:t>→ Indicates mismatch between content tone and audience maturity level. Likely perceived as childish.</a:t>
            </a:r>
          </a:p>
        </p:txBody>
      </p:sp>
    </p:spTree>
    <p:extLst>
      <p:ext uri="{BB962C8B-B14F-4D97-AF65-F5344CB8AC3E}">
        <p14:creationId xmlns:p14="http://schemas.microsoft.com/office/powerpoint/2010/main" val="3118369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785FD4AE-4218-6807-B8E5-CB544A7E8840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FD6364">
                  <a:alpha val="0"/>
                </a:srgbClr>
              </a:gs>
              <a:gs pos="17000">
                <a:srgbClr val="FD6364"/>
              </a:gs>
              <a:gs pos="35000">
                <a:srgbClr val="FD6364">
                  <a:alpha val="35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3BF51E8-E42E-2370-1907-294C0E294FFF}"/>
              </a:ext>
            </a:extLst>
          </p:cNvPr>
          <p:cNvSpPr/>
          <p:nvPr/>
        </p:nvSpPr>
        <p:spPr>
          <a:xfrm>
            <a:off x="4755884" y="353483"/>
            <a:ext cx="2569464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!!menu_text">
            <a:extLst>
              <a:ext uri="{FF2B5EF4-FFF2-40B4-BE49-F238E27FC236}">
                <a16:creationId xmlns:a16="http://schemas.microsoft.com/office/drawing/2014/main" id="{49C45112-06B5-D467-6D2C-91990F1A0ECA}"/>
              </a:ext>
            </a:extLst>
          </p:cNvPr>
          <p:cNvSpPr txBox="1"/>
          <p:nvPr/>
        </p:nvSpPr>
        <p:spPr>
          <a:xfrm>
            <a:off x="5063827" y="866372"/>
            <a:ext cx="664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Insights</a:t>
            </a:r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C8D57A28-B11A-D3CB-423A-DFE873054D46}"/>
              </a:ext>
            </a:extLst>
          </p:cNvPr>
          <p:cNvSpPr/>
          <p:nvPr/>
        </p:nvSpPr>
        <p:spPr>
          <a:xfrm>
            <a:off x="5291354" y="510436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57F2D61C-4562-05B6-DA5F-74BEBF300BD5}"/>
              </a:ext>
            </a:extLst>
          </p:cNvPr>
          <p:cNvSpPr/>
          <p:nvPr/>
        </p:nvSpPr>
        <p:spPr>
          <a:xfrm>
            <a:off x="6786883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Graphic 12">
            <a:hlinkClick r:id="rId4" action="ppaction://hlinksldjump"/>
            <a:extLst>
              <a:ext uri="{FF2B5EF4-FFF2-40B4-BE49-F238E27FC236}">
                <a16:creationId xmlns:a16="http://schemas.microsoft.com/office/drawing/2014/main" id="{216FCCC5-71DB-0E69-1FC7-43E37DB53C45}"/>
              </a:ext>
            </a:extLst>
          </p:cNvPr>
          <p:cNvSpPr/>
          <p:nvPr/>
        </p:nvSpPr>
        <p:spPr>
          <a:xfrm>
            <a:off x="6029612" y="692257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33F882-5FE3-9FEE-87A9-64E208FE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Presented by Syed Ibrahim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08FAC-280B-C402-9E34-5B7D2ECBE63D}"/>
              </a:ext>
            </a:extLst>
          </p:cNvPr>
          <p:cNvSpPr txBox="1"/>
          <p:nvPr/>
        </p:nvSpPr>
        <p:spPr>
          <a:xfrm>
            <a:off x="207217" y="1563354"/>
            <a:ext cx="3413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 Consumption Dashboard Insights</a:t>
            </a:r>
          </a:p>
          <a:p>
            <a:r>
              <a:rPr lang="en-US" dirty="0">
                <a:solidFill>
                  <a:schemeClr val="bg1"/>
                </a:solidFill>
              </a:rPr>
              <a:t>Total Customers: 14,059</a:t>
            </a:r>
          </a:p>
          <a:p>
            <a:r>
              <a:rPr lang="en-US" dirty="0">
                <a:solidFill>
                  <a:schemeClr val="bg1"/>
                </a:solidFill>
              </a:rPr>
              <a:t>Total Movies Available: 7,103</a:t>
            </a:r>
          </a:p>
          <a:p>
            <a:r>
              <a:rPr lang="en-US" dirty="0">
                <a:solidFill>
                  <a:schemeClr val="bg1"/>
                </a:solidFill>
              </a:rPr>
              <a:t>Total TV Series Available: 6,921</a:t>
            </a:r>
          </a:p>
          <a:p>
            <a:r>
              <a:rPr lang="en-US" dirty="0">
                <a:solidFill>
                  <a:schemeClr val="bg1"/>
                </a:solidFill>
              </a:rPr>
              <a:t>Average Customer Rating: 3.00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Average Engagement Time per Customer </a:t>
            </a:r>
            <a:r>
              <a:rPr lang="en-US" dirty="0">
                <a:solidFill>
                  <a:schemeClr val="bg1"/>
                </a:solidFill>
              </a:rPr>
              <a:t>Movies: 1 hour 47 minutes</a:t>
            </a:r>
          </a:p>
          <a:p>
            <a:r>
              <a:rPr lang="en-US" dirty="0">
                <a:solidFill>
                  <a:schemeClr val="bg1"/>
                </a:solidFill>
              </a:rPr>
              <a:t>TV Series: 13 hours 45 minutes (assumed)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Content Distribution Movies:</a:t>
            </a:r>
          </a:p>
          <a:p>
            <a:r>
              <a:rPr lang="en-US" dirty="0">
                <a:solidFill>
                  <a:schemeClr val="bg1"/>
                </a:solidFill>
              </a:rPr>
              <a:t>New Content: 43.84%</a:t>
            </a:r>
          </a:p>
          <a:p>
            <a:r>
              <a:rPr lang="en-US" dirty="0">
                <a:solidFill>
                  <a:schemeClr val="bg1"/>
                </a:solidFill>
              </a:rPr>
              <a:t>Old Content: 56.16%</a:t>
            </a:r>
          </a:p>
          <a:p>
            <a:r>
              <a:rPr lang="en-US" dirty="0">
                <a:solidFill>
                  <a:schemeClr val="bg1"/>
                </a:solidFill>
              </a:rPr>
              <a:t>TV </a:t>
            </a:r>
            <a:r>
              <a:rPr lang="en-US" dirty="0" err="1">
                <a:solidFill>
                  <a:schemeClr val="bg1"/>
                </a:solidFill>
              </a:rPr>
              <a:t>Series:New</a:t>
            </a:r>
            <a:r>
              <a:rPr lang="en-US" dirty="0">
                <a:solidFill>
                  <a:schemeClr val="bg1"/>
                </a:solidFill>
              </a:rPr>
              <a:t> Content: 43.91%</a:t>
            </a:r>
          </a:p>
          <a:p>
            <a:r>
              <a:rPr lang="en-US" dirty="0">
                <a:solidFill>
                  <a:schemeClr val="bg1"/>
                </a:solidFill>
              </a:rPr>
              <a:t>Old Content: 56.09%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16655-6721-66B8-27BE-34748FD0CD09}"/>
              </a:ext>
            </a:extLst>
          </p:cNvPr>
          <p:cNvSpPr txBox="1"/>
          <p:nvPr/>
        </p:nvSpPr>
        <p:spPr>
          <a:xfrm>
            <a:off x="8396772" y="1563354"/>
            <a:ext cx="37952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Viewer Type Analysis </a:t>
            </a:r>
          </a:p>
          <a:p>
            <a:r>
              <a:rPr lang="en-US" dirty="0">
                <a:solidFill>
                  <a:schemeClr val="bg1"/>
                </a:solidFill>
              </a:rPr>
              <a:t>Movies: </a:t>
            </a:r>
          </a:p>
          <a:p>
            <a:r>
              <a:rPr lang="en-US" dirty="0">
                <a:solidFill>
                  <a:schemeClr val="bg1"/>
                </a:solidFill>
              </a:rPr>
              <a:t>Repeated Viewers: 97.95%</a:t>
            </a:r>
          </a:p>
          <a:p>
            <a:r>
              <a:rPr lang="en-US" dirty="0">
                <a:solidFill>
                  <a:schemeClr val="bg1"/>
                </a:solidFill>
              </a:rPr>
              <a:t>One-time Viewers: 2.05%</a:t>
            </a:r>
          </a:p>
          <a:p>
            <a:r>
              <a:rPr lang="en-US" dirty="0">
                <a:solidFill>
                  <a:schemeClr val="bg1"/>
                </a:solidFill>
              </a:rPr>
              <a:t>TV Series:</a:t>
            </a:r>
          </a:p>
          <a:p>
            <a:r>
              <a:rPr lang="en-US" dirty="0">
                <a:solidFill>
                  <a:schemeClr val="bg1"/>
                </a:solidFill>
              </a:rPr>
              <a:t>Repeated Viewers: 72.80%</a:t>
            </a:r>
          </a:p>
          <a:p>
            <a:r>
              <a:rPr lang="en-US" dirty="0">
                <a:solidFill>
                  <a:schemeClr val="bg1"/>
                </a:solidFill>
              </a:rPr>
              <a:t>One-time Viewers: 27.20%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Popular Creators </a:t>
            </a:r>
          </a:p>
          <a:p>
            <a:r>
              <a:rPr lang="en-US" dirty="0">
                <a:solidFill>
                  <a:schemeClr val="bg1"/>
                </a:solidFill>
              </a:rPr>
              <a:t>Top Directors with High Fan-base:</a:t>
            </a:r>
          </a:p>
          <a:p>
            <a:r>
              <a:rPr lang="en-US" dirty="0">
                <a:solidFill>
                  <a:schemeClr val="bg1"/>
                </a:solidFill>
              </a:rPr>
              <a:t>James Smith, Crystal Taylor, David Smith</a:t>
            </a:r>
          </a:p>
          <a:p>
            <a:r>
              <a:rPr lang="en-US" dirty="0">
                <a:solidFill>
                  <a:schemeClr val="bg1"/>
                </a:solidFill>
              </a:rPr>
              <a:t>Top Casts with High Fan-base:</a:t>
            </a:r>
          </a:p>
          <a:p>
            <a:r>
              <a:rPr lang="en-US" dirty="0">
                <a:solidFill>
                  <a:schemeClr val="bg1"/>
                </a:solidFill>
              </a:rPr>
              <a:t>Steven Smith, Lisa Smith, Albert Weeks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Top Streaming Content</a:t>
            </a:r>
          </a:p>
          <a:p>
            <a:r>
              <a:rPr lang="en-US" dirty="0">
                <a:solidFill>
                  <a:schemeClr val="bg1"/>
                </a:solidFill>
              </a:rPr>
              <a:t>Movies: Player, Phone, Difficult Past</a:t>
            </a:r>
          </a:p>
          <a:p>
            <a:r>
              <a:rPr lang="en-US" dirty="0">
                <a:solidFill>
                  <a:schemeClr val="bg1"/>
                </a:solidFill>
              </a:rPr>
              <a:t>TV Shows: Half Property, Over Material, Threat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A94ED-EBF7-DBCB-13A8-9CB270109DAA}"/>
              </a:ext>
            </a:extLst>
          </p:cNvPr>
          <p:cNvSpPr txBox="1"/>
          <p:nvPr/>
        </p:nvSpPr>
        <p:spPr>
          <a:xfrm>
            <a:off x="3879942" y="1572685"/>
            <a:ext cx="4272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Viewership Insights</a:t>
            </a:r>
          </a:p>
          <a:p>
            <a:r>
              <a:rPr lang="en-US" dirty="0">
                <a:solidFill>
                  <a:schemeClr val="bg1"/>
                </a:solidFill>
              </a:rPr>
              <a:t>Average Watchers per Movie: 28</a:t>
            </a:r>
          </a:p>
          <a:p>
            <a:r>
              <a:rPr lang="en-US" dirty="0">
                <a:solidFill>
                  <a:schemeClr val="bg1"/>
                </a:solidFill>
              </a:rPr>
              <a:t>Average Watchers per TV Series Season: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Top Engagement Ratings</a:t>
            </a:r>
          </a:p>
          <a:p>
            <a:r>
              <a:rPr lang="en-US" dirty="0">
                <a:solidFill>
                  <a:schemeClr val="bg1"/>
                </a:solidFill>
              </a:rPr>
              <a:t>Most Engaging Content Ratings: </a:t>
            </a:r>
          </a:p>
          <a:p>
            <a:r>
              <a:rPr lang="en-US" dirty="0">
                <a:solidFill>
                  <a:schemeClr val="bg1"/>
                </a:solidFill>
              </a:rPr>
              <a:t>PG, TV-Y7, and 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Genre-wise High Streaming Content</a:t>
            </a:r>
          </a:p>
          <a:p>
            <a:r>
              <a:rPr lang="en-US" dirty="0">
                <a:solidFill>
                  <a:schemeClr val="bg1"/>
                </a:solidFill>
              </a:rPr>
              <a:t>Comedy: Half Property – 409 </a:t>
            </a:r>
            <a:r>
              <a:rPr lang="en-US" dirty="0" err="1">
                <a:solidFill>
                  <a:schemeClr val="bg1"/>
                </a:solidFill>
              </a:rPr>
              <a:t>hrs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Horror: Over Material – 364 </a:t>
            </a:r>
            <a:r>
              <a:rPr lang="en-US" dirty="0" err="1">
                <a:solidFill>
                  <a:schemeClr val="bg1"/>
                </a:solidFill>
              </a:rPr>
              <a:t>hrs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Drama: Writer Down Fish – 330 </a:t>
            </a:r>
            <a:r>
              <a:rPr lang="en-US" dirty="0" err="1">
                <a:solidFill>
                  <a:schemeClr val="bg1"/>
                </a:solidFill>
              </a:rPr>
              <a:t>hrs</a:t>
            </a:r>
            <a:r>
              <a:rPr lang="en-US" dirty="0">
                <a:solidFill>
                  <a:schemeClr val="bg1"/>
                </a:solidFill>
              </a:rPr>
              <a:t> Documentary: Structure Two Require – 329 </a:t>
            </a:r>
            <a:r>
              <a:rPr lang="en-US" dirty="0" err="1">
                <a:solidFill>
                  <a:schemeClr val="bg1"/>
                </a:solidFill>
              </a:rPr>
              <a:t>hrs</a:t>
            </a:r>
            <a:r>
              <a:rPr lang="en-US" dirty="0">
                <a:solidFill>
                  <a:schemeClr val="bg1"/>
                </a:solidFill>
              </a:rPr>
              <a:t> Sci-Fi: Official Miss – 302 </a:t>
            </a:r>
            <a:r>
              <a:rPr lang="en-US" dirty="0" err="1">
                <a:solidFill>
                  <a:schemeClr val="bg1"/>
                </a:solidFill>
              </a:rPr>
              <a:t>hrs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81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9A64D-16CD-4655-2697-42B289E0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0C620F93-5658-9EFB-2B95-4F70B47CBE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0827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05B43-BB34-A886-17B0-6EB43460CFA0}"/>
              </a:ext>
            </a:extLst>
          </p:cNvPr>
          <p:cNvSpPr txBox="1"/>
          <p:nvPr/>
        </p:nvSpPr>
        <p:spPr>
          <a:xfrm>
            <a:off x="5010609" y="1012763"/>
            <a:ext cx="2170787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23EEE-8EC6-3804-C6DE-9193C480CCAE}"/>
              </a:ext>
            </a:extLst>
          </p:cNvPr>
          <p:cNvSpPr txBox="1"/>
          <p:nvPr/>
        </p:nvSpPr>
        <p:spPr>
          <a:xfrm>
            <a:off x="5867412" y="20180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DEB52-6DF5-A314-E5EA-E9E6CD74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15" y="2521562"/>
            <a:ext cx="6013055" cy="4228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471B1-56CB-2964-553C-9E7DE29EBFB7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 err="1">
                <a:solidFill>
                  <a:schemeClr val="bg1"/>
                </a:solidFill>
                <a:latin typeface="Darker Grotesque SemiBold"/>
              </a:rPr>
              <a:t>ThrillZest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 Teen (Female)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95DD9-14A0-7049-3EE2-6728925B433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701BF-E6E0-AF77-2359-34D102AA3554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8FFA7-4E30-285D-8BEC-B59F9645645C}"/>
              </a:ext>
            </a:extLst>
          </p:cNvPr>
          <p:cNvSpPr txBox="1"/>
          <p:nvPr/>
        </p:nvSpPr>
        <p:spPr>
          <a:xfrm>
            <a:off x="129544" y="1798624"/>
            <a:ext cx="5841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Thrill Zest Teen (Female) – India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generally leads to higher customer ratings.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0.8</a:t>
            </a:r>
          </a:p>
          <a:p>
            <a:r>
              <a:rPr lang="en-US" dirty="0"/>
              <a:t>Adjusted R² = 0.6 → Strong and moderately reliable trend.</a:t>
            </a:r>
          </a:p>
          <a:p>
            <a:r>
              <a:rPr lang="en-US" b="1" dirty="0"/>
              <a:t>Insight on TV-MA Content:</a:t>
            </a:r>
            <a:endParaRPr lang="en-US" dirty="0"/>
          </a:p>
          <a:p>
            <a:r>
              <a:rPr lang="en-US" dirty="0"/>
              <a:t>Frequently appears above the regression line.</a:t>
            </a:r>
          </a:p>
          <a:p>
            <a:r>
              <a:rPr lang="en-US" dirty="0"/>
              <a:t>Highest engagement and highest rating → Top performer.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DD1051-F79F-9389-676E-20E1DED2032D}"/>
              </a:ext>
            </a:extLst>
          </p:cNvPr>
          <p:cNvSpPr txBox="1"/>
          <p:nvPr/>
        </p:nvSpPr>
        <p:spPr>
          <a:xfrm>
            <a:off x="129544" y="4518898"/>
            <a:ext cx="59785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Strong correlation between </a:t>
            </a:r>
            <a:r>
              <a:rPr lang="en-US" b="1" dirty="0"/>
              <a:t>engagement and customer satisfaction</a:t>
            </a:r>
            <a:r>
              <a:rPr lang="en-US" dirty="0"/>
              <a:t>.</a:t>
            </a:r>
          </a:p>
          <a:p>
            <a:r>
              <a:rPr lang="en-US" b="1" dirty="0"/>
              <a:t>TV-MA</a:t>
            </a:r>
            <a:r>
              <a:rPr lang="en-US" dirty="0"/>
              <a:t> movies perfectly match this segment’s entertainment preference—likely due to mature, thrilling themes.</a:t>
            </a:r>
          </a:p>
          <a:p>
            <a:r>
              <a:rPr lang="en-US" b="1" dirty="0"/>
              <a:t>TV-14</a:t>
            </a:r>
            <a:r>
              <a:rPr lang="en-US" dirty="0"/>
              <a:t> movies show moderate engagement and decent ratings—slightly under the line but have visible potential.</a:t>
            </a:r>
          </a:p>
          <a:p>
            <a:r>
              <a:rPr lang="en-US" b="1" dirty="0"/>
              <a:t>G-rated</a:t>
            </a:r>
            <a:r>
              <a:rPr lang="en-US" dirty="0"/>
              <a:t> movies fall significantly below the regression line—low engagement and poor satisfaction.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36366-A92E-8A88-4B7D-076E3F3BF7C5}"/>
              </a:ext>
            </a:extLst>
          </p:cNvPr>
          <p:cNvSpPr txBox="1"/>
          <p:nvPr/>
        </p:nvSpPr>
        <p:spPr>
          <a:xfrm>
            <a:off x="7931020" y="251051"/>
            <a:ext cx="4260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TV-MA: High engagement &amp; high rating ✅</a:t>
            </a:r>
            <a:br>
              <a:rPr lang="en-US" altLang="en-US" sz="1400" dirty="0"/>
            </a:br>
            <a:r>
              <a:rPr lang="en-US" altLang="en-US" sz="1400" dirty="0"/>
              <a:t>→ Indicates viewers are deeply satisfied with intense, mature themes and adult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TV-14: Moderate engagement &amp; rating</a:t>
            </a:r>
            <a:br>
              <a:rPr lang="en-US" altLang="en-US" sz="1400" dirty="0"/>
            </a:br>
            <a:r>
              <a:rPr lang="en-US" altLang="en-US" sz="1400" dirty="0"/>
              <a:t>→ Could improve with better promotion and positioning.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G-rated: Low engagement &amp; rating ❌</a:t>
            </a:r>
            <a:br>
              <a:rPr lang="en-US" altLang="en-US" sz="1400" dirty="0"/>
            </a:br>
            <a:r>
              <a:rPr lang="en-US" altLang="en-US" sz="1400" dirty="0"/>
              <a:t>→ Indicates mismatch between content tone and audience maturity level. Likely perceived as childish.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E9E4E69-4491-BB51-41F2-1AFA36436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35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2139F-460F-DED7-C19B-981708DF1EBB}"/>
              </a:ext>
            </a:extLst>
          </p:cNvPr>
          <p:cNvSpPr txBox="1"/>
          <p:nvPr/>
        </p:nvSpPr>
        <p:spPr>
          <a:xfrm>
            <a:off x="249983" y="7507559"/>
            <a:ext cx="5846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Boost TV-MA movie recommendations through thriller-based carousels, bold thumbnails, and genre-specific collections — this is the strongest performing category for this segment.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Push TV-14 content using targeted nudges, promotional banners, and in-app notifications; potential to improve if more visibility and excitement are built.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G-rated movies to this segment — consistently low engagement and low satisfaction may lead to overall user churn or dissatisfaction.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07EF7-CAE9-A9E8-EFDE-14D1C7FF0183}"/>
              </a:ext>
            </a:extLst>
          </p:cNvPr>
          <p:cNvSpPr txBox="1"/>
          <p:nvPr/>
        </p:nvSpPr>
        <p:spPr>
          <a:xfrm>
            <a:off x="84805" y="-7692781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(Female)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0B90AB-5FC3-1A0F-CE03-61B59893C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96" y="-5239411"/>
            <a:ext cx="5842760" cy="42835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686F95-985A-253C-FE59-8AC161E3A7CF}"/>
              </a:ext>
            </a:extLst>
          </p:cNvPr>
          <p:cNvSpPr txBox="1"/>
          <p:nvPr/>
        </p:nvSpPr>
        <p:spPr>
          <a:xfrm>
            <a:off x="249983" y="-5511825"/>
            <a:ext cx="5846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r>
              <a:rPr lang="en-US" sz="1800" b="1" dirty="0"/>
              <a:t>1. Prioritize G-rated content</a:t>
            </a:r>
            <a:r>
              <a:rPr lang="en-US" sz="1800" dirty="0"/>
              <a:t> for this segment — even with low watch rates, it results in very high satisfaction. Promote through trust-based, emotion-driven banners.</a:t>
            </a:r>
          </a:p>
          <a:p>
            <a:endParaRPr lang="en-US" sz="1800" dirty="0"/>
          </a:p>
          <a:p>
            <a:r>
              <a:rPr lang="en-US" sz="1800" b="1" dirty="0"/>
              <a:t>2. Reduce recommendation of TV-PG movies</a:t>
            </a:r>
            <a:r>
              <a:rPr lang="en-US" sz="1800" dirty="0"/>
              <a:t>, as high engagement is misleading and leads to dissatisfaction. This segment does not emotionally connect with it.</a:t>
            </a:r>
          </a:p>
          <a:p>
            <a:endParaRPr lang="en-US" sz="1800" b="1" dirty="0"/>
          </a:p>
          <a:p>
            <a:r>
              <a:rPr lang="en-US" sz="1800" b="1" dirty="0"/>
              <a:t>3. Avoid pushing R-rated content</a:t>
            </a:r>
            <a:r>
              <a:rPr lang="en-US" sz="1800" dirty="0"/>
              <a:t>, as it receives average interest and average satisfaction — not impactful for this segment.</a:t>
            </a:r>
          </a:p>
          <a:p>
            <a:endParaRPr lang="en-US" sz="1800" dirty="0"/>
          </a:p>
          <a:p>
            <a:r>
              <a:rPr lang="en-US" sz="1800" dirty="0"/>
              <a:t>4. Refine the algorithm to </a:t>
            </a:r>
            <a:r>
              <a:rPr lang="en-US" sz="1800" b="1" dirty="0"/>
              <a:t>recommend quality-focused content</a:t>
            </a:r>
            <a:r>
              <a:rPr lang="en-US" sz="1800" dirty="0"/>
              <a:t>, not engagement-heavy titles. Maintain emotional and light-hearted themes suitable for teen females.</a:t>
            </a:r>
          </a:p>
        </p:txBody>
      </p:sp>
    </p:spTree>
    <p:extLst>
      <p:ext uri="{BB962C8B-B14F-4D97-AF65-F5344CB8AC3E}">
        <p14:creationId xmlns:p14="http://schemas.microsoft.com/office/powerpoint/2010/main" val="65273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93EA-9044-9776-3380-A5EEDF01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2BF1F174-D6B7-31A9-B8E3-DEE59076834F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0827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A9DDA-7152-27E0-21D5-6A222330F11C}"/>
              </a:ext>
            </a:extLst>
          </p:cNvPr>
          <p:cNvSpPr txBox="1"/>
          <p:nvPr/>
        </p:nvSpPr>
        <p:spPr>
          <a:xfrm>
            <a:off x="5010609" y="1012763"/>
            <a:ext cx="2170787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03103-B4DA-6E13-5309-F307EA823136}"/>
              </a:ext>
            </a:extLst>
          </p:cNvPr>
          <p:cNvSpPr txBox="1"/>
          <p:nvPr/>
        </p:nvSpPr>
        <p:spPr>
          <a:xfrm>
            <a:off x="5867412" y="20180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CDD4C-9F6F-7F64-B785-20F43B84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15" y="2521562"/>
            <a:ext cx="6013055" cy="4228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00E16-94CE-3EB4-4996-A1805CFD8C42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 err="1">
                <a:solidFill>
                  <a:schemeClr val="bg1"/>
                </a:solidFill>
                <a:latin typeface="Darker Grotesque SemiBold"/>
              </a:rPr>
              <a:t>ThrillZest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 Teen (Female)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A4408-4D29-73C7-EB62-66C380F18EF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FAD55-CF2B-C145-F249-EFB8C4241301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099EA-C6F3-0201-2C57-33C2A917F7B5}"/>
              </a:ext>
            </a:extLst>
          </p:cNvPr>
          <p:cNvSpPr txBox="1"/>
          <p:nvPr/>
        </p:nvSpPr>
        <p:spPr>
          <a:xfrm>
            <a:off x="129544" y="-6095067"/>
            <a:ext cx="5841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Thrill Zest Teen (Female) – India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generally leads to higher customer ratings.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0.8</a:t>
            </a:r>
          </a:p>
          <a:p>
            <a:r>
              <a:rPr lang="en-US" dirty="0"/>
              <a:t>Adjusted R² = 0.6 → Strong and moderately reliable trend.</a:t>
            </a:r>
          </a:p>
          <a:p>
            <a:r>
              <a:rPr lang="en-US" b="1" dirty="0"/>
              <a:t>Insight on TV-MA Content:</a:t>
            </a:r>
            <a:endParaRPr lang="en-US" dirty="0"/>
          </a:p>
          <a:p>
            <a:r>
              <a:rPr lang="en-US" dirty="0"/>
              <a:t>Frequently appears above the regression line.</a:t>
            </a:r>
          </a:p>
          <a:p>
            <a:r>
              <a:rPr lang="en-US" dirty="0"/>
              <a:t>Highest engagement and highest rating → Top performer.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FACFC9-B2B6-B3A5-D72F-4A0AF353E56B}"/>
              </a:ext>
            </a:extLst>
          </p:cNvPr>
          <p:cNvSpPr txBox="1"/>
          <p:nvPr/>
        </p:nvSpPr>
        <p:spPr>
          <a:xfrm>
            <a:off x="129544" y="-3374793"/>
            <a:ext cx="59785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Strong correlation between </a:t>
            </a:r>
            <a:r>
              <a:rPr lang="en-US" b="1" dirty="0"/>
              <a:t>engagement and customer satisfaction</a:t>
            </a:r>
            <a:r>
              <a:rPr lang="en-US" dirty="0"/>
              <a:t>.</a:t>
            </a:r>
          </a:p>
          <a:p>
            <a:r>
              <a:rPr lang="en-US" b="1" dirty="0"/>
              <a:t>TV-MA</a:t>
            </a:r>
            <a:r>
              <a:rPr lang="en-US" dirty="0"/>
              <a:t> movies perfectly match this segment’s entertainment preference—likely due to mature, thrilling themes.</a:t>
            </a:r>
          </a:p>
          <a:p>
            <a:r>
              <a:rPr lang="en-US" b="1" dirty="0"/>
              <a:t>TV-14</a:t>
            </a:r>
            <a:r>
              <a:rPr lang="en-US" dirty="0"/>
              <a:t> movies show moderate engagement and decent ratings—slightly under the line but have visible potential.</a:t>
            </a:r>
          </a:p>
          <a:p>
            <a:r>
              <a:rPr lang="en-US" b="1" dirty="0"/>
              <a:t>G-rated</a:t>
            </a:r>
            <a:r>
              <a:rPr lang="en-US" dirty="0"/>
              <a:t> movies fall significantly below the regression line—low engagement and poor satisfaction.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9A7CF-CDE3-A219-589A-4A4799A14957}"/>
              </a:ext>
            </a:extLst>
          </p:cNvPr>
          <p:cNvSpPr txBox="1"/>
          <p:nvPr/>
        </p:nvSpPr>
        <p:spPr>
          <a:xfrm>
            <a:off x="7931020" y="-7642640"/>
            <a:ext cx="4260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TV-MA: High engagement &amp; high rating ✅</a:t>
            </a:r>
            <a:br>
              <a:rPr lang="en-US" altLang="en-US" sz="1400" dirty="0"/>
            </a:br>
            <a:r>
              <a:rPr lang="en-US" altLang="en-US" sz="1400" dirty="0"/>
              <a:t>→ Indicates viewers are deeply satisfied with intense, mature themes and adult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TV-14: Moderate engagement &amp; rating</a:t>
            </a:r>
            <a:br>
              <a:rPr lang="en-US" altLang="en-US" sz="1400" dirty="0"/>
            </a:br>
            <a:r>
              <a:rPr lang="en-US" altLang="en-US" sz="1400" dirty="0"/>
              <a:t>→ Could improve with better promotion and positioning.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G-rated: Low engagement &amp; rating ❌</a:t>
            </a:r>
            <a:br>
              <a:rPr lang="en-US" altLang="en-US" sz="1400" dirty="0"/>
            </a:br>
            <a:r>
              <a:rPr lang="en-US" altLang="en-US" sz="1400" dirty="0"/>
              <a:t>→ Indicates mismatch between content tone and audience maturity level. Likely perceived as childish.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FC6A060-F72D-62D2-AAD0-E68BAE39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35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0C95C-53C7-F106-408C-D6EE221DB749}"/>
              </a:ext>
            </a:extLst>
          </p:cNvPr>
          <p:cNvSpPr txBox="1"/>
          <p:nvPr/>
        </p:nvSpPr>
        <p:spPr>
          <a:xfrm>
            <a:off x="249983" y="2506354"/>
            <a:ext cx="5846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Boost TV-MA movie recommendations through thriller-based carousels, bold thumbnails, and genre-specific collections — this is the strongest performing category for this segment.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Push TV-14 content using targeted nudges, promotional banners, and in-app notifications; potential to improve if more visibility and excitement are built.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G-rated movies to this segment — consistently low engagement and low satisfaction may lead to overall user churn or dissatisfaction.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36E10-1731-304B-396B-741CC7ED1525}"/>
              </a:ext>
            </a:extLst>
          </p:cNvPr>
          <p:cNvSpPr txBox="1"/>
          <p:nvPr/>
        </p:nvSpPr>
        <p:spPr>
          <a:xfrm>
            <a:off x="84805" y="7284999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Male &amp; Female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1C3E5-AEE7-C050-4C0D-7BEBE079B010}"/>
              </a:ext>
            </a:extLst>
          </p:cNvPr>
          <p:cNvSpPr txBox="1"/>
          <p:nvPr/>
        </p:nvSpPr>
        <p:spPr>
          <a:xfrm>
            <a:off x="235962" y="9869330"/>
            <a:ext cx="3739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India – TV Shows (Male &amp; Female)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No clear pattern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&lt; 0.5 → Weak trend</a:t>
            </a:r>
          </a:p>
          <a:p>
            <a:r>
              <a:rPr lang="en-US" dirty="0"/>
              <a:t>Adjusted R² &lt; 0.3 → Poor reliability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0F0D9-39F6-FC54-7F5E-C4F2D5BA08F4}"/>
              </a:ext>
            </a:extLst>
          </p:cNvPr>
          <p:cNvSpPr txBox="1"/>
          <p:nvPr/>
        </p:nvSpPr>
        <p:spPr>
          <a:xfrm>
            <a:off x="4502400" y="9869330"/>
            <a:ext cx="35642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India, there's </a:t>
            </a:r>
            <a:r>
              <a:rPr lang="en-US" b="1" dirty="0"/>
              <a:t>no consistent link</a:t>
            </a:r>
            <a:r>
              <a:rPr lang="en-US" dirty="0"/>
              <a:t> between engagement and satisfaction for TV shows across genders.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Viewer preferences appear </a:t>
            </a:r>
            <a:r>
              <a:rPr lang="en-US" b="1" dirty="0"/>
              <a:t>random or content-specific</a:t>
            </a:r>
            <a:r>
              <a:rPr lang="en-US" dirty="0"/>
              <a:t>, not based on gender.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CE994D-CB7E-9F1B-C9A1-4E8BE8CD4CC0}"/>
              </a:ext>
            </a:extLst>
          </p:cNvPr>
          <p:cNvSpPr txBox="1"/>
          <p:nvPr/>
        </p:nvSpPr>
        <p:spPr>
          <a:xfrm>
            <a:off x="8593494" y="9869330"/>
            <a:ext cx="34429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RECOMMENDATION:</a:t>
            </a:r>
          </a:p>
          <a:p>
            <a:r>
              <a:rPr lang="en-US" b="1" dirty="0"/>
              <a:t>1. Avoid gender-based targeting for TV shows in India</a:t>
            </a:r>
            <a:r>
              <a:rPr lang="en-US" dirty="0"/>
              <a:t> — not effective in this region.</a:t>
            </a:r>
          </a:p>
          <a:p>
            <a:r>
              <a:rPr lang="en-US" dirty="0"/>
              <a:t>2. Use </a:t>
            </a:r>
            <a:r>
              <a:rPr lang="en-US" b="1" dirty="0"/>
              <a:t>genre, theme, or behavior-based personalization</a:t>
            </a:r>
            <a:r>
              <a:rPr lang="en-US" dirty="0"/>
              <a:t> instead.</a:t>
            </a:r>
          </a:p>
          <a:p>
            <a:r>
              <a:rPr lang="en-US" dirty="0"/>
              <a:t>3. Apply </a:t>
            </a:r>
            <a:r>
              <a:rPr lang="en-US" b="1" dirty="0"/>
              <a:t>micro-segment strategies</a:t>
            </a:r>
            <a:r>
              <a:rPr lang="en-US" dirty="0"/>
              <a:t> like “Weekend Bingers” or “Comedy Seekers” for better targeting.</a:t>
            </a:r>
          </a:p>
        </p:txBody>
      </p:sp>
    </p:spTree>
    <p:extLst>
      <p:ext uri="{BB962C8B-B14F-4D97-AF65-F5344CB8AC3E}">
        <p14:creationId xmlns:p14="http://schemas.microsoft.com/office/powerpoint/2010/main" val="3521409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13219-7958-EF54-31A1-6ED5904F0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C3F6508-0565-59C8-1D73-4B15C0806817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0827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2FB24-6408-DBF7-3E10-233EE1966ED1}"/>
              </a:ext>
            </a:extLst>
          </p:cNvPr>
          <p:cNvSpPr txBox="1"/>
          <p:nvPr/>
        </p:nvSpPr>
        <p:spPr>
          <a:xfrm>
            <a:off x="5010609" y="1012763"/>
            <a:ext cx="2170787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545BC-B478-5535-7490-552453FA2847}"/>
              </a:ext>
            </a:extLst>
          </p:cNvPr>
          <p:cNvSpPr txBox="1"/>
          <p:nvPr/>
        </p:nvSpPr>
        <p:spPr>
          <a:xfrm>
            <a:off x="5867412" y="20180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0A2E9-69AE-40AF-BD42-4F9DCAE5DA98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Male &amp; Female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97848-CA9E-4EE2-4483-DF69577E04F8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1E20C1-7F68-5670-8AB6-35B8878DB671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D6060-4E0C-F692-D417-C347E53B095C}"/>
              </a:ext>
            </a:extLst>
          </p:cNvPr>
          <p:cNvSpPr txBox="1"/>
          <p:nvPr/>
        </p:nvSpPr>
        <p:spPr>
          <a:xfrm>
            <a:off x="129544" y="-6095067"/>
            <a:ext cx="58418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Thrill Zest Teen (Female) – India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generally leads to higher customer ratings.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0.8</a:t>
            </a:r>
          </a:p>
          <a:p>
            <a:r>
              <a:rPr lang="en-US" dirty="0"/>
              <a:t>Adjusted R² = 0.6 → Strong and moderately reliable trend.</a:t>
            </a:r>
          </a:p>
          <a:p>
            <a:r>
              <a:rPr lang="en-US" b="1" dirty="0"/>
              <a:t>Insight on TV-MA Content:</a:t>
            </a:r>
            <a:endParaRPr lang="en-US" dirty="0"/>
          </a:p>
          <a:p>
            <a:r>
              <a:rPr lang="en-US" dirty="0"/>
              <a:t>Frequently appears above the regression line.</a:t>
            </a:r>
          </a:p>
          <a:p>
            <a:r>
              <a:rPr lang="en-US" dirty="0"/>
              <a:t>Highest engagement and highest rating → Top performer.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E5E26-D0C5-6CFB-A833-2C3B41DD645C}"/>
              </a:ext>
            </a:extLst>
          </p:cNvPr>
          <p:cNvSpPr txBox="1"/>
          <p:nvPr/>
        </p:nvSpPr>
        <p:spPr>
          <a:xfrm>
            <a:off x="129544" y="-3374793"/>
            <a:ext cx="597852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Strong correlation between </a:t>
            </a:r>
            <a:r>
              <a:rPr lang="en-US" b="1" dirty="0"/>
              <a:t>engagement and customer satisfaction</a:t>
            </a:r>
            <a:r>
              <a:rPr lang="en-US" dirty="0"/>
              <a:t>.</a:t>
            </a:r>
          </a:p>
          <a:p>
            <a:r>
              <a:rPr lang="en-US" b="1" dirty="0"/>
              <a:t>TV-MA</a:t>
            </a:r>
            <a:r>
              <a:rPr lang="en-US" dirty="0"/>
              <a:t> movies perfectly match this segment’s entertainment preference—likely due to mature, thrilling themes.</a:t>
            </a:r>
          </a:p>
          <a:p>
            <a:r>
              <a:rPr lang="en-US" b="1" dirty="0"/>
              <a:t>TV-14</a:t>
            </a:r>
            <a:r>
              <a:rPr lang="en-US" dirty="0"/>
              <a:t> movies show moderate engagement and decent ratings—slightly under the line but have visible potential.</a:t>
            </a:r>
          </a:p>
          <a:p>
            <a:r>
              <a:rPr lang="en-US" b="1" dirty="0"/>
              <a:t>G-rated</a:t>
            </a:r>
            <a:r>
              <a:rPr lang="en-US" dirty="0"/>
              <a:t> movies fall significantly below the regression line—low engagement and poor satisfaction.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280B12-1099-DBA9-47B0-43E29F29BDBD}"/>
              </a:ext>
            </a:extLst>
          </p:cNvPr>
          <p:cNvSpPr txBox="1"/>
          <p:nvPr/>
        </p:nvSpPr>
        <p:spPr>
          <a:xfrm>
            <a:off x="7931020" y="-7642640"/>
            <a:ext cx="42609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TV-MA: High engagement &amp; high rating ✅</a:t>
            </a:r>
            <a:br>
              <a:rPr lang="en-US" altLang="en-US" sz="1400" dirty="0"/>
            </a:br>
            <a:r>
              <a:rPr lang="en-US" altLang="en-US" sz="1400" dirty="0"/>
              <a:t>→ Indicates viewers are deeply satisfied with intense, mature themes and adult content.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TV-14: Moderate engagement &amp; rating</a:t>
            </a:r>
            <a:br>
              <a:rPr lang="en-US" altLang="en-US" sz="1400" dirty="0"/>
            </a:br>
            <a:r>
              <a:rPr lang="en-US" altLang="en-US" sz="1400" dirty="0"/>
              <a:t>→ Could improve with better promotion and positioning.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G-rated: Low engagement &amp; rating ❌</a:t>
            </a:r>
            <a:br>
              <a:rPr lang="en-US" altLang="en-US" sz="1400" dirty="0"/>
            </a:br>
            <a:r>
              <a:rPr lang="en-US" altLang="en-US" sz="1400" dirty="0"/>
              <a:t>→ Indicates mismatch between content tone and audience maturity level. Likely perceived as childish.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95E8057F-7CC2-8C50-D7A3-B163F5F2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35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9EA78-1D64-DD8A-63FF-0453202F9FCA}"/>
              </a:ext>
            </a:extLst>
          </p:cNvPr>
          <p:cNvSpPr txBox="1"/>
          <p:nvPr/>
        </p:nvSpPr>
        <p:spPr>
          <a:xfrm>
            <a:off x="235962" y="2628781"/>
            <a:ext cx="37396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India – TV Shows (Male &amp; Female)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No clear pattern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&lt; 0.5 → Weak trend</a:t>
            </a:r>
          </a:p>
          <a:p>
            <a:r>
              <a:rPr lang="en-US" dirty="0"/>
              <a:t>Adjusted R² &lt; 0.3 → Poor reliability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BCC9C-5F8F-F1D3-252A-CA50E78EFF82}"/>
              </a:ext>
            </a:extLst>
          </p:cNvPr>
          <p:cNvSpPr txBox="1"/>
          <p:nvPr/>
        </p:nvSpPr>
        <p:spPr>
          <a:xfrm>
            <a:off x="4502400" y="2628781"/>
            <a:ext cx="356429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India, there's </a:t>
            </a:r>
            <a:r>
              <a:rPr lang="en-US" b="1" dirty="0"/>
              <a:t>no consistent link</a:t>
            </a:r>
            <a:r>
              <a:rPr lang="en-US" dirty="0"/>
              <a:t> between engagement and satisfaction for TV shows across genders.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Viewer preferences appear </a:t>
            </a:r>
            <a:r>
              <a:rPr lang="en-US" b="1" dirty="0"/>
              <a:t>random or content-specific</a:t>
            </a:r>
            <a:r>
              <a:rPr lang="en-US" dirty="0"/>
              <a:t>, not based on gender.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C707CC-1828-D457-A0BE-86E11C5F38D7}"/>
              </a:ext>
            </a:extLst>
          </p:cNvPr>
          <p:cNvSpPr txBox="1"/>
          <p:nvPr/>
        </p:nvSpPr>
        <p:spPr>
          <a:xfrm>
            <a:off x="8593494" y="2628781"/>
            <a:ext cx="344299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RECOMMENDATION:</a:t>
            </a:r>
          </a:p>
          <a:p>
            <a:r>
              <a:rPr lang="en-US" b="1" dirty="0"/>
              <a:t>1. Avoid gender-based targeting for TV shows in India</a:t>
            </a:r>
            <a:r>
              <a:rPr lang="en-US" dirty="0"/>
              <a:t> — not effective in this region.</a:t>
            </a:r>
          </a:p>
          <a:p>
            <a:r>
              <a:rPr lang="en-US" dirty="0"/>
              <a:t>2. Use </a:t>
            </a:r>
            <a:r>
              <a:rPr lang="en-US" b="1" dirty="0"/>
              <a:t>genre, theme, or behavior-based personalization</a:t>
            </a:r>
            <a:r>
              <a:rPr lang="en-US" dirty="0"/>
              <a:t> instead.</a:t>
            </a:r>
          </a:p>
          <a:p>
            <a:r>
              <a:rPr lang="en-US" dirty="0"/>
              <a:t>3. Apply </a:t>
            </a:r>
            <a:r>
              <a:rPr lang="en-US" b="1" dirty="0"/>
              <a:t>micro-segment strategies</a:t>
            </a:r>
            <a:r>
              <a:rPr lang="en-US" dirty="0"/>
              <a:t> like “Weekend Bingers” or “Comedy Seekers” for better targeting.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799D6E-4577-11C5-EBCC-5538A07D8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215" y="-4896270"/>
            <a:ext cx="6013055" cy="4228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902478-E426-6F46-CD36-DE72535ED733}"/>
              </a:ext>
            </a:extLst>
          </p:cNvPr>
          <p:cNvSpPr txBox="1"/>
          <p:nvPr/>
        </p:nvSpPr>
        <p:spPr>
          <a:xfrm>
            <a:off x="84805" y="-7373382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 err="1">
                <a:solidFill>
                  <a:schemeClr val="bg1"/>
                </a:solidFill>
                <a:latin typeface="Darker Grotesque SemiBold"/>
              </a:rPr>
              <a:t>ThrillZest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 Teen (Female)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C9354-36C1-3FE2-1B97-78E26E2A1005}"/>
              </a:ext>
            </a:extLst>
          </p:cNvPr>
          <p:cNvSpPr txBox="1"/>
          <p:nvPr/>
        </p:nvSpPr>
        <p:spPr>
          <a:xfrm>
            <a:off x="249983" y="-4911478"/>
            <a:ext cx="5846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Boost TV-MA movie recommendations through thriller-based carousels, bold thumbnails, and genre-specific collections — this is the strongest performing category for this segment.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Push TV-14 content using targeted nudges, promotional banners, and in-app notifications; potential to improve if more visibility and excitement are built.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G-rated movies to this segment — consistently low engagement and low satisfaction may lead to overall user churn or dissatisfaction.</a:t>
            </a:r>
          </a:p>
        </p:txBody>
      </p:sp>
    </p:spTree>
    <p:extLst>
      <p:ext uri="{BB962C8B-B14F-4D97-AF65-F5344CB8AC3E}">
        <p14:creationId xmlns:p14="http://schemas.microsoft.com/office/powerpoint/2010/main" val="37331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3C133-6CAE-DE16-749F-1274E815F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6D00B-8FED-E98E-8808-74A5A886A597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7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E2BD-869A-3F73-16A6-C24357F01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C4597E75-C4A5-4DFB-5122-79AD2A279086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3E6-8C7F-032A-E6FF-AABBDBEF2017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CB9D6-48CD-292B-9F5B-1B939096A167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DC02E-F7E0-FB42-9321-98D1E5721B58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Heart Stream Youth (Male)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51006-40FD-E4B9-2D61-1680A6B6905F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53381-581F-7ED1-57DD-6A13D843399E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92E66-D937-5CF8-F696-78D971DB80B7}"/>
              </a:ext>
            </a:extLst>
          </p:cNvPr>
          <p:cNvSpPr txBox="1"/>
          <p:nvPr/>
        </p:nvSpPr>
        <p:spPr>
          <a:xfrm>
            <a:off x="129544" y="1609083"/>
            <a:ext cx="58418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Heart Stream Youth (Male) – Japan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leads to higher ratings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0.91, Adjusted R² = 0.89 → Very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r>
              <a:rPr lang="en-US" b="1" dirty="0"/>
              <a:t>TV-Y7, TV-G, TV-MA</a:t>
            </a:r>
            <a:r>
              <a:rPr lang="en-US" dirty="0"/>
              <a:t>: Appear on the regression line → High engagement &amp; high satisfaction</a:t>
            </a:r>
          </a:p>
          <a:p>
            <a:r>
              <a:rPr lang="en-US" b="1" dirty="0"/>
              <a:t>TV-14</a:t>
            </a:r>
            <a:r>
              <a:rPr lang="en-US" dirty="0"/>
              <a:t>: Low engagement &amp; rating, but aligned with the trend → Potential for improvement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0F77A-D480-12C1-CA5F-AEAD4112F2BA}"/>
              </a:ext>
            </a:extLst>
          </p:cNvPr>
          <p:cNvSpPr txBox="1"/>
          <p:nvPr/>
        </p:nvSpPr>
        <p:spPr>
          <a:xfrm>
            <a:off x="129544" y="4658858"/>
            <a:ext cx="57362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shows a clear behavioral pattern: the more engaged they are, the more they reward with high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TV-Y7, TV-G, TV-MA</a:t>
            </a:r>
            <a:r>
              <a:rPr lang="en-US" dirty="0"/>
              <a:t> perfectly match expectations → Strong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 is not yet popular, but since it's on the regression line, it has room to grow with better exposure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2A2E6-89EC-1CC3-D3FE-F78E14B1BCE2}"/>
              </a:ext>
            </a:extLst>
          </p:cNvPr>
          <p:cNvSpPr txBox="1"/>
          <p:nvPr/>
        </p:nvSpPr>
        <p:spPr>
          <a:xfrm>
            <a:off x="8588814" y="726055"/>
            <a:ext cx="3582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Viewers in this segment associate value with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Accurate recommendations improve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TV-14 is under-watched but has aligned characteristics → needs push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5B1AF8-2DEC-85FA-41AC-BEB983242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68" y="2550819"/>
            <a:ext cx="6018909" cy="42175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B8AD65-BE01-18C7-2D72-7E7B138FB799}"/>
              </a:ext>
            </a:extLst>
          </p:cNvPr>
          <p:cNvSpPr txBox="1"/>
          <p:nvPr/>
        </p:nvSpPr>
        <p:spPr>
          <a:xfrm>
            <a:off x="249983" y="7404922"/>
            <a:ext cx="584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Continue promoting TV-Y7, TV-G, and TV-MA — they drive both engagement and high customer ratings.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Gradually push TV-14 using smart recommendations, trending badges, and youth-focused promotions to unlock its growth potential.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overpromoting any content off the regression line to maintain trust and satisfaction in algorithmic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02266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A302A-15D0-6323-8FC2-95EE9937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B60BE2E-596A-B9B0-86EE-94CAC17B08E0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0A261-39FB-B6B4-46AD-EB56F690B0E8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D691D-C2EB-FDD0-CFC2-F8816B4CDF12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7C13C-DF98-EC0B-F42E-AF7E8D48A091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Heart Stream Youth (Male)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27876-92F2-7F42-11BA-0E090C9C74DD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84EC0-9F20-A629-EA58-E6FA12177232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1CBFF-52DA-D973-831F-E80C5A59D7FB}"/>
              </a:ext>
            </a:extLst>
          </p:cNvPr>
          <p:cNvSpPr txBox="1"/>
          <p:nvPr/>
        </p:nvSpPr>
        <p:spPr>
          <a:xfrm>
            <a:off x="129544" y="-5631466"/>
            <a:ext cx="58418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Heart Stream Youth (Male) – Japan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leads to higher ratings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0.91, Adjusted R² = 0.89 → Very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r>
              <a:rPr lang="en-US" b="1" dirty="0"/>
              <a:t>TV-Y7, TV-G, TV-MA</a:t>
            </a:r>
            <a:r>
              <a:rPr lang="en-US" dirty="0"/>
              <a:t>: Appear on the regression line → High engagement &amp; high satisfaction</a:t>
            </a:r>
          </a:p>
          <a:p>
            <a:r>
              <a:rPr lang="en-US" b="1" dirty="0"/>
              <a:t>TV-14</a:t>
            </a:r>
            <a:r>
              <a:rPr lang="en-US" dirty="0"/>
              <a:t>: Low engagement &amp; rating, but aligned with the trend → Potential for improvement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2FE095-837B-7785-327C-0874B7A4CC2C}"/>
              </a:ext>
            </a:extLst>
          </p:cNvPr>
          <p:cNvSpPr txBox="1"/>
          <p:nvPr/>
        </p:nvSpPr>
        <p:spPr>
          <a:xfrm>
            <a:off x="129544" y="-2581691"/>
            <a:ext cx="57362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shows a clear behavioral pattern: the more engaged they are, the more they reward with high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TV-Y7, TV-G, TV-MA</a:t>
            </a:r>
            <a:r>
              <a:rPr lang="en-US" dirty="0"/>
              <a:t> perfectly match expectations → Strong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 is not yet popular, but since it's on the regression line, it has room to grow with better exposure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25776-48C8-6B74-08CD-CE87DFF7544D}"/>
              </a:ext>
            </a:extLst>
          </p:cNvPr>
          <p:cNvSpPr txBox="1"/>
          <p:nvPr/>
        </p:nvSpPr>
        <p:spPr>
          <a:xfrm>
            <a:off x="8588814" y="-6514494"/>
            <a:ext cx="3582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Viewers in this segment associate value with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Accurate recommendations improve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TV-14 is under-watched but has aligned characteristics → needs push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5E11A7-6382-43D7-5ED7-7B6C082D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68" y="2550819"/>
            <a:ext cx="6018909" cy="4217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59CA2F-52F0-11DC-D782-F4B28E1A4C5E}"/>
              </a:ext>
            </a:extLst>
          </p:cNvPr>
          <p:cNvSpPr txBox="1"/>
          <p:nvPr/>
        </p:nvSpPr>
        <p:spPr>
          <a:xfrm>
            <a:off x="249983" y="2506354"/>
            <a:ext cx="584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Continue promoting TV-Y7, TV-G, and TV-MA — they drive both engagement and high customer ratings.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Gradually push TV-14 using smart recommendations, trending badges, and youth-focused promotions to unlock its growth potential.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overpromoting any content off the regression line to maintain trust and satisfaction in algorithmic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411853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8DFB9-EA4A-48C2-D010-3CB0C62E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09F5065-9B66-A58E-8E71-83809EAFC434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65C0-0DA2-6981-413F-1A90434AD82D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91CEB-12A4-43B9-12DD-BC92190ED233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D4CF5-BC17-2AF5-CF9D-6AAC845955DB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310EF-510D-A442-699F-205F997362C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011D0-4CC0-3C74-B8AD-9C19A123C0E6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60CAC-E78E-D579-3C93-1A075C2D9944}"/>
              </a:ext>
            </a:extLst>
          </p:cNvPr>
          <p:cNvSpPr txBox="1"/>
          <p:nvPr/>
        </p:nvSpPr>
        <p:spPr>
          <a:xfrm>
            <a:off x="129544" y="1609083"/>
            <a:ext cx="584185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Love Bloom Teen (Male) – Japan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Higher engagement does </a:t>
            </a:r>
            <a:r>
              <a:rPr lang="en-US" b="1" dirty="0"/>
              <a:t>not</a:t>
            </a:r>
            <a:r>
              <a:rPr lang="en-US" dirty="0"/>
              <a:t> lead to higher ratings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0.94, Adjusted R² = 0.88 reliable (no outliers off pattern)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</a:t>
            </a:r>
            <a:r>
              <a:rPr lang="en-US" dirty="0"/>
              <a:t>: Appears on regression line → Low engagement but </a:t>
            </a:r>
            <a:r>
              <a:rPr lang="en-US" b="1" dirty="0"/>
              <a:t>high rating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High engagement, </a:t>
            </a:r>
            <a:r>
              <a:rPr lang="en-US" b="1" dirty="0"/>
              <a:t>low rating</a:t>
            </a:r>
            <a:r>
              <a:rPr lang="en-US" dirty="0"/>
              <a:t> → Poor content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: Moderate engagement and rating, near regression line → Potential to grow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EF09E-71B7-6020-1A47-FDB429370C13}"/>
              </a:ext>
            </a:extLst>
          </p:cNvPr>
          <p:cNvSpPr txBox="1"/>
          <p:nvPr/>
        </p:nvSpPr>
        <p:spPr>
          <a:xfrm>
            <a:off x="129544" y="4658858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quality over quantity</a:t>
            </a:r>
            <a:r>
              <a:rPr lang="en-US" dirty="0"/>
              <a:t> — they rate content based on its appeal, not how much they watch.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</a:t>
            </a:r>
            <a:r>
              <a:rPr lang="en-US" dirty="0"/>
              <a:t> content is </a:t>
            </a:r>
            <a:r>
              <a:rPr lang="en-US" b="1" dirty="0"/>
              <a:t>highly appreciated</a:t>
            </a:r>
            <a:r>
              <a:rPr lang="en-US" dirty="0"/>
              <a:t> despite fewer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 content is being consumed, but viewers are </a:t>
            </a:r>
            <a:r>
              <a:rPr lang="en-US" b="1" dirty="0"/>
              <a:t>not satisfied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 shows average performance but can be improved with proper positioning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C5715-9BDB-0637-3375-8D3015FA2AE1}"/>
              </a:ext>
            </a:extLst>
          </p:cNvPr>
          <p:cNvSpPr txBox="1"/>
          <p:nvPr/>
        </p:nvSpPr>
        <p:spPr>
          <a:xfrm>
            <a:off x="8588814" y="726055"/>
            <a:ext cx="3582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altLang="en-US" sz="1400" dirty="0"/>
              <a:t>1. </a:t>
            </a:r>
            <a:r>
              <a:rPr lang="en-US" sz="1400" dirty="0"/>
              <a:t>Viewers in this group value meaningful or emotionally resonant content (PG-13)</a:t>
            </a:r>
          </a:p>
          <a:p>
            <a:r>
              <a:rPr lang="en-US" sz="1400" dirty="0"/>
              <a:t>2. PG content may be perceived as too light or immature for their taste</a:t>
            </a:r>
          </a:p>
          <a:p>
            <a:r>
              <a:rPr lang="en-US" sz="1400" dirty="0"/>
              <a:t>3. TV-14 aligns with trend and can rise with strategic 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BCDA9E-35EB-7FE2-EE53-B0AF0081DDBD}"/>
              </a:ext>
            </a:extLst>
          </p:cNvPr>
          <p:cNvSpPr txBox="1"/>
          <p:nvPr/>
        </p:nvSpPr>
        <p:spPr>
          <a:xfrm>
            <a:off x="249983" y="7404922"/>
            <a:ext cx="584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Continue promoting TV-Y7, TV-G, and TV-MA — they drive both engagement and high customer ratings.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Gradually push TV-14 using smart recommendations, trending badges, and youth-focused promotions to unlock its growth potential.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overpromoting any content off the regression line to maintain trust and satisfaction in algorithmic recommendations.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1D548-641F-FFF3-6114-4D679517E897}"/>
              </a:ext>
            </a:extLst>
          </p:cNvPr>
          <p:cNvSpPr txBox="1"/>
          <p:nvPr/>
        </p:nvSpPr>
        <p:spPr>
          <a:xfrm>
            <a:off x="84805" y="-7196099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Heart Stream Youth (Male)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31115F-ECAE-C1CF-CF65-8ADAF1AA3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68" y="-4689730"/>
            <a:ext cx="6018909" cy="4217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1B36BC-BE07-01D2-3394-B0DCA28036D6}"/>
              </a:ext>
            </a:extLst>
          </p:cNvPr>
          <p:cNvSpPr txBox="1"/>
          <p:nvPr/>
        </p:nvSpPr>
        <p:spPr>
          <a:xfrm>
            <a:off x="249983" y="-4734195"/>
            <a:ext cx="584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Continue promoting TV-Y7, TV-G, and TV-MA — they drive both engagement and high customer ratings.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Gradually push TV-14 using smart recommendations, trending badges, and youth-focused promotions to unlock its growth potential.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overpromoting any content off the regression line to maintain trust and satisfaction in algorithmic recommendations.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DEFE99-DFB1-D107-AD94-3CB8B4D59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38" y="2447573"/>
            <a:ext cx="6053549" cy="42955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D1B3AF-8CDC-FC87-4FEC-F25E0A55D7FB}"/>
              </a:ext>
            </a:extLst>
          </p:cNvPr>
          <p:cNvSpPr txBox="1"/>
          <p:nvPr/>
        </p:nvSpPr>
        <p:spPr>
          <a:xfrm>
            <a:off x="249983" y="7320947"/>
            <a:ext cx="5846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Prioritize PG-13 rated content — it resonates well with this audience, even with lower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Reduce promotion of PG-rated movies, as they fail to meet satisfaction levels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Explore TV-14 content through curated collections or themed playlists to grow engagement and ratings together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Avoid forcing engagement-heavy content that doesn’t align with quality expectations</a:t>
            </a:r>
          </a:p>
        </p:txBody>
      </p:sp>
    </p:spTree>
    <p:extLst>
      <p:ext uri="{BB962C8B-B14F-4D97-AF65-F5344CB8AC3E}">
        <p14:creationId xmlns:p14="http://schemas.microsoft.com/office/powerpoint/2010/main" val="42795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69AED-8A11-17A5-37F1-9636294C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1DAFD765-469E-A4A5-D627-D8E973CA553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A6F3B-1419-7A8E-5094-07BA6EE8937A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F9F95-5F2E-F49A-03A6-67925C0CF6E9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56FF-3E85-0F9E-2543-250A76BCA230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AA9E1-9C6C-28EA-FD1B-59C9642A386C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CCAEC-C944-F8CD-D819-9267C0A57037}"/>
              </a:ext>
            </a:extLst>
          </p:cNvPr>
          <p:cNvSpPr txBox="1"/>
          <p:nvPr/>
        </p:nvSpPr>
        <p:spPr>
          <a:xfrm>
            <a:off x="129544" y="-5631466"/>
            <a:ext cx="58418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Heart Stream Youth (Male) – Japan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leads to higher ratings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0.91, Adjusted R² = 0.89 → Very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r>
              <a:rPr lang="en-US" b="1" dirty="0"/>
              <a:t>TV-Y7, TV-G, TV-MA</a:t>
            </a:r>
            <a:r>
              <a:rPr lang="en-US" dirty="0"/>
              <a:t>: Appear on the regression line → High engagement &amp; high satisfaction</a:t>
            </a:r>
          </a:p>
          <a:p>
            <a:r>
              <a:rPr lang="en-US" b="1" dirty="0"/>
              <a:t>TV-14</a:t>
            </a:r>
            <a:r>
              <a:rPr lang="en-US" dirty="0"/>
              <a:t>: Low engagement &amp; rating, but aligned with the trend → Potential for improvement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A8FFD-CB17-99AD-72BD-107F05F95B27}"/>
              </a:ext>
            </a:extLst>
          </p:cNvPr>
          <p:cNvSpPr txBox="1"/>
          <p:nvPr/>
        </p:nvSpPr>
        <p:spPr>
          <a:xfrm>
            <a:off x="129544" y="-2581691"/>
            <a:ext cx="57362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shows a clear behavioral pattern: the more engaged they are, the more they reward with high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TV-Y7, TV-G, TV-MA</a:t>
            </a:r>
            <a:r>
              <a:rPr lang="en-US" dirty="0"/>
              <a:t> perfectly match expectations → Strong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 is not yet popular, but since it's on the regression line, it has room to grow with better exposure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7DACA-B5AC-87CB-C988-B13F2681057B}"/>
              </a:ext>
            </a:extLst>
          </p:cNvPr>
          <p:cNvSpPr txBox="1"/>
          <p:nvPr/>
        </p:nvSpPr>
        <p:spPr>
          <a:xfrm>
            <a:off x="8588814" y="-6514494"/>
            <a:ext cx="3582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Viewers in this segment associate value with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Accurate recommendations improve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TV-14 is under-watched but has aligned characteristics → needs push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6A49A8-1D04-4877-005F-731B02ACF63A}"/>
              </a:ext>
            </a:extLst>
          </p:cNvPr>
          <p:cNvSpPr txBox="1"/>
          <p:nvPr/>
        </p:nvSpPr>
        <p:spPr>
          <a:xfrm>
            <a:off x="249983" y="2506354"/>
            <a:ext cx="5846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Prioritize PG-13 rated content — it resonates well with this audience, even with lower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Reduce promotion of PG-rated movies, as they fail to meet satisfaction levels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Explore TV-14 content through curated collections or themed playlists to grow engagement and ratings together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Avoid forcing engagement-heavy content that doesn’t align with quality expectations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F9F80-EF8B-DB40-FB3B-06F898C67B6A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431E01-06CE-2088-26E7-926ECE4D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038" y="2447573"/>
            <a:ext cx="6053549" cy="42955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BEC9AF-2ACD-784A-921F-B5A83834FF33}"/>
              </a:ext>
            </a:extLst>
          </p:cNvPr>
          <p:cNvSpPr txBox="1"/>
          <p:nvPr/>
        </p:nvSpPr>
        <p:spPr>
          <a:xfrm>
            <a:off x="129544" y="-5538160"/>
            <a:ext cx="584185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Love Bloom Teen (Male) – Japan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Higher engagement does </a:t>
            </a:r>
            <a:r>
              <a:rPr lang="en-US" b="1" dirty="0"/>
              <a:t>not</a:t>
            </a:r>
            <a:r>
              <a:rPr lang="en-US" dirty="0"/>
              <a:t> lead to higher ratings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0.94, Adjusted R² = 0.88 reliable (no outliers off pattern)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</a:t>
            </a:r>
            <a:r>
              <a:rPr lang="en-US" dirty="0"/>
              <a:t>: Appears on regression line → Low engagement but </a:t>
            </a:r>
            <a:r>
              <a:rPr lang="en-US" b="1" dirty="0"/>
              <a:t>high rating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High engagement, </a:t>
            </a:r>
            <a:r>
              <a:rPr lang="en-US" b="1" dirty="0"/>
              <a:t>low rating</a:t>
            </a:r>
            <a:r>
              <a:rPr lang="en-US" dirty="0"/>
              <a:t> → Poor content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: Moderate engagement and rating, near regression line → Potential to grow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121906-750C-45EE-0487-9F03773D0A4F}"/>
              </a:ext>
            </a:extLst>
          </p:cNvPr>
          <p:cNvSpPr txBox="1"/>
          <p:nvPr/>
        </p:nvSpPr>
        <p:spPr>
          <a:xfrm>
            <a:off x="129544" y="-2488385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quality over quantity</a:t>
            </a:r>
            <a:r>
              <a:rPr lang="en-US" dirty="0"/>
              <a:t> — they rate content based on its appeal, not how much they watch.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</a:t>
            </a:r>
            <a:r>
              <a:rPr lang="en-US" dirty="0"/>
              <a:t> content is </a:t>
            </a:r>
            <a:r>
              <a:rPr lang="en-US" b="1" dirty="0"/>
              <a:t>highly appreciated</a:t>
            </a:r>
            <a:r>
              <a:rPr lang="en-US" dirty="0"/>
              <a:t> despite fewer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 content is being consumed, but viewers are </a:t>
            </a:r>
            <a:r>
              <a:rPr lang="en-US" b="1" dirty="0"/>
              <a:t>not satisfied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 shows average performance but can be improved with proper positioning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83130-BFD3-1CB5-DAA0-40FED64E7DDD}"/>
              </a:ext>
            </a:extLst>
          </p:cNvPr>
          <p:cNvSpPr txBox="1"/>
          <p:nvPr/>
        </p:nvSpPr>
        <p:spPr>
          <a:xfrm>
            <a:off x="8588814" y="-6421188"/>
            <a:ext cx="35824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r>
              <a:rPr lang="en-US" altLang="en-US" sz="1400" dirty="0"/>
              <a:t>1. </a:t>
            </a:r>
            <a:r>
              <a:rPr lang="en-US" sz="1400" dirty="0"/>
              <a:t>Viewers in this group value meaningful or emotionally resonant content (PG-13)</a:t>
            </a:r>
          </a:p>
          <a:p>
            <a:r>
              <a:rPr lang="en-US" sz="1400" dirty="0"/>
              <a:t>2. PG content may be perceived as too light or immature for their taste</a:t>
            </a:r>
          </a:p>
          <a:p>
            <a:r>
              <a:rPr lang="en-US" sz="1400" dirty="0"/>
              <a:t>3. TV-14 aligns with trend and can rise with strategic push</a:t>
            </a:r>
          </a:p>
        </p:txBody>
      </p:sp>
    </p:spTree>
    <p:extLst>
      <p:ext uri="{BB962C8B-B14F-4D97-AF65-F5344CB8AC3E}">
        <p14:creationId xmlns:p14="http://schemas.microsoft.com/office/powerpoint/2010/main" val="3654655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BD109-E424-593E-BDA0-8E50E6463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2CC2B1F-CBFC-FBF1-EE03-6E9141CC431F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9193D-FEB8-8C78-7C69-5540AA606C20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D3B4-BECA-6720-BF59-7B6549D48BDC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86046-17CD-08BA-E921-04720E3F94C0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(Female)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37965-0E39-C52A-FED6-1566B909E50F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58BC9-57D0-C360-6065-EF2EF057EA0A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F7F5D-9F0B-57F3-823C-619C271EFC7E}"/>
              </a:ext>
            </a:extLst>
          </p:cNvPr>
          <p:cNvSpPr txBox="1"/>
          <p:nvPr/>
        </p:nvSpPr>
        <p:spPr>
          <a:xfrm>
            <a:off x="129544" y="1499444"/>
            <a:ext cx="60102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Love Bloom Teen (Female) – Japan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Viewers give high ratings for quality content, not based on engagement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0.99</a:t>
            </a:r>
          </a:p>
          <a:p>
            <a:r>
              <a:rPr lang="en-US" dirty="0"/>
              <a:t>Adjusted R² = 0.98 → Extremely strong and reliable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TV-G, TV-MA, and TV-PG</a:t>
            </a:r>
            <a:r>
              <a:rPr lang="en-US" dirty="0"/>
              <a:t> appear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TV-G</a:t>
            </a:r>
            <a:r>
              <a:rPr lang="en-US" dirty="0"/>
              <a:t>: High rating → Strong interest and clear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Moderate rating and engagement → Stable 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: High engagement but low rating → Poor reception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587AD-307B-05A7-AD7A-72C0ABFFD203}"/>
              </a:ext>
            </a:extLst>
          </p:cNvPr>
          <p:cNvSpPr txBox="1"/>
          <p:nvPr/>
        </p:nvSpPr>
        <p:spPr>
          <a:xfrm>
            <a:off x="129544" y="4686849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emotional, quality-driven content</a:t>
            </a:r>
            <a:r>
              <a:rPr lang="en-US" dirty="0"/>
              <a:t> over popularity or watch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TV-G</a:t>
            </a:r>
            <a:r>
              <a:rPr lang="en-US" dirty="0"/>
              <a:t> rated movies are highly satisfying → Clear alignment with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is accepted moderately → Safe to keep in 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 receives poor ratings despite engagement → Misaligned with viewer taste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C4103-8264-24BE-CDB3-BDB137DEF9A7}"/>
              </a:ext>
            </a:extLst>
          </p:cNvPr>
          <p:cNvSpPr txBox="1"/>
          <p:nvPr/>
        </p:nvSpPr>
        <p:spPr>
          <a:xfrm>
            <a:off x="7736601" y="88804"/>
            <a:ext cx="44838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TV-G → High rating and engagement ✅</a:t>
            </a:r>
            <a:br>
              <a:rPr lang="en-US" altLang="en-US" sz="1400" dirty="0"/>
            </a:br>
            <a:r>
              <a:rPr lang="en-US" altLang="en-US" sz="1400" dirty="0"/>
              <a:t> → Indicates strong emotional connection and high satisfaction.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TV-MA → Moderate rating and engagement ➖</a:t>
            </a:r>
            <a:br>
              <a:rPr lang="en-US" altLang="en-US" sz="1400" dirty="0"/>
            </a:br>
            <a:r>
              <a:rPr lang="en-US" altLang="en-US" sz="1400" dirty="0"/>
              <a:t> → Viewers accept this content, but it’s not a top preference.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TV-PG → High engagement but low rating ❌</a:t>
            </a:r>
            <a:br>
              <a:rPr lang="en-US" altLang="en-US" sz="1400" dirty="0"/>
            </a:br>
            <a:r>
              <a:rPr lang="en-US" altLang="en-US" sz="1400" dirty="0"/>
              <a:t> → Viewers are watching, but they’re not satisfied — leads to dissatisfaction and poor perception of recommendations.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1FCBE-3C23-CEC4-0811-7B473D0E3D2A}"/>
              </a:ext>
            </a:extLst>
          </p:cNvPr>
          <p:cNvSpPr txBox="1"/>
          <p:nvPr/>
        </p:nvSpPr>
        <p:spPr>
          <a:xfrm>
            <a:off x="249983" y="7404922"/>
            <a:ext cx="584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Continue promoting TV-Y7, TV-G, and TV-MA — they drive both engagement and high customer ratings.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Gradually push TV-14 using smart recommendations, trending badges, and youth-focused promotions to unlock its growth potential.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overpromoting any content off the regression line to maintain trust and satisfaction in algorithmic recommendations.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2D032-8BF1-9069-B7FA-B0273C52FB59}"/>
              </a:ext>
            </a:extLst>
          </p:cNvPr>
          <p:cNvSpPr txBox="1"/>
          <p:nvPr/>
        </p:nvSpPr>
        <p:spPr>
          <a:xfrm>
            <a:off x="84805" y="-7196099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Heart Stream Youth (Male)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ECDD0-6F98-5BD4-EC8C-10A96582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68" y="-4689730"/>
            <a:ext cx="6018909" cy="4217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63F2FC-05C7-6052-2BC6-95D9E69C5672}"/>
              </a:ext>
            </a:extLst>
          </p:cNvPr>
          <p:cNvSpPr txBox="1"/>
          <p:nvPr/>
        </p:nvSpPr>
        <p:spPr>
          <a:xfrm>
            <a:off x="249983" y="-4734195"/>
            <a:ext cx="584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Continue promoting TV-Y7, TV-G, and TV-MA — they drive both engagement and high customer ratings.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Gradually push TV-14 using smart recommendations, trending badges, and youth-focused promotions to unlock its growth potential.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overpromoting any content off the regression line to maintain trust and satisfaction in algorithmic recommendations.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982894-2B73-4D4E-2771-9E4763429319}"/>
              </a:ext>
            </a:extLst>
          </p:cNvPr>
          <p:cNvSpPr txBox="1"/>
          <p:nvPr/>
        </p:nvSpPr>
        <p:spPr>
          <a:xfrm>
            <a:off x="249983" y="7320947"/>
            <a:ext cx="5846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Prioritize PG-13 rated content — it resonates well with this audience, even with lower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Reduce promotion of PG-rated movies, as they fail to meet satisfaction levels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Explore TV-14 content through curated collections or themed playlists to grow engagement and ratings together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Avoid forcing engagement-heavy content that doesn’t align with quality expectations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C830D5-5236-DFD9-F0B3-673D0313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91" y="2534981"/>
            <a:ext cx="6010248" cy="424354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3DCA305-C910-E1D5-25E8-E93FFF594F0E}"/>
              </a:ext>
            </a:extLst>
          </p:cNvPr>
          <p:cNvSpPr txBox="1"/>
          <p:nvPr/>
        </p:nvSpPr>
        <p:spPr>
          <a:xfrm>
            <a:off x="249983" y="-4454277"/>
            <a:ext cx="5846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Prioritize PG-13 rated content — it resonates well with this audience, even with lower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Reduce promotion of PG-rated movies, as they fail to meet satisfaction levels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Explore TV-14 content through curated collections or themed playlists to grow engagement and ratings together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Avoid forcing engagement-heavy content that doesn’t align with quality expectations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D9E6A-64AA-A26F-660F-7C974B1A1049}"/>
              </a:ext>
            </a:extLst>
          </p:cNvPr>
          <p:cNvSpPr txBox="1"/>
          <p:nvPr/>
        </p:nvSpPr>
        <p:spPr>
          <a:xfrm>
            <a:off x="84805" y="-6916181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5282A1-6AE9-0B69-FEA1-319F6C338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038" y="-4513058"/>
            <a:ext cx="6053549" cy="42955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3DDC6B-0BFA-9F55-1A4A-238EE3AD2E83}"/>
              </a:ext>
            </a:extLst>
          </p:cNvPr>
          <p:cNvSpPr txBox="1"/>
          <p:nvPr/>
        </p:nvSpPr>
        <p:spPr>
          <a:xfrm>
            <a:off x="249983" y="7414253"/>
            <a:ext cx="5846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TV-G content actively through feel-good themed banners, emotional tags, and family-friendly carousels.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moderate visibility for TV-MA with proper genre filters (e.g., drama, suspense) to target only interested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TV-PG content to this segment — it drives engagement but not satisfaction, which can reduce trust in the recommendation system.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CB00EF-4CC4-9F0B-EDE9-1B74F8AB078C}"/>
              </a:ext>
            </a:extLst>
          </p:cNvPr>
          <p:cNvSpPr txBox="1"/>
          <p:nvPr/>
        </p:nvSpPr>
        <p:spPr>
          <a:xfrm>
            <a:off x="249983" y="-5107419"/>
            <a:ext cx="5846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Prioritize PG-13 rated content — it resonates well with this audience, even with lower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Reduce promotion of PG-rated movies, as they fail to meet satisfaction levels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Explore TV-14 content through curated collections or themed playlists to grow engagement and ratings together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Avoid forcing engagement-heavy content that doesn’t align with quality expectations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EC0AED-EB39-A4BB-8EAF-E354BCD8E8AD}"/>
              </a:ext>
            </a:extLst>
          </p:cNvPr>
          <p:cNvSpPr txBox="1"/>
          <p:nvPr/>
        </p:nvSpPr>
        <p:spPr>
          <a:xfrm>
            <a:off x="84805" y="-7569323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(Male)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8383C7-F64A-4ACF-1288-D231A00F6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038" y="-5166200"/>
            <a:ext cx="6053549" cy="429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6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86763-FDDF-2B45-F95B-5687316EE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391FF588-6754-393D-04A3-6123AE66A6BC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A74FA-54E2-BF97-978F-A1A475F28684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63485-39A1-6265-69A0-69BDCADCDCA8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9C31B-B7BB-11DD-9CF9-3A1A5EE3A985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91859-70FC-02E3-EC41-1E4F31337094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3C398-A006-F9CA-6A14-603E8859287B}"/>
              </a:ext>
            </a:extLst>
          </p:cNvPr>
          <p:cNvSpPr txBox="1"/>
          <p:nvPr/>
        </p:nvSpPr>
        <p:spPr>
          <a:xfrm>
            <a:off x="249983" y="2506354"/>
            <a:ext cx="5846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TV-G content actively through feel-good themed banners, emotional tags, and family-friendly carousels.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moderate visibility for TV-MA with proper genre filters (e.g., drama, suspense) to target only interested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TV-PG content to this segment — it drives engagement but not satisfaction, which can reduce trust in the recommendation system.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FEE8B-4281-BA87-459B-DC83BB3B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29" y="2525650"/>
            <a:ext cx="6010248" cy="424354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A06F0D-14BC-6142-FFDD-1C1EC426B5FA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(Female)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385A8-87B6-0A06-4EFD-056539026855}"/>
              </a:ext>
            </a:extLst>
          </p:cNvPr>
          <p:cNvSpPr txBox="1"/>
          <p:nvPr/>
        </p:nvSpPr>
        <p:spPr>
          <a:xfrm>
            <a:off x="129544" y="8749324"/>
            <a:ext cx="601024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Love Bloom Teen (Female) – Japan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Viewers give high ratings for quality content, not based on engagement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0.99</a:t>
            </a:r>
          </a:p>
          <a:p>
            <a:r>
              <a:rPr lang="en-US" dirty="0"/>
              <a:t>Adjusted R² = 0.98 → Extremely strong and reliable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TV-G, TV-MA, and TV-PG</a:t>
            </a:r>
            <a:r>
              <a:rPr lang="en-US" dirty="0"/>
              <a:t> appear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TV-G</a:t>
            </a:r>
            <a:r>
              <a:rPr lang="en-US" dirty="0"/>
              <a:t>: High rating → Strong interest and clear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Moderate rating and engagement → Stable 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: High engagement but low rating → Poor reception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23C9BD-ADE3-0D37-0B75-7D0943AED9C9}"/>
              </a:ext>
            </a:extLst>
          </p:cNvPr>
          <p:cNvSpPr txBox="1"/>
          <p:nvPr/>
        </p:nvSpPr>
        <p:spPr>
          <a:xfrm>
            <a:off x="129544" y="11936729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emotional, quality-driven content</a:t>
            </a:r>
            <a:r>
              <a:rPr lang="en-US" dirty="0"/>
              <a:t> over popularity or watch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TV-G</a:t>
            </a:r>
            <a:r>
              <a:rPr lang="en-US" dirty="0"/>
              <a:t> rated movies are highly satisfying → Clear alignment with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is accepted moderately → Safe to keep in mix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 receives poor ratings despite engagement → Misaligned with viewer taste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3D65C-0727-EB53-637F-F6D1CA711D36}"/>
              </a:ext>
            </a:extLst>
          </p:cNvPr>
          <p:cNvSpPr txBox="1"/>
          <p:nvPr/>
        </p:nvSpPr>
        <p:spPr>
          <a:xfrm>
            <a:off x="7736601" y="7338684"/>
            <a:ext cx="44838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TV-G → High rating and engagement ✅</a:t>
            </a:r>
            <a:br>
              <a:rPr lang="en-US" altLang="en-US" sz="1400" dirty="0"/>
            </a:br>
            <a:r>
              <a:rPr lang="en-US" altLang="en-US" sz="1400" dirty="0"/>
              <a:t> → Indicates strong emotional connection and high satisfaction.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TV-MA → Moderate rating and engagement ➖</a:t>
            </a:r>
            <a:br>
              <a:rPr lang="en-US" altLang="en-US" sz="1400" dirty="0"/>
            </a:br>
            <a:r>
              <a:rPr lang="en-US" altLang="en-US" sz="1400" dirty="0"/>
              <a:t> → Viewers accept this content, but it’s not a top preference.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TV-PG → High engagement but low rating ❌</a:t>
            </a:r>
            <a:br>
              <a:rPr lang="en-US" altLang="en-US" sz="1400" dirty="0"/>
            </a:br>
            <a:r>
              <a:rPr lang="en-US" altLang="en-US" sz="1400" dirty="0"/>
              <a:t> → Viewers are watching, but they’re not satisfied — leads to dissatisfaction and poor perception of recommendations.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BA9D7-E205-9429-E395-3CADB7889138}"/>
              </a:ext>
            </a:extLst>
          </p:cNvPr>
          <p:cNvSpPr txBox="1"/>
          <p:nvPr/>
        </p:nvSpPr>
        <p:spPr>
          <a:xfrm>
            <a:off x="84805" y="7658223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Mind Scope Youth (Male)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3CA533-8F4C-775B-3061-BB7D642D2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69" y="10163545"/>
            <a:ext cx="6018908" cy="42262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9BFD27-BBC0-8CAE-4DC5-DC1AD65695E7}"/>
              </a:ext>
            </a:extLst>
          </p:cNvPr>
          <p:cNvSpPr txBox="1"/>
          <p:nvPr/>
        </p:nvSpPr>
        <p:spPr>
          <a:xfrm>
            <a:off x="129544" y="9342628"/>
            <a:ext cx="5846017" cy="264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Trend:</a:t>
            </a:r>
            <a:r>
              <a:rPr lang="en-US" dirty="0"/>
              <a:t> Negative slope → Customers give high ratings for good content, not based on engagement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0.99, Adjusted R² = 0.99 → Extremely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G, PG-13, R</a:t>
            </a:r>
            <a:r>
              <a:rPr lang="en-US" dirty="0"/>
              <a:t> rated shows lie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</a:t>
            </a:r>
            <a:r>
              <a:rPr lang="en-US" dirty="0"/>
              <a:t>: Low engagement, </a:t>
            </a:r>
            <a:r>
              <a:rPr lang="en-US" b="1" dirty="0"/>
              <a:t>high rating</a:t>
            </a:r>
            <a:r>
              <a:rPr lang="en-US" dirty="0"/>
              <a:t> → Strong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&amp; R</a:t>
            </a:r>
            <a:r>
              <a:rPr lang="en-US" dirty="0"/>
              <a:t>: High engagement, </a:t>
            </a:r>
            <a:r>
              <a:rPr lang="en-US" b="1" dirty="0"/>
              <a:t>low rating</a:t>
            </a:r>
            <a:r>
              <a:rPr lang="en-US" dirty="0"/>
              <a:t> → Poor satisfaction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F08965-B3F1-DF78-89FB-67F42EE777F5}"/>
              </a:ext>
            </a:extLst>
          </p:cNvPr>
          <p:cNvSpPr txBox="1"/>
          <p:nvPr/>
        </p:nvSpPr>
        <p:spPr>
          <a:xfrm>
            <a:off x="129544" y="12132671"/>
            <a:ext cx="57362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focuses on </a:t>
            </a:r>
            <a:r>
              <a:rPr lang="en-US" b="1" dirty="0"/>
              <a:t>content quality</a:t>
            </a:r>
            <a:r>
              <a:rPr lang="en-US" dirty="0"/>
              <a:t>, not popularity or viewing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G-rated shows</a:t>
            </a:r>
            <a:r>
              <a:rPr lang="en-US" dirty="0"/>
              <a:t> are appreciated and deliver strong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and R-rated content</a:t>
            </a:r>
            <a:r>
              <a:rPr lang="en-US" dirty="0"/>
              <a:t> attract engagement but fail to meet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Promoting the wrong content may lead to dissatisfaction despite high views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CFABD-137F-5F7F-4DF4-0273F175E80D}"/>
              </a:ext>
            </a:extLst>
          </p:cNvPr>
          <p:cNvSpPr txBox="1"/>
          <p:nvPr/>
        </p:nvSpPr>
        <p:spPr>
          <a:xfrm>
            <a:off x="8701542" y="7996777"/>
            <a:ext cx="3534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G-rated → Low engagement, high satisfaction ✅</a:t>
            </a:r>
            <a:br>
              <a:rPr lang="en-US" altLang="en-US" sz="1400" dirty="0"/>
            </a:br>
            <a:r>
              <a:rPr lang="en-US" altLang="en-US" sz="1400" dirty="0"/>
              <a:t> → Indicates a niche but trusted content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 &amp; R-rated → High engagement, low rating ❌</a:t>
            </a:r>
            <a:br>
              <a:rPr lang="en-US" altLang="en-US" sz="1400" dirty="0"/>
            </a:br>
            <a:r>
              <a:rPr lang="en-US" altLang="en-US" sz="1400" dirty="0"/>
              <a:t> → Viewers are watching but leaving disappointed, harming overall perception</a:t>
            </a:r>
          </a:p>
        </p:txBody>
      </p:sp>
    </p:spTree>
    <p:extLst>
      <p:ext uri="{BB962C8B-B14F-4D97-AF65-F5344CB8AC3E}">
        <p14:creationId xmlns:p14="http://schemas.microsoft.com/office/powerpoint/2010/main" val="1001783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val 84">
            <a:extLst>
              <a:ext uri="{FF2B5EF4-FFF2-40B4-BE49-F238E27FC236}">
                <a16:creationId xmlns:a16="http://schemas.microsoft.com/office/drawing/2014/main" id="{42B6EAED-E9AA-51E6-99E3-363AEA24E3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rgbClr val="00FFB3">
                  <a:alpha val="0"/>
                </a:srgbClr>
              </a:gs>
              <a:gs pos="17000">
                <a:srgbClr val="00FFB3">
                  <a:alpha val="76863"/>
                </a:srgbClr>
              </a:gs>
              <a:gs pos="35000">
                <a:srgbClr val="00FFB3">
                  <a:alpha val="30000"/>
                </a:srgb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EA5D24F-D95F-7547-B64A-A439C56BF492}"/>
              </a:ext>
            </a:extLst>
          </p:cNvPr>
          <p:cNvGrpSpPr/>
          <p:nvPr/>
        </p:nvGrpSpPr>
        <p:grpSpPr>
          <a:xfrm>
            <a:off x="3476410" y="1536886"/>
            <a:ext cx="5321399" cy="4184784"/>
            <a:chOff x="3476410" y="1536886"/>
            <a:chExt cx="5321399" cy="4184784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9D03ADCB-65CA-F790-2B6E-47295CD52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271A5570-1DF5-99BC-C9EB-1104EBAC9A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2" name="!!hex_A">
              <a:extLst>
                <a:ext uri="{FF2B5EF4-FFF2-40B4-BE49-F238E27FC236}">
                  <a16:creationId xmlns:a16="http://schemas.microsoft.com/office/drawing/2014/main" id="{6BEDD325-6FED-F63C-833B-05CD8089F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C2C4C8BC-94E3-1F6D-2275-D96E9B1DE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9046" y="4583738"/>
              <a:ext cx="1320000" cy="1137932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A36E2AB-E1E2-FE68-FE10-D7F23E309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2955" y="4583738"/>
              <a:ext cx="1319617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2D96F3-F656-2B3B-AA6B-4885421FA0C5}"/>
                </a:ext>
              </a:extLst>
            </p:cNvPr>
            <p:cNvCxnSpPr>
              <a:cxnSpLocks/>
              <a:stCxn id="12" idx="0"/>
              <a:endCxn id="10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982B85-0F9A-DFB6-EFA8-3DBBA2717896}"/>
                </a:ext>
              </a:extLst>
            </p:cNvPr>
            <p:cNvCxnSpPr>
              <a:cxnSpLocks/>
              <a:stCxn id="10" idx="0"/>
              <a:endCxn id="11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67E0B10-31AE-6BE5-804F-FC6E868B1C86}"/>
                </a:ext>
              </a:extLst>
            </p:cNvPr>
            <p:cNvCxnSpPr>
              <a:cxnSpLocks/>
              <a:stCxn id="10" idx="1"/>
              <a:endCxn id="14" idx="4"/>
            </p:cNvCxnSpPr>
            <p:nvPr/>
          </p:nvCxnSpPr>
          <p:spPr>
            <a:xfrm>
              <a:off x="6580826" y="4258800"/>
              <a:ext cx="17527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C81DCE-4E87-EB1A-55CD-E7984DE2908A}"/>
                </a:ext>
              </a:extLst>
            </p:cNvPr>
            <p:cNvCxnSpPr>
              <a:cxnSpLocks/>
              <a:stCxn id="10" idx="2"/>
              <a:endCxn id="13" idx="5"/>
            </p:cNvCxnSpPr>
            <p:nvPr/>
          </p:nvCxnSpPr>
          <p:spPr>
            <a:xfrm flipH="1">
              <a:off x="5435803" y="4258800"/>
              <a:ext cx="191915" cy="32493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3" name="Graphic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967AE0EB-D67C-A393-D786-D33215B01E7D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25816 w 228564"/>
                <a:gd name="connsiteY0" fmla="*/ 209276 h 238125"/>
                <a:gd name="connsiteX1" fmla="*/ 152366 w 228564"/>
                <a:gd name="connsiteY1" fmla="*/ 86820 h 238125"/>
                <a:gd name="connsiteX2" fmla="*/ 152366 w 228564"/>
                <a:gd name="connsiteY2" fmla="*/ 19050 h 238125"/>
                <a:gd name="connsiteX3" fmla="*/ 161891 w 228564"/>
                <a:gd name="connsiteY3" fmla="*/ 19050 h 238125"/>
                <a:gd name="connsiteX4" fmla="*/ 171416 w 228564"/>
                <a:gd name="connsiteY4" fmla="*/ 9525 h 238125"/>
                <a:gd name="connsiteX5" fmla="*/ 161891 w 228564"/>
                <a:gd name="connsiteY5" fmla="*/ 0 h 238125"/>
                <a:gd name="connsiteX6" fmla="*/ 66641 w 228564"/>
                <a:gd name="connsiteY6" fmla="*/ 0 h 238125"/>
                <a:gd name="connsiteX7" fmla="*/ 57116 w 228564"/>
                <a:gd name="connsiteY7" fmla="*/ 9525 h 238125"/>
                <a:gd name="connsiteX8" fmla="*/ 66641 w 228564"/>
                <a:gd name="connsiteY8" fmla="*/ 19050 h 238125"/>
                <a:gd name="connsiteX9" fmla="*/ 76166 w 228564"/>
                <a:gd name="connsiteY9" fmla="*/ 19050 h 238125"/>
                <a:gd name="connsiteX10" fmla="*/ 76166 w 228564"/>
                <a:gd name="connsiteY10" fmla="*/ 86820 h 238125"/>
                <a:gd name="connsiteX11" fmla="*/ 2716 w 228564"/>
                <a:gd name="connsiteY11" fmla="*/ 209276 h 238125"/>
                <a:gd name="connsiteX12" fmla="*/ 9254 w 228564"/>
                <a:gd name="connsiteY12" fmla="*/ 235412 h 238125"/>
                <a:gd name="connsiteX13" fmla="*/ 19016 w 228564"/>
                <a:gd name="connsiteY13" fmla="*/ 238125 h 238125"/>
                <a:gd name="connsiteX14" fmla="*/ 209516 w 228564"/>
                <a:gd name="connsiteY14" fmla="*/ 238125 h 238125"/>
                <a:gd name="connsiteX15" fmla="*/ 228565 w 228564"/>
                <a:gd name="connsiteY15" fmla="*/ 219074 h 238125"/>
                <a:gd name="connsiteX16" fmla="*/ 225851 w 228564"/>
                <a:gd name="connsiteY16" fmla="*/ 209276 h 238125"/>
                <a:gd name="connsiteX17" fmla="*/ 93859 w 228564"/>
                <a:gd name="connsiteY17" fmla="*/ 94357 h 238125"/>
                <a:gd name="connsiteX18" fmla="*/ 95216 w 228564"/>
                <a:gd name="connsiteY18" fmla="*/ 89464 h 238125"/>
                <a:gd name="connsiteX19" fmla="*/ 95216 w 228564"/>
                <a:gd name="connsiteY19" fmla="*/ 19050 h 238125"/>
                <a:gd name="connsiteX20" fmla="*/ 133316 w 228564"/>
                <a:gd name="connsiteY20" fmla="*/ 19050 h 238125"/>
                <a:gd name="connsiteX21" fmla="*/ 133316 w 228564"/>
                <a:gd name="connsiteY21" fmla="*/ 89464 h 238125"/>
                <a:gd name="connsiteX22" fmla="*/ 134673 w 228564"/>
                <a:gd name="connsiteY22" fmla="*/ 94357 h 238125"/>
                <a:gd name="connsiteX23" fmla="*/ 180179 w 228564"/>
                <a:gd name="connsiteY23" fmla="*/ 170259 h 238125"/>
                <a:gd name="connsiteX24" fmla="*/ 118564 w 228564"/>
                <a:gd name="connsiteY24" fmla="*/ 158222 h 238125"/>
                <a:gd name="connsiteX25" fmla="*/ 64724 w 228564"/>
                <a:gd name="connsiteY25" fmla="*/ 142970 h 238125"/>
                <a:gd name="connsiteX26" fmla="*/ 19016 w 228564"/>
                <a:gd name="connsiteY26" fmla="*/ 219075 h 238125"/>
                <a:gd name="connsiteX27" fmla="*/ 52996 w 228564"/>
                <a:gd name="connsiteY27" fmla="*/ 162425 h 238125"/>
                <a:gd name="connsiteX28" fmla="*/ 109932 w 228564"/>
                <a:gd name="connsiteY28" fmla="*/ 175189 h 238125"/>
                <a:gd name="connsiteX29" fmla="*/ 167082 w 228564"/>
                <a:gd name="connsiteY29" fmla="*/ 190524 h 238125"/>
                <a:gd name="connsiteX30" fmla="*/ 190359 w 228564"/>
                <a:gd name="connsiteY30" fmla="*/ 187309 h 238125"/>
                <a:gd name="connsiteX31" fmla="*/ 209516 w 228564"/>
                <a:gd name="connsiteY31" fmla="*/ 21907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8564" h="238125">
                  <a:moveTo>
                    <a:pt x="225816" y="209276"/>
                  </a:moveTo>
                  <a:lnTo>
                    <a:pt x="152366" y="86820"/>
                  </a:lnTo>
                  <a:lnTo>
                    <a:pt x="152366" y="19050"/>
                  </a:lnTo>
                  <a:lnTo>
                    <a:pt x="161891" y="19050"/>
                  </a:lnTo>
                  <a:cubicBezTo>
                    <a:pt x="167151" y="19050"/>
                    <a:pt x="171416" y="14786"/>
                    <a:pt x="171416" y="9525"/>
                  </a:cubicBezTo>
                  <a:cubicBezTo>
                    <a:pt x="171416" y="4264"/>
                    <a:pt x="167151" y="0"/>
                    <a:pt x="161891" y="0"/>
                  </a:cubicBezTo>
                  <a:lnTo>
                    <a:pt x="66641" y="0"/>
                  </a:lnTo>
                  <a:cubicBezTo>
                    <a:pt x="61380" y="0"/>
                    <a:pt x="57116" y="4264"/>
                    <a:pt x="57116" y="9525"/>
                  </a:cubicBezTo>
                  <a:cubicBezTo>
                    <a:pt x="57116" y="14786"/>
                    <a:pt x="61380" y="19050"/>
                    <a:pt x="66641" y="19050"/>
                  </a:cubicBezTo>
                  <a:lnTo>
                    <a:pt x="76166" y="19050"/>
                  </a:lnTo>
                  <a:lnTo>
                    <a:pt x="76166" y="86820"/>
                  </a:lnTo>
                  <a:lnTo>
                    <a:pt x="2716" y="209276"/>
                  </a:lnTo>
                  <a:cubicBezTo>
                    <a:pt x="-2695" y="218299"/>
                    <a:pt x="232" y="230000"/>
                    <a:pt x="9254" y="235412"/>
                  </a:cubicBezTo>
                  <a:cubicBezTo>
                    <a:pt x="12203" y="237181"/>
                    <a:pt x="15577" y="238118"/>
                    <a:pt x="19016" y="238125"/>
                  </a:cubicBezTo>
                  <a:lnTo>
                    <a:pt x="209516" y="238125"/>
                  </a:lnTo>
                  <a:cubicBezTo>
                    <a:pt x="220037" y="238124"/>
                    <a:pt x="228566" y="229595"/>
                    <a:pt x="228565" y="219074"/>
                  </a:cubicBezTo>
                  <a:cubicBezTo>
                    <a:pt x="228565" y="215622"/>
                    <a:pt x="227627" y="212236"/>
                    <a:pt x="225851" y="209276"/>
                  </a:cubicBezTo>
                  <a:close/>
                  <a:moveTo>
                    <a:pt x="93859" y="94357"/>
                  </a:moveTo>
                  <a:cubicBezTo>
                    <a:pt x="94749" y="92881"/>
                    <a:pt x="95218" y="91188"/>
                    <a:pt x="95216" y="89464"/>
                  </a:cubicBezTo>
                  <a:lnTo>
                    <a:pt x="95216" y="19050"/>
                  </a:lnTo>
                  <a:lnTo>
                    <a:pt x="133316" y="19050"/>
                  </a:lnTo>
                  <a:lnTo>
                    <a:pt x="133316" y="89464"/>
                  </a:lnTo>
                  <a:cubicBezTo>
                    <a:pt x="133314" y="91188"/>
                    <a:pt x="133783" y="92881"/>
                    <a:pt x="134673" y="94357"/>
                  </a:cubicBezTo>
                  <a:lnTo>
                    <a:pt x="180179" y="170259"/>
                  </a:lnTo>
                  <a:cubicBezTo>
                    <a:pt x="165891" y="173081"/>
                    <a:pt x="145567" y="171891"/>
                    <a:pt x="118564" y="158222"/>
                  </a:cubicBezTo>
                  <a:cubicBezTo>
                    <a:pt x="99621" y="148638"/>
                    <a:pt x="81595" y="143554"/>
                    <a:pt x="64724" y="142970"/>
                  </a:cubicBezTo>
                  <a:close/>
                  <a:moveTo>
                    <a:pt x="19016" y="219075"/>
                  </a:moveTo>
                  <a:lnTo>
                    <a:pt x="52996" y="162425"/>
                  </a:lnTo>
                  <a:cubicBezTo>
                    <a:pt x="69963" y="160353"/>
                    <a:pt x="89084" y="164628"/>
                    <a:pt x="109932" y="175189"/>
                  </a:cubicBezTo>
                  <a:cubicBezTo>
                    <a:pt x="132554" y="186630"/>
                    <a:pt x="151604" y="190524"/>
                    <a:pt x="167082" y="190524"/>
                  </a:cubicBezTo>
                  <a:cubicBezTo>
                    <a:pt x="174954" y="190558"/>
                    <a:pt x="182791" y="189476"/>
                    <a:pt x="190359" y="187309"/>
                  </a:cubicBezTo>
                  <a:lnTo>
                    <a:pt x="209516" y="219075"/>
                  </a:ln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E8C7974-4E64-FC78-071F-D3808DBD6ADD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AB5BBC-B96C-9484-7F77-31F212306A31}"/>
                </a:ext>
              </a:extLst>
            </p:cNvPr>
            <p:cNvSpPr txBox="1"/>
            <p:nvPr/>
          </p:nvSpPr>
          <p:spPr>
            <a:xfrm>
              <a:off x="3791274" y="1536886"/>
              <a:ext cx="4699578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Customer Analysis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AA29254-1958-182D-CC14-E7295B3CCCE6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F0385BD-7F04-0416-12D2-8DAFFF361D20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92E83AF5-4CDE-1B3F-4AC0-D13D6F3FF70D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C494A11-0591-1F7C-03A0-0EEFF58903A7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2A9E594-6EBF-A4CA-E8A8-3C5CCD241F10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46BF812-931A-F9D0-C71D-1FBE62585B37}"/>
                </a:ext>
              </a:extLst>
            </p:cNvPr>
            <p:cNvCxnSpPr>
              <a:cxnSpLocks/>
              <a:stCxn id="126" idx="2"/>
              <a:endCxn id="10" idx="4"/>
            </p:cNvCxnSpPr>
            <p:nvPr/>
          </p:nvCxnSpPr>
          <p:spPr>
            <a:xfrm flipH="1">
              <a:off x="5627718" y="2244772"/>
              <a:ext cx="513345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1D5C76-989D-BD09-10CC-98C877C30A02}"/>
                </a:ext>
              </a:extLst>
            </p:cNvPr>
            <p:cNvCxnSpPr>
              <a:cxnSpLocks/>
              <a:stCxn id="126" idx="2"/>
              <a:endCxn id="10" idx="5"/>
            </p:cNvCxnSpPr>
            <p:nvPr/>
          </p:nvCxnSpPr>
          <p:spPr>
            <a:xfrm>
              <a:off x="6141063" y="2244772"/>
              <a:ext cx="439763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4E2FFB3-A1C5-F384-B34C-4F8059DD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000">
                <a:latin typeface="Darker Grotesque" pitchFamily="2" charset="0"/>
              </a:rPr>
              <a:t>Designed by One Skill</a:t>
            </a:r>
            <a:endParaRPr lang="en-GB" sz="1000" dirty="0">
              <a:latin typeface="Darker Grotesque" pitchFamily="2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2B24DF-7A22-B6C8-FEB6-98BE81FE9427}"/>
              </a:ext>
            </a:extLst>
          </p:cNvPr>
          <p:cNvSpPr/>
          <p:nvPr/>
        </p:nvSpPr>
        <p:spPr>
          <a:xfrm>
            <a:off x="4802541" y="353483"/>
            <a:ext cx="2567878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!!menu_text">
            <a:extLst>
              <a:ext uri="{FF2B5EF4-FFF2-40B4-BE49-F238E27FC236}">
                <a16:creationId xmlns:a16="http://schemas.microsoft.com/office/drawing/2014/main" id="{97BFC5D0-43EF-8513-B84F-440DC2FED67E}"/>
              </a:ext>
            </a:extLst>
          </p:cNvPr>
          <p:cNvSpPr txBox="1"/>
          <p:nvPr/>
        </p:nvSpPr>
        <p:spPr>
          <a:xfrm>
            <a:off x="5457295" y="866372"/>
            <a:ext cx="1277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Customer Analysis</a:t>
            </a:r>
          </a:p>
        </p:txBody>
      </p:sp>
      <p:sp>
        <p:nvSpPr>
          <p:cNvPr id="4" name="Graphic 4">
            <a:hlinkClick r:id="rId3" action="ppaction://hlinksldjump"/>
            <a:extLst>
              <a:ext uri="{FF2B5EF4-FFF2-40B4-BE49-F238E27FC236}">
                <a16:creationId xmlns:a16="http://schemas.microsoft.com/office/drawing/2014/main" id="{9C95C015-6A29-C868-DC84-31506553C2C6}"/>
              </a:ext>
            </a:extLst>
          </p:cNvPr>
          <p:cNvSpPr/>
          <p:nvPr/>
        </p:nvSpPr>
        <p:spPr>
          <a:xfrm>
            <a:off x="5235372" y="647447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Graphic 6">
            <a:hlinkClick r:id="rId4" action="ppaction://hlinksldjump"/>
            <a:extLst>
              <a:ext uri="{FF2B5EF4-FFF2-40B4-BE49-F238E27FC236}">
                <a16:creationId xmlns:a16="http://schemas.microsoft.com/office/drawing/2014/main" id="{9B486F12-D0D0-D22B-D6DB-5ABD41323D18}"/>
              </a:ext>
            </a:extLst>
          </p:cNvPr>
          <p:cNvSpPr/>
          <p:nvPr/>
        </p:nvSpPr>
        <p:spPr>
          <a:xfrm>
            <a:off x="6730901" y="692257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12">
            <a:hlinkClick r:id="rId2" action="ppaction://hlinksldjump"/>
            <a:extLst>
              <a:ext uri="{FF2B5EF4-FFF2-40B4-BE49-F238E27FC236}">
                <a16:creationId xmlns:a16="http://schemas.microsoft.com/office/drawing/2014/main" id="{25C587E2-7D99-E2BB-B710-1FCBA31262E9}"/>
              </a:ext>
            </a:extLst>
          </p:cNvPr>
          <p:cNvSpPr/>
          <p:nvPr/>
        </p:nvSpPr>
        <p:spPr>
          <a:xfrm>
            <a:off x="5973630" y="514977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2" name="Section Zoom 21">
                <a:extLst>
                  <a:ext uri="{FF2B5EF4-FFF2-40B4-BE49-F238E27FC236}">
                    <a16:creationId xmlns:a16="http://schemas.microsoft.com/office/drawing/2014/main" id="{35B8A304-C682-49D9-5480-4F28B5B259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6837041"/>
                  </p:ext>
                </p:extLst>
              </p:nvPr>
            </p:nvGraphicFramePr>
            <p:xfrm>
              <a:off x="3770457" y="3178159"/>
              <a:ext cx="731520" cy="411480"/>
            </p:xfrm>
            <a:graphic>
              <a:graphicData uri="http://schemas.microsoft.com/office/powerpoint/2016/sectionzoom">
                <psez:sectionZm>
                  <psez:sectionZmObj sectionId="{080493AC-021E-478B-A4AC-63E73666C5E3}">
                    <psez:zmPr id="{3F4D54EF-B529-4282-A940-1B9DF28EC3C0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1520" cy="4114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2" name="Section Zoom 21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5B8A304-C682-49D9-5480-4F28B5B259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0457" y="3178159"/>
                <a:ext cx="731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2" name="Section Zoom 31">
                <a:extLst>
                  <a:ext uri="{FF2B5EF4-FFF2-40B4-BE49-F238E27FC236}">
                    <a16:creationId xmlns:a16="http://schemas.microsoft.com/office/drawing/2014/main" id="{40BC2ED3-FFB7-CC6B-7CB2-3D31B477CA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0291939"/>
                  </p:ext>
                </p:extLst>
              </p:nvPr>
            </p:nvGraphicFramePr>
            <p:xfrm>
              <a:off x="4740060" y="4941652"/>
              <a:ext cx="731520" cy="411480"/>
            </p:xfrm>
            <a:graphic>
              <a:graphicData uri="http://schemas.microsoft.com/office/powerpoint/2016/sectionzoom">
                <psez:sectionZm>
                  <psez:sectionZmObj sectionId="{D80B919D-0A45-425A-ACAA-C3DB939CAC97}">
                    <psez:zmPr id="{96186121-97AE-4886-8F44-33F4DC1E98BB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1520" cy="4114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2" name="Section Zoom 3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0BC2ED3-FFB7-CC6B-7CB2-3D31B477CA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0060" y="4941652"/>
                <a:ext cx="731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034F49B4-44E5-C721-F5A7-A0BD45B8AF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239221"/>
                  </p:ext>
                </p:extLst>
              </p:nvPr>
            </p:nvGraphicFramePr>
            <p:xfrm>
              <a:off x="6735934" y="4941652"/>
              <a:ext cx="731520" cy="411480"/>
            </p:xfrm>
            <a:graphic>
              <a:graphicData uri="http://schemas.microsoft.com/office/powerpoint/2016/sectionzoom">
                <psez:sectionZm>
                  <psez:sectionZmObj sectionId="{9F951B46-70E3-416E-B20E-1ECFDCA4970E}">
                    <psez:zmPr id="{E268A03B-7643-42A1-B5B0-503AC9A0AF3F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1520" cy="4114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34F49B4-44E5-C721-F5A7-A0BD45B8AF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35934" y="4941652"/>
                <a:ext cx="731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0" name="Section Zoom 19">
                <a:extLst>
                  <a:ext uri="{FF2B5EF4-FFF2-40B4-BE49-F238E27FC236}">
                    <a16:creationId xmlns:a16="http://schemas.microsoft.com/office/drawing/2014/main" id="{3876E60A-E4F1-C7E6-CCD1-8547BA0804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886534"/>
                  </p:ext>
                </p:extLst>
              </p:nvPr>
            </p:nvGraphicFramePr>
            <p:xfrm>
              <a:off x="7772241" y="3178159"/>
              <a:ext cx="731520" cy="411480"/>
            </p:xfrm>
            <a:graphic>
              <a:graphicData uri="http://schemas.microsoft.com/office/powerpoint/2016/sectionzoom">
                <psez:sectionZm>
                  <psez:sectionZmObj sectionId="{D48F7DCB-DEA5-4731-96B7-ACEDEA08F1F5}">
                    <psez:zmPr id="{CCD4C805-750A-4F6A-8905-3CACC30D8DC2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1520" cy="4114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0" name="Section Zoom 1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3876E60A-E4F1-C7E6-CCD1-8547BA0804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2241" y="3178159"/>
                <a:ext cx="731520" cy="4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103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4.58333E-6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5C92B-5293-08E7-DCD1-C1073E31C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C18A3B9D-2974-B967-E9CD-A3C4831F3D26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98670-655B-5026-6AAA-25EC40E37490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D62E7-4F0A-41BB-AA12-7C4E75B2AEA9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264FB-ECB7-5C31-CFFF-EEC39CBDDA61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5A66F-A7B9-2B5F-FF21-87997A219567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EE3E6-22C2-753D-E2D2-82751AFE75AA}"/>
              </a:ext>
            </a:extLst>
          </p:cNvPr>
          <p:cNvSpPr txBox="1"/>
          <p:nvPr/>
        </p:nvSpPr>
        <p:spPr>
          <a:xfrm>
            <a:off x="249983" y="-4734195"/>
            <a:ext cx="5846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TV-G content actively through feel-good themed banners, emotional tags, and family-friendly carousels.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moderate visibility for TV-MA with proper genre filters (e.g., drama, suspense) to target only interested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TV-PG content to this segment — it drives engagement but not satisfaction, which can reduce trust in the recommendation system.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7C16D8-FFB3-2B8B-8D63-9E636709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29" y="-4714899"/>
            <a:ext cx="6010248" cy="424354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71CC44-E061-61E1-AD7A-E15ECB84E41B}"/>
              </a:ext>
            </a:extLst>
          </p:cNvPr>
          <p:cNvSpPr txBox="1"/>
          <p:nvPr/>
        </p:nvSpPr>
        <p:spPr>
          <a:xfrm>
            <a:off x="84805" y="-7196099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Love Bloom Teen (Female)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2461E-1F32-0C9C-E1ED-02038D4B9C11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Mind Scope Youth (Male)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78FB56-3346-6307-11C4-B451F1F1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69" y="2549772"/>
            <a:ext cx="6018908" cy="42262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7CBE96A-698D-EB91-EDDC-9D7948FAF862}"/>
              </a:ext>
            </a:extLst>
          </p:cNvPr>
          <p:cNvSpPr txBox="1"/>
          <p:nvPr/>
        </p:nvSpPr>
        <p:spPr>
          <a:xfrm>
            <a:off x="129544" y="1728855"/>
            <a:ext cx="5846017" cy="264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Trend:</a:t>
            </a:r>
            <a:r>
              <a:rPr lang="en-US" dirty="0"/>
              <a:t> Negative slope → Customers give high ratings for good content, not based on engagement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0.99, Adjusted R² = 0.99 → Extremely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G, PG-13, R</a:t>
            </a:r>
            <a:r>
              <a:rPr lang="en-US" dirty="0"/>
              <a:t> rated shows lie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</a:t>
            </a:r>
            <a:r>
              <a:rPr lang="en-US" dirty="0"/>
              <a:t>: Low engagement, </a:t>
            </a:r>
            <a:r>
              <a:rPr lang="en-US" b="1" dirty="0"/>
              <a:t>high rating</a:t>
            </a:r>
            <a:r>
              <a:rPr lang="en-US" dirty="0"/>
              <a:t> → Strong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&amp; R</a:t>
            </a:r>
            <a:r>
              <a:rPr lang="en-US" dirty="0"/>
              <a:t>: High engagement, </a:t>
            </a:r>
            <a:r>
              <a:rPr lang="en-US" b="1" dirty="0"/>
              <a:t>low rating</a:t>
            </a:r>
            <a:r>
              <a:rPr lang="en-US" dirty="0"/>
              <a:t> → Poor satisfaction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3CC47-FAC0-B4E9-7194-1D47EE1DF2E8}"/>
              </a:ext>
            </a:extLst>
          </p:cNvPr>
          <p:cNvSpPr txBox="1"/>
          <p:nvPr/>
        </p:nvSpPr>
        <p:spPr>
          <a:xfrm>
            <a:off x="129544" y="4518898"/>
            <a:ext cx="57362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focuses on </a:t>
            </a:r>
            <a:r>
              <a:rPr lang="en-US" b="1" dirty="0"/>
              <a:t>content quality</a:t>
            </a:r>
            <a:r>
              <a:rPr lang="en-US" dirty="0"/>
              <a:t>, not popularity or viewing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G-rated shows</a:t>
            </a:r>
            <a:r>
              <a:rPr lang="en-US" dirty="0"/>
              <a:t> are appreciated and deliver strong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and R-rated content</a:t>
            </a:r>
            <a:r>
              <a:rPr lang="en-US" dirty="0"/>
              <a:t> attract engagement but fail to meet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Promoting the wrong content may lead to dissatisfaction despite high views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3BB01C-182D-54C3-9557-3C152E0B7ACD}"/>
              </a:ext>
            </a:extLst>
          </p:cNvPr>
          <p:cNvSpPr txBox="1"/>
          <p:nvPr/>
        </p:nvSpPr>
        <p:spPr>
          <a:xfrm>
            <a:off x="8701542" y="383004"/>
            <a:ext cx="3534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G-rated → Low engagement, high satisfaction ✅</a:t>
            </a:r>
            <a:br>
              <a:rPr lang="en-US" altLang="en-US" sz="1400" dirty="0"/>
            </a:br>
            <a:r>
              <a:rPr lang="en-US" altLang="en-US" sz="1400" dirty="0"/>
              <a:t> → Indicates a niche but trusted content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 &amp; R-rated → High engagement, low rating ❌</a:t>
            </a:r>
            <a:br>
              <a:rPr lang="en-US" altLang="en-US" sz="1400" dirty="0"/>
            </a:br>
            <a:r>
              <a:rPr lang="en-US" altLang="en-US" sz="1400" dirty="0"/>
              <a:t> → Viewers are watching but leaving disappointed, harming overall perception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BC879F-8D94-27EA-C7F5-5DA423FA4013}"/>
              </a:ext>
            </a:extLst>
          </p:cNvPr>
          <p:cNvSpPr txBox="1"/>
          <p:nvPr/>
        </p:nvSpPr>
        <p:spPr>
          <a:xfrm>
            <a:off x="249983" y="7787477"/>
            <a:ext cx="584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G-rated TV shows via calm, emotionally soothing, or feel-good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Stop recommending PG-13 and R-rated content — engagement is misleading; these fail to meet viewer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Focus recommendation logic on rating-aligned behavior instead of just watch-time for this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778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8F50B-0800-109A-E9BE-2600391B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3B883C07-668B-C0E0-FB4E-AF2E9EDCF6A2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2C744-CED0-F53F-DF7D-FAE7D0DF19C4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BF575-D689-79CB-F600-D5A93F571E19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B8089-14FF-28CF-1EF4-4648BED183AE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98322-970F-C89A-CEFE-09FBEC5C3D15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83DC0-0DF1-0379-5FF3-2A75518B7145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Mind Scope Youth (Male)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D46DDB2-88D3-EE06-EBCE-41D8A846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69" y="2549772"/>
            <a:ext cx="6018908" cy="42262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10CF090-0112-C29A-ED9D-1DBE5C756B2F}"/>
              </a:ext>
            </a:extLst>
          </p:cNvPr>
          <p:cNvSpPr txBox="1"/>
          <p:nvPr/>
        </p:nvSpPr>
        <p:spPr>
          <a:xfrm>
            <a:off x="129544" y="-5864144"/>
            <a:ext cx="5846017" cy="264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Trend:</a:t>
            </a:r>
            <a:r>
              <a:rPr lang="en-US" dirty="0"/>
              <a:t> Negative slope → Customers give high ratings for good content, not based on engagement</a:t>
            </a:r>
            <a:br>
              <a:rPr lang="en-US" dirty="0"/>
            </a:br>
            <a:r>
              <a:rPr lang="en-US" b="1" dirty="0"/>
              <a:t>Fit Quality:</a:t>
            </a:r>
            <a:endParaRPr lang="en-US" dirty="0"/>
          </a:p>
          <a:p>
            <a:r>
              <a:rPr lang="en-US" dirty="0"/>
              <a:t>R² = 0.99, Adjusted R² = 0.99 → Extremely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G, PG-13, R</a:t>
            </a:r>
            <a:r>
              <a:rPr lang="en-US" dirty="0"/>
              <a:t> rated shows lie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</a:t>
            </a:r>
            <a:r>
              <a:rPr lang="en-US" dirty="0"/>
              <a:t>: Low engagement, </a:t>
            </a:r>
            <a:r>
              <a:rPr lang="en-US" b="1" dirty="0"/>
              <a:t>high rating</a:t>
            </a:r>
            <a:r>
              <a:rPr lang="en-US" dirty="0"/>
              <a:t> → Strong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&amp; R</a:t>
            </a:r>
            <a:r>
              <a:rPr lang="en-US" dirty="0"/>
              <a:t>: High engagement, </a:t>
            </a:r>
            <a:r>
              <a:rPr lang="en-US" b="1" dirty="0"/>
              <a:t>low rating</a:t>
            </a:r>
            <a:r>
              <a:rPr lang="en-US" dirty="0"/>
              <a:t> → Poor satisfaction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023BC2-872F-39B5-2164-EAB1F0698691}"/>
              </a:ext>
            </a:extLst>
          </p:cNvPr>
          <p:cNvSpPr txBox="1"/>
          <p:nvPr/>
        </p:nvSpPr>
        <p:spPr>
          <a:xfrm>
            <a:off x="129544" y="-3074101"/>
            <a:ext cx="57362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focuses on </a:t>
            </a:r>
            <a:r>
              <a:rPr lang="en-US" b="1" dirty="0"/>
              <a:t>content quality</a:t>
            </a:r>
            <a:r>
              <a:rPr lang="en-US" dirty="0"/>
              <a:t>, not popularity or viewing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G-rated shows</a:t>
            </a:r>
            <a:r>
              <a:rPr lang="en-US" dirty="0"/>
              <a:t> are appreciated and deliver strong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and R-rated content</a:t>
            </a:r>
            <a:r>
              <a:rPr lang="en-US" dirty="0"/>
              <a:t> attract engagement but fail to meet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Promoting the wrong content may lead to dissatisfaction despite high views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61018-B347-3AD3-0D98-C3938EA43A28}"/>
              </a:ext>
            </a:extLst>
          </p:cNvPr>
          <p:cNvSpPr txBox="1"/>
          <p:nvPr/>
        </p:nvSpPr>
        <p:spPr>
          <a:xfrm>
            <a:off x="8701542" y="-7209995"/>
            <a:ext cx="3534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G-rated → Low engagement, high satisfaction ✅</a:t>
            </a:r>
            <a:br>
              <a:rPr lang="en-US" altLang="en-US" sz="1400" dirty="0"/>
            </a:br>
            <a:r>
              <a:rPr lang="en-US" altLang="en-US" sz="1400" dirty="0"/>
              <a:t> → Indicates a niche but trusted content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 &amp; R-rated → High engagement, low rating ❌</a:t>
            </a:r>
            <a:br>
              <a:rPr lang="en-US" altLang="en-US" sz="1400" dirty="0"/>
            </a:br>
            <a:r>
              <a:rPr lang="en-US" altLang="en-US" sz="1400" dirty="0"/>
              <a:t> → Viewers are watching but leaving disappointed, harming overall perception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CB37A-C684-C6D8-6E46-AE46E74E833E}"/>
              </a:ext>
            </a:extLst>
          </p:cNvPr>
          <p:cNvSpPr txBox="1"/>
          <p:nvPr/>
        </p:nvSpPr>
        <p:spPr>
          <a:xfrm>
            <a:off x="249983" y="2506354"/>
            <a:ext cx="58460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G-rated TV shows via calm, emotionally soothing, or feel-good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Stop recommending PG-13 and R-rated content — engagement is misleading; these fail to meet viewer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Focus recommendation logic on rating-aligned behavior instead of just watch-time for this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8FDA6-D748-7FCB-B78A-05360A01B7BA}"/>
              </a:ext>
            </a:extLst>
          </p:cNvPr>
          <p:cNvSpPr txBox="1"/>
          <p:nvPr/>
        </p:nvSpPr>
        <p:spPr>
          <a:xfrm>
            <a:off x="84804" y="7471611"/>
            <a:ext cx="26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Romance Core Adult (Female)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CC2BD-8A85-95CF-314E-DB65EAB87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26" y="9962269"/>
            <a:ext cx="6027568" cy="421756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064767-C876-A13C-107B-096F18FBF945}"/>
              </a:ext>
            </a:extLst>
          </p:cNvPr>
          <p:cNvSpPr txBox="1"/>
          <p:nvPr/>
        </p:nvSpPr>
        <p:spPr>
          <a:xfrm>
            <a:off x="129544" y="8848303"/>
            <a:ext cx="602133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Romance Core Adult (Female) – Japan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leads to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0.6, Adjusted R² = 0.5 → Moderate but valid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R-rated TV shows</a:t>
            </a:r>
            <a:r>
              <a:rPr lang="en-US" dirty="0"/>
              <a:t>: Near the regression line → High engagement and high rating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TV-PG, G</a:t>
            </a:r>
            <a:r>
              <a:rPr lang="en-US" dirty="0"/>
              <a:t>: Moderate engagement and rating → Aligned with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Low engagement and rating, but on the trend line → Potential for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A6D74-9B37-BE15-A0C1-352C4F632D47}"/>
              </a:ext>
            </a:extLst>
          </p:cNvPr>
          <p:cNvSpPr txBox="1"/>
          <p:nvPr/>
        </p:nvSpPr>
        <p:spPr>
          <a:xfrm>
            <a:off x="129544" y="11946059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shows a behavioral link between </a:t>
            </a:r>
            <a:r>
              <a:rPr lang="en-US" b="1" dirty="0"/>
              <a:t>engagement and satisfaction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R-rated content</a:t>
            </a:r>
            <a:r>
              <a:rPr lang="en-US" dirty="0"/>
              <a:t> performs best → Deeply engaging and satisfying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TV-PG, G</a:t>
            </a:r>
            <a:r>
              <a:rPr lang="en-US" dirty="0"/>
              <a:t> shows are moderately accepted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PG-rated</a:t>
            </a:r>
            <a:r>
              <a:rPr lang="en-US" dirty="0"/>
              <a:t> shows underperform currently but follow the trend direction → Room to improve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85E58-46A5-9444-699F-5A50500F959C}"/>
              </a:ext>
            </a:extLst>
          </p:cNvPr>
          <p:cNvSpPr txBox="1"/>
          <p:nvPr/>
        </p:nvSpPr>
        <p:spPr>
          <a:xfrm>
            <a:off x="7395156" y="7705941"/>
            <a:ext cx="4841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R-rated → High engagement, high rating ✅</a:t>
            </a:r>
            <a:br>
              <a:rPr lang="en-US" altLang="en-US" sz="1400" dirty="0"/>
            </a:br>
            <a:r>
              <a:rPr lang="en-US" altLang="en-US" sz="1400" dirty="0"/>
              <a:t> → Strong preference for mature and emotionally engaging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PG-13, TV-PG, G → Mid-range performance ➖</a:t>
            </a:r>
            <a:br>
              <a:rPr lang="en-US" altLang="en-US" sz="1400" dirty="0"/>
            </a:br>
            <a:r>
              <a:rPr lang="en-US" altLang="en-US" sz="1400" dirty="0"/>
              <a:t> → Stable choices that support engagement and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PG-rated → Low on both metrics but aligned with pattern ➕</a:t>
            </a:r>
            <a:br>
              <a:rPr lang="en-US" altLang="en-US" sz="1400" dirty="0"/>
            </a:br>
            <a:r>
              <a:rPr lang="en-US" altLang="en-US" sz="1400" dirty="0"/>
              <a:t> → Can improve with better positioning and targeting</a:t>
            </a:r>
          </a:p>
        </p:txBody>
      </p:sp>
    </p:spTree>
    <p:extLst>
      <p:ext uri="{BB962C8B-B14F-4D97-AF65-F5344CB8AC3E}">
        <p14:creationId xmlns:p14="http://schemas.microsoft.com/office/powerpoint/2010/main" val="306849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54EE2-B764-7401-FAA8-634B33F6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F3410127-A22E-45EA-672E-DA733151CC4C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F400B-7C05-77AF-6457-FBF7CDB94323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64E16-1F6D-FE37-4A2B-AEA07B95AAD7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52DC0-7C4C-CCDF-A0B6-AA093D05C07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66FA3-8CE5-C4F2-2F36-BD364EE945A3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B23C1B-A74F-F459-DF41-1E5405864AA4}"/>
              </a:ext>
            </a:extLst>
          </p:cNvPr>
          <p:cNvSpPr txBox="1"/>
          <p:nvPr/>
        </p:nvSpPr>
        <p:spPr>
          <a:xfrm>
            <a:off x="84804" y="44450"/>
            <a:ext cx="26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Romance Core Adult (Female)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86DC3-5368-498D-0617-501B12A4E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26" y="2535108"/>
            <a:ext cx="6027568" cy="421756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BD7139-6B0C-644E-63A3-7AE607FA8735}"/>
              </a:ext>
            </a:extLst>
          </p:cNvPr>
          <p:cNvSpPr txBox="1"/>
          <p:nvPr/>
        </p:nvSpPr>
        <p:spPr>
          <a:xfrm>
            <a:off x="129544" y="1421142"/>
            <a:ext cx="602133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Romance Core Adult (Female) – Japan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leads to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0.6, Adjusted R² = 0.5 → Moderate but valid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R-rated TV shows</a:t>
            </a:r>
            <a:r>
              <a:rPr lang="en-US" dirty="0"/>
              <a:t>: Near the regression line → High engagement and high rating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TV-PG, G</a:t>
            </a:r>
            <a:r>
              <a:rPr lang="en-US" dirty="0"/>
              <a:t>: Moderate engagement and rating → Aligned with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Low engagement and rating, but on the trend line → Potential for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4B46E-0A63-1D34-35C5-3C021953ACE3}"/>
              </a:ext>
            </a:extLst>
          </p:cNvPr>
          <p:cNvSpPr txBox="1"/>
          <p:nvPr/>
        </p:nvSpPr>
        <p:spPr>
          <a:xfrm>
            <a:off x="129544" y="4518898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shows a behavioral link between </a:t>
            </a:r>
            <a:r>
              <a:rPr lang="en-US" b="1" dirty="0"/>
              <a:t>engagement and satisfaction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R-rated content</a:t>
            </a:r>
            <a:r>
              <a:rPr lang="en-US" dirty="0"/>
              <a:t> performs best → Deeply engaging and satisfying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TV-PG, G</a:t>
            </a:r>
            <a:r>
              <a:rPr lang="en-US" dirty="0"/>
              <a:t> shows are moderately accepted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PG-rated</a:t>
            </a:r>
            <a:r>
              <a:rPr lang="en-US" dirty="0"/>
              <a:t> shows underperform currently but follow the trend direction → Room to improve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1AFED-CA42-F59B-2E4D-263662116803}"/>
              </a:ext>
            </a:extLst>
          </p:cNvPr>
          <p:cNvSpPr txBox="1"/>
          <p:nvPr/>
        </p:nvSpPr>
        <p:spPr>
          <a:xfrm>
            <a:off x="7395156" y="278780"/>
            <a:ext cx="4841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R-rated → High engagement, high rating ✅</a:t>
            </a:r>
            <a:br>
              <a:rPr lang="en-US" altLang="en-US" sz="1400" dirty="0"/>
            </a:br>
            <a:r>
              <a:rPr lang="en-US" altLang="en-US" sz="1400" dirty="0"/>
              <a:t> → Strong preference for mature and emotionally engaging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PG-13, TV-PG, G → Mid-range performance ➖</a:t>
            </a:r>
            <a:br>
              <a:rPr lang="en-US" altLang="en-US" sz="1400" dirty="0"/>
            </a:br>
            <a:r>
              <a:rPr lang="en-US" altLang="en-US" sz="1400" dirty="0"/>
              <a:t> → Stable choices that support engagement and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PG-rated → Low on both metrics but aligned with pattern ➕</a:t>
            </a:r>
            <a:br>
              <a:rPr lang="en-US" altLang="en-US" sz="1400" dirty="0"/>
            </a:br>
            <a:r>
              <a:rPr lang="en-US" altLang="en-US" sz="1400" dirty="0"/>
              <a:t> → Can improve with better positioning and targeting</a:t>
            </a:r>
          </a:p>
        </p:txBody>
      </p:sp>
    </p:spTree>
    <p:extLst>
      <p:ext uri="{BB962C8B-B14F-4D97-AF65-F5344CB8AC3E}">
        <p14:creationId xmlns:p14="http://schemas.microsoft.com/office/powerpoint/2010/main" val="3335973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85EB7-6400-54DE-1311-E7067EC90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BCD4E0E7-7F35-9C81-A2DD-0758A7CA0784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89AB5-43B4-3A69-16F7-CA65F718C6D8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74DC4-A677-EED2-6A4E-B72E49D54583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7C608-B91C-E09C-27FA-3226BBE1F0F0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8EBC8-A586-352A-A16D-8CEE6CF64F21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7E1E6E-95EA-8EEC-9B19-A46E6F562C83}"/>
              </a:ext>
            </a:extLst>
          </p:cNvPr>
          <p:cNvSpPr txBox="1"/>
          <p:nvPr/>
        </p:nvSpPr>
        <p:spPr>
          <a:xfrm>
            <a:off x="84804" y="44450"/>
            <a:ext cx="26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Romance Core Adult (Female)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89990E-53E4-5564-A21A-670C204DC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26" y="2535108"/>
            <a:ext cx="6027568" cy="421756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8A2087-183B-7FA3-7E9A-4A553372A448}"/>
              </a:ext>
            </a:extLst>
          </p:cNvPr>
          <p:cNvSpPr txBox="1"/>
          <p:nvPr/>
        </p:nvSpPr>
        <p:spPr>
          <a:xfrm>
            <a:off x="129544" y="-6006019"/>
            <a:ext cx="602133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Romance Core Adult (Female) – Japan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engagement leads to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0.6, Adjusted R² = 0.5 → Moderate but valid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R-rated TV shows</a:t>
            </a:r>
            <a:r>
              <a:rPr lang="en-US" dirty="0"/>
              <a:t>: Near the regression line → High engagement and high rating 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TV-PG, G</a:t>
            </a:r>
            <a:r>
              <a:rPr lang="en-US" dirty="0"/>
              <a:t>: Moderate engagement and rating → Aligned with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Low engagement and rating, but on the trend line → Potential for growth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ED78F-A2FE-EA30-E8FB-07D2378C6E16}"/>
              </a:ext>
            </a:extLst>
          </p:cNvPr>
          <p:cNvSpPr txBox="1"/>
          <p:nvPr/>
        </p:nvSpPr>
        <p:spPr>
          <a:xfrm>
            <a:off x="129544" y="-2908263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shows a behavioral link between </a:t>
            </a:r>
            <a:r>
              <a:rPr lang="en-US" b="1" dirty="0"/>
              <a:t>engagement and satisfaction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R-rated content</a:t>
            </a:r>
            <a:r>
              <a:rPr lang="en-US" dirty="0"/>
              <a:t> performs best → Deeply engaging and satisfying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TV-PG, G</a:t>
            </a:r>
            <a:r>
              <a:rPr lang="en-US" dirty="0"/>
              <a:t> shows are moderately accepted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PG-rated</a:t>
            </a:r>
            <a:r>
              <a:rPr lang="en-US" dirty="0"/>
              <a:t> shows underperform currently but follow the trend direction → Room to improve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2AC88-178A-CD8E-8783-BE92B4CF0769}"/>
              </a:ext>
            </a:extLst>
          </p:cNvPr>
          <p:cNvSpPr txBox="1"/>
          <p:nvPr/>
        </p:nvSpPr>
        <p:spPr>
          <a:xfrm>
            <a:off x="7395156" y="-7148381"/>
            <a:ext cx="48411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R-rated → High engagement, high rating ✅</a:t>
            </a:r>
            <a:br>
              <a:rPr lang="en-US" altLang="en-US" sz="1400" dirty="0"/>
            </a:br>
            <a:r>
              <a:rPr lang="en-US" altLang="en-US" sz="1400" dirty="0"/>
              <a:t> → Strong preference for mature and emotionally engaging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PG-13, TV-PG, G → Mid-range performance ➖</a:t>
            </a:r>
            <a:br>
              <a:rPr lang="en-US" altLang="en-US" sz="1400" dirty="0"/>
            </a:br>
            <a:r>
              <a:rPr lang="en-US" altLang="en-US" sz="1400" dirty="0"/>
              <a:t> → Stable choices that support engagement and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PG-rated → Low on both metrics but aligned with pattern ➕</a:t>
            </a:r>
            <a:br>
              <a:rPr lang="en-US" altLang="en-US" sz="1400" dirty="0"/>
            </a:br>
            <a:r>
              <a:rPr lang="en-US" altLang="en-US" sz="1400" dirty="0"/>
              <a:t> → Can improve with better positioning and targeting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69FE37-73D7-7D0D-9C21-5A39FCEF9C58}"/>
              </a:ext>
            </a:extLst>
          </p:cNvPr>
          <p:cNvSpPr txBox="1"/>
          <p:nvPr/>
        </p:nvSpPr>
        <p:spPr>
          <a:xfrm>
            <a:off x="249983" y="2506354"/>
            <a:ext cx="5846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Actively promote R-rated TV shows using emotional, romantic, or dramatic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Maintain presence of PG-13, TV-PG, and G-rated shows as secondary options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Test and gradually promote PG-rated content via new thumbnails, storylines, or curated playlists to boost visibility and test for uplift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Refine recommendation algorithms to prioritize emotionally engaging content for this 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F31DB-905F-5AA7-BFA9-DECABFF7B2D0}"/>
              </a:ext>
            </a:extLst>
          </p:cNvPr>
          <p:cNvSpPr txBox="1"/>
          <p:nvPr/>
        </p:nvSpPr>
        <p:spPr>
          <a:xfrm>
            <a:off x="84804" y="7658223"/>
            <a:ext cx="26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Laugh Legacy (Female)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D8AEFB-A580-FA40-02D2-2F896B42D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09947"/>
            <a:ext cx="6010248" cy="42348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28493D-22A6-0D46-CFD0-409B89C7F763}"/>
              </a:ext>
            </a:extLst>
          </p:cNvPr>
          <p:cNvSpPr txBox="1"/>
          <p:nvPr/>
        </p:nvSpPr>
        <p:spPr>
          <a:xfrm>
            <a:off x="129544" y="8988260"/>
            <a:ext cx="58047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Laugh Legacy (Female) – Japan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Viewers give high ratings for quality content, not based on engagement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0.69, Adjusted R² = 0.63 → Moderately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TV-Y, G</a:t>
            </a:r>
            <a:r>
              <a:rPr lang="en-US" dirty="0"/>
              <a:t>: High rating → Strong emotional connection despite low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TV-14</a:t>
            </a:r>
            <a:r>
              <a:rPr lang="en-US" dirty="0"/>
              <a:t>: Moderate rating and engagement → Stable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High engagement, low rating → Poor satisfaction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86BC58-9D92-08FF-A4B2-C3D1853BEEC0}"/>
              </a:ext>
            </a:extLst>
          </p:cNvPr>
          <p:cNvSpPr txBox="1"/>
          <p:nvPr/>
        </p:nvSpPr>
        <p:spPr>
          <a:xfrm>
            <a:off x="129544" y="12132671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values </a:t>
            </a:r>
            <a:r>
              <a:rPr lang="en-US" b="1" dirty="0"/>
              <a:t>feel-good and light-hearted</a:t>
            </a:r>
            <a:r>
              <a:rPr lang="en-US" dirty="0"/>
              <a:t>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 &amp; G rated TV shows</a:t>
            </a:r>
            <a:r>
              <a:rPr lang="en-US" dirty="0"/>
              <a:t> provide high satisfaction → Well-matched to segment 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&amp; TV-14</a:t>
            </a:r>
            <a:r>
              <a:rPr lang="en-US" dirty="0"/>
              <a:t> are acceptable, offering moderate engagement and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is not preferred → Despite high engagement, it fails to satisfy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8499C-02D2-CBE9-B9FA-CFA237EE4BC2}"/>
              </a:ext>
            </a:extLst>
          </p:cNvPr>
          <p:cNvSpPr txBox="1"/>
          <p:nvPr/>
        </p:nvSpPr>
        <p:spPr>
          <a:xfrm>
            <a:off x="7998769" y="8015895"/>
            <a:ext cx="4385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TV-Y &amp; G → High ratings ✅</a:t>
            </a:r>
            <a:br>
              <a:rPr lang="en-US" altLang="en-US" sz="1400" dirty="0"/>
            </a:br>
            <a:r>
              <a:rPr lang="en-US" altLang="en-US" sz="1400" dirty="0"/>
              <a:t> → Content makes viewers feel positive and comfortable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 &amp; TV-14 → Mid-level performance ➖</a:t>
            </a:r>
            <a:br>
              <a:rPr lang="en-US" altLang="en-US" sz="1400" dirty="0"/>
            </a:br>
            <a:r>
              <a:rPr lang="en-US" altLang="en-US" sz="1400" dirty="0"/>
              <a:t> → Acceptable for variety, but not standout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TV-MA → High engagement, low rating ❌</a:t>
            </a:r>
            <a:br>
              <a:rPr lang="en-US" altLang="en-US" sz="1400" dirty="0"/>
            </a:br>
            <a:r>
              <a:rPr lang="en-US" altLang="en-US" sz="1400" dirty="0"/>
              <a:t> → Viewers likely feel misled or uncomfortable with the content tone</a:t>
            </a:r>
          </a:p>
        </p:txBody>
      </p:sp>
    </p:spTree>
    <p:extLst>
      <p:ext uri="{BB962C8B-B14F-4D97-AF65-F5344CB8AC3E}">
        <p14:creationId xmlns:p14="http://schemas.microsoft.com/office/powerpoint/2010/main" val="46691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EFD5-A2B2-3378-2DE3-33261D9A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747B7500-4F4A-3EE4-EAB5-356FC8DB9324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203C7-0F8F-8DA0-FEA7-1C77802133CC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758C1-658C-3FEE-1B8D-16B5816D6DC2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718EF-5B9E-8710-0811-B53E5E299ED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B1470-E20A-96A8-6B81-6AB7DE19D493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A96BF1-B928-1028-CCE7-E9D858B662CC}"/>
              </a:ext>
            </a:extLst>
          </p:cNvPr>
          <p:cNvSpPr txBox="1"/>
          <p:nvPr/>
        </p:nvSpPr>
        <p:spPr>
          <a:xfrm>
            <a:off x="84804" y="44450"/>
            <a:ext cx="26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Laugh Legacy (Female)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2BB93-0858-B307-983F-F3D29F26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6174"/>
            <a:ext cx="6010248" cy="4234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F79F56-E14B-6563-2DCD-560BC5EDB601}"/>
              </a:ext>
            </a:extLst>
          </p:cNvPr>
          <p:cNvSpPr txBox="1"/>
          <p:nvPr/>
        </p:nvSpPr>
        <p:spPr>
          <a:xfrm>
            <a:off x="129544" y="1374487"/>
            <a:ext cx="58047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Laugh Legacy (Female) – Japan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Viewers give high ratings for quality content, not based on engagement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0.69, Adjusted R² = 0.63 → Moderately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TV-Y, G</a:t>
            </a:r>
            <a:r>
              <a:rPr lang="en-US" dirty="0"/>
              <a:t>: High rating → Strong emotional connection despite low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TV-14</a:t>
            </a:r>
            <a:r>
              <a:rPr lang="en-US" dirty="0"/>
              <a:t>: Moderate rating and engagement → Stable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High engagement, low rating → Poor satisfaction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1E3E1-DB08-FD13-6DE5-5C88CCF3137B}"/>
              </a:ext>
            </a:extLst>
          </p:cNvPr>
          <p:cNvSpPr txBox="1"/>
          <p:nvPr/>
        </p:nvSpPr>
        <p:spPr>
          <a:xfrm>
            <a:off x="129544" y="4518898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values </a:t>
            </a:r>
            <a:r>
              <a:rPr lang="en-US" b="1" dirty="0"/>
              <a:t>feel-good and light-hearted</a:t>
            </a:r>
            <a:r>
              <a:rPr lang="en-US" dirty="0"/>
              <a:t>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 &amp; G rated TV shows</a:t>
            </a:r>
            <a:r>
              <a:rPr lang="en-US" dirty="0"/>
              <a:t> provide high satisfaction → Well-matched to segment 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&amp; TV-14</a:t>
            </a:r>
            <a:r>
              <a:rPr lang="en-US" dirty="0"/>
              <a:t> are acceptable, offering moderate engagement and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is not preferred → Despite high engagement, it fails to satisfy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80938-C8DB-2634-17FD-F015AB4FBECD}"/>
              </a:ext>
            </a:extLst>
          </p:cNvPr>
          <p:cNvSpPr txBox="1"/>
          <p:nvPr/>
        </p:nvSpPr>
        <p:spPr>
          <a:xfrm>
            <a:off x="7998769" y="402122"/>
            <a:ext cx="4385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TV-Y &amp; G → High ratings ✅</a:t>
            </a:r>
            <a:br>
              <a:rPr lang="en-US" altLang="en-US" sz="1400" dirty="0"/>
            </a:br>
            <a:r>
              <a:rPr lang="en-US" altLang="en-US" sz="1400" dirty="0"/>
              <a:t> → Content makes viewers feel positive and comfortable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 &amp; TV-14 → Mid-level performance ➖</a:t>
            </a:r>
            <a:br>
              <a:rPr lang="en-US" altLang="en-US" sz="1400" dirty="0"/>
            </a:br>
            <a:r>
              <a:rPr lang="en-US" altLang="en-US" sz="1400" dirty="0"/>
              <a:t> → Acceptable for variety, but not standout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TV-MA → High engagement, low rating ❌</a:t>
            </a:r>
            <a:br>
              <a:rPr lang="en-US" altLang="en-US" sz="1400" dirty="0"/>
            </a:br>
            <a:r>
              <a:rPr lang="en-US" altLang="en-US" sz="1400" dirty="0"/>
              <a:t> → Viewers likely feel misled or uncomfortable with the content tone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5F3C8-38EC-0D8E-DDED-53CC68D29C4D}"/>
              </a:ext>
            </a:extLst>
          </p:cNvPr>
          <p:cNvSpPr txBox="1"/>
          <p:nvPr/>
        </p:nvSpPr>
        <p:spPr>
          <a:xfrm>
            <a:off x="249983" y="7880783"/>
            <a:ext cx="5846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r>
              <a:rPr lang="en-US" sz="1800" b="1" dirty="0"/>
              <a:t>1. Promote TV-Y and G-rated TV shows</a:t>
            </a:r>
            <a:r>
              <a:rPr lang="en-US" sz="1800" dirty="0"/>
              <a:t> using cheerful visuals and upbeat content themes</a:t>
            </a:r>
          </a:p>
          <a:p>
            <a:endParaRPr lang="en-US" sz="1800" b="1" dirty="0"/>
          </a:p>
          <a:p>
            <a:r>
              <a:rPr lang="en-US" sz="1800" b="1" dirty="0"/>
              <a:t>2. Keep PG-13 and TV-14 in rotation</a:t>
            </a:r>
            <a:r>
              <a:rPr lang="en-US" sz="1800" dirty="0"/>
              <a:t> as neutral support content</a:t>
            </a:r>
          </a:p>
          <a:p>
            <a:endParaRPr lang="en-US" sz="1800" b="1" dirty="0"/>
          </a:p>
          <a:p>
            <a:r>
              <a:rPr lang="en-US" sz="1800" b="1" dirty="0"/>
              <a:t>3. Avoid recommending TV-MA rated shows</a:t>
            </a:r>
            <a:r>
              <a:rPr lang="en-US" sz="1800" dirty="0"/>
              <a:t> — these do not align with viewer preferences and may reduce trust in platform suggestions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1B1471-4C1B-3239-8C09-B8BA2AFE03AA}"/>
              </a:ext>
            </a:extLst>
          </p:cNvPr>
          <p:cNvSpPr txBox="1"/>
          <p:nvPr/>
        </p:nvSpPr>
        <p:spPr>
          <a:xfrm>
            <a:off x="84804" y="-7522673"/>
            <a:ext cx="26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Romance Core Adult (Female)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086F73-0B7A-3B98-375E-8D026646B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626" y="-5032015"/>
            <a:ext cx="6027568" cy="421756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476342-3559-132C-ED58-49347F9594AD}"/>
              </a:ext>
            </a:extLst>
          </p:cNvPr>
          <p:cNvSpPr txBox="1"/>
          <p:nvPr/>
        </p:nvSpPr>
        <p:spPr>
          <a:xfrm>
            <a:off x="249983" y="-5060769"/>
            <a:ext cx="58460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Actively promote R-rated TV shows using emotional, romantic, or dramatic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Maintain presence of PG-13, TV-PG, and G-rated shows as secondary options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Test and gradually promote PG-rated content via new thumbnails, storylines, or curated playlists to boost visibility and test for uplift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Refine recommendation algorithms to prioritize emotionally engaging content for this segment</a:t>
            </a:r>
          </a:p>
        </p:txBody>
      </p:sp>
    </p:spTree>
    <p:extLst>
      <p:ext uri="{BB962C8B-B14F-4D97-AF65-F5344CB8AC3E}">
        <p14:creationId xmlns:p14="http://schemas.microsoft.com/office/powerpoint/2010/main" val="3375368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BCE29-38ED-5804-76E3-78D8EB769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7D95C9F2-7EAE-438C-BAC8-C0B598A18007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4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20A46-E946-B754-A787-85225CC27B8D}"/>
              </a:ext>
            </a:extLst>
          </p:cNvPr>
          <p:cNvSpPr txBox="1"/>
          <p:nvPr/>
        </p:nvSpPr>
        <p:spPr>
          <a:xfrm>
            <a:off x="4837485" y="1068745"/>
            <a:ext cx="2517036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Japan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A5E97-38E3-E701-1068-8241FB721FF2}"/>
              </a:ext>
            </a:extLst>
          </p:cNvPr>
          <p:cNvSpPr txBox="1"/>
          <p:nvPr/>
        </p:nvSpPr>
        <p:spPr>
          <a:xfrm>
            <a:off x="5865809" y="38841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4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2579F-9B6A-5200-98E5-28251A52AA22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C5338-37C8-AA90-E3E2-3F420B48561D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1DD426-22D1-6957-85C2-8DAA2813886E}"/>
              </a:ext>
            </a:extLst>
          </p:cNvPr>
          <p:cNvSpPr txBox="1"/>
          <p:nvPr/>
        </p:nvSpPr>
        <p:spPr>
          <a:xfrm>
            <a:off x="84804" y="44450"/>
            <a:ext cx="26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Laugh Legacy (Female)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542712-C3EB-9CAD-C2A9-A8FB2705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6174"/>
            <a:ext cx="6010248" cy="4234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2544EC-D39B-4C47-6727-63E23B6ED29A}"/>
              </a:ext>
            </a:extLst>
          </p:cNvPr>
          <p:cNvSpPr txBox="1"/>
          <p:nvPr/>
        </p:nvSpPr>
        <p:spPr>
          <a:xfrm>
            <a:off x="129544" y="-5866062"/>
            <a:ext cx="580472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Laugh Legacy (Female) – Japan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Viewers give high ratings for quality content, not based on engagement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0.69, Adjusted R² = 0.63 → Moderately strong and reliable model fit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TV-Y, G</a:t>
            </a:r>
            <a:r>
              <a:rPr lang="en-US" dirty="0"/>
              <a:t>: High rating → Strong emotional connection despite low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PG-13, TV-14</a:t>
            </a:r>
            <a:r>
              <a:rPr lang="en-US" dirty="0"/>
              <a:t>: Moderate rating and engagement → Stable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High engagement, low rating → Poor satisfaction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1185D-4E58-BF5A-83B2-BD793699214C}"/>
              </a:ext>
            </a:extLst>
          </p:cNvPr>
          <p:cNvSpPr txBox="1"/>
          <p:nvPr/>
        </p:nvSpPr>
        <p:spPr>
          <a:xfrm>
            <a:off x="129544" y="-2721651"/>
            <a:ext cx="57362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values </a:t>
            </a:r>
            <a:r>
              <a:rPr lang="en-US" b="1" dirty="0"/>
              <a:t>feel-good and light-hearted</a:t>
            </a:r>
            <a:r>
              <a:rPr lang="en-US" dirty="0"/>
              <a:t>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 &amp; G rated TV shows</a:t>
            </a:r>
            <a:r>
              <a:rPr lang="en-US" dirty="0"/>
              <a:t> provide high satisfaction → Well-matched to segment taste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&amp; TV-14</a:t>
            </a:r>
            <a:r>
              <a:rPr lang="en-US" dirty="0"/>
              <a:t> are acceptable, offering moderate engagement and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is not preferred → Despite high engagement, it fails to satisfy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33599-CDCB-94A4-DD28-E2D62D11C35E}"/>
              </a:ext>
            </a:extLst>
          </p:cNvPr>
          <p:cNvSpPr txBox="1"/>
          <p:nvPr/>
        </p:nvSpPr>
        <p:spPr>
          <a:xfrm>
            <a:off x="7998769" y="-6838427"/>
            <a:ext cx="43855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TV-Y &amp; G → High ratings ✅</a:t>
            </a:r>
            <a:br>
              <a:rPr lang="en-US" altLang="en-US" sz="1400" dirty="0"/>
            </a:br>
            <a:r>
              <a:rPr lang="en-US" altLang="en-US" sz="1400" dirty="0"/>
              <a:t> → Content makes viewers feel positive and comfortable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PG-13 &amp; TV-14 → Mid-level performance ➖</a:t>
            </a:r>
            <a:br>
              <a:rPr lang="en-US" altLang="en-US" sz="1400" dirty="0"/>
            </a:br>
            <a:r>
              <a:rPr lang="en-US" altLang="en-US" sz="1400" dirty="0"/>
              <a:t> → Acceptable for variety, but not standout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TV-MA → High engagement, low rating ❌</a:t>
            </a:r>
            <a:br>
              <a:rPr lang="en-US" altLang="en-US" sz="1400" dirty="0"/>
            </a:br>
            <a:r>
              <a:rPr lang="en-US" altLang="en-US" sz="1400" dirty="0"/>
              <a:t> → Viewers likely feel misled or uncomfortable with the content tone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62F17-8201-9C0D-3225-005B8711BF4E}"/>
              </a:ext>
            </a:extLst>
          </p:cNvPr>
          <p:cNvSpPr txBox="1"/>
          <p:nvPr/>
        </p:nvSpPr>
        <p:spPr>
          <a:xfrm>
            <a:off x="249983" y="2506354"/>
            <a:ext cx="58460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r>
              <a:rPr lang="en-US" sz="1800" b="1" dirty="0"/>
              <a:t>1. Promote TV-Y and G-rated TV shows</a:t>
            </a:r>
            <a:r>
              <a:rPr lang="en-US" sz="1800" dirty="0"/>
              <a:t> using cheerful visuals and upbeat content themes</a:t>
            </a:r>
          </a:p>
          <a:p>
            <a:endParaRPr lang="en-US" sz="1800" b="1" dirty="0"/>
          </a:p>
          <a:p>
            <a:r>
              <a:rPr lang="en-US" sz="1800" b="1" dirty="0"/>
              <a:t>2. Keep PG-13 and TV-14 in rotation</a:t>
            </a:r>
            <a:r>
              <a:rPr lang="en-US" sz="1800" dirty="0"/>
              <a:t> as neutral support content</a:t>
            </a:r>
          </a:p>
          <a:p>
            <a:endParaRPr lang="en-US" sz="1800" b="1" dirty="0"/>
          </a:p>
          <a:p>
            <a:r>
              <a:rPr lang="en-US" sz="1800" b="1" dirty="0"/>
              <a:t>3. Avoid recommending TV-MA rated shows</a:t>
            </a:r>
            <a:r>
              <a:rPr lang="en-US" sz="1800" dirty="0"/>
              <a:t> — these do not align with viewer preferences and may reduce trust in platform suggestions</a:t>
            </a:r>
          </a:p>
        </p:txBody>
      </p:sp>
    </p:spTree>
    <p:extLst>
      <p:ext uri="{BB962C8B-B14F-4D97-AF65-F5344CB8AC3E}">
        <p14:creationId xmlns:p14="http://schemas.microsoft.com/office/powerpoint/2010/main" val="635843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626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95246" y="1003429"/>
            <a:ext cx="11801286" cy="58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Subscription and Engagement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913899" y="48170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7873F-6373-70A1-67BE-DC6AA838DD8A}"/>
              </a:ext>
            </a:extLst>
          </p:cNvPr>
          <p:cNvSpPr txBox="1"/>
          <p:nvPr/>
        </p:nvSpPr>
        <p:spPr>
          <a:xfrm>
            <a:off x="95245" y="1973905"/>
            <a:ext cx="430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📊 </a:t>
            </a:r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User Demographics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Viewers: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Male: 1530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Female: 1560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Others: 1540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Fairly balanced engagement across genders, with a slight female majority.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🌍 Geographic Distribution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Highest viewers are from: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Europe (1200+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Asia (1300+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Followed by North America and Oceania🔁</a:t>
            </a:r>
          </a:p>
          <a:p>
            <a:endParaRPr lang="en-US" sz="1600" b="1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Viewer Type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Repeated Viewers: 1930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One-time Viewers: 604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Suggests good content retention for Basic users.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23618-F8D4-00B2-1893-C768F2BA5D28}"/>
              </a:ext>
            </a:extLst>
          </p:cNvPr>
          <p:cNvSpPr txBox="1"/>
          <p:nvPr/>
        </p:nvSpPr>
        <p:spPr>
          <a:xfrm>
            <a:off x="8283592" y="1973905"/>
            <a:ext cx="3795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🎬 Content Type Preference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Movies: 51.75%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TV Shows: 48.25%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Slight movie preference; ensure balance in both formats.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🧠 Engagement Segmentation (Top 5 Segments)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Thriller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Legacy Thriller,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Sci-Mystic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Comedy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Romance Core Adult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A7E55-2D7A-6D92-8738-A2AD65B5595B}"/>
              </a:ext>
            </a:extLst>
          </p:cNvPr>
          <p:cNvSpPr txBox="1"/>
          <p:nvPr/>
        </p:nvSpPr>
        <p:spPr>
          <a:xfrm>
            <a:off x="4567682" y="1973905"/>
            <a:ext cx="3552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🎭 Top Genre Engagement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Top Genre: Sci-Fi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Low Genre: Horror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Trend: Romance is preferred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Trend: Sci-Fi is preferred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📅 Time-based Behavior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Viewership: 72.01%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Viewership: 27.99%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Heavy weekday consumption; likely driven by flexible schedules or binge patterns.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EFB12-0EA5-AD9B-45C7-5D06EFFE7D58}"/>
              </a:ext>
            </a:extLst>
          </p:cNvPr>
          <p:cNvSpPr txBox="1"/>
          <p:nvPr/>
        </p:nvSpPr>
        <p:spPr>
          <a:xfrm>
            <a:off x="3048313" y="1579699"/>
            <a:ext cx="5895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BASIC SUBSCRIPTION USER INSIGHTS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7AB89-FF92-9AFF-5426-822C891D12C2}"/>
              </a:ext>
            </a:extLst>
          </p:cNvPr>
          <p:cNvSpPr txBox="1"/>
          <p:nvPr/>
        </p:nvSpPr>
        <p:spPr>
          <a:xfrm>
            <a:off x="10049071" y="44450"/>
            <a:ext cx="110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dirty="0"/>
              <a:t>Standard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FB649-0EE3-9E64-102B-C3B03079E68E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dirty="0"/>
              <a:t>Premium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EEFFC-09A6-53CC-B23B-EB63BE3C39BC}"/>
              </a:ext>
            </a:extLst>
          </p:cNvPr>
          <p:cNvSpPr txBox="1"/>
          <p:nvPr/>
        </p:nvSpPr>
        <p:spPr>
          <a:xfrm>
            <a:off x="9222245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Basic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BAA64-01D6-2B3B-14FA-EEB90F05F1CC}"/>
              </a:ext>
            </a:extLst>
          </p:cNvPr>
          <p:cNvSpPr txBox="1"/>
          <p:nvPr/>
        </p:nvSpPr>
        <p:spPr>
          <a:xfrm>
            <a:off x="12724617" y="1967681"/>
            <a:ext cx="430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📊 </a:t>
            </a:r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User Demographics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Viewers: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Male: 1641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Female: 1587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Others: 1580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Fairly balanced engagement across genders, with a slight Male majority.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🌍 Geographic Distribution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Highest viewers are from: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Europe (1300+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Asia (1400+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Followed by North America and Oceania🔁</a:t>
            </a:r>
          </a:p>
          <a:p>
            <a:endParaRPr lang="en-US" sz="1600" b="1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Viewer Type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Repeated Viewers: 2K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One-time Viewers: 641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Suggests good content retention for Standard users.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7F70A4-2A44-CB33-CC20-4439B7321062}"/>
              </a:ext>
            </a:extLst>
          </p:cNvPr>
          <p:cNvSpPr txBox="1"/>
          <p:nvPr/>
        </p:nvSpPr>
        <p:spPr>
          <a:xfrm>
            <a:off x="20912964" y="1967681"/>
            <a:ext cx="3795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🎬 Content Type Preference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Movies: 50.44%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TV Shows: 49.56%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Slight movie preference; ensure balance in both formats.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🧠 Engagement Segmentation (Top 5 Segments)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Thriller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Sci-Mystic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Legacy Thriller,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Romance Core Adult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Comedy Core Adult,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06775-BC37-66FB-7F43-B25A58251CF7}"/>
              </a:ext>
            </a:extLst>
          </p:cNvPr>
          <p:cNvSpPr txBox="1"/>
          <p:nvPr/>
        </p:nvSpPr>
        <p:spPr>
          <a:xfrm>
            <a:off x="17197054" y="1967681"/>
            <a:ext cx="3552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🎭 Top Genre Engagement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Top Genre: Sci-Fi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Low Genre: </a:t>
            </a:r>
            <a:r>
              <a:rPr lang="en-US" sz="1600" spc="110" dirty="0" err="1">
                <a:solidFill>
                  <a:schemeClr val="bg1"/>
                </a:solidFill>
                <a:latin typeface="Darker Grotesque" pitchFamily="2" charset="0"/>
              </a:rPr>
              <a:t>Comdey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Trend: Fantasy is preferred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Trend: Sci-Fi is preferred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📅 Time-based Behavior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Viewership: 71.77%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Viewership: 28.23%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Heavy weekday consumption; likely driven by flexible schedules or binge patterns.</a:t>
            </a:r>
          </a:p>
        </p:txBody>
      </p:sp>
    </p:spTree>
    <p:extLst>
      <p:ext uri="{BB962C8B-B14F-4D97-AF65-F5344CB8AC3E}">
        <p14:creationId xmlns:p14="http://schemas.microsoft.com/office/powerpoint/2010/main" val="429069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840CA-31B2-B5A3-313D-BD79E8141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C221E10-A258-DC1F-D35D-6639A7D792B1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626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BC6D7-9D06-D9E7-EDB0-1BFC424223DD}"/>
              </a:ext>
            </a:extLst>
          </p:cNvPr>
          <p:cNvSpPr txBox="1"/>
          <p:nvPr/>
        </p:nvSpPr>
        <p:spPr>
          <a:xfrm>
            <a:off x="95246" y="1003429"/>
            <a:ext cx="11801286" cy="58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Subscription and Engagement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7F7A76-A0B4-5461-AC3F-B7B9B415A1E7}"/>
              </a:ext>
            </a:extLst>
          </p:cNvPr>
          <p:cNvSpPr txBox="1"/>
          <p:nvPr/>
        </p:nvSpPr>
        <p:spPr>
          <a:xfrm>
            <a:off x="5913899" y="48170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9163E-BF37-6183-65F6-E4F07A0A6B01}"/>
              </a:ext>
            </a:extLst>
          </p:cNvPr>
          <p:cNvSpPr txBox="1"/>
          <p:nvPr/>
        </p:nvSpPr>
        <p:spPr>
          <a:xfrm>
            <a:off x="3048313" y="1579699"/>
            <a:ext cx="5895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STANDARD SUBSCRIPTION USER INSIGHTS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AAC84D-799A-EC29-26C4-8F2C3D891585}"/>
              </a:ext>
            </a:extLst>
          </p:cNvPr>
          <p:cNvSpPr txBox="1"/>
          <p:nvPr/>
        </p:nvSpPr>
        <p:spPr>
          <a:xfrm>
            <a:off x="10049071" y="44450"/>
            <a:ext cx="110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Standard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41FFD-4507-73CB-1F66-63CFF2F9B9B7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dirty="0"/>
              <a:t>Premium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57A22-40C5-DB50-641B-A8DEC7426408}"/>
              </a:ext>
            </a:extLst>
          </p:cNvPr>
          <p:cNvSpPr txBox="1"/>
          <p:nvPr/>
        </p:nvSpPr>
        <p:spPr>
          <a:xfrm>
            <a:off x="9222245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dirty="0"/>
              <a:t>Basic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DDC50-665E-CB45-9457-71968808477F}"/>
              </a:ext>
            </a:extLst>
          </p:cNvPr>
          <p:cNvSpPr txBox="1"/>
          <p:nvPr/>
        </p:nvSpPr>
        <p:spPr>
          <a:xfrm>
            <a:off x="95245" y="1973905"/>
            <a:ext cx="430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📊 </a:t>
            </a:r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User Demographics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Viewers: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Male: 1641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Female: 1587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Others: 1580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Fairly balanced engagement across genders, with a slight Male majority.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🌍 Geographic Distribution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Highest viewers are from: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Europe (1300+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Asia (1400+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Followed by North America and Oceania🔁</a:t>
            </a:r>
          </a:p>
          <a:p>
            <a:endParaRPr lang="en-US" sz="1600" b="1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Viewer Type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Repeated Viewers: 2K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One-time Viewers: 641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Suggests good content retention for Standard users.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957C0-8166-E142-8F7F-55533152DE6E}"/>
              </a:ext>
            </a:extLst>
          </p:cNvPr>
          <p:cNvSpPr txBox="1"/>
          <p:nvPr/>
        </p:nvSpPr>
        <p:spPr>
          <a:xfrm>
            <a:off x="8283592" y="1973905"/>
            <a:ext cx="3795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🎬 Content Type Preference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Movies: 50.44%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TV Shows: 49.56%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Slight movie preference; ensure balance in both formats.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🧠 Engagement Segmentation (Top 5 Segments)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Thriller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Sci-Mystic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Legacy Thriller,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Romance Core Adult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Comedy Core Adult,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1DC28-35DD-39D2-F025-27B5CF87BBF9}"/>
              </a:ext>
            </a:extLst>
          </p:cNvPr>
          <p:cNvSpPr txBox="1"/>
          <p:nvPr/>
        </p:nvSpPr>
        <p:spPr>
          <a:xfrm>
            <a:off x="4567682" y="1973905"/>
            <a:ext cx="3552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🎭 Top Genre Engagement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Top Genre: Sci-Fi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Low Genre: </a:t>
            </a:r>
            <a:r>
              <a:rPr lang="en-US" sz="1600" spc="110" dirty="0" err="1">
                <a:solidFill>
                  <a:schemeClr val="bg1"/>
                </a:solidFill>
                <a:latin typeface="Darker Grotesque" pitchFamily="2" charset="0"/>
              </a:rPr>
              <a:t>Comdey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Trend: Fantasy is preferred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Trend: Sci-Fi is preferred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📅 Time-based Behavior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Viewership: 71.77%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Viewership: 28.23%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Heavy weekday consumption; likely driven by flexible schedules or binge patterns.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CA6CE-F79A-1EF1-C2C5-FE6E5409D6F8}"/>
              </a:ext>
            </a:extLst>
          </p:cNvPr>
          <p:cNvSpPr txBox="1"/>
          <p:nvPr/>
        </p:nvSpPr>
        <p:spPr>
          <a:xfrm>
            <a:off x="13001620" y="1992955"/>
            <a:ext cx="430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📊 </a:t>
            </a:r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User Demographics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Viewers: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Male: 1532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Female: 1597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Others: 1492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Fairly balanced engagement across genders, with a slight Female majority.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🌍 Geographic Distribution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Highest viewers are from: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Europe (1400+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Asia (1460+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Followed by North America and Oceania🔁</a:t>
            </a:r>
          </a:p>
          <a:p>
            <a:endParaRPr lang="en-US" sz="1600" b="1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Viewer Type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Repeated Viewers: 1.86K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One-time Viewers: 657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Suggests good content retention for Standard users.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C9D25-62BD-5024-D8D1-E6DC0A6EAE7D}"/>
              </a:ext>
            </a:extLst>
          </p:cNvPr>
          <p:cNvSpPr txBox="1"/>
          <p:nvPr/>
        </p:nvSpPr>
        <p:spPr>
          <a:xfrm>
            <a:off x="21189967" y="1992955"/>
            <a:ext cx="3795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🎬 Content Type Preference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Movies: 50.72%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TV Shows: 49.28%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Slight movie preference; ensure balance in both formats.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🧠 Engagement Segmentation (Top 5 Segments)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Thriller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Legacy Thriller,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Romance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Comedy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Sci-Mystic Adult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318B25-F0B0-28C0-3C85-5259201CFE84}"/>
              </a:ext>
            </a:extLst>
          </p:cNvPr>
          <p:cNvSpPr txBox="1"/>
          <p:nvPr/>
        </p:nvSpPr>
        <p:spPr>
          <a:xfrm>
            <a:off x="17474057" y="1992955"/>
            <a:ext cx="3552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🎭 Top Genre Engagement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Top Genre: Horror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Low Genre: </a:t>
            </a:r>
            <a:r>
              <a:rPr lang="en-US" sz="1600" spc="110" dirty="0" err="1">
                <a:solidFill>
                  <a:schemeClr val="bg1"/>
                </a:solidFill>
                <a:latin typeface="Darker Grotesque" pitchFamily="2" charset="0"/>
              </a:rPr>
              <a:t>Comdey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Trend: Horror is preferred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Trend: Romance is preferred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📅 Time-based Behavior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Viewership: 70.62%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Viewership: 29.38%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Heavy weekday consumption; likely driven by flexible schedules or binge patterns.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9EC508-3810-40BD-C3EC-6DF039BDF59A}"/>
              </a:ext>
            </a:extLst>
          </p:cNvPr>
          <p:cNvSpPr txBox="1"/>
          <p:nvPr/>
        </p:nvSpPr>
        <p:spPr>
          <a:xfrm>
            <a:off x="-12389847" y="1938737"/>
            <a:ext cx="430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📊 </a:t>
            </a:r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User Demographics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Viewers: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Male: 1530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Female: 1560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Others: 1540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Fairly balanced engagement across genders, with a slight female majority.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🌍 Geographic Distribution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Highest viewers are from: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Europe (1200+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Asia (1300+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Followed by North America and Oceania🔁</a:t>
            </a:r>
          </a:p>
          <a:p>
            <a:endParaRPr lang="en-US" sz="1600" b="1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Viewer Type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Repeated Viewers: 1930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One-time Viewers: 604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Suggests good content retention for Basic users.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2A88D-6DB8-5394-6412-FCB73712E30B}"/>
              </a:ext>
            </a:extLst>
          </p:cNvPr>
          <p:cNvSpPr txBox="1"/>
          <p:nvPr/>
        </p:nvSpPr>
        <p:spPr>
          <a:xfrm>
            <a:off x="-4201500" y="1938737"/>
            <a:ext cx="3795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🎬 Content Type Preference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Movies: 51.75%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TV Shows: 48.25%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Slight movie preference; ensure balance in both formats.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🧠 Engagement Segmentation (Top 5 Segments)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Thriller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Legacy Thriller,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Sci-Mystic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Comedy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Romance Core Adult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78E98-3006-676C-37AF-10FD16C2158C}"/>
              </a:ext>
            </a:extLst>
          </p:cNvPr>
          <p:cNvSpPr txBox="1"/>
          <p:nvPr/>
        </p:nvSpPr>
        <p:spPr>
          <a:xfrm>
            <a:off x="-7917410" y="1938737"/>
            <a:ext cx="3552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🎭 Top Genre Engagement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Top Genre: Sci-Fi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Low Genre: Horror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Trend: Romance is preferred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Trend: Sci-Fi is preferred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📅 Time-based Behavior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Viewership: 72.01%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Viewership: 27.99%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Heavy weekday consumption; likely driven by flexible schedules or binge patterns.</a:t>
            </a:r>
          </a:p>
        </p:txBody>
      </p:sp>
    </p:spTree>
    <p:extLst>
      <p:ext uri="{BB962C8B-B14F-4D97-AF65-F5344CB8AC3E}">
        <p14:creationId xmlns:p14="http://schemas.microsoft.com/office/powerpoint/2010/main" val="3272078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1FB3F-851A-AC6A-EA7A-D89412607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00EAC4C-4A00-7EF0-0063-BD2FAFBF21E5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36269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28259-17C9-8652-8C01-816A39713AAA}"/>
              </a:ext>
            </a:extLst>
          </p:cNvPr>
          <p:cNvSpPr txBox="1"/>
          <p:nvPr/>
        </p:nvSpPr>
        <p:spPr>
          <a:xfrm>
            <a:off x="95246" y="1003429"/>
            <a:ext cx="11801286" cy="585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Subscription and Engagement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70BE1-47CC-B854-D453-648E137028CB}"/>
              </a:ext>
            </a:extLst>
          </p:cNvPr>
          <p:cNvSpPr txBox="1"/>
          <p:nvPr/>
        </p:nvSpPr>
        <p:spPr>
          <a:xfrm>
            <a:off x="5913899" y="48170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D68A7-1CB2-F32C-D842-FBDFC67F2209}"/>
              </a:ext>
            </a:extLst>
          </p:cNvPr>
          <p:cNvSpPr txBox="1"/>
          <p:nvPr/>
        </p:nvSpPr>
        <p:spPr>
          <a:xfrm>
            <a:off x="3048313" y="1579699"/>
            <a:ext cx="5895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PREMIUM SUBSCRIPTION USER INSIGHTS 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E09C8-0ECA-08B9-3720-37173AB07F7B}"/>
              </a:ext>
            </a:extLst>
          </p:cNvPr>
          <p:cNvSpPr txBox="1"/>
          <p:nvPr/>
        </p:nvSpPr>
        <p:spPr>
          <a:xfrm>
            <a:off x="10049071" y="44450"/>
            <a:ext cx="1102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dirty="0"/>
              <a:t>Standard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A81101-86EF-82BE-1490-53313B59BB96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Premium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DC5B9-EB95-6B58-5CD9-9F2DCC2B83BD}"/>
              </a:ext>
            </a:extLst>
          </p:cNvPr>
          <p:cNvSpPr txBox="1"/>
          <p:nvPr/>
        </p:nvSpPr>
        <p:spPr>
          <a:xfrm>
            <a:off x="9222245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>
              <a:defRPr/>
            </a:pPr>
            <a:r>
              <a:rPr lang="en-IN" dirty="0"/>
              <a:t>Basic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F4692-B922-59A7-CC74-AA009BF8798C}"/>
              </a:ext>
            </a:extLst>
          </p:cNvPr>
          <p:cNvSpPr txBox="1"/>
          <p:nvPr/>
        </p:nvSpPr>
        <p:spPr>
          <a:xfrm>
            <a:off x="-24631032" y="1973905"/>
            <a:ext cx="430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📊 </a:t>
            </a:r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User Demographics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Viewers: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Male: 1530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Female: 1560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Others: 1540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Fairly balanced engagement across genders, with a slight female majority.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🌍 Geographic Distribution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Highest viewers are from: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Europe (386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Asia (263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Followed by North America and Oceania🔁</a:t>
            </a:r>
          </a:p>
          <a:p>
            <a:endParaRPr lang="en-US" sz="1600" b="1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Viewer Type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Repeated Viewers: 1930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One-time Viewers: 604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Suggests good content retention for Basic users.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2F4FA-B6EB-68F4-7FBF-5342FF155A72}"/>
              </a:ext>
            </a:extLst>
          </p:cNvPr>
          <p:cNvSpPr txBox="1"/>
          <p:nvPr/>
        </p:nvSpPr>
        <p:spPr>
          <a:xfrm>
            <a:off x="-16441477" y="2104529"/>
            <a:ext cx="3795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🎬 Content Type Preference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Movies: 51.75%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TV Shows: 48.25%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Slight movie preference; ensure balance in both formats.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🧠 Engagement Segmentation (Top 5 Segments)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Thriller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Legacy Thriller,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Sci-Mystic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Comedy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Romance Core Adult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6AC43A-9C34-E2BF-25D3-2927CE627363}"/>
              </a:ext>
            </a:extLst>
          </p:cNvPr>
          <p:cNvSpPr txBox="1"/>
          <p:nvPr/>
        </p:nvSpPr>
        <p:spPr>
          <a:xfrm>
            <a:off x="-20238253" y="2039218"/>
            <a:ext cx="3552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🎭 Top Genre Engagement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Top Genre: Sci-Fi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Low Genre: Horror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Trend: Romance is preferred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Trend: Sci-Fi is preferred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📅 Time-based Behavior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Viewership: 72.01%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Viewership: 27.99%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Heavy weekday consumption; likely driven by flexible schedules or binge patterns.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32D8C-2E76-F9E8-7FB6-4C0A37D83580}"/>
              </a:ext>
            </a:extLst>
          </p:cNvPr>
          <p:cNvSpPr txBox="1"/>
          <p:nvPr/>
        </p:nvSpPr>
        <p:spPr>
          <a:xfrm>
            <a:off x="-12203435" y="1973905"/>
            <a:ext cx="430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📊 </a:t>
            </a:r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User Demographics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Viewers: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Male: 1641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Female: 1587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Others: 1580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Fairly balanced engagement across genders, with a slight Male majority.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🌍 Geographic Distribution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Highest viewers are from: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Europe (1300+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Asia (1400+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Followed by North America and Oceania🔁</a:t>
            </a:r>
          </a:p>
          <a:p>
            <a:endParaRPr lang="en-US" sz="1600" b="1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Viewer Type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Repeated Viewers: 2K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One-time Viewers: 641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Suggests good content retention for Standard users.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1D6A5-73C4-292F-F502-952025AB5E47}"/>
              </a:ext>
            </a:extLst>
          </p:cNvPr>
          <p:cNvSpPr txBox="1"/>
          <p:nvPr/>
        </p:nvSpPr>
        <p:spPr>
          <a:xfrm>
            <a:off x="-4015088" y="1973905"/>
            <a:ext cx="3795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🎬 Content Type Preference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Movies: 50.44%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TV Shows: 49.56%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Slight movie preference; ensure balance in both formats.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🧠 Engagement Segmentation (Top 5 Segments)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Thriller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Sci-Mystic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Legacy Thriller,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Romance Core Adult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Comedy Core Adult,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9B14C-4EC8-3538-594D-815ACDF5FFA3}"/>
              </a:ext>
            </a:extLst>
          </p:cNvPr>
          <p:cNvSpPr txBox="1"/>
          <p:nvPr/>
        </p:nvSpPr>
        <p:spPr>
          <a:xfrm>
            <a:off x="-7730998" y="1973905"/>
            <a:ext cx="3552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🎭 Top Genre Engagement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Top Genre: Sci-Fi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Low Genre: </a:t>
            </a:r>
            <a:r>
              <a:rPr lang="en-US" sz="1600" spc="110" dirty="0" err="1">
                <a:solidFill>
                  <a:schemeClr val="bg1"/>
                </a:solidFill>
                <a:latin typeface="Darker Grotesque" pitchFamily="2" charset="0"/>
              </a:rPr>
              <a:t>Comdey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Trend: Fantasy is preferred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Trend: Sci-Fi is preferred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📅 Time-based Behavior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Viewership: 71.77%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Viewership: 28.23%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Heavy weekday consumption; likely driven by flexible schedules or binge patterns.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55B4B-1356-B9C2-F5C4-88B56A0D57DE}"/>
              </a:ext>
            </a:extLst>
          </p:cNvPr>
          <p:cNvSpPr txBox="1"/>
          <p:nvPr/>
        </p:nvSpPr>
        <p:spPr>
          <a:xfrm>
            <a:off x="95245" y="1973905"/>
            <a:ext cx="43088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📊 </a:t>
            </a:r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User Demographics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Total Viewers: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Male: 1532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Female: 1597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Others: 1492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Fairly balanced engagement across genders, with a slight Female majority.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🌍 Geographic Distribution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Highest viewers are from: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Europe (1400+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Asia (1460+ viewers)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Followed by North America and Oceania🔁</a:t>
            </a:r>
          </a:p>
          <a:p>
            <a:endParaRPr lang="en-US" sz="1600" b="1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b="1" spc="110" dirty="0">
                <a:solidFill>
                  <a:schemeClr val="bg1"/>
                </a:solidFill>
                <a:latin typeface="Darker Grotesque" pitchFamily="2" charset="0"/>
              </a:rPr>
              <a:t>Viewer Type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Repeated Viewers: 1.86K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One-time Viewers: 657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Suggests good content retention for Standard users.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40E56-466A-BA7F-8ACB-678854936274}"/>
              </a:ext>
            </a:extLst>
          </p:cNvPr>
          <p:cNvSpPr txBox="1"/>
          <p:nvPr/>
        </p:nvSpPr>
        <p:spPr>
          <a:xfrm>
            <a:off x="8283592" y="1973905"/>
            <a:ext cx="379522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🎬 Content Type Preference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Movies: 50.72%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TV Shows: 49.28%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Slight movie preference; ensure balance in both formats.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🧠 Engagement Segmentation (Top 5 Segments)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Thriller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Legacy Thriller,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Romance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Comedy Core Adult,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Sci-Mystic Adult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7B073-2A9E-3610-E877-24489B609EBC}"/>
              </a:ext>
            </a:extLst>
          </p:cNvPr>
          <p:cNvSpPr txBox="1"/>
          <p:nvPr/>
        </p:nvSpPr>
        <p:spPr>
          <a:xfrm>
            <a:off x="4567682" y="1973905"/>
            <a:ext cx="35522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🎭 Top Genre Engagement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Top Genre: Horror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Overall Low Genre: </a:t>
            </a:r>
            <a:r>
              <a:rPr lang="en-US" sz="1600" spc="110" dirty="0" err="1">
                <a:solidFill>
                  <a:schemeClr val="bg1"/>
                </a:solidFill>
                <a:latin typeface="Darker Grotesque" pitchFamily="2" charset="0"/>
              </a:rPr>
              <a:t>Comdey</a:t>
            </a:r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Trend: Horror is preferred 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Trend: Romance is preferred</a:t>
            </a:r>
          </a:p>
          <a:p>
            <a:endParaRPr lang="en-US" sz="1600" spc="110" dirty="0">
              <a:solidFill>
                <a:schemeClr val="bg1"/>
              </a:solidFill>
              <a:latin typeface="Darker Grotesque" pitchFamily="2" charset="0"/>
            </a:endParaRP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📅 Time-based Behavior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Weekday Viewership: 70.62%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Weekend Viewership: 29.38%</a:t>
            </a:r>
          </a:p>
          <a:p>
            <a:r>
              <a:rPr lang="en-US" sz="1600" spc="110" dirty="0">
                <a:solidFill>
                  <a:schemeClr val="bg1"/>
                </a:solidFill>
                <a:latin typeface="Darker Grotesque" pitchFamily="2" charset="0"/>
              </a:rPr>
              <a:t>→ Heavy weekday consumption; likely driven by flexible schedules or binge patterns.</a:t>
            </a:r>
          </a:p>
        </p:txBody>
      </p:sp>
    </p:spTree>
    <p:extLst>
      <p:ext uri="{BB962C8B-B14F-4D97-AF65-F5344CB8AC3E}">
        <p14:creationId xmlns:p14="http://schemas.microsoft.com/office/powerpoint/2010/main" val="136574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>
            <a:extLst>
              <a:ext uri="{FF2B5EF4-FFF2-40B4-BE49-F238E27FC236}">
                <a16:creationId xmlns:a16="http://schemas.microsoft.com/office/drawing/2014/main" id="{DF4C6794-3D24-DD53-ADB7-FD843D1EF7B9}"/>
              </a:ext>
            </a:extLst>
          </p:cNvPr>
          <p:cNvSpPr/>
          <p:nvPr/>
        </p:nvSpPr>
        <p:spPr>
          <a:xfrm>
            <a:off x="3021453" y="354453"/>
            <a:ext cx="6149094" cy="6149094"/>
          </a:xfrm>
          <a:prstGeom prst="ellipse">
            <a:avLst/>
          </a:prstGeom>
          <a:gradFill>
            <a:gsLst>
              <a:gs pos="100000">
                <a:schemeClr val="accent3">
                  <a:alpha val="0"/>
                </a:schemeClr>
              </a:gs>
              <a:gs pos="24000">
                <a:schemeClr val="accent3"/>
              </a:gs>
              <a:gs pos="35000">
                <a:schemeClr val="accent3">
                  <a:alpha val="43000"/>
                </a:schemeClr>
              </a:gs>
            </a:gsLst>
            <a:path path="circle">
              <a:fillToRect l="50000" t="50000" r="50000" b="50000"/>
            </a:path>
          </a:gradFill>
          <a:ln w="6350"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0142E4-8805-DB03-6895-EA166788128D}"/>
              </a:ext>
            </a:extLst>
          </p:cNvPr>
          <p:cNvSpPr/>
          <p:nvPr/>
        </p:nvSpPr>
        <p:spPr>
          <a:xfrm>
            <a:off x="4815487" y="369641"/>
            <a:ext cx="2569464" cy="872067"/>
          </a:xfrm>
          <a:prstGeom prst="roundRect">
            <a:avLst>
              <a:gd name="adj" fmla="val 22495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raphic 4">
            <a:hlinkClick r:id="rId2" action="ppaction://hlinksldjump"/>
            <a:extLst>
              <a:ext uri="{FF2B5EF4-FFF2-40B4-BE49-F238E27FC236}">
                <a16:creationId xmlns:a16="http://schemas.microsoft.com/office/drawing/2014/main" id="{9F9C4643-436B-6C29-15FF-3322F0AD9881}"/>
              </a:ext>
            </a:extLst>
          </p:cNvPr>
          <p:cNvSpPr/>
          <p:nvPr/>
        </p:nvSpPr>
        <p:spPr>
          <a:xfrm>
            <a:off x="5104750" y="673630"/>
            <a:ext cx="209551" cy="264090"/>
          </a:xfrm>
          <a:custGeom>
            <a:avLst/>
            <a:gdLst>
              <a:gd name="connsiteX0" fmla="*/ 161927 w 209551"/>
              <a:gd name="connsiteY0" fmla="*/ 257206 h 266731"/>
              <a:gd name="connsiteX1" fmla="*/ 152402 w 209551"/>
              <a:gd name="connsiteY1" fmla="*/ 266731 h 266731"/>
              <a:gd name="connsiteX2" fmla="*/ 57152 w 209551"/>
              <a:gd name="connsiteY2" fmla="*/ 266731 h 266731"/>
              <a:gd name="connsiteX3" fmla="*/ 47627 w 209551"/>
              <a:gd name="connsiteY3" fmla="*/ 257206 h 266731"/>
              <a:gd name="connsiteX4" fmla="*/ 57152 w 209551"/>
              <a:gd name="connsiteY4" fmla="*/ 247681 h 266731"/>
              <a:gd name="connsiteX5" fmla="*/ 152402 w 209551"/>
              <a:gd name="connsiteY5" fmla="*/ 247681 h 266731"/>
              <a:gd name="connsiteX6" fmla="*/ 161927 w 209551"/>
              <a:gd name="connsiteY6" fmla="*/ 257206 h 266731"/>
              <a:gd name="connsiteX7" fmla="*/ 209552 w 209551"/>
              <a:gd name="connsiteY7" fmla="*/ 104806 h 266731"/>
              <a:gd name="connsiteX8" fmla="*/ 169499 w 209551"/>
              <a:gd name="connsiteY8" fmla="*/ 187209 h 266731"/>
              <a:gd name="connsiteX9" fmla="*/ 161927 w 209551"/>
              <a:gd name="connsiteY9" fmla="*/ 202437 h 266731"/>
              <a:gd name="connsiteX10" fmla="*/ 161927 w 209551"/>
              <a:gd name="connsiteY10" fmla="*/ 209581 h 266731"/>
              <a:gd name="connsiteX11" fmla="*/ 142877 w 209551"/>
              <a:gd name="connsiteY11" fmla="*/ 228631 h 266731"/>
              <a:gd name="connsiteX12" fmla="*/ 66677 w 209551"/>
              <a:gd name="connsiteY12" fmla="*/ 228631 h 266731"/>
              <a:gd name="connsiteX13" fmla="*/ 47627 w 209551"/>
              <a:gd name="connsiteY13" fmla="*/ 209581 h 266731"/>
              <a:gd name="connsiteX14" fmla="*/ 47627 w 209551"/>
              <a:gd name="connsiteY14" fmla="*/ 202437 h 266731"/>
              <a:gd name="connsiteX15" fmla="*/ 40209 w 209551"/>
              <a:gd name="connsiteY15" fmla="*/ 187364 h 266731"/>
              <a:gd name="connsiteX16" fmla="*/ 2 w 209551"/>
              <a:gd name="connsiteY16" fmla="*/ 105389 h 266731"/>
              <a:gd name="connsiteX17" fmla="*/ 102252 w 209551"/>
              <a:gd name="connsiteY17" fmla="*/ 31 h 266731"/>
              <a:gd name="connsiteX18" fmla="*/ 209521 w 209551"/>
              <a:gd name="connsiteY18" fmla="*/ 102251 h 266731"/>
              <a:gd name="connsiteX19" fmla="*/ 209552 w 209551"/>
              <a:gd name="connsiteY19" fmla="*/ 104806 h 266731"/>
              <a:gd name="connsiteX20" fmla="*/ 190502 w 209551"/>
              <a:gd name="connsiteY20" fmla="*/ 104806 h 266731"/>
              <a:gd name="connsiteX21" fmla="*/ 104802 w 209551"/>
              <a:gd name="connsiteY21" fmla="*/ 19056 h 266731"/>
              <a:gd name="connsiteX22" fmla="*/ 102705 w 209551"/>
              <a:gd name="connsiteY22" fmla="*/ 19081 h 266731"/>
              <a:gd name="connsiteX23" fmla="*/ 19052 w 209551"/>
              <a:gd name="connsiteY23" fmla="*/ 105270 h 266731"/>
              <a:gd name="connsiteX24" fmla="*/ 51960 w 209551"/>
              <a:gd name="connsiteY24" fmla="*/ 172303 h 266731"/>
              <a:gd name="connsiteX25" fmla="*/ 66677 w 209551"/>
              <a:gd name="connsiteY25" fmla="*/ 202437 h 266731"/>
              <a:gd name="connsiteX26" fmla="*/ 66677 w 209551"/>
              <a:gd name="connsiteY26" fmla="*/ 209581 h 266731"/>
              <a:gd name="connsiteX27" fmla="*/ 142877 w 209551"/>
              <a:gd name="connsiteY27" fmla="*/ 209581 h 266731"/>
              <a:gd name="connsiteX28" fmla="*/ 142877 w 209551"/>
              <a:gd name="connsiteY28" fmla="*/ 202437 h 266731"/>
              <a:gd name="connsiteX29" fmla="*/ 157724 w 209551"/>
              <a:gd name="connsiteY29" fmla="*/ 172255 h 266731"/>
              <a:gd name="connsiteX30" fmla="*/ 190502 w 209551"/>
              <a:gd name="connsiteY30" fmla="*/ 104806 h 266731"/>
              <a:gd name="connsiteX31" fmla="*/ 171321 w 209551"/>
              <a:gd name="connsiteY31" fmla="*/ 93686 h 266731"/>
              <a:gd name="connsiteX32" fmla="*/ 115885 w 209551"/>
              <a:gd name="connsiteY32" fmla="*/ 38262 h 266731"/>
              <a:gd name="connsiteX33" fmla="*/ 104908 w 209551"/>
              <a:gd name="connsiteY33" fmla="*/ 46072 h 266731"/>
              <a:gd name="connsiteX34" fmla="*/ 112718 w 209551"/>
              <a:gd name="connsiteY34" fmla="*/ 57050 h 266731"/>
              <a:gd name="connsiteX35" fmla="*/ 152533 w 209551"/>
              <a:gd name="connsiteY35" fmla="*/ 96876 h 266731"/>
              <a:gd name="connsiteX36" fmla="*/ 161927 w 209551"/>
              <a:gd name="connsiteY36" fmla="*/ 104806 h 266731"/>
              <a:gd name="connsiteX37" fmla="*/ 163534 w 209551"/>
              <a:gd name="connsiteY37" fmla="*/ 104675 h 266731"/>
              <a:gd name="connsiteX38" fmla="*/ 171321 w 209551"/>
              <a:gd name="connsiteY38" fmla="*/ 93686 h 26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09551" h="266731">
                <a:moveTo>
                  <a:pt x="161927" y="257206"/>
                </a:moveTo>
                <a:cubicBezTo>
                  <a:pt x="161927" y="262466"/>
                  <a:pt x="157662" y="266731"/>
                  <a:pt x="152402" y="266731"/>
                </a:cubicBezTo>
                <a:lnTo>
                  <a:pt x="57152" y="266731"/>
                </a:lnTo>
                <a:cubicBezTo>
                  <a:pt x="51891" y="266731"/>
                  <a:pt x="47627" y="262466"/>
                  <a:pt x="47627" y="257206"/>
                </a:cubicBezTo>
                <a:cubicBezTo>
                  <a:pt x="47627" y="251946"/>
                  <a:pt x="51891" y="247681"/>
                  <a:pt x="57152" y="247681"/>
                </a:cubicBezTo>
                <a:lnTo>
                  <a:pt x="152402" y="247681"/>
                </a:lnTo>
                <a:cubicBezTo>
                  <a:pt x="157662" y="247681"/>
                  <a:pt x="161927" y="251946"/>
                  <a:pt x="161927" y="257206"/>
                </a:cubicBezTo>
                <a:close/>
                <a:moveTo>
                  <a:pt x="209552" y="104806"/>
                </a:moveTo>
                <a:cubicBezTo>
                  <a:pt x="209635" y="136984"/>
                  <a:pt x="194852" y="167396"/>
                  <a:pt x="169499" y="187209"/>
                </a:cubicBezTo>
                <a:cubicBezTo>
                  <a:pt x="164758" y="190843"/>
                  <a:pt x="161963" y="196464"/>
                  <a:pt x="161927" y="202437"/>
                </a:cubicBezTo>
                <a:lnTo>
                  <a:pt x="161927" y="209581"/>
                </a:lnTo>
                <a:cubicBezTo>
                  <a:pt x="161927" y="220103"/>
                  <a:pt x="153398" y="228631"/>
                  <a:pt x="142877" y="228631"/>
                </a:cubicBezTo>
                <a:lnTo>
                  <a:pt x="66677" y="228631"/>
                </a:lnTo>
                <a:cubicBezTo>
                  <a:pt x="56155" y="228631"/>
                  <a:pt x="47627" y="220103"/>
                  <a:pt x="47627" y="209581"/>
                </a:cubicBezTo>
                <a:lnTo>
                  <a:pt x="47627" y="202437"/>
                </a:lnTo>
                <a:cubicBezTo>
                  <a:pt x="47623" y="196535"/>
                  <a:pt x="44883" y="190968"/>
                  <a:pt x="40209" y="187364"/>
                </a:cubicBezTo>
                <a:cubicBezTo>
                  <a:pt x="14922" y="167670"/>
                  <a:pt x="95" y="137441"/>
                  <a:pt x="2" y="105389"/>
                </a:cubicBezTo>
                <a:cubicBezTo>
                  <a:pt x="-308" y="48644"/>
                  <a:pt x="45555" y="1388"/>
                  <a:pt x="102252" y="31"/>
                </a:cubicBezTo>
                <a:cubicBezTo>
                  <a:pt x="160101" y="-1363"/>
                  <a:pt x="208128" y="44403"/>
                  <a:pt x="209521" y="102251"/>
                </a:cubicBezTo>
                <a:cubicBezTo>
                  <a:pt x="209542" y="103103"/>
                  <a:pt x="209552" y="103955"/>
                  <a:pt x="209552" y="104806"/>
                </a:cubicBezTo>
                <a:close/>
                <a:moveTo>
                  <a:pt x="190502" y="104806"/>
                </a:moveTo>
                <a:cubicBezTo>
                  <a:pt x="190516" y="57461"/>
                  <a:pt x="152147" y="19070"/>
                  <a:pt x="104802" y="19056"/>
                </a:cubicBezTo>
                <a:cubicBezTo>
                  <a:pt x="104103" y="19056"/>
                  <a:pt x="103404" y="19064"/>
                  <a:pt x="102705" y="19081"/>
                </a:cubicBezTo>
                <a:cubicBezTo>
                  <a:pt x="56270" y="20176"/>
                  <a:pt x="18802" y="58836"/>
                  <a:pt x="19052" y="105270"/>
                </a:cubicBezTo>
                <a:cubicBezTo>
                  <a:pt x="19140" y="131484"/>
                  <a:pt x="31275" y="156202"/>
                  <a:pt x="51960" y="172303"/>
                </a:cubicBezTo>
                <a:cubicBezTo>
                  <a:pt x="61261" y="179532"/>
                  <a:pt x="66693" y="190657"/>
                  <a:pt x="66677" y="202437"/>
                </a:cubicBezTo>
                <a:lnTo>
                  <a:pt x="66677" y="209581"/>
                </a:lnTo>
                <a:lnTo>
                  <a:pt x="142877" y="209581"/>
                </a:lnTo>
                <a:lnTo>
                  <a:pt x="142877" y="202437"/>
                </a:lnTo>
                <a:cubicBezTo>
                  <a:pt x="142903" y="190625"/>
                  <a:pt x="148382" y="179486"/>
                  <a:pt x="157724" y="172255"/>
                </a:cubicBezTo>
                <a:cubicBezTo>
                  <a:pt x="178476" y="156037"/>
                  <a:pt x="190573" y="131144"/>
                  <a:pt x="190502" y="104806"/>
                </a:cubicBezTo>
                <a:close/>
                <a:moveTo>
                  <a:pt x="171321" y="93686"/>
                </a:moveTo>
                <a:cubicBezTo>
                  <a:pt x="166262" y="65430"/>
                  <a:pt x="144142" y="43315"/>
                  <a:pt x="115885" y="38262"/>
                </a:cubicBezTo>
                <a:cubicBezTo>
                  <a:pt x="110696" y="37387"/>
                  <a:pt x="105783" y="40884"/>
                  <a:pt x="104908" y="46072"/>
                </a:cubicBezTo>
                <a:cubicBezTo>
                  <a:pt x="104032" y="51261"/>
                  <a:pt x="107529" y="56176"/>
                  <a:pt x="112718" y="57050"/>
                </a:cubicBezTo>
                <a:cubicBezTo>
                  <a:pt x="132447" y="60372"/>
                  <a:pt x="149187" y="77112"/>
                  <a:pt x="152533" y="96876"/>
                </a:cubicBezTo>
                <a:cubicBezTo>
                  <a:pt x="153311" y="101457"/>
                  <a:pt x="157281" y="104807"/>
                  <a:pt x="161927" y="104806"/>
                </a:cubicBezTo>
                <a:cubicBezTo>
                  <a:pt x="162465" y="104802"/>
                  <a:pt x="163002" y="104760"/>
                  <a:pt x="163534" y="104675"/>
                </a:cubicBezTo>
                <a:cubicBezTo>
                  <a:pt x="168718" y="103790"/>
                  <a:pt x="172204" y="98870"/>
                  <a:pt x="171321" y="93686"/>
                </a:cubicBez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!!menu_text">
            <a:extLst>
              <a:ext uri="{FF2B5EF4-FFF2-40B4-BE49-F238E27FC236}">
                <a16:creationId xmlns:a16="http://schemas.microsoft.com/office/drawing/2014/main" id="{2DC5D6C1-2D09-1283-1A94-5578D5661342}"/>
              </a:ext>
            </a:extLst>
          </p:cNvPr>
          <p:cNvSpPr txBox="1"/>
          <p:nvPr/>
        </p:nvSpPr>
        <p:spPr>
          <a:xfrm>
            <a:off x="6199458" y="866372"/>
            <a:ext cx="1049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110" dirty="0">
                <a:solidFill>
                  <a:schemeClr val="bg1"/>
                </a:solidFill>
                <a:latin typeface="Darker Grotesque" pitchFamily="2" charset="0"/>
              </a:rPr>
              <a:t>S/E ANALYSIS</a:t>
            </a:r>
            <a:endParaRPr lang="en-GB" sz="1000" spc="110" dirty="0">
              <a:solidFill>
                <a:schemeClr val="bg1"/>
              </a:solidFill>
              <a:latin typeface="Darker Grotesque" pitchFamily="2" charset="0"/>
            </a:endParaRPr>
          </a:p>
        </p:txBody>
      </p:sp>
      <p:sp>
        <p:nvSpPr>
          <p:cNvPr id="5" name="Graphic 6">
            <a:hlinkClick r:id="rId3" action="ppaction://hlinksldjump"/>
            <a:extLst>
              <a:ext uri="{FF2B5EF4-FFF2-40B4-BE49-F238E27FC236}">
                <a16:creationId xmlns:a16="http://schemas.microsoft.com/office/drawing/2014/main" id="{7B9D7581-5623-736C-C5F7-A5027D841C39}"/>
              </a:ext>
            </a:extLst>
          </p:cNvPr>
          <p:cNvSpPr/>
          <p:nvPr/>
        </p:nvSpPr>
        <p:spPr>
          <a:xfrm>
            <a:off x="6600279" y="510436"/>
            <a:ext cx="247945" cy="245463"/>
          </a:xfrm>
          <a:custGeom>
            <a:avLst/>
            <a:gdLst>
              <a:gd name="connsiteX0" fmla="*/ 235793 w 247945"/>
              <a:gd name="connsiteY0" fmla="*/ 70481 h 247918"/>
              <a:gd name="connsiteX1" fmla="*/ 177438 w 247945"/>
              <a:gd name="connsiteY1" fmla="*/ 235766 h 247918"/>
              <a:gd name="connsiteX2" fmla="*/ 12153 w 247945"/>
              <a:gd name="connsiteY2" fmla="*/ 177411 h 247918"/>
              <a:gd name="connsiteX3" fmla="*/ 70508 w 247945"/>
              <a:gd name="connsiteY3" fmla="*/ 12126 h 247918"/>
              <a:gd name="connsiteX4" fmla="*/ 204598 w 247945"/>
              <a:gd name="connsiteY4" fmla="*/ 29809 h 247918"/>
              <a:gd name="connsiteX5" fmla="*/ 231590 w 247945"/>
              <a:gd name="connsiteY5" fmla="*/ 2806 h 247918"/>
              <a:gd name="connsiteX6" fmla="*/ 245068 w 247945"/>
              <a:gd name="connsiteY6" fmla="*/ 2806 h 247918"/>
              <a:gd name="connsiteX7" fmla="*/ 245068 w 247945"/>
              <a:gd name="connsiteY7" fmla="*/ 16284 h 247918"/>
              <a:gd name="connsiteX8" fmla="*/ 130768 w 247945"/>
              <a:gd name="connsiteY8" fmla="*/ 130584 h 247918"/>
              <a:gd name="connsiteX9" fmla="*/ 117290 w 247945"/>
              <a:gd name="connsiteY9" fmla="*/ 130584 h 247918"/>
              <a:gd name="connsiteX10" fmla="*/ 117290 w 247945"/>
              <a:gd name="connsiteY10" fmla="*/ 117106 h 247918"/>
              <a:gd name="connsiteX11" fmla="*/ 150294 w 247945"/>
              <a:gd name="connsiteY11" fmla="*/ 84102 h 247918"/>
              <a:gd name="connsiteX12" fmla="*/ 84299 w 247945"/>
              <a:gd name="connsiteY12" fmla="*/ 97553 h 247918"/>
              <a:gd name="connsiteX13" fmla="*/ 97750 w 247945"/>
              <a:gd name="connsiteY13" fmla="*/ 163549 h 247918"/>
              <a:gd name="connsiteX14" fmla="*/ 163745 w 247945"/>
              <a:gd name="connsiteY14" fmla="*/ 150097 h 247918"/>
              <a:gd name="connsiteX15" fmla="*/ 171570 w 247945"/>
              <a:gd name="connsiteY15" fmla="*/ 121118 h 247918"/>
              <a:gd name="connsiteX16" fmla="*/ 180559 w 247945"/>
              <a:gd name="connsiteY16" fmla="*/ 111057 h 247918"/>
              <a:gd name="connsiteX17" fmla="*/ 190620 w 247945"/>
              <a:gd name="connsiteY17" fmla="*/ 120047 h 247918"/>
              <a:gd name="connsiteX18" fmla="*/ 127868 w 247945"/>
              <a:gd name="connsiteY18" fmla="*/ 190427 h 247918"/>
              <a:gd name="connsiteX19" fmla="*/ 57489 w 247945"/>
              <a:gd name="connsiteY19" fmla="*/ 127675 h 247918"/>
              <a:gd name="connsiteX20" fmla="*/ 120240 w 247945"/>
              <a:gd name="connsiteY20" fmla="*/ 57295 h 247918"/>
              <a:gd name="connsiteX21" fmla="*/ 163974 w 247945"/>
              <a:gd name="connsiteY21" fmla="*/ 70457 h 247918"/>
              <a:gd name="connsiteX22" fmla="*/ 191061 w 247945"/>
              <a:gd name="connsiteY22" fmla="*/ 43370 h 247918"/>
              <a:gd name="connsiteX23" fmla="*/ 43721 w 247945"/>
              <a:gd name="connsiteY23" fmla="*/ 57035 h 247918"/>
              <a:gd name="connsiteX24" fmla="*/ 57386 w 247945"/>
              <a:gd name="connsiteY24" fmla="*/ 204375 h 247918"/>
              <a:gd name="connsiteX25" fmla="*/ 204726 w 247945"/>
              <a:gd name="connsiteY25" fmla="*/ 190710 h 247918"/>
              <a:gd name="connsiteX26" fmla="*/ 218600 w 247945"/>
              <a:gd name="connsiteY26" fmla="*/ 78696 h 247918"/>
              <a:gd name="connsiteX27" fmla="*/ 223089 w 247945"/>
              <a:gd name="connsiteY27" fmla="*/ 65992 h 247918"/>
              <a:gd name="connsiteX28" fmla="*/ 235793 w 247945"/>
              <a:gd name="connsiteY28" fmla="*/ 70481 h 247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47945" h="247918">
                <a:moveTo>
                  <a:pt x="235793" y="70481"/>
                </a:moveTo>
                <a:cubicBezTo>
                  <a:pt x="265320" y="132238"/>
                  <a:pt x="239194" y="206237"/>
                  <a:pt x="177438" y="235766"/>
                </a:cubicBezTo>
                <a:cubicBezTo>
                  <a:pt x="115681" y="265293"/>
                  <a:pt x="41681" y="239166"/>
                  <a:pt x="12153" y="177411"/>
                </a:cubicBezTo>
                <a:cubicBezTo>
                  <a:pt x="-17375" y="115654"/>
                  <a:pt x="8752" y="41654"/>
                  <a:pt x="70508" y="12126"/>
                </a:cubicBezTo>
                <a:cubicBezTo>
                  <a:pt x="114766" y="-9035"/>
                  <a:pt x="167340" y="-2102"/>
                  <a:pt x="204598" y="29809"/>
                </a:cubicBezTo>
                <a:lnTo>
                  <a:pt x="231590" y="2806"/>
                </a:lnTo>
                <a:cubicBezTo>
                  <a:pt x="235312" y="-916"/>
                  <a:pt x="241346" y="-916"/>
                  <a:pt x="245068" y="2806"/>
                </a:cubicBezTo>
                <a:cubicBezTo>
                  <a:pt x="248789" y="6528"/>
                  <a:pt x="248789" y="12562"/>
                  <a:pt x="245068" y="16284"/>
                </a:cubicBezTo>
                <a:lnTo>
                  <a:pt x="130768" y="130584"/>
                </a:lnTo>
                <a:cubicBezTo>
                  <a:pt x="127046" y="134306"/>
                  <a:pt x="121012" y="134306"/>
                  <a:pt x="117290" y="130584"/>
                </a:cubicBezTo>
                <a:cubicBezTo>
                  <a:pt x="113568" y="126862"/>
                  <a:pt x="113568" y="120828"/>
                  <a:pt x="117290" y="117106"/>
                </a:cubicBezTo>
                <a:lnTo>
                  <a:pt x="150294" y="84102"/>
                </a:lnTo>
                <a:cubicBezTo>
                  <a:pt x="128355" y="69592"/>
                  <a:pt x="98809" y="75615"/>
                  <a:pt x="84299" y="97553"/>
                </a:cubicBezTo>
                <a:cubicBezTo>
                  <a:pt x="69789" y="119492"/>
                  <a:pt x="75812" y="149040"/>
                  <a:pt x="97750" y="163549"/>
                </a:cubicBezTo>
                <a:cubicBezTo>
                  <a:pt x="119689" y="178058"/>
                  <a:pt x="149236" y="172035"/>
                  <a:pt x="163745" y="150097"/>
                </a:cubicBezTo>
                <a:cubicBezTo>
                  <a:pt x="169409" y="141533"/>
                  <a:pt x="172154" y="131368"/>
                  <a:pt x="171570" y="121118"/>
                </a:cubicBezTo>
                <a:cubicBezTo>
                  <a:pt x="171274" y="115858"/>
                  <a:pt x="175299" y="111354"/>
                  <a:pt x="180559" y="111057"/>
                </a:cubicBezTo>
                <a:cubicBezTo>
                  <a:pt x="185820" y="110761"/>
                  <a:pt x="190324" y="114787"/>
                  <a:pt x="190620" y="120047"/>
                </a:cubicBezTo>
                <a:cubicBezTo>
                  <a:pt x="192726" y="156810"/>
                  <a:pt x="164632" y="188321"/>
                  <a:pt x="127868" y="190427"/>
                </a:cubicBezTo>
                <a:cubicBezTo>
                  <a:pt x="91105" y="192533"/>
                  <a:pt x="59595" y="164439"/>
                  <a:pt x="57489" y="127675"/>
                </a:cubicBezTo>
                <a:cubicBezTo>
                  <a:pt x="55382" y="90912"/>
                  <a:pt x="83477" y="59402"/>
                  <a:pt x="120240" y="57295"/>
                </a:cubicBezTo>
                <a:cubicBezTo>
                  <a:pt x="135913" y="56397"/>
                  <a:pt x="151400" y="61058"/>
                  <a:pt x="163974" y="70457"/>
                </a:cubicBezTo>
                <a:lnTo>
                  <a:pt x="191061" y="43370"/>
                </a:lnTo>
                <a:cubicBezTo>
                  <a:pt x="146600" y="6457"/>
                  <a:pt x="80634" y="12575"/>
                  <a:pt x="43721" y="57035"/>
                </a:cubicBezTo>
                <a:cubicBezTo>
                  <a:pt x="6807" y="101496"/>
                  <a:pt x="12925" y="167462"/>
                  <a:pt x="57386" y="204375"/>
                </a:cubicBezTo>
                <a:cubicBezTo>
                  <a:pt x="101846" y="241288"/>
                  <a:pt x="167813" y="235171"/>
                  <a:pt x="204726" y="190710"/>
                </a:cubicBezTo>
                <a:cubicBezTo>
                  <a:pt x="230819" y="159281"/>
                  <a:pt x="236237" y="115541"/>
                  <a:pt x="218600" y="78696"/>
                </a:cubicBezTo>
                <a:cubicBezTo>
                  <a:pt x="216332" y="73949"/>
                  <a:pt x="218340" y="68261"/>
                  <a:pt x="223089" y="65992"/>
                </a:cubicBezTo>
                <a:cubicBezTo>
                  <a:pt x="227837" y="63724"/>
                  <a:pt x="233524" y="65733"/>
                  <a:pt x="235793" y="70481"/>
                </a:cubicBezTo>
                <a:close/>
              </a:path>
            </a:pathLst>
          </a:custGeom>
          <a:solidFill>
            <a:schemeClr val="bg1"/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12">
            <a:hlinkClick r:id="rId4" action="ppaction://hlinksldjump"/>
            <a:extLst>
              <a:ext uri="{FF2B5EF4-FFF2-40B4-BE49-F238E27FC236}">
                <a16:creationId xmlns:a16="http://schemas.microsoft.com/office/drawing/2014/main" id="{A3F6C44E-A344-6507-AD93-EF4603373215}"/>
              </a:ext>
            </a:extLst>
          </p:cNvPr>
          <p:cNvSpPr/>
          <p:nvPr/>
        </p:nvSpPr>
        <p:spPr>
          <a:xfrm>
            <a:off x="5843008" y="701953"/>
            <a:ext cx="228564" cy="235767"/>
          </a:xfrm>
          <a:custGeom>
            <a:avLst/>
            <a:gdLst>
              <a:gd name="connsiteX0" fmla="*/ 225816 w 228564"/>
              <a:gd name="connsiteY0" fmla="*/ 209276 h 238125"/>
              <a:gd name="connsiteX1" fmla="*/ 152366 w 228564"/>
              <a:gd name="connsiteY1" fmla="*/ 86820 h 238125"/>
              <a:gd name="connsiteX2" fmla="*/ 152366 w 228564"/>
              <a:gd name="connsiteY2" fmla="*/ 19050 h 238125"/>
              <a:gd name="connsiteX3" fmla="*/ 161891 w 228564"/>
              <a:gd name="connsiteY3" fmla="*/ 19050 h 238125"/>
              <a:gd name="connsiteX4" fmla="*/ 171416 w 228564"/>
              <a:gd name="connsiteY4" fmla="*/ 9525 h 238125"/>
              <a:gd name="connsiteX5" fmla="*/ 161891 w 228564"/>
              <a:gd name="connsiteY5" fmla="*/ 0 h 238125"/>
              <a:gd name="connsiteX6" fmla="*/ 66641 w 228564"/>
              <a:gd name="connsiteY6" fmla="*/ 0 h 238125"/>
              <a:gd name="connsiteX7" fmla="*/ 57116 w 228564"/>
              <a:gd name="connsiteY7" fmla="*/ 9525 h 238125"/>
              <a:gd name="connsiteX8" fmla="*/ 66641 w 228564"/>
              <a:gd name="connsiteY8" fmla="*/ 19050 h 238125"/>
              <a:gd name="connsiteX9" fmla="*/ 76166 w 228564"/>
              <a:gd name="connsiteY9" fmla="*/ 19050 h 238125"/>
              <a:gd name="connsiteX10" fmla="*/ 76166 w 228564"/>
              <a:gd name="connsiteY10" fmla="*/ 86820 h 238125"/>
              <a:gd name="connsiteX11" fmla="*/ 2716 w 228564"/>
              <a:gd name="connsiteY11" fmla="*/ 209276 h 238125"/>
              <a:gd name="connsiteX12" fmla="*/ 9254 w 228564"/>
              <a:gd name="connsiteY12" fmla="*/ 235412 h 238125"/>
              <a:gd name="connsiteX13" fmla="*/ 19016 w 228564"/>
              <a:gd name="connsiteY13" fmla="*/ 238125 h 238125"/>
              <a:gd name="connsiteX14" fmla="*/ 209516 w 228564"/>
              <a:gd name="connsiteY14" fmla="*/ 238125 h 238125"/>
              <a:gd name="connsiteX15" fmla="*/ 228565 w 228564"/>
              <a:gd name="connsiteY15" fmla="*/ 219074 h 238125"/>
              <a:gd name="connsiteX16" fmla="*/ 225851 w 228564"/>
              <a:gd name="connsiteY16" fmla="*/ 209276 h 238125"/>
              <a:gd name="connsiteX17" fmla="*/ 93859 w 228564"/>
              <a:gd name="connsiteY17" fmla="*/ 94357 h 238125"/>
              <a:gd name="connsiteX18" fmla="*/ 95216 w 228564"/>
              <a:gd name="connsiteY18" fmla="*/ 89464 h 238125"/>
              <a:gd name="connsiteX19" fmla="*/ 95216 w 228564"/>
              <a:gd name="connsiteY19" fmla="*/ 19050 h 238125"/>
              <a:gd name="connsiteX20" fmla="*/ 133316 w 228564"/>
              <a:gd name="connsiteY20" fmla="*/ 19050 h 238125"/>
              <a:gd name="connsiteX21" fmla="*/ 133316 w 228564"/>
              <a:gd name="connsiteY21" fmla="*/ 89464 h 238125"/>
              <a:gd name="connsiteX22" fmla="*/ 134673 w 228564"/>
              <a:gd name="connsiteY22" fmla="*/ 94357 h 238125"/>
              <a:gd name="connsiteX23" fmla="*/ 180179 w 228564"/>
              <a:gd name="connsiteY23" fmla="*/ 170259 h 238125"/>
              <a:gd name="connsiteX24" fmla="*/ 118564 w 228564"/>
              <a:gd name="connsiteY24" fmla="*/ 158222 h 238125"/>
              <a:gd name="connsiteX25" fmla="*/ 64724 w 228564"/>
              <a:gd name="connsiteY25" fmla="*/ 142970 h 238125"/>
              <a:gd name="connsiteX26" fmla="*/ 19016 w 228564"/>
              <a:gd name="connsiteY26" fmla="*/ 219075 h 238125"/>
              <a:gd name="connsiteX27" fmla="*/ 52996 w 228564"/>
              <a:gd name="connsiteY27" fmla="*/ 162425 h 238125"/>
              <a:gd name="connsiteX28" fmla="*/ 109932 w 228564"/>
              <a:gd name="connsiteY28" fmla="*/ 175189 h 238125"/>
              <a:gd name="connsiteX29" fmla="*/ 167082 w 228564"/>
              <a:gd name="connsiteY29" fmla="*/ 190524 h 238125"/>
              <a:gd name="connsiteX30" fmla="*/ 190359 w 228564"/>
              <a:gd name="connsiteY30" fmla="*/ 187309 h 238125"/>
              <a:gd name="connsiteX31" fmla="*/ 209516 w 228564"/>
              <a:gd name="connsiteY31" fmla="*/ 219075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8564" h="238125">
                <a:moveTo>
                  <a:pt x="225816" y="209276"/>
                </a:moveTo>
                <a:lnTo>
                  <a:pt x="152366" y="86820"/>
                </a:lnTo>
                <a:lnTo>
                  <a:pt x="152366" y="19050"/>
                </a:lnTo>
                <a:lnTo>
                  <a:pt x="161891" y="19050"/>
                </a:lnTo>
                <a:cubicBezTo>
                  <a:pt x="167151" y="19050"/>
                  <a:pt x="171416" y="14786"/>
                  <a:pt x="171416" y="9525"/>
                </a:cubicBezTo>
                <a:cubicBezTo>
                  <a:pt x="171416" y="4264"/>
                  <a:pt x="167151" y="0"/>
                  <a:pt x="161891" y="0"/>
                </a:cubicBezTo>
                <a:lnTo>
                  <a:pt x="66641" y="0"/>
                </a:lnTo>
                <a:cubicBezTo>
                  <a:pt x="61380" y="0"/>
                  <a:pt x="57116" y="4264"/>
                  <a:pt x="57116" y="9525"/>
                </a:cubicBezTo>
                <a:cubicBezTo>
                  <a:pt x="57116" y="14786"/>
                  <a:pt x="61380" y="19050"/>
                  <a:pt x="66641" y="19050"/>
                </a:cubicBezTo>
                <a:lnTo>
                  <a:pt x="76166" y="19050"/>
                </a:lnTo>
                <a:lnTo>
                  <a:pt x="76166" y="86820"/>
                </a:lnTo>
                <a:lnTo>
                  <a:pt x="2716" y="209276"/>
                </a:lnTo>
                <a:cubicBezTo>
                  <a:pt x="-2695" y="218299"/>
                  <a:pt x="232" y="230000"/>
                  <a:pt x="9254" y="235412"/>
                </a:cubicBezTo>
                <a:cubicBezTo>
                  <a:pt x="12203" y="237181"/>
                  <a:pt x="15577" y="238118"/>
                  <a:pt x="19016" y="238125"/>
                </a:cubicBezTo>
                <a:lnTo>
                  <a:pt x="209516" y="238125"/>
                </a:lnTo>
                <a:cubicBezTo>
                  <a:pt x="220037" y="238124"/>
                  <a:pt x="228566" y="229595"/>
                  <a:pt x="228565" y="219074"/>
                </a:cubicBezTo>
                <a:cubicBezTo>
                  <a:pt x="228565" y="215622"/>
                  <a:pt x="227627" y="212236"/>
                  <a:pt x="225851" y="209276"/>
                </a:cubicBezTo>
                <a:close/>
                <a:moveTo>
                  <a:pt x="93859" y="94357"/>
                </a:moveTo>
                <a:cubicBezTo>
                  <a:pt x="94749" y="92881"/>
                  <a:pt x="95218" y="91188"/>
                  <a:pt x="95216" y="89464"/>
                </a:cubicBezTo>
                <a:lnTo>
                  <a:pt x="95216" y="19050"/>
                </a:lnTo>
                <a:lnTo>
                  <a:pt x="133316" y="19050"/>
                </a:lnTo>
                <a:lnTo>
                  <a:pt x="133316" y="89464"/>
                </a:lnTo>
                <a:cubicBezTo>
                  <a:pt x="133314" y="91188"/>
                  <a:pt x="133783" y="92881"/>
                  <a:pt x="134673" y="94357"/>
                </a:cubicBezTo>
                <a:lnTo>
                  <a:pt x="180179" y="170259"/>
                </a:lnTo>
                <a:cubicBezTo>
                  <a:pt x="165891" y="173081"/>
                  <a:pt x="145567" y="171891"/>
                  <a:pt x="118564" y="158222"/>
                </a:cubicBezTo>
                <a:cubicBezTo>
                  <a:pt x="99621" y="148638"/>
                  <a:pt x="81595" y="143554"/>
                  <a:pt x="64724" y="142970"/>
                </a:cubicBezTo>
                <a:close/>
                <a:moveTo>
                  <a:pt x="19016" y="219075"/>
                </a:moveTo>
                <a:lnTo>
                  <a:pt x="52996" y="162425"/>
                </a:lnTo>
                <a:cubicBezTo>
                  <a:pt x="69963" y="160353"/>
                  <a:pt x="89084" y="164628"/>
                  <a:pt x="109932" y="175189"/>
                </a:cubicBezTo>
                <a:cubicBezTo>
                  <a:pt x="132554" y="186630"/>
                  <a:pt x="151604" y="190524"/>
                  <a:pt x="167082" y="190524"/>
                </a:cubicBezTo>
                <a:cubicBezTo>
                  <a:pt x="174954" y="190558"/>
                  <a:pt x="182791" y="189476"/>
                  <a:pt x="190359" y="187309"/>
                </a:cubicBezTo>
                <a:lnTo>
                  <a:pt x="209516" y="219075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119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69E0E0E-9689-63B0-2581-88846E7C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Designed by One Skill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FCF39-2D03-770E-7FD0-C49474DE42A0}"/>
              </a:ext>
            </a:extLst>
          </p:cNvPr>
          <p:cNvGrpSpPr/>
          <p:nvPr/>
        </p:nvGrpSpPr>
        <p:grpSpPr>
          <a:xfrm>
            <a:off x="1922106" y="1536886"/>
            <a:ext cx="8867351" cy="4213942"/>
            <a:chOff x="1922106" y="1536886"/>
            <a:chExt cx="8867351" cy="4213942"/>
          </a:xfrm>
        </p:grpSpPr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008712AE-3DF5-4E53-AD78-777193611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1704" y="2599200"/>
              <a:ext cx="1925136" cy="1659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A24C5598-5EDB-69D0-D974-E009816F6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78193" y="2854661"/>
              <a:ext cx="1319616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7" name="!!hex_A">
              <a:extLst>
                <a:ext uri="{FF2B5EF4-FFF2-40B4-BE49-F238E27FC236}">
                  <a16:creationId xmlns:a16="http://schemas.microsoft.com/office/drawing/2014/main" id="{E83EECFA-32F6-0D2E-4FCC-88B8C7C880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6410" y="2854661"/>
              <a:ext cx="1319615" cy="1137600"/>
            </a:xfrm>
            <a:prstGeom prst="hexagon">
              <a:avLst>
                <a:gd name="adj" fmla="val 29285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25A315EA-3128-B430-407D-5EFD9EF99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1890" y="4613228"/>
              <a:ext cx="1319617" cy="1137600"/>
            </a:xfrm>
            <a:prstGeom prst="hexagon">
              <a:avLst>
                <a:gd name="adj" fmla="val 26004"/>
                <a:gd name="vf" fmla="val 115470"/>
              </a:avLst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/>
            <a:p>
              <a:pPr algn="ctr"/>
              <a:endParaRPr lang="en-GB" sz="4000" dirty="0">
                <a:latin typeface="Darker Grotesque SemiBold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132441-718E-384B-6B82-05ED69ACF3F0}"/>
                </a:ext>
              </a:extLst>
            </p:cNvPr>
            <p:cNvCxnSpPr>
              <a:cxnSpLocks/>
              <a:stCxn id="27" idx="0"/>
              <a:endCxn id="25" idx="3"/>
            </p:cNvCxnSpPr>
            <p:nvPr/>
          </p:nvCxnSpPr>
          <p:spPr>
            <a:xfrm>
              <a:off x="4796025" y="3423461"/>
              <a:ext cx="345679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F83E1E-90A6-391D-1595-83A82F4D9908}"/>
                </a:ext>
              </a:extLst>
            </p:cNvPr>
            <p:cNvCxnSpPr>
              <a:cxnSpLocks/>
              <a:stCxn id="25" idx="0"/>
              <a:endCxn id="26" idx="3"/>
            </p:cNvCxnSpPr>
            <p:nvPr/>
          </p:nvCxnSpPr>
          <p:spPr>
            <a:xfrm flipV="1">
              <a:off x="7066840" y="3423461"/>
              <a:ext cx="411353" cy="5539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6E10D97-33AC-2FE2-EEBB-58F83F78DFB6}"/>
                </a:ext>
              </a:extLst>
            </p:cNvPr>
            <p:cNvCxnSpPr>
              <a:cxnSpLocks/>
              <a:stCxn id="25" idx="1"/>
              <a:endCxn id="29" idx="5"/>
            </p:cNvCxnSpPr>
            <p:nvPr/>
          </p:nvCxnSpPr>
          <p:spPr>
            <a:xfrm flipH="1">
              <a:off x="6485685" y="4258800"/>
              <a:ext cx="95141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E0599FC-61BA-A7A5-733A-EC907EF61364}"/>
                </a:ext>
              </a:extLst>
            </p:cNvPr>
            <p:cNvCxnSpPr>
              <a:cxnSpLocks/>
              <a:stCxn id="25" idx="2"/>
              <a:endCxn id="29" idx="4"/>
            </p:cNvCxnSpPr>
            <p:nvPr/>
          </p:nvCxnSpPr>
          <p:spPr>
            <a:xfrm>
              <a:off x="5627718" y="4258800"/>
              <a:ext cx="129994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4936852-8E11-35A8-3A77-0F577505B2CF}"/>
                </a:ext>
              </a:extLst>
            </p:cNvPr>
            <p:cNvSpPr/>
            <p:nvPr/>
          </p:nvSpPr>
          <p:spPr>
            <a:xfrm>
              <a:off x="5105820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CC550D-953C-29F2-651E-8E456804C616}"/>
                </a:ext>
              </a:extLst>
            </p:cNvPr>
            <p:cNvSpPr txBox="1"/>
            <p:nvPr/>
          </p:nvSpPr>
          <p:spPr>
            <a:xfrm>
              <a:off x="1922106" y="1536886"/>
              <a:ext cx="8867351" cy="707886"/>
            </a:xfrm>
            <a:prstGeom prst="roundRect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ctr"/>
            <a:lstStyle>
              <a:defPPr>
                <a:defRPr lang="en-US"/>
              </a:defPPr>
              <a:lvl1pPr algn="ctr">
                <a:defRPr sz="4000">
                  <a:solidFill>
                    <a:schemeClr val="lt1"/>
                  </a:solidFill>
                  <a:latin typeface="Darker Grotesque SemiBold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sz="5400" spc="-300" dirty="0"/>
                <a:t>Subscription and Engagement Analysis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910E62A-F6D6-7478-A703-EE7B865C40FB}"/>
                </a:ext>
              </a:extLst>
            </p:cNvPr>
            <p:cNvSpPr/>
            <p:nvPr/>
          </p:nvSpPr>
          <p:spPr>
            <a:xfrm>
              <a:off x="7011694" y="338400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482F90C-F867-0C1D-01C3-E29D37451CD3}"/>
                </a:ext>
              </a:extLst>
            </p:cNvPr>
            <p:cNvSpPr/>
            <p:nvPr/>
          </p:nvSpPr>
          <p:spPr>
            <a:xfrm>
              <a:off x="6544571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5423F-2DF6-7EFD-1828-BC0B15CDFC04}"/>
                </a:ext>
              </a:extLst>
            </p:cNvPr>
            <p:cNvSpPr/>
            <p:nvPr/>
          </p:nvSpPr>
          <p:spPr>
            <a:xfrm>
              <a:off x="5573602" y="421778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2ACCD2B-6370-3C2B-1CD8-B89E42ECA6EC}"/>
                </a:ext>
              </a:extLst>
            </p:cNvPr>
            <p:cNvSpPr/>
            <p:nvPr/>
          </p:nvSpPr>
          <p:spPr>
            <a:xfrm>
              <a:off x="5581815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CB7F3F-6EA9-C7C2-A7CB-2878E305DC78}"/>
                </a:ext>
              </a:extLst>
            </p:cNvPr>
            <p:cNvSpPr/>
            <p:nvPr/>
          </p:nvSpPr>
          <p:spPr>
            <a:xfrm>
              <a:off x="6535826" y="255232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alpha val="10000"/>
                </a:schemeClr>
              </a:solidFill>
            </a:ln>
            <a:effectLst>
              <a:outerShdw blurRad="635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E7D174-2161-19F6-89D1-3BACBB24C0E4}"/>
                </a:ext>
              </a:extLst>
            </p:cNvPr>
            <p:cNvCxnSpPr>
              <a:cxnSpLocks/>
              <a:stCxn id="38" idx="2"/>
              <a:endCxn id="25" idx="4"/>
            </p:cNvCxnSpPr>
            <p:nvPr/>
          </p:nvCxnSpPr>
          <p:spPr>
            <a:xfrm flipH="1">
              <a:off x="5627718" y="2244772"/>
              <a:ext cx="728064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11F4DD2-B5F2-C803-15E6-82945D4ECDD4}"/>
                </a:ext>
              </a:extLst>
            </p:cNvPr>
            <p:cNvCxnSpPr>
              <a:cxnSpLocks/>
              <a:stCxn id="38" idx="2"/>
              <a:endCxn id="25" idx="5"/>
            </p:cNvCxnSpPr>
            <p:nvPr/>
          </p:nvCxnSpPr>
          <p:spPr>
            <a:xfrm>
              <a:off x="6355782" y="2244772"/>
              <a:ext cx="225044" cy="354428"/>
            </a:xfrm>
            <a:prstGeom prst="line">
              <a:avLst/>
            </a:prstGeom>
            <a:solidFill>
              <a:schemeClr val="bg1">
                <a:alpha val="5000"/>
              </a:schemeClr>
            </a:solidFill>
            <a:ln w="12700"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Graphic 6">
              <a:hlinkClick r:id="rId3" action="ppaction://hlinksldjump"/>
              <a:extLst>
                <a:ext uri="{FF2B5EF4-FFF2-40B4-BE49-F238E27FC236}">
                  <a16:creationId xmlns:a16="http://schemas.microsoft.com/office/drawing/2014/main" id="{C3FBC656-7C25-8658-D2BB-9C2E66CE8C7C}"/>
                </a:ext>
              </a:extLst>
            </p:cNvPr>
            <p:cNvSpPr/>
            <p:nvPr/>
          </p:nvSpPr>
          <p:spPr>
            <a:xfrm>
              <a:off x="5769960" y="3066176"/>
              <a:ext cx="703478" cy="725648"/>
            </a:xfrm>
            <a:custGeom>
              <a:avLst/>
              <a:gdLst>
                <a:gd name="connsiteX0" fmla="*/ 235793 w 247945"/>
                <a:gd name="connsiteY0" fmla="*/ 70481 h 247918"/>
                <a:gd name="connsiteX1" fmla="*/ 177438 w 247945"/>
                <a:gd name="connsiteY1" fmla="*/ 235766 h 247918"/>
                <a:gd name="connsiteX2" fmla="*/ 12153 w 247945"/>
                <a:gd name="connsiteY2" fmla="*/ 177411 h 247918"/>
                <a:gd name="connsiteX3" fmla="*/ 70508 w 247945"/>
                <a:gd name="connsiteY3" fmla="*/ 12126 h 247918"/>
                <a:gd name="connsiteX4" fmla="*/ 204598 w 247945"/>
                <a:gd name="connsiteY4" fmla="*/ 29809 h 247918"/>
                <a:gd name="connsiteX5" fmla="*/ 231590 w 247945"/>
                <a:gd name="connsiteY5" fmla="*/ 2806 h 247918"/>
                <a:gd name="connsiteX6" fmla="*/ 245068 w 247945"/>
                <a:gd name="connsiteY6" fmla="*/ 2806 h 247918"/>
                <a:gd name="connsiteX7" fmla="*/ 245068 w 247945"/>
                <a:gd name="connsiteY7" fmla="*/ 16284 h 247918"/>
                <a:gd name="connsiteX8" fmla="*/ 130768 w 247945"/>
                <a:gd name="connsiteY8" fmla="*/ 130584 h 247918"/>
                <a:gd name="connsiteX9" fmla="*/ 117290 w 247945"/>
                <a:gd name="connsiteY9" fmla="*/ 130584 h 247918"/>
                <a:gd name="connsiteX10" fmla="*/ 117290 w 247945"/>
                <a:gd name="connsiteY10" fmla="*/ 117106 h 247918"/>
                <a:gd name="connsiteX11" fmla="*/ 150294 w 247945"/>
                <a:gd name="connsiteY11" fmla="*/ 84102 h 247918"/>
                <a:gd name="connsiteX12" fmla="*/ 84299 w 247945"/>
                <a:gd name="connsiteY12" fmla="*/ 97553 h 247918"/>
                <a:gd name="connsiteX13" fmla="*/ 97750 w 247945"/>
                <a:gd name="connsiteY13" fmla="*/ 163549 h 247918"/>
                <a:gd name="connsiteX14" fmla="*/ 163745 w 247945"/>
                <a:gd name="connsiteY14" fmla="*/ 150097 h 247918"/>
                <a:gd name="connsiteX15" fmla="*/ 171570 w 247945"/>
                <a:gd name="connsiteY15" fmla="*/ 121118 h 247918"/>
                <a:gd name="connsiteX16" fmla="*/ 180559 w 247945"/>
                <a:gd name="connsiteY16" fmla="*/ 111057 h 247918"/>
                <a:gd name="connsiteX17" fmla="*/ 190620 w 247945"/>
                <a:gd name="connsiteY17" fmla="*/ 120047 h 247918"/>
                <a:gd name="connsiteX18" fmla="*/ 127868 w 247945"/>
                <a:gd name="connsiteY18" fmla="*/ 190427 h 247918"/>
                <a:gd name="connsiteX19" fmla="*/ 57489 w 247945"/>
                <a:gd name="connsiteY19" fmla="*/ 127675 h 247918"/>
                <a:gd name="connsiteX20" fmla="*/ 120240 w 247945"/>
                <a:gd name="connsiteY20" fmla="*/ 57295 h 247918"/>
                <a:gd name="connsiteX21" fmla="*/ 163974 w 247945"/>
                <a:gd name="connsiteY21" fmla="*/ 70457 h 247918"/>
                <a:gd name="connsiteX22" fmla="*/ 191061 w 247945"/>
                <a:gd name="connsiteY22" fmla="*/ 43370 h 247918"/>
                <a:gd name="connsiteX23" fmla="*/ 43721 w 247945"/>
                <a:gd name="connsiteY23" fmla="*/ 57035 h 247918"/>
                <a:gd name="connsiteX24" fmla="*/ 57386 w 247945"/>
                <a:gd name="connsiteY24" fmla="*/ 204375 h 247918"/>
                <a:gd name="connsiteX25" fmla="*/ 204726 w 247945"/>
                <a:gd name="connsiteY25" fmla="*/ 190710 h 247918"/>
                <a:gd name="connsiteX26" fmla="*/ 218600 w 247945"/>
                <a:gd name="connsiteY26" fmla="*/ 78696 h 247918"/>
                <a:gd name="connsiteX27" fmla="*/ 223089 w 247945"/>
                <a:gd name="connsiteY27" fmla="*/ 65992 h 247918"/>
                <a:gd name="connsiteX28" fmla="*/ 235793 w 247945"/>
                <a:gd name="connsiteY28" fmla="*/ 70481 h 247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7945" h="247918">
                  <a:moveTo>
                    <a:pt x="235793" y="70481"/>
                  </a:moveTo>
                  <a:cubicBezTo>
                    <a:pt x="265320" y="132238"/>
                    <a:pt x="239194" y="206237"/>
                    <a:pt x="177438" y="235766"/>
                  </a:cubicBezTo>
                  <a:cubicBezTo>
                    <a:pt x="115681" y="265293"/>
                    <a:pt x="41681" y="239166"/>
                    <a:pt x="12153" y="177411"/>
                  </a:cubicBezTo>
                  <a:cubicBezTo>
                    <a:pt x="-17375" y="115654"/>
                    <a:pt x="8752" y="41654"/>
                    <a:pt x="70508" y="12126"/>
                  </a:cubicBezTo>
                  <a:cubicBezTo>
                    <a:pt x="114766" y="-9035"/>
                    <a:pt x="167340" y="-2102"/>
                    <a:pt x="204598" y="29809"/>
                  </a:cubicBezTo>
                  <a:lnTo>
                    <a:pt x="231590" y="2806"/>
                  </a:lnTo>
                  <a:cubicBezTo>
                    <a:pt x="235312" y="-916"/>
                    <a:pt x="241346" y="-916"/>
                    <a:pt x="245068" y="2806"/>
                  </a:cubicBezTo>
                  <a:cubicBezTo>
                    <a:pt x="248789" y="6528"/>
                    <a:pt x="248789" y="12562"/>
                    <a:pt x="245068" y="16284"/>
                  </a:cubicBezTo>
                  <a:lnTo>
                    <a:pt x="130768" y="130584"/>
                  </a:lnTo>
                  <a:cubicBezTo>
                    <a:pt x="127046" y="134306"/>
                    <a:pt x="121012" y="134306"/>
                    <a:pt x="117290" y="130584"/>
                  </a:cubicBezTo>
                  <a:cubicBezTo>
                    <a:pt x="113568" y="126862"/>
                    <a:pt x="113568" y="120828"/>
                    <a:pt x="117290" y="117106"/>
                  </a:cubicBezTo>
                  <a:lnTo>
                    <a:pt x="150294" y="84102"/>
                  </a:lnTo>
                  <a:cubicBezTo>
                    <a:pt x="128355" y="69592"/>
                    <a:pt x="98809" y="75615"/>
                    <a:pt x="84299" y="97553"/>
                  </a:cubicBezTo>
                  <a:cubicBezTo>
                    <a:pt x="69789" y="119492"/>
                    <a:pt x="75812" y="149040"/>
                    <a:pt x="97750" y="163549"/>
                  </a:cubicBezTo>
                  <a:cubicBezTo>
                    <a:pt x="119689" y="178058"/>
                    <a:pt x="149236" y="172035"/>
                    <a:pt x="163745" y="150097"/>
                  </a:cubicBezTo>
                  <a:cubicBezTo>
                    <a:pt x="169409" y="141533"/>
                    <a:pt x="172154" y="131368"/>
                    <a:pt x="171570" y="121118"/>
                  </a:cubicBezTo>
                  <a:cubicBezTo>
                    <a:pt x="171274" y="115858"/>
                    <a:pt x="175299" y="111354"/>
                    <a:pt x="180559" y="111057"/>
                  </a:cubicBezTo>
                  <a:cubicBezTo>
                    <a:pt x="185820" y="110761"/>
                    <a:pt x="190324" y="114787"/>
                    <a:pt x="190620" y="120047"/>
                  </a:cubicBezTo>
                  <a:cubicBezTo>
                    <a:pt x="192726" y="156810"/>
                    <a:pt x="164632" y="188321"/>
                    <a:pt x="127868" y="190427"/>
                  </a:cubicBezTo>
                  <a:cubicBezTo>
                    <a:pt x="91105" y="192533"/>
                    <a:pt x="59595" y="164439"/>
                    <a:pt x="57489" y="127675"/>
                  </a:cubicBezTo>
                  <a:cubicBezTo>
                    <a:pt x="55382" y="90912"/>
                    <a:pt x="83477" y="59402"/>
                    <a:pt x="120240" y="57295"/>
                  </a:cubicBezTo>
                  <a:cubicBezTo>
                    <a:pt x="135913" y="56397"/>
                    <a:pt x="151400" y="61058"/>
                    <a:pt x="163974" y="70457"/>
                  </a:cubicBezTo>
                  <a:lnTo>
                    <a:pt x="191061" y="43370"/>
                  </a:lnTo>
                  <a:cubicBezTo>
                    <a:pt x="146600" y="6457"/>
                    <a:pt x="80634" y="12575"/>
                    <a:pt x="43721" y="57035"/>
                  </a:cubicBezTo>
                  <a:cubicBezTo>
                    <a:pt x="6807" y="101496"/>
                    <a:pt x="12925" y="167462"/>
                    <a:pt x="57386" y="204375"/>
                  </a:cubicBezTo>
                  <a:cubicBezTo>
                    <a:pt x="101846" y="241288"/>
                    <a:pt x="167813" y="235171"/>
                    <a:pt x="204726" y="190710"/>
                  </a:cubicBezTo>
                  <a:cubicBezTo>
                    <a:pt x="230819" y="159281"/>
                    <a:pt x="236237" y="115541"/>
                    <a:pt x="218600" y="78696"/>
                  </a:cubicBezTo>
                  <a:cubicBezTo>
                    <a:pt x="216332" y="73949"/>
                    <a:pt x="218340" y="68261"/>
                    <a:pt x="223089" y="65992"/>
                  </a:cubicBezTo>
                  <a:cubicBezTo>
                    <a:pt x="227837" y="63724"/>
                    <a:pt x="233524" y="65733"/>
                    <a:pt x="235793" y="70481"/>
                  </a:cubicBezTo>
                  <a:close/>
                </a:path>
              </a:pathLst>
            </a:custGeom>
            <a:solidFill>
              <a:schemeClr val="bg1"/>
            </a:solidFill>
            <a:ln w="1191" cap="flat">
              <a:noFill/>
              <a:prstDash val="solid"/>
              <a:miter/>
            </a:ln>
            <a:effectLst>
              <a:outerShdw blurRad="101600" dir="5400000" algn="ctr" rotWithShape="0">
                <a:schemeClr val="bg1"/>
              </a:outerShdw>
            </a:effectLst>
          </p:spPr>
          <p:txBody>
            <a:bodyPr rtlCol="0" anchor="ctr"/>
            <a:lstStyle/>
            <a:p>
              <a:endParaRPr lang="en-GB"/>
            </a:p>
          </p:txBody>
        </p:sp>
      </p:grp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17A87497-6F0A-1398-3DB6-7BDEE6E6B7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5784532"/>
                  </p:ext>
                </p:extLst>
              </p:nvPr>
            </p:nvGraphicFramePr>
            <p:xfrm>
              <a:off x="3770457" y="3178260"/>
              <a:ext cx="731520" cy="411480"/>
            </p:xfrm>
            <a:graphic>
              <a:graphicData uri="http://schemas.microsoft.com/office/powerpoint/2016/sectionzoom">
                <psez:sectionZm>
                  <psez:sectionZmObj sectionId="{2C5F5E0C-4D56-4375-BC3F-270942F3227A}">
                    <psez:zmPr id="{A66D4DF6-0EBE-4605-B3A1-B1AEE49C3805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1520" cy="4114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17A87497-6F0A-1398-3DB6-7BDEE6E6B7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0457" y="3178260"/>
                <a:ext cx="731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1FEBCD9D-9D09-736A-8C55-418E26BDE5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129115"/>
                  </p:ext>
                </p:extLst>
              </p:nvPr>
            </p:nvGraphicFramePr>
            <p:xfrm>
              <a:off x="5754165" y="4976288"/>
              <a:ext cx="731520" cy="411480"/>
            </p:xfrm>
            <a:graphic>
              <a:graphicData uri="http://schemas.microsoft.com/office/powerpoint/2016/sectionzoom">
                <psez:sectionZm>
                  <psez:sectionZmObj sectionId="{044A7AE5-77FB-47F2-868E-1A9215387F8B}">
                    <psez:zmPr id="{9EB73FEC-3F23-458D-8D61-87EFD270A327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1520" cy="4114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6" name="Section Zoom 3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FEBCD9D-9D09-736A-8C55-418E26BDE5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4165" y="4976288"/>
                <a:ext cx="731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9" name="Section Zoom 48">
                <a:extLst>
                  <a:ext uri="{FF2B5EF4-FFF2-40B4-BE49-F238E27FC236}">
                    <a16:creationId xmlns:a16="http://schemas.microsoft.com/office/drawing/2014/main" id="{5AC279B9-4162-6FC7-2D58-C206708C51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0270929"/>
                  </p:ext>
                </p:extLst>
              </p:nvPr>
            </p:nvGraphicFramePr>
            <p:xfrm>
              <a:off x="7766519" y="3217721"/>
              <a:ext cx="731520" cy="411480"/>
            </p:xfrm>
            <a:graphic>
              <a:graphicData uri="http://schemas.microsoft.com/office/powerpoint/2016/sectionzoom">
                <psez:sectionZm>
                  <psez:sectionZmObj sectionId="{BAFFEA5A-05AD-4D0F-8B2A-E1C9EBE39831}">
                    <psez:zmPr id="{41726E88-0A79-48DC-BBEB-F02F968B09F8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31520" cy="41148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9" name="Section Zoom 4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5AC279B9-4162-6FC7-2D58-C206708C51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6519" y="3217721"/>
                <a:ext cx="731520" cy="4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943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0.1138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2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3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3577524" y="984766"/>
            <a:ext cx="5036956" cy="64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Basic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7412" y="3883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D1988-E1BE-7E9A-6CA3-5E3DD037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73" y="3912528"/>
            <a:ext cx="6526716" cy="281853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DAB92-F843-2C42-EBEC-AA536959EA4F}"/>
              </a:ext>
            </a:extLst>
          </p:cNvPr>
          <p:cNvSpPr txBox="1"/>
          <p:nvPr/>
        </p:nvSpPr>
        <p:spPr>
          <a:xfrm>
            <a:off x="80111" y="1451278"/>
            <a:ext cx="559462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Dream Code Teen (Male) – France | Movies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Longer movies result in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0.91, Adjusted R² = 0.86 → Strong and highly reliable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TV-MA, TV-14, TV-G, PG-13</a:t>
            </a:r>
            <a:r>
              <a:rPr lang="en-US" dirty="0"/>
              <a:t> rated movies appear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Longest duration &amp; highest rating → Strong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: Moderate duration &amp; rating → Stable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TV-G, PG-13</a:t>
            </a:r>
            <a:r>
              <a:rPr lang="en-US" dirty="0"/>
              <a:t>: Low duration &amp; rating → Lower satisfaction but follow trend → Potential to improve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0CF9E-4C64-50C1-E960-588A15BA7E86}"/>
              </a:ext>
            </a:extLst>
          </p:cNvPr>
          <p:cNvSpPr txBox="1"/>
          <p:nvPr/>
        </p:nvSpPr>
        <p:spPr>
          <a:xfrm>
            <a:off x="80111" y="5005704"/>
            <a:ext cx="55050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light, feel-good content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 and G</a:t>
            </a:r>
            <a:r>
              <a:rPr lang="en-US" dirty="0"/>
              <a:t> rated shows align well with emotional preferences → Drive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and TV-14</a:t>
            </a:r>
            <a:r>
              <a:rPr lang="en-US" dirty="0"/>
              <a:t> are acceptable but not standout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content creates dissatisfaction despite high watch time → Mismatch with viewer expectations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4C625-EF4A-7231-4DCE-C91591130482}"/>
              </a:ext>
            </a:extLst>
          </p:cNvPr>
          <p:cNvSpPr txBox="1"/>
          <p:nvPr/>
        </p:nvSpPr>
        <p:spPr>
          <a:xfrm>
            <a:off x="8005664" y="1632379"/>
            <a:ext cx="41863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TV-Y &amp; G → Low engagement, high satisfaction ✅</a:t>
            </a:r>
            <a:br>
              <a:rPr lang="en-US" altLang="en-US" sz="1400" dirty="0"/>
            </a:br>
            <a:r>
              <a:rPr lang="en-US" altLang="en-US" sz="1400" dirty="0"/>
              <a:t> → Viewers enjoy these formats even if not frequently watched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TV-MA → High engagement, low rating ❌</a:t>
            </a:r>
            <a:br>
              <a:rPr lang="en-US" altLang="en-US" sz="1400" dirty="0"/>
            </a:br>
            <a:r>
              <a:rPr lang="en-US" altLang="en-US" sz="1400" dirty="0"/>
              <a:t> → Viewers try it but don’t like it, leading to dissatisfaction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PG-13 &amp; TV-14 → Middle-ground performers ➖</a:t>
            </a:r>
            <a:br>
              <a:rPr lang="en-US" altLang="en-US" sz="1400" dirty="0"/>
            </a:br>
            <a:r>
              <a:rPr lang="en-US" altLang="en-US" sz="1400" dirty="0"/>
              <a:t> → Consistent but not strong drivers of loyalty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987E1-EBC0-B951-3BE6-4A7469F3BF1C}"/>
              </a:ext>
            </a:extLst>
          </p:cNvPr>
          <p:cNvSpPr txBox="1"/>
          <p:nvPr/>
        </p:nvSpPr>
        <p:spPr>
          <a:xfrm>
            <a:off x="212469" y="7770646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Focus on recommending TV-Y and G-rated content — align with emotional preferences of the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PG-13 and TV-14 rated shows with limited visibility as safe choices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TV-MA content — leads to disappointment despite high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4.Prioritize light-hearted, family-safe, and emotionally comforting TV shows for this audience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15563-2701-5493-0AFD-0068FD04B75D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9BB34-597A-FC1F-9EDA-DCD30BE33EC2}"/>
              </a:ext>
            </a:extLst>
          </p:cNvPr>
          <p:cNvSpPr txBox="1"/>
          <p:nvPr/>
        </p:nvSpPr>
        <p:spPr>
          <a:xfrm>
            <a:off x="11104879" y="54009"/>
            <a:ext cx="10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3F81E2-1C5C-CA60-A7D4-228AC8453463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Dream Code Teen (Male)</a:t>
            </a:r>
          </a:p>
        </p:txBody>
      </p:sp>
    </p:spTree>
    <p:extLst>
      <p:ext uri="{BB962C8B-B14F-4D97-AF65-F5344CB8AC3E}">
        <p14:creationId xmlns:p14="http://schemas.microsoft.com/office/powerpoint/2010/main" val="120917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A0577-30E7-149A-676A-5B87C54D2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D3085D7-177C-29EF-67B3-AF7CF2C21D63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3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EB7C7-CDBB-AA45-1FE9-D0577F334861}"/>
              </a:ext>
            </a:extLst>
          </p:cNvPr>
          <p:cNvSpPr txBox="1"/>
          <p:nvPr/>
        </p:nvSpPr>
        <p:spPr>
          <a:xfrm>
            <a:off x="3577524" y="984766"/>
            <a:ext cx="5036956" cy="64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Basic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8CDAA-4C65-0434-7AE8-65513862B450}"/>
              </a:ext>
            </a:extLst>
          </p:cNvPr>
          <p:cNvSpPr txBox="1"/>
          <p:nvPr/>
        </p:nvSpPr>
        <p:spPr>
          <a:xfrm>
            <a:off x="5867412" y="3883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70BC2-89A8-C5C2-DF76-6426AFDC4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73" y="3912528"/>
            <a:ext cx="6526716" cy="281853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400A0E-F2C2-18BC-F526-DC576F7F717E}"/>
              </a:ext>
            </a:extLst>
          </p:cNvPr>
          <p:cNvSpPr txBox="1"/>
          <p:nvPr/>
        </p:nvSpPr>
        <p:spPr>
          <a:xfrm>
            <a:off x="80111" y="-6349107"/>
            <a:ext cx="559462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Dream Code Teen (Male) – France | Movies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Longer movies result in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0.91, Adjusted R² = 0.86 → Strong and highly reliable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TV-MA, TV-14, TV-G, PG-13</a:t>
            </a:r>
            <a:r>
              <a:rPr lang="en-US" dirty="0"/>
              <a:t> rated movies appear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Longest duration &amp; highest rating → Strong preference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: Moderate duration &amp; rating → Stable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TV-G, PG-13</a:t>
            </a:r>
            <a:r>
              <a:rPr lang="en-US" dirty="0"/>
              <a:t>: Low duration &amp; rating → Lower satisfaction but follow trend → Potential to improve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22127-9EC4-6B37-492C-1928BB0AC736}"/>
              </a:ext>
            </a:extLst>
          </p:cNvPr>
          <p:cNvSpPr txBox="1"/>
          <p:nvPr/>
        </p:nvSpPr>
        <p:spPr>
          <a:xfrm>
            <a:off x="80111" y="-2794681"/>
            <a:ext cx="55050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light, feel-good content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 and G</a:t>
            </a:r>
            <a:r>
              <a:rPr lang="en-US" dirty="0"/>
              <a:t> rated shows align well with emotional preferences → Drive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 and TV-14</a:t>
            </a:r>
            <a:r>
              <a:rPr lang="en-US" dirty="0"/>
              <a:t> are acceptable but not standout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content creates dissatisfaction despite high watch time → Mismatch with viewer expectations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6717F-ECF7-DB37-4056-8414814225A8}"/>
              </a:ext>
            </a:extLst>
          </p:cNvPr>
          <p:cNvSpPr txBox="1"/>
          <p:nvPr/>
        </p:nvSpPr>
        <p:spPr>
          <a:xfrm>
            <a:off x="8005664" y="-6168006"/>
            <a:ext cx="41863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400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1. TV-Y &amp; G → Low engagement, high satisfaction ✅</a:t>
            </a:r>
            <a:br>
              <a:rPr lang="en-US" altLang="en-US" sz="1400" dirty="0"/>
            </a:br>
            <a:r>
              <a:rPr lang="en-US" altLang="en-US" sz="1400" dirty="0"/>
              <a:t> → Viewers enjoy these formats even if not frequently watched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2. TV-MA → High engagement, low rating ❌</a:t>
            </a:r>
            <a:br>
              <a:rPr lang="en-US" altLang="en-US" sz="1400" dirty="0"/>
            </a:br>
            <a:r>
              <a:rPr lang="en-US" altLang="en-US" sz="1400" dirty="0"/>
              <a:t> → Viewers try it but don’t like it, leading to dissatisfaction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3. PG-13 &amp; TV-14 → Middle-ground performers ➖</a:t>
            </a:r>
            <a:br>
              <a:rPr lang="en-US" altLang="en-US" sz="1400" dirty="0"/>
            </a:br>
            <a:r>
              <a:rPr lang="en-US" altLang="en-US" sz="1400" dirty="0"/>
              <a:t> → Consistent but not strong drivers of loyalty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DA5A7-9DE9-8B7A-E90B-E1CBA5E7189F}"/>
              </a:ext>
            </a:extLst>
          </p:cNvPr>
          <p:cNvSpPr txBox="1"/>
          <p:nvPr/>
        </p:nvSpPr>
        <p:spPr>
          <a:xfrm>
            <a:off x="212469" y="1537801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Focus on recommending TV-Y and G-rated content — align with emotional preferences of the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PG-13 and TV-14 rated shows with limited visibility as safe choices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TV-MA content — leads to disappointment despite high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4.Prioritize light-hearted, family-safe, and emotionally comforting TV shows for this audience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65DCF7E-67D3-9446-A9BE-269376E5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35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76CBA-F24A-53F7-143B-864D5FFF4400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1A6A-6177-9EB3-38E1-BC784BBE20BC}"/>
              </a:ext>
            </a:extLst>
          </p:cNvPr>
          <p:cNvSpPr txBox="1"/>
          <p:nvPr/>
        </p:nvSpPr>
        <p:spPr>
          <a:xfrm>
            <a:off x="11104879" y="54009"/>
            <a:ext cx="10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A28B6-8F8C-E337-64DB-904505FE96E0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Dream Code Teen (Male)</a:t>
            </a:r>
          </a:p>
        </p:txBody>
      </p:sp>
    </p:spTree>
    <p:extLst>
      <p:ext uri="{BB962C8B-B14F-4D97-AF65-F5344CB8AC3E}">
        <p14:creationId xmlns:p14="http://schemas.microsoft.com/office/powerpoint/2010/main" val="168146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C7F8A-48FE-F1D2-EB97-FE4F25437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3471D8A2-E7AD-FB31-EC08-D1ABDCAC3BC8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3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D068B-8273-DADE-8159-64FF18D26B19}"/>
              </a:ext>
            </a:extLst>
          </p:cNvPr>
          <p:cNvSpPr txBox="1"/>
          <p:nvPr/>
        </p:nvSpPr>
        <p:spPr>
          <a:xfrm>
            <a:off x="3577524" y="984766"/>
            <a:ext cx="5036956" cy="64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Basic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CD020-802F-059F-4721-47E60D6803E2}"/>
              </a:ext>
            </a:extLst>
          </p:cNvPr>
          <p:cNvSpPr txBox="1"/>
          <p:nvPr/>
        </p:nvSpPr>
        <p:spPr>
          <a:xfrm>
            <a:off x="5867412" y="3883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6FA67-C985-8457-E02A-6807B9BA54F9}"/>
              </a:ext>
            </a:extLst>
          </p:cNvPr>
          <p:cNvSpPr txBox="1"/>
          <p:nvPr/>
        </p:nvSpPr>
        <p:spPr>
          <a:xfrm>
            <a:off x="42788" y="1460655"/>
            <a:ext cx="63766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DreamCode_Teen</a:t>
            </a:r>
            <a:r>
              <a:rPr lang="en-US" b="1" dirty="0"/>
              <a:t> (Male) – France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duration leads to higher customer satisfaction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0.68, Adjusted R² = 0.52 → Moderate but meaningful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TV-MA, TV-14, PG-13</a:t>
            </a:r>
            <a:r>
              <a:rPr lang="en-US" dirty="0"/>
              <a:t> appear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Long duration, high rating ✅ → Preferred for rich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: Moderate duration &amp; rating ➖ → Stable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</a:t>
            </a:r>
            <a:r>
              <a:rPr lang="en-US" dirty="0"/>
              <a:t>: Low duration, low rating ❌ → Content perceived as insufficient but can improve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5AD18-AD61-799E-104A-5F87910DD7EF}"/>
              </a:ext>
            </a:extLst>
          </p:cNvPr>
          <p:cNvSpPr txBox="1"/>
          <p:nvPr/>
        </p:nvSpPr>
        <p:spPr>
          <a:xfrm>
            <a:off x="6746791" y="1525123"/>
            <a:ext cx="55050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TV shows with more depth and screen time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shows are highly satisfying due to richer content and longer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 performs acceptably but may benefit from slight content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</a:t>
            </a:r>
            <a:r>
              <a:rPr lang="en-US" dirty="0"/>
              <a:t> shows underperform due to shorter duration, not necessarily 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3B074-019A-AB93-4653-06F22C231B1E}"/>
              </a:ext>
            </a:extLst>
          </p:cNvPr>
          <p:cNvSpPr txBox="1"/>
          <p:nvPr/>
        </p:nvSpPr>
        <p:spPr>
          <a:xfrm>
            <a:off x="235962" y="4441323"/>
            <a:ext cx="4515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1. TV-MA → High duration, high rating ✅</a:t>
            </a:r>
            <a:br>
              <a:rPr lang="en-US" altLang="en-US" dirty="0"/>
            </a:br>
            <a:r>
              <a:rPr lang="en-US" altLang="en-US" dirty="0"/>
              <a:t> → Indicates a demand for complex and extended storylines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2. TV-14 → Balanced ➖</a:t>
            </a:r>
            <a:br>
              <a:rPr lang="en-US" altLang="en-US" dirty="0"/>
            </a:br>
            <a:r>
              <a:rPr lang="en-US" altLang="en-US" dirty="0"/>
              <a:t> → Acceptable engagement, potential to boost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3. PG-13 → Short duration, low satisfaction ❌</a:t>
            </a:r>
            <a:br>
              <a:rPr lang="en-US" altLang="en-US" dirty="0"/>
            </a:br>
            <a:r>
              <a:rPr lang="en-US" altLang="en-US" dirty="0"/>
              <a:t> → Needs content enrichment to meet expectations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B9D36-DE95-A718-FAE6-AAC915439009}"/>
              </a:ext>
            </a:extLst>
          </p:cNvPr>
          <p:cNvSpPr txBox="1"/>
          <p:nvPr/>
        </p:nvSpPr>
        <p:spPr>
          <a:xfrm>
            <a:off x="212469" y="7770646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Focus on recommending TV-Y and G-rated content — align with emotional preferences of the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PG-13 and TV-14 rated shows with limited visibility as safe choices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TV-MA content — leads to disappointment despite high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4.Prioritize light-hearted, family-safe, and emotionally comforting TV shows for this audience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EE4DF-3728-A096-9964-56BF95A4728D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60B46-60EE-69FE-F739-14EC3F0C563A}"/>
              </a:ext>
            </a:extLst>
          </p:cNvPr>
          <p:cNvSpPr txBox="1"/>
          <p:nvPr/>
        </p:nvSpPr>
        <p:spPr>
          <a:xfrm>
            <a:off x="11104879" y="54009"/>
            <a:ext cx="10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4CCE1-21DB-5FC5-A543-46BF8A28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11" y="-3701245"/>
            <a:ext cx="6526716" cy="281853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CC7A1E-EC07-B798-5BB1-2B2CDACF555F}"/>
              </a:ext>
            </a:extLst>
          </p:cNvPr>
          <p:cNvSpPr txBox="1"/>
          <p:nvPr/>
        </p:nvSpPr>
        <p:spPr>
          <a:xfrm>
            <a:off x="72507" y="-6075972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Focus on recommending TV-Y and G-rated content — align with emotional preferences of the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PG-13 and TV-14 rated shows with limited visibility as safe choices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TV-MA content — leads to disappointment despite high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4.Prioritize light-hearted, family-safe, and emotionally comforting TV shows for this audience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508B03-383E-2C55-1AE4-C8B67EBE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02" y="4234781"/>
            <a:ext cx="5983479" cy="255514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ED8978-888F-34DE-F023-3F87B90147E2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Dream Code Teen (Male)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37E75-1605-1DDA-7272-5FAFB4CB7555}"/>
              </a:ext>
            </a:extLst>
          </p:cNvPr>
          <p:cNvSpPr txBox="1"/>
          <p:nvPr/>
        </p:nvSpPr>
        <p:spPr>
          <a:xfrm>
            <a:off x="212469" y="7845290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Prioritize TV-MA shows with full-season releases or rich plot arcs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Enhance TV-14 shows through mini-arcs, bonus episodes, or deeper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Revamp PG-13 shows by extending runtime or merging episodes to increase value perception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Highlight “binge-worthy” content with 25+ minute episodes to attract this segment</a:t>
            </a:r>
          </a:p>
        </p:txBody>
      </p:sp>
    </p:spTree>
    <p:extLst>
      <p:ext uri="{BB962C8B-B14F-4D97-AF65-F5344CB8AC3E}">
        <p14:creationId xmlns:p14="http://schemas.microsoft.com/office/powerpoint/2010/main" val="1085187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4C721-857A-B503-FC9F-B86444255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278E3AA8-6D30-BD5B-EC2B-A75945740B48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126938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14C16-D5BA-E2FE-8B4B-64504413D516}"/>
              </a:ext>
            </a:extLst>
          </p:cNvPr>
          <p:cNvSpPr txBox="1"/>
          <p:nvPr/>
        </p:nvSpPr>
        <p:spPr>
          <a:xfrm>
            <a:off x="3577524" y="984766"/>
            <a:ext cx="5036956" cy="64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Basic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1E2533-D41D-097C-9515-44008A702A6D}"/>
              </a:ext>
            </a:extLst>
          </p:cNvPr>
          <p:cNvSpPr txBox="1"/>
          <p:nvPr/>
        </p:nvSpPr>
        <p:spPr>
          <a:xfrm>
            <a:off x="5867412" y="3883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8B55E-9CB9-A236-5FC5-B1782E8F8576}"/>
              </a:ext>
            </a:extLst>
          </p:cNvPr>
          <p:cNvSpPr txBox="1"/>
          <p:nvPr/>
        </p:nvSpPr>
        <p:spPr>
          <a:xfrm>
            <a:off x="42788" y="-5845211"/>
            <a:ext cx="637667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DreamCode_Teen</a:t>
            </a:r>
            <a:r>
              <a:rPr lang="en-US" b="1" dirty="0"/>
              <a:t> (Male) – France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Higher duration leads to higher customer satisfaction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0.68, Adjusted R² = 0.52 → Moderate but meaningful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TV-MA, TV-14, PG-13</a:t>
            </a:r>
            <a:r>
              <a:rPr lang="en-US" dirty="0"/>
              <a:t> appear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: Long duration, high rating ✅ → Preferred for rich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: Moderate duration &amp; rating ➖ → Stable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</a:t>
            </a:r>
            <a:r>
              <a:rPr lang="en-US" dirty="0"/>
              <a:t>: Low duration, low rating ❌ → Content perceived as insufficient but can improve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AEFB2-42A6-12F1-793B-20EDD172A1BB}"/>
              </a:ext>
            </a:extLst>
          </p:cNvPr>
          <p:cNvSpPr txBox="1"/>
          <p:nvPr/>
        </p:nvSpPr>
        <p:spPr>
          <a:xfrm>
            <a:off x="6746791" y="-5780743"/>
            <a:ext cx="550506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TV shows with more depth and screen time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TV-MA</a:t>
            </a:r>
            <a:r>
              <a:rPr lang="en-US" dirty="0"/>
              <a:t> shows are highly satisfying due to richer content and longer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TV-14</a:t>
            </a:r>
            <a:r>
              <a:rPr lang="en-US" dirty="0"/>
              <a:t> performs acceptably but may benefit from slight content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PG-13</a:t>
            </a:r>
            <a:r>
              <a:rPr lang="en-US" dirty="0"/>
              <a:t> shows underperform due to shorter duration, not necessarily 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4423B-88D1-4266-8A99-D9BC5CEC4B41}"/>
              </a:ext>
            </a:extLst>
          </p:cNvPr>
          <p:cNvSpPr txBox="1"/>
          <p:nvPr/>
        </p:nvSpPr>
        <p:spPr>
          <a:xfrm>
            <a:off x="235962" y="-2799226"/>
            <a:ext cx="45153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1. TV-MA → High duration, high rating ✅</a:t>
            </a:r>
            <a:br>
              <a:rPr lang="en-US" altLang="en-US" dirty="0"/>
            </a:br>
            <a:r>
              <a:rPr lang="en-US" altLang="en-US" dirty="0"/>
              <a:t> → Indicates a demand for complex and extended storylines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2. TV-14 → Balanced ➖</a:t>
            </a:r>
            <a:br>
              <a:rPr lang="en-US" altLang="en-US" dirty="0"/>
            </a:br>
            <a:r>
              <a:rPr lang="en-US" altLang="en-US" dirty="0"/>
              <a:t> → Acceptable engagement, potential to boost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3. PG-13 → Short duration, low satisfaction ❌</a:t>
            </a:r>
            <a:br>
              <a:rPr lang="en-US" altLang="en-US" dirty="0"/>
            </a:br>
            <a:r>
              <a:rPr lang="en-US" altLang="en-US" dirty="0"/>
              <a:t> → Needs content enrichment to meet expectations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5D713-058C-204E-5430-08DCD3F92235}"/>
              </a:ext>
            </a:extLst>
          </p:cNvPr>
          <p:cNvSpPr txBox="1"/>
          <p:nvPr/>
        </p:nvSpPr>
        <p:spPr>
          <a:xfrm>
            <a:off x="212469" y="7770646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Focus on recommending TV-Y and G-rated content — align with emotional preferences of the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PG-13 and TV-14 rated shows with limited visibility as safe choices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TV-MA content — leads to disappointment despite high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4.Prioritize light-hearted, family-safe, and emotionally comforting TV shows for this audience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92461-A66C-208A-98E8-557F556CE004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D7C80-9B1C-EF5A-1FF5-6E2AF0FF210A}"/>
              </a:ext>
            </a:extLst>
          </p:cNvPr>
          <p:cNvSpPr txBox="1"/>
          <p:nvPr/>
        </p:nvSpPr>
        <p:spPr>
          <a:xfrm>
            <a:off x="11104879" y="54009"/>
            <a:ext cx="10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ED61B-013C-DE0A-F609-E5A98C34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211" y="-3701245"/>
            <a:ext cx="6526716" cy="281853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13AD0-325F-8CE8-EB87-4174AE358834}"/>
              </a:ext>
            </a:extLst>
          </p:cNvPr>
          <p:cNvSpPr txBox="1"/>
          <p:nvPr/>
        </p:nvSpPr>
        <p:spPr>
          <a:xfrm>
            <a:off x="72507" y="-6075972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Focus on recommending TV-Y and G-rated content — align with emotional preferences of the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PG-13 and TV-14 rated shows with limited visibility as safe choices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Stop recommending TV-MA content — leads to disappointment despite high engagement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4.Prioritize light-hearted, family-safe, and emotionally comforting TV shows for this audience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12BD2-1143-520F-BDE9-A841CAC0A303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Dream Code Teen (Male)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59632-1097-2BA7-CD9D-C7173B168103}"/>
              </a:ext>
            </a:extLst>
          </p:cNvPr>
          <p:cNvSpPr txBox="1"/>
          <p:nvPr/>
        </p:nvSpPr>
        <p:spPr>
          <a:xfrm>
            <a:off x="212469" y="1537801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Prioritize TV-MA shows with full-season releases or rich plot arcs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Enhance TV-14 shows through mini-arcs, bonus episodes, or deeper themes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Revamp PG-13 shows by extending runtime or merging episodes to increase value perception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Highlight “binge-worthy” content with 25+ minute episodes to attract this segment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FFF65D-7188-84A2-EF1B-CA90202E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02" y="4234781"/>
            <a:ext cx="5983479" cy="255514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18892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D261E509-C9A5-D2B5-79E2-E999C3B8EBAB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89617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0C121-E185-206C-176A-6575C91A8E9E}"/>
              </a:ext>
            </a:extLst>
          </p:cNvPr>
          <p:cNvSpPr txBox="1"/>
          <p:nvPr/>
        </p:nvSpPr>
        <p:spPr>
          <a:xfrm>
            <a:off x="2432176" y="1012761"/>
            <a:ext cx="7327648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60000"/>
              </a:lnSpc>
              <a:defRPr/>
            </a:pPr>
            <a:r>
              <a:rPr lang="en-US" sz="6600" kern="0" dirty="0">
                <a:solidFill>
                  <a:schemeClr val="bg1"/>
                </a:solidFill>
                <a:latin typeface="Darker Grotesque SemiBold"/>
              </a:rPr>
              <a:t>Standard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8CDBE-5D4E-E9E7-2C0C-4AC9770C9FBA}"/>
              </a:ext>
            </a:extLst>
          </p:cNvPr>
          <p:cNvSpPr txBox="1"/>
          <p:nvPr/>
        </p:nvSpPr>
        <p:spPr>
          <a:xfrm>
            <a:off x="5865808" y="1518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EEAE7-01EA-579C-7AE1-268635E18FD0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B9698-E2DD-B339-909E-7FB8C433911C}"/>
              </a:ext>
            </a:extLst>
          </p:cNvPr>
          <p:cNvSpPr txBox="1"/>
          <p:nvPr/>
        </p:nvSpPr>
        <p:spPr>
          <a:xfrm>
            <a:off x="11104879" y="54009"/>
            <a:ext cx="10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3DF95-126E-8395-2C3A-78D110FE0493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Heart Stream Youth (Male)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55833-DA7E-2ABF-8431-350A9EA8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74" y="4208711"/>
            <a:ext cx="5904750" cy="2576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EB65DC-E17A-098A-53F3-A73A1924B52B}"/>
              </a:ext>
            </a:extLst>
          </p:cNvPr>
          <p:cNvSpPr txBox="1"/>
          <p:nvPr/>
        </p:nvSpPr>
        <p:spPr>
          <a:xfrm>
            <a:off x="84805" y="1573869"/>
            <a:ext cx="63766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HeartStream_Youth</a:t>
            </a:r>
            <a:r>
              <a:rPr lang="en-US" b="1" dirty="0"/>
              <a:t> (Male) – India | Movies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Shorter movies receive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0.6, Adjusted R² = 0.5 → Moderate and reliable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PG, TV-Y, TV-PG</a:t>
            </a:r>
            <a:r>
              <a:rPr lang="en-US" dirty="0"/>
              <a:t> appear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High rating, low duration ✅ → Strongly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</a:t>
            </a:r>
            <a:r>
              <a:rPr lang="en-US" dirty="0"/>
              <a:t>: Moderate rating and duration ➖ →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: Low rating, long duration ❌ → Poor fit for this segment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BE701-6B31-386E-BE71-0FC99C78B2A3}"/>
              </a:ext>
            </a:extLst>
          </p:cNvPr>
          <p:cNvSpPr txBox="1"/>
          <p:nvPr/>
        </p:nvSpPr>
        <p:spPr>
          <a:xfrm>
            <a:off x="6812106" y="1573869"/>
            <a:ext cx="55050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short, crisp movie content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PG-rated</a:t>
            </a:r>
            <a:r>
              <a:rPr lang="en-US" dirty="0"/>
              <a:t> movies perform best with high satisfaction in less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</a:t>
            </a:r>
            <a:r>
              <a:rPr lang="en-US" dirty="0"/>
              <a:t> is moderately accepted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 content leads to dissatisfaction due to longer length and lower payoff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52BC2A-400F-966E-09A0-050C1E8BD8DC}"/>
              </a:ext>
            </a:extLst>
          </p:cNvPr>
          <p:cNvSpPr txBox="1"/>
          <p:nvPr/>
        </p:nvSpPr>
        <p:spPr>
          <a:xfrm>
            <a:off x="130589" y="4366677"/>
            <a:ext cx="58600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1. PG → Low duration, high rating ✅</a:t>
            </a:r>
            <a:br>
              <a:rPr lang="en-US" altLang="en-US" dirty="0"/>
            </a:br>
            <a:r>
              <a:rPr lang="en-US" altLang="en-US" dirty="0"/>
              <a:t> → Indicates preference for quick, engaging content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2. TV-Y → Balanced, light-viewing option ➖</a:t>
            </a:r>
            <a:br>
              <a:rPr lang="en-US" altLang="en-US" dirty="0"/>
            </a:br>
            <a:r>
              <a:rPr lang="en-US" altLang="en-US" dirty="0"/>
              <a:t> → Viewers accept it in limited doses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3. TV-PG → High duration, low satisfaction ❌</a:t>
            </a:r>
            <a:br>
              <a:rPr lang="en-US" altLang="en-US" dirty="0"/>
            </a:br>
            <a:r>
              <a:rPr lang="en-US" altLang="en-US" dirty="0"/>
              <a:t> → Viewers lose interest or feel it's dragged, leading to dissatisfaction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DFA72-1399-786F-C45B-CF4F3EAD26EF}"/>
              </a:ext>
            </a:extLst>
          </p:cNvPr>
          <p:cNvSpPr txBox="1"/>
          <p:nvPr/>
        </p:nvSpPr>
        <p:spPr>
          <a:xfrm>
            <a:off x="212469" y="7472066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PG-rated short movies through light, fun, and fast-viewing collections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TV-Y movies in minimal visibility as backup options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recommending TV-PG movies — poor alignment with viewer preference may reduce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Focus on snackable content strategy — short-form, engaging, and easy-to-watch movie experiences for this segment</a:t>
            </a:r>
          </a:p>
        </p:txBody>
      </p:sp>
    </p:spTree>
    <p:extLst>
      <p:ext uri="{BB962C8B-B14F-4D97-AF65-F5344CB8AC3E}">
        <p14:creationId xmlns:p14="http://schemas.microsoft.com/office/powerpoint/2010/main" val="2236253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0569-793D-17B6-7346-6D12D8DD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6FB34252-43C9-B612-5F94-C7693422ED7E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89617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78350-4C31-684F-210F-6073A2F8B6F8}"/>
              </a:ext>
            </a:extLst>
          </p:cNvPr>
          <p:cNvSpPr txBox="1"/>
          <p:nvPr/>
        </p:nvSpPr>
        <p:spPr>
          <a:xfrm>
            <a:off x="2432176" y="1012761"/>
            <a:ext cx="7327648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60000"/>
              </a:lnSpc>
              <a:defRPr/>
            </a:pPr>
            <a:r>
              <a:rPr lang="en-US" sz="6600" kern="0" dirty="0">
                <a:solidFill>
                  <a:schemeClr val="bg1"/>
                </a:solidFill>
                <a:latin typeface="Darker Grotesque SemiBold"/>
              </a:rPr>
              <a:t>Standard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6AB2A-387C-5302-64E0-75E095851D54}"/>
              </a:ext>
            </a:extLst>
          </p:cNvPr>
          <p:cNvSpPr txBox="1"/>
          <p:nvPr/>
        </p:nvSpPr>
        <p:spPr>
          <a:xfrm>
            <a:off x="5865808" y="1518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A239F-53DF-9C92-C4AD-6019F820D92B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DE9A6-62F9-049A-3BC4-EA304D977F62}"/>
              </a:ext>
            </a:extLst>
          </p:cNvPr>
          <p:cNvSpPr txBox="1"/>
          <p:nvPr/>
        </p:nvSpPr>
        <p:spPr>
          <a:xfrm>
            <a:off x="11104879" y="54009"/>
            <a:ext cx="10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30BEC-08DE-8AE1-4A09-9851483CDF56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Heart Stream Youth (Male)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567DA4-DA52-83FF-7B5E-378687EC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74" y="4208711"/>
            <a:ext cx="5904750" cy="2576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062A55-C13A-F3ED-CA7F-B210324F9D8E}"/>
              </a:ext>
            </a:extLst>
          </p:cNvPr>
          <p:cNvSpPr txBox="1"/>
          <p:nvPr/>
        </p:nvSpPr>
        <p:spPr>
          <a:xfrm>
            <a:off x="84805" y="-5293456"/>
            <a:ext cx="63766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HeartStream_Youth</a:t>
            </a:r>
            <a:r>
              <a:rPr lang="en-US" b="1" dirty="0"/>
              <a:t> (Male) – India | Movies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Negative slope → Shorter movies receive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0.6, Adjusted R² = 0.5 → Moderate and reliable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PG, TV-Y, TV-PG</a:t>
            </a:r>
            <a:r>
              <a:rPr lang="en-US" dirty="0"/>
              <a:t> appear on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High rating, low duration ✅ → Strongly preferred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</a:t>
            </a:r>
            <a:r>
              <a:rPr lang="en-US" dirty="0"/>
              <a:t>: Moderate rating and duration ➖ →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: Low rating, long duration ❌ → Poor fit for this segment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BCD88-CE37-9282-25B4-63CE7C331993}"/>
              </a:ext>
            </a:extLst>
          </p:cNvPr>
          <p:cNvSpPr txBox="1"/>
          <p:nvPr/>
        </p:nvSpPr>
        <p:spPr>
          <a:xfrm>
            <a:off x="6812106" y="-5293456"/>
            <a:ext cx="55050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prefers </a:t>
            </a:r>
            <a:r>
              <a:rPr lang="en-US" b="1" dirty="0"/>
              <a:t>short, crisp movie content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PG-rated</a:t>
            </a:r>
            <a:r>
              <a:rPr lang="en-US" dirty="0"/>
              <a:t> movies perform best with high satisfaction in less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</a:t>
            </a:r>
            <a:r>
              <a:rPr lang="en-US" dirty="0"/>
              <a:t> is moderately accepted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TV-PG</a:t>
            </a:r>
            <a:r>
              <a:rPr lang="en-US" dirty="0"/>
              <a:t> content leads to dissatisfaction due to longer length and lower payoff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79BBF-745B-60D1-DE80-0391CA8D4A0F}"/>
              </a:ext>
            </a:extLst>
          </p:cNvPr>
          <p:cNvSpPr txBox="1"/>
          <p:nvPr/>
        </p:nvSpPr>
        <p:spPr>
          <a:xfrm>
            <a:off x="130589" y="-2500648"/>
            <a:ext cx="58600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1. PG → Low duration, high rating ✅</a:t>
            </a:r>
            <a:br>
              <a:rPr lang="en-US" altLang="en-US" dirty="0"/>
            </a:br>
            <a:r>
              <a:rPr lang="en-US" altLang="en-US" dirty="0"/>
              <a:t> → Indicates preference for quick, engaging content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2. TV-Y → Balanced, light-viewing option ➖</a:t>
            </a:r>
            <a:br>
              <a:rPr lang="en-US" altLang="en-US" dirty="0"/>
            </a:br>
            <a:r>
              <a:rPr lang="en-US" altLang="en-US" dirty="0"/>
              <a:t> → Viewers accept it in limited doses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3. TV-PG → High duration, low satisfaction ❌</a:t>
            </a:r>
            <a:br>
              <a:rPr lang="en-US" altLang="en-US" dirty="0"/>
            </a:br>
            <a:r>
              <a:rPr lang="en-US" altLang="en-US" dirty="0"/>
              <a:t> → Viewers lose interest or feel it's dragged, leading to dissatisfaction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5BB53-04FC-3983-3640-B8009FDF645C}"/>
              </a:ext>
            </a:extLst>
          </p:cNvPr>
          <p:cNvSpPr txBox="1"/>
          <p:nvPr/>
        </p:nvSpPr>
        <p:spPr>
          <a:xfrm>
            <a:off x="212469" y="1537801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PG-rated short movies through light, fun, and fast-viewing collections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TV-Y movies in minimal visibility as backup options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recommending TV-PG movies — poor alignment with viewer preference may reduce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Focus on snackable content strategy — short-form, engaging, and easy-to-watch movie experiences for this segment</a:t>
            </a:r>
          </a:p>
        </p:txBody>
      </p:sp>
    </p:spTree>
    <p:extLst>
      <p:ext uri="{BB962C8B-B14F-4D97-AF65-F5344CB8AC3E}">
        <p14:creationId xmlns:p14="http://schemas.microsoft.com/office/powerpoint/2010/main" val="1867708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6C8AF-B349-557F-8FC8-ACC18939C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9C01F030-48EF-B56B-5FBB-DCDCC38AF314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89617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B921D-F265-C5E1-E979-4B9099B22EF7}"/>
              </a:ext>
            </a:extLst>
          </p:cNvPr>
          <p:cNvSpPr txBox="1"/>
          <p:nvPr/>
        </p:nvSpPr>
        <p:spPr>
          <a:xfrm>
            <a:off x="2432176" y="1012761"/>
            <a:ext cx="7327648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60000"/>
              </a:lnSpc>
              <a:defRPr/>
            </a:pPr>
            <a:r>
              <a:rPr lang="en-US" sz="6600" kern="0" dirty="0">
                <a:solidFill>
                  <a:schemeClr val="bg1"/>
                </a:solidFill>
                <a:latin typeface="Darker Grotesque SemiBold"/>
              </a:rPr>
              <a:t>Standard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F73B0-48AB-0E4F-A8C8-5499738783CF}"/>
              </a:ext>
            </a:extLst>
          </p:cNvPr>
          <p:cNvSpPr txBox="1"/>
          <p:nvPr/>
        </p:nvSpPr>
        <p:spPr>
          <a:xfrm>
            <a:off x="5865808" y="1518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A1CC7E-2EC0-5DE4-061F-47CA28DEE1E3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FEC09-9E3E-0570-A213-70A3EED9748A}"/>
              </a:ext>
            </a:extLst>
          </p:cNvPr>
          <p:cNvSpPr txBox="1"/>
          <p:nvPr/>
        </p:nvSpPr>
        <p:spPr>
          <a:xfrm>
            <a:off x="11104879" y="54009"/>
            <a:ext cx="10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9B7C0-8D7D-23B5-22BB-AEE9707BA5F9}"/>
              </a:ext>
            </a:extLst>
          </p:cNvPr>
          <p:cNvSpPr txBox="1"/>
          <p:nvPr/>
        </p:nvSpPr>
        <p:spPr>
          <a:xfrm>
            <a:off x="84805" y="1573869"/>
            <a:ext cx="60818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Dream Code Teen (Male) – India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Longer duration TV shows result in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0.95, Adjusted R² = 0.92 → Very strong and highly reliable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PG, TV-Y7, R, TV-14</a:t>
            </a:r>
            <a:r>
              <a:rPr lang="en-US" dirty="0"/>
              <a:t> appear on or near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High duration, high rating ✅ → Best 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TV-Y7, R, TV-14</a:t>
            </a:r>
            <a:r>
              <a:rPr lang="en-US" dirty="0"/>
              <a:t>: Low duration, low rating ❌ → But follow the trend → Potential to grow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950407-40F5-B5F9-C754-6E629419C616}"/>
              </a:ext>
            </a:extLst>
          </p:cNvPr>
          <p:cNvSpPr txBox="1"/>
          <p:nvPr/>
        </p:nvSpPr>
        <p:spPr>
          <a:xfrm>
            <a:off x="6812106" y="1573869"/>
            <a:ext cx="55050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values </a:t>
            </a:r>
            <a:r>
              <a:rPr lang="en-US" b="1" dirty="0"/>
              <a:t>long-form, content-rich TV shows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PG-rated</a:t>
            </a:r>
            <a:r>
              <a:rPr lang="en-US" dirty="0"/>
              <a:t> shows are most satisfying due to their depth and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TV-Y7, R, and TV-14</a:t>
            </a:r>
            <a:r>
              <a:rPr lang="en-US" dirty="0"/>
              <a:t> have low satisfaction currently due to shorter content length, not content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formats can perform better if extended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05E51-E41D-1935-F37C-65B96CD7D01E}"/>
              </a:ext>
            </a:extLst>
          </p:cNvPr>
          <p:cNvSpPr txBox="1"/>
          <p:nvPr/>
        </p:nvSpPr>
        <p:spPr>
          <a:xfrm>
            <a:off x="84805" y="4565227"/>
            <a:ext cx="5860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1. PG → Long duration, high rating ✅</a:t>
            </a:r>
            <a:br>
              <a:rPr lang="en-US" altLang="en-US" dirty="0"/>
            </a:br>
            <a:r>
              <a:rPr lang="en-US" altLang="en-US" dirty="0"/>
              <a:t> → Clear alignment with segment’s preference for rich content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2. TV-Y7, R, TV-14 → Short duration, low rating ❌</a:t>
            </a:r>
            <a:br>
              <a:rPr lang="en-US" altLang="en-US" dirty="0"/>
            </a:br>
            <a:r>
              <a:rPr lang="en-US" altLang="en-US" dirty="0"/>
              <a:t> → Shows are underperforming due to content limitations, not viewer disinterest → High potential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39BAE-C89D-CCA0-DEF7-F0A300E66E46}"/>
              </a:ext>
            </a:extLst>
          </p:cNvPr>
          <p:cNvSpPr txBox="1"/>
          <p:nvPr/>
        </p:nvSpPr>
        <p:spPr>
          <a:xfrm>
            <a:off x="212469" y="7472066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PG-rated short movies through light, fun, and fast-viewing collections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TV-Y movies in minimal visibility as backup options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recommending TV-PG movies — poor alignment with viewer preference may reduce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Focus on snackable content strategy — short-form, engaging, and easy-to-watch movie experiences for this segment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B8E22-3B63-C326-FA91-A97F262DEBB0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Dream Code Teen (Male)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9479C8-11FB-92B7-D862-0792B9EBB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60" y="4141664"/>
            <a:ext cx="5940535" cy="2626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7F193A-FFA5-95C9-F4A4-FE57E6D5BE3D}"/>
              </a:ext>
            </a:extLst>
          </p:cNvPr>
          <p:cNvSpPr txBox="1"/>
          <p:nvPr/>
        </p:nvSpPr>
        <p:spPr>
          <a:xfrm>
            <a:off x="212469" y="7192148"/>
            <a:ext cx="11791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PG-rated TV shows as premium, binge-worthy content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Expand content length of TV-Y7, R, and TV-14 shows through bonus episodes, director’s cuts, or full-season drops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Highlight total watch-time value in carousels (e.g., "Watch 5 episodes in one go") to attract attention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4.Tailor recommendations to emphasize “more content = more satisfaction” for this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940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69D0-A5C2-5D55-303F-63A44A134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8A9CD24C-BC0F-065A-0B10-0B3D9506D8B5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89617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DCA2B-BED1-6F50-3FDD-B16325221F02}"/>
              </a:ext>
            </a:extLst>
          </p:cNvPr>
          <p:cNvSpPr txBox="1"/>
          <p:nvPr/>
        </p:nvSpPr>
        <p:spPr>
          <a:xfrm>
            <a:off x="2432176" y="1012761"/>
            <a:ext cx="7327648" cy="771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60000"/>
              </a:lnSpc>
              <a:defRPr/>
            </a:pPr>
            <a:r>
              <a:rPr lang="en-US" sz="6600" kern="0" dirty="0">
                <a:solidFill>
                  <a:schemeClr val="bg1"/>
                </a:solidFill>
                <a:latin typeface="Darker Grotesque SemiBold"/>
              </a:rPr>
              <a:t>Standard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A5CCD-E2AF-73D4-1AFE-BC0810BCE27A}"/>
              </a:ext>
            </a:extLst>
          </p:cNvPr>
          <p:cNvSpPr txBox="1"/>
          <p:nvPr/>
        </p:nvSpPr>
        <p:spPr>
          <a:xfrm>
            <a:off x="5865808" y="1518"/>
            <a:ext cx="460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3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47BD9-EA0E-CC3D-22C2-C3016410D0E4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Movies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2DDF8-D3F4-AF12-41EE-0F664D695D67}"/>
              </a:ext>
            </a:extLst>
          </p:cNvPr>
          <p:cNvSpPr txBox="1"/>
          <p:nvPr/>
        </p:nvSpPr>
        <p:spPr>
          <a:xfrm>
            <a:off x="11104879" y="54009"/>
            <a:ext cx="10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TV </a:t>
            </a: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Show</a:t>
            </a:r>
            <a:endParaRPr lang="en-IN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85864-76A8-07F0-A162-B03D9FEC3AB1}"/>
              </a:ext>
            </a:extLst>
          </p:cNvPr>
          <p:cNvSpPr txBox="1"/>
          <p:nvPr/>
        </p:nvSpPr>
        <p:spPr>
          <a:xfrm>
            <a:off x="84805" y="-5293456"/>
            <a:ext cx="60818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/>
              <a:t>Dream Code Teen (Male) – India | TV Shows</a:t>
            </a:r>
            <a:br>
              <a:rPr lang="en-US" dirty="0"/>
            </a:br>
            <a:r>
              <a:rPr lang="en-US" b="1" dirty="0"/>
              <a:t>Trend:</a:t>
            </a:r>
            <a:r>
              <a:rPr lang="en-US" dirty="0"/>
              <a:t> Positive slope → Longer duration TV shows result in higher customer ratings</a:t>
            </a:r>
            <a:br>
              <a:rPr lang="en-US" dirty="0"/>
            </a:br>
            <a:r>
              <a:rPr lang="en-US" b="1" dirty="0"/>
              <a:t>Fit Quality: </a:t>
            </a:r>
            <a:r>
              <a:rPr lang="en-US" dirty="0"/>
              <a:t>R² = 0.95, Adjusted R² = 0.92 → Very strong and highly reliable trend</a:t>
            </a:r>
          </a:p>
          <a:p>
            <a:r>
              <a:rPr lang="en-US" b="1" dirty="0"/>
              <a:t>Insight on Key Content: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PG, TV-Y7, R, TV-14</a:t>
            </a:r>
            <a:r>
              <a:rPr lang="en-US" dirty="0"/>
              <a:t> appear on or near the regression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</a:t>
            </a:r>
            <a:r>
              <a:rPr lang="en-US" dirty="0"/>
              <a:t>: High duration, high rating ✅ → Best performer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TV-Y7, R, TV-14</a:t>
            </a:r>
            <a:r>
              <a:rPr lang="en-US" dirty="0"/>
              <a:t>: Low duration, low rating ❌ → But follow the trend → Potential to grow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F8071-6CDC-DA9C-9EEE-F7147A0ADBE6}"/>
              </a:ext>
            </a:extLst>
          </p:cNvPr>
          <p:cNvSpPr txBox="1"/>
          <p:nvPr/>
        </p:nvSpPr>
        <p:spPr>
          <a:xfrm>
            <a:off x="6812106" y="-5293456"/>
            <a:ext cx="550506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  <a:endParaRPr lang="en-US" dirty="0"/>
          </a:p>
          <a:p>
            <a:r>
              <a:rPr lang="en-US" dirty="0"/>
              <a:t>This segment values </a:t>
            </a:r>
            <a:r>
              <a:rPr lang="en-US" b="1" dirty="0"/>
              <a:t>long-form, content-rich TV shows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PG-rated</a:t>
            </a:r>
            <a:r>
              <a:rPr lang="en-US" dirty="0"/>
              <a:t> shows are most satisfying due to their depth and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TV-Y7, R, and TV-14</a:t>
            </a:r>
            <a:r>
              <a:rPr lang="en-US" dirty="0"/>
              <a:t> have low satisfaction currently due to shorter content length, not content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formats can perform better if extended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16721-8E7F-DB1C-7D8E-7489DEB47038}"/>
              </a:ext>
            </a:extLst>
          </p:cNvPr>
          <p:cNvSpPr txBox="1"/>
          <p:nvPr/>
        </p:nvSpPr>
        <p:spPr>
          <a:xfrm>
            <a:off x="84805" y="-2302098"/>
            <a:ext cx="5860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Why?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1. PG → Long duration, high rating ✅</a:t>
            </a:r>
            <a:br>
              <a:rPr lang="en-US" altLang="en-US" dirty="0"/>
            </a:br>
            <a:r>
              <a:rPr lang="en-US" altLang="en-US" dirty="0"/>
              <a:t> → Clear alignment with segment’s preference for rich content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2. TV-Y7, R, TV-14 → Short duration, low rating ❌</a:t>
            </a:r>
            <a:br>
              <a:rPr lang="en-US" altLang="en-US" dirty="0"/>
            </a:br>
            <a:r>
              <a:rPr lang="en-US" altLang="en-US" dirty="0"/>
              <a:t> → Shows are underperforming due to content limitations, not viewer disinterest → High potential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2FACE-400D-F878-56B6-179B0635B097}"/>
              </a:ext>
            </a:extLst>
          </p:cNvPr>
          <p:cNvSpPr txBox="1"/>
          <p:nvPr/>
        </p:nvSpPr>
        <p:spPr>
          <a:xfrm>
            <a:off x="212469" y="7472066"/>
            <a:ext cx="117911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PG-rated short movies through light, fun, and fast-viewing collections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Retain TV-Y movies in minimal visibility as backup options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Avoid recommending TV-PG movies — poor alignment with viewer preference may reduce satisfaction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 Focus on snackable content strategy — short-form, engaging, and easy-to-watch movie experiences for this segment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385BD-DA87-62ED-F992-08F28BE5191F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Dream Code Teen (Male)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8BBF74-D1F8-05B7-E53F-D8911440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660" y="4141664"/>
            <a:ext cx="5940535" cy="2626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6DF33-4182-F5C5-C243-0745F90B0E02}"/>
              </a:ext>
            </a:extLst>
          </p:cNvPr>
          <p:cNvSpPr txBox="1"/>
          <p:nvPr/>
        </p:nvSpPr>
        <p:spPr>
          <a:xfrm>
            <a:off x="212469" y="1537801"/>
            <a:ext cx="11791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PG-rated TV shows as premium, binge-worthy content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Expand content length of TV-Y7, R, and TV-14 shows through bonus episodes, director’s cuts, or full-season drops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Highlight total watch-time value in carousels (e.g., "Watch 5 episodes in one go") to attract attention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4.Tailor recommendations to emphasize “more content = more satisfaction” for this segment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9127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E32AD-97B8-72DB-4309-75AF76A90141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22F08-9A72-3B4A-C7DA-8A732B6201BF}"/>
              </a:ext>
            </a:extLst>
          </p:cNvPr>
          <p:cNvSpPr txBox="1"/>
          <p:nvPr/>
        </p:nvSpPr>
        <p:spPr>
          <a:xfrm>
            <a:off x="112424" y="2646277"/>
            <a:ext cx="3761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OVERALL ANALYSIS</a:t>
            </a:r>
          </a:p>
          <a:p>
            <a:r>
              <a:rPr lang="en-US" b="1" dirty="0">
                <a:solidFill>
                  <a:schemeClr val="bg1"/>
                </a:solidFill>
              </a:rPr>
              <a:t>Engagement vs Rating Trend: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scatter plot shows a negative slope.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Customer-given ratings are high for TV-Y7 and TV-PG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these highly rated content pieces show low engagement (few views).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results:R² &gt; 0.7, Adjusted R² &gt; 0.6 → indicates a strong inverse relationship between rating and view count.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3D1B4-04C6-2A14-B87C-1FF23A616F3D}"/>
              </a:ext>
            </a:extLst>
          </p:cNvPr>
          <p:cNvSpPr txBox="1"/>
          <p:nvPr/>
        </p:nvSpPr>
        <p:spPr>
          <a:xfrm>
            <a:off x="4483278" y="2651991"/>
            <a:ext cx="376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Audience Behavior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Dream_Code</a:t>
            </a:r>
            <a:r>
              <a:rPr lang="en-US" dirty="0">
                <a:solidFill>
                  <a:schemeClr val="bg1"/>
                </a:solidFill>
              </a:rPr>
              <a:t> Teen (Male) customers in Australia appreciate safe, youth-friendly content, but they don’t consistently watch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There’s likely a disconnect between liking and actual viewing — possibly due to how content is presented or discovered.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7DCA3-9437-6187-6465-6723FD1C4A4D}"/>
              </a:ext>
            </a:extLst>
          </p:cNvPr>
          <p:cNvSpPr txBox="1"/>
          <p:nvPr/>
        </p:nvSpPr>
        <p:spPr>
          <a:xfrm>
            <a:off x="8854132" y="2646277"/>
            <a:ext cx="3206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Why this ?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 err="1"/>
              <a:t>DreamCode_Teen</a:t>
            </a:r>
            <a:r>
              <a:rPr lang="en-US" dirty="0"/>
              <a:t> (R² &gt; 0.7, valid Adjusted R²) should be treated as the </a:t>
            </a:r>
            <a:r>
              <a:rPr lang="en-US" b="1" dirty="0"/>
              <a:t>primary valid segment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❌ Segments with </a:t>
            </a:r>
            <a:r>
              <a:rPr lang="en-US" b="1" dirty="0"/>
              <a:t>R² = 1 but Adjusted R² = </a:t>
            </a:r>
            <a:r>
              <a:rPr lang="en-US" b="1" dirty="0" err="1"/>
              <a:t>NaN</a:t>
            </a:r>
            <a:r>
              <a:rPr lang="en-US" dirty="0"/>
              <a:t> are </a:t>
            </a:r>
            <a:r>
              <a:rPr lang="en-US" b="1" dirty="0"/>
              <a:t>statistically invalid due to low data</a:t>
            </a:r>
            <a:r>
              <a:rPr lang="en-US" dirty="0"/>
              <a:t> and should be </a:t>
            </a:r>
            <a:r>
              <a:rPr lang="en-US" b="1" dirty="0"/>
              <a:t>ignored</a:t>
            </a:r>
            <a:r>
              <a:rPr lang="en-US" dirty="0"/>
              <a:t> in the analysis.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F087-801C-2089-A0A3-F8BAE13AF273}"/>
              </a:ext>
            </a:extLst>
          </p:cNvPr>
          <p:cNvSpPr txBox="1"/>
          <p:nvPr/>
        </p:nvSpPr>
        <p:spPr>
          <a:xfrm>
            <a:off x="4483278" y="8433198"/>
            <a:ext cx="32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/>
            <a:r>
              <a:rPr lang="en-US" sz="1800" b="1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8AA64F-6EFC-1318-C6ED-CBA1C1462C0F}"/>
              </a:ext>
            </a:extLst>
          </p:cNvPr>
          <p:cNvSpPr txBox="1"/>
          <p:nvPr/>
        </p:nvSpPr>
        <p:spPr>
          <a:xfrm>
            <a:off x="112424" y="8860460"/>
            <a:ext cx="3761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1. Enhance Visibility of High-Rated Content:</a:t>
            </a:r>
          </a:p>
          <a:p>
            <a:r>
              <a:rPr lang="en-US" dirty="0"/>
              <a:t>Promote TV-Y7 and TV-PG (preferred by males) and TV-14 (preferred by females) through: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Spotlight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“Top Rated by </a:t>
            </a:r>
            <a:r>
              <a:rPr lang="en-US" dirty="0" err="1"/>
              <a:t>DreamCode_Teens</a:t>
            </a:r>
            <a:r>
              <a:rPr lang="en-US" dirty="0"/>
              <a:t> in Australia” banners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Genre-based carousels for teen viewers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04AA0-DA4B-BE42-EB6D-C10B546E0432}"/>
              </a:ext>
            </a:extLst>
          </p:cNvPr>
          <p:cNvSpPr txBox="1"/>
          <p:nvPr/>
        </p:nvSpPr>
        <p:spPr>
          <a:xfrm>
            <a:off x="4483278" y="8860460"/>
            <a:ext cx="3761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2. Use Targeted Micro-Campaigns: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short-form video promos on platforms teens actively use (YouTube, Instagram, Snapchat).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Tailor content:</a:t>
            </a:r>
          </a:p>
          <a:p>
            <a:r>
              <a:rPr lang="en-US" dirty="0"/>
              <a:t>	Male focus: highlight funny, techy, or action hooks from TV-Y7 &amp; TV-PG.</a:t>
            </a:r>
          </a:p>
          <a:p>
            <a:r>
              <a:rPr lang="en-US" dirty="0"/>
              <a:t>	Female focus: promote dramatic or emotional moments from TV-14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15–30 second snackable clips rather than full trailers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F552E-090E-E441-CCFC-30200BE9332E}"/>
              </a:ext>
            </a:extLst>
          </p:cNvPr>
          <p:cNvSpPr txBox="1"/>
          <p:nvPr/>
        </p:nvSpPr>
        <p:spPr>
          <a:xfrm>
            <a:off x="8854132" y="8860460"/>
            <a:ext cx="32067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Improve Content Packaging</a:t>
            </a:r>
          </a:p>
          <a:p>
            <a:r>
              <a:rPr lang="en-US" dirty="0"/>
              <a:t>Refresh: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Thumbnails (bright, high contrast, with characters or key emotion scenes)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Episode names (add curiosity or trend keywords)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Descriptions with hooks like “For fans of AI &amp; animation” or “Teen rebellion meets tech”</a:t>
            </a:r>
          </a:p>
          <a:p>
            <a:br>
              <a:rPr lang="en-US" dirty="0"/>
            </a:br>
            <a:r>
              <a:rPr lang="en-US" dirty="0"/>
              <a:t>Ensure alignment with current teen trends.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F294E53-6224-E61C-BD96-4277926B4F32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04217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2B35F-BBB7-A375-AC0E-A73D01A0E739}"/>
              </a:ext>
            </a:extLst>
          </p:cNvPr>
          <p:cNvSpPr txBox="1"/>
          <p:nvPr/>
        </p:nvSpPr>
        <p:spPr>
          <a:xfrm>
            <a:off x="4323726" y="1180709"/>
            <a:ext cx="3544560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Australia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2A185-0E14-802A-860C-BFDB530EFF98}"/>
              </a:ext>
            </a:extLst>
          </p:cNvPr>
          <p:cNvSpPr txBox="1"/>
          <p:nvPr/>
        </p:nvSpPr>
        <p:spPr>
          <a:xfrm>
            <a:off x="5913899" y="216118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45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D59A-1C2E-5FEE-AA4B-958AB023C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52119B-3824-C56B-D71A-74857982D51A}"/>
              </a:ext>
            </a:extLst>
          </p:cNvPr>
          <p:cNvSpPr txBox="1"/>
          <p:nvPr/>
        </p:nvSpPr>
        <p:spPr>
          <a:xfrm>
            <a:off x="112424" y="-4127742"/>
            <a:ext cx="37616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OVERALL ANALYSIS</a:t>
            </a:r>
          </a:p>
          <a:p>
            <a:r>
              <a:rPr lang="en-US" b="1" dirty="0">
                <a:solidFill>
                  <a:schemeClr val="bg1"/>
                </a:solidFill>
              </a:rPr>
              <a:t>Engagement vs Rating Trend: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scatter plot shows a negative slope.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Customer-given ratings are high for TV-Y7 and TV-PG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 these highly rated content pieces show low engagement (few views).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Regression results:R² &gt; 0.7, Adjusted R² &gt; 0.6 → indicates a strong inverse relationship between rating and view count.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3364D-CFBC-954F-7429-C4C8C076578F}"/>
              </a:ext>
            </a:extLst>
          </p:cNvPr>
          <p:cNvSpPr txBox="1"/>
          <p:nvPr/>
        </p:nvSpPr>
        <p:spPr>
          <a:xfrm>
            <a:off x="4483278" y="-4127742"/>
            <a:ext cx="376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Audience Behavior Insight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Dream_Code</a:t>
            </a:r>
            <a:r>
              <a:rPr lang="en-US" dirty="0">
                <a:solidFill>
                  <a:schemeClr val="bg1"/>
                </a:solidFill>
              </a:rPr>
              <a:t> Teen (Male) customers in Australia appreciate safe, youth-friendly content, but they don’t consistently watch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There’s likely a disconnect between liking and actual viewing — possibly due to how content is presented or discovered.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0FC2E-F0B4-03A2-6CEC-A03F0DBE49AB}"/>
              </a:ext>
            </a:extLst>
          </p:cNvPr>
          <p:cNvSpPr txBox="1"/>
          <p:nvPr/>
        </p:nvSpPr>
        <p:spPr>
          <a:xfrm>
            <a:off x="8854132" y="-4127742"/>
            <a:ext cx="32067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Why this ?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 err="1"/>
              <a:t>DreamCode_Teen</a:t>
            </a:r>
            <a:r>
              <a:rPr lang="en-US" dirty="0"/>
              <a:t> (R² &gt; 0.7, valid Adjusted R²) should be treated as the </a:t>
            </a:r>
            <a:r>
              <a:rPr lang="en-US" b="1" dirty="0"/>
              <a:t>primary valid segment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❌ Segments with </a:t>
            </a:r>
            <a:r>
              <a:rPr lang="en-US" b="1" dirty="0"/>
              <a:t>R² = 1 but Adjusted R² = </a:t>
            </a:r>
            <a:r>
              <a:rPr lang="en-US" b="1" dirty="0" err="1"/>
              <a:t>NaN</a:t>
            </a:r>
            <a:r>
              <a:rPr lang="en-US" dirty="0"/>
              <a:t> are </a:t>
            </a:r>
            <a:r>
              <a:rPr lang="en-US" b="1" dirty="0"/>
              <a:t>statistically invalid due to low data</a:t>
            </a:r>
            <a:r>
              <a:rPr lang="en-US" dirty="0"/>
              <a:t> and should be </a:t>
            </a:r>
            <a:r>
              <a:rPr lang="en-US" b="1" dirty="0"/>
              <a:t>ignored</a:t>
            </a:r>
            <a:r>
              <a:rPr lang="en-US" dirty="0"/>
              <a:t> in the analysis.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2E890-6AFC-3FBC-74B9-470DA7A2767A}"/>
              </a:ext>
            </a:extLst>
          </p:cNvPr>
          <p:cNvSpPr txBox="1"/>
          <p:nvPr/>
        </p:nvSpPr>
        <p:spPr>
          <a:xfrm>
            <a:off x="112424" y="2646277"/>
            <a:ext cx="3761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1. Enhance Visibility of High-Rated Content:</a:t>
            </a:r>
          </a:p>
          <a:p>
            <a:r>
              <a:rPr lang="en-US" dirty="0"/>
              <a:t>Promote TV-Y7 and TV-PG (preferred by males) and TV-14 (preferred by females) through: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Spotlight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“Top Rated by </a:t>
            </a:r>
            <a:r>
              <a:rPr lang="en-US" dirty="0" err="1"/>
              <a:t>DreamCode_Teens</a:t>
            </a:r>
            <a:r>
              <a:rPr lang="en-US" dirty="0"/>
              <a:t> in Australia” banners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Genre-based carousels for teen viewers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5E6AA-7493-464F-F4BC-CB1F03F085CF}"/>
              </a:ext>
            </a:extLst>
          </p:cNvPr>
          <p:cNvSpPr txBox="1"/>
          <p:nvPr/>
        </p:nvSpPr>
        <p:spPr>
          <a:xfrm>
            <a:off x="4483278" y="2646277"/>
            <a:ext cx="37616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2. Use Targeted Micro-Campaigns: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short-form video promos on platforms teens actively use (YouTube, Instagram, Snapchat).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Tailor content:</a:t>
            </a:r>
          </a:p>
          <a:p>
            <a:r>
              <a:rPr lang="en-US" dirty="0"/>
              <a:t>	Male focus: highlight funny, techy, or action hooks from TV-Y7 &amp; TV-PG.</a:t>
            </a:r>
          </a:p>
          <a:p>
            <a:r>
              <a:rPr lang="en-US" dirty="0"/>
              <a:t>	Female focus: promote dramatic or emotional moments from TV-14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15–30 second snackable clips rather than full trailers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53D78-E04E-4561-1D7B-65D9498A1598}"/>
              </a:ext>
            </a:extLst>
          </p:cNvPr>
          <p:cNvSpPr txBox="1"/>
          <p:nvPr/>
        </p:nvSpPr>
        <p:spPr>
          <a:xfrm>
            <a:off x="8854132" y="2646277"/>
            <a:ext cx="32067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Improve Content Packaging</a:t>
            </a:r>
          </a:p>
          <a:p>
            <a:r>
              <a:rPr lang="en-US" dirty="0"/>
              <a:t>Refresh: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Thumbnails (bright, high contrast, with characters or key emotion scenes)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Episode names (add curiosity or trend keywords)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Descriptions with hooks like “For fans of AI &amp; animation” or “Teen rebellion meets tech”</a:t>
            </a:r>
          </a:p>
          <a:p>
            <a:br>
              <a:rPr lang="en-US" dirty="0"/>
            </a:br>
            <a:r>
              <a:rPr lang="en-US" dirty="0"/>
              <a:t>Ensure alignment with current teen trends.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E401E6-C62C-4711-5C9D-190E0023DBAE}"/>
              </a:ext>
            </a:extLst>
          </p:cNvPr>
          <p:cNvSpPr txBox="1"/>
          <p:nvPr/>
        </p:nvSpPr>
        <p:spPr>
          <a:xfrm>
            <a:off x="4661504" y="1817024"/>
            <a:ext cx="32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/>
            <a:r>
              <a:rPr lang="en-US" sz="1800" b="1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824F1D1C-B034-32D7-49C2-4BD0F24C226E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304217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AB56F-482B-0916-AC0F-FC8314C19938}"/>
              </a:ext>
            </a:extLst>
          </p:cNvPr>
          <p:cNvSpPr txBox="1"/>
          <p:nvPr/>
        </p:nvSpPr>
        <p:spPr>
          <a:xfrm>
            <a:off x="4323726" y="1180709"/>
            <a:ext cx="3544560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Australia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B66AF-2872-4794-EE35-8B5E8A49B6BF}"/>
              </a:ext>
            </a:extLst>
          </p:cNvPr>
          <p:cNvSpPr txBox="1"/>
          <p:nvPr/>
        </p:nvSpPr>
        <p:spPr>
          <a:xfrm>
            <a:off x="5913899" y="216118"/>
            <a:ext cx="364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1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4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5393F-7B2E-DE52-D935-A326070C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14B521-750C-9FFF-8205-C597949C2C5A}"/>
              </a:ext>
            </a:extLst>
          </p:cNvPr>
          <p:cNvSpPr txBox="1"/>
          <p:nvPr/>
        </p:nvSpPr>
        <p:spPr>
          <a:xfrm>
            <a:off x="4092086" y="-2656692"/>
            <a:ext cx="4007828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14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714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22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053D-E57C-AD05-4E73-5DA4B27B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2">
            <a:extLst>
              <a:ext uri="{FF2B5EF4-FFF2-40B4-BE49-F238E27FC236}">
                <a16:creationId xmlns:a16="http://schemas.microsoft.com/office/drawing/2014/main" id="{42012F6C-A20F-DD9A-18C8-DD8462BFE018}"/>
              </a:ext>
            </a:extLst>
          </p:cNvPr>
          <p:cNvSpPr>
            <a:spLocks noChangeAspect="1"/>
          </p:cNvSpPr>
          <p:nvPr/>
        </p:nvSpPr>
        <p:spPr>
          <a:xfrm flipH="1">
            <a:off x="5674732" y="52290"/>
            <a:ext cx="866672" cy="747132"/>
          </a:xfrm>
          <a:prstGeom prst="hexagon">
            <a:avLst>
              <a:gd name="adj" fmla="val 29285"/>
              <a:gd name="vf" fmla="val 115470"/>
            </a:avLst>
          </a:prstGeom>
          <a:solidFill>
            <a:schemeClr val="bg1">
              <a:alpha val="5000"/>
            </a:schemeClr>
          </a:solidFill>
          <a:ln w="127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ctr"/>
          <a:lstStyle/>
          <a:p>
            <a:pPr algn="ctr"/>
            <a:endParaRPr lang="en-GB" sz="3600" dirty="0">
              <a:latin typeface="Darker Grotesque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DA23F-9185-6CED-04BA-6F4887725272}"/>
              </a:ext>
            </a:extLst>
          </p:cNvPr>
          <p:cNvSpPr txBox="1"/>
          <p:nvPr/>
        </p:nvSpPr>
        <p:spPr>
          <a:xfrm>
            <a:off x="4664364" y="928782"/>
            <a:ext cx="2863284" cy="915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arker Grotesque SemiBold"/>
              </a:rPr>
              <a:t>France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8E550-50C2-B2C8-49C6-C7EE69F6814C}"/>
              </a:ext>
            </a:extLst>
          </p:cNvPr>
          <p:cNvSpPr txBox="1"/>
          <p:nvPr/>
        </p:nvSpPr>
        <p:spPr>
          <a:xfrm>
            <a:off x="242913" y="1508347"/>
            <a:ext cx="58651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ENGAGEMENT VS RATING TREND:</a:t>
            </a:r>
            <a:endParaRPr lang="en-US" sz="1800" b="1" dirty="0"/>
          </a:p>
          <a:p>
            <a:r>
              <a:rPr lang="en-US" b="1" dirty="0" err="1"/>
              <a:t>InsightCore_Adult</a:t>
            </a:r>
            <a:r>
              <a:rPr lang="en-US" b="1" dirty="0"/>
              <a:t>(Female):-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Trend: Positive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watch duration increases, customer rating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TV-G: High engagement &amp; high rating → top performer.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PG-13 &amp; R: Low engagement &amp; low rating → underperforming.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Fit: R² &gt; 0.6, Adjusted R² &gt; 0.5 → Reliable trend.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55B4C-C292-B83F-AEB7-ECD03B212B16}"/>
              </a:ext>
            </a:extLst>
          </p:cNvPr>
          <p:cNvSpPr txBox="1"/>
          <p:nvPr/>
        </p:nvSpPr>
        <p:spPr>
          <a:xfrm>
            <a:off x="5867412" y="-35809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bg1"/>
                </a:solidFill>
                <a:latin typeface="Darker Grotesque SemiBold" pitchFamily="2" charset="0"/>
              </a:rPr>
              <a:t>2</a:t>
            </a:r>
            <a:endParaRPr lang="en-GB" sz="4800" spc="-300" dirty="0">
              <a:solidFill>
                <a:schemeClr val="bg1"/>
              </a:solidFill>
              <a:latin typeface="Darker Grotesque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8FEA5-72C4-AEE2-9D4E-6CA06FD32CF0}"/>
              </a:ext>
            </a:extLst>
          </p:cNvPr>
          <p:cNvSpPr txBox="1"/>
          <p:nvPr/>
        </p:nvSpPr>
        <p:spPr>
          <a:xfrm>
            <a:off x="112425" y="8009429"/>
            <a:ext cx="39743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1. Enhance Visibility of High-Rated Content:</a:t>
            </a:r>
          </a:p>
          <a:p>
            <a:r>
              <a:rPr lang="en-US" dirty="0"/>
              <a:t>Promote TV-G (preferred by InsightCore_Adult), TV-PG (preferred by Laugh_Legacy), and TV-Y7 (preferred by LoveBloom_Teen) through: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Spotlight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“Top Rated by Viewers in France” banners</a:t>
            </a:r>
          </a:p>
          <a:p>
            <a:r>
              <a:rPr lang="en-US" dirty="0"/>
              <a:t>Segment-specific carousels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“Comfort Classics for Adults” (TV-G)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“Easy Watch Picks for Teens” (TV-Y7)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“Light Laughs for Legacy Viewers” (TV-PG)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36FE8-42C5-82A3-DFBF-274266BE3CC6}"/>
              </a:ext>
            </a:extLst>
          </p:cNvPr>
          <p:cNvSpPr txBox="1"/>
          <p:nvPr/>
        </p:nvSpPr>
        <p:spPr>
          <a:xfrm>
            <a:off x="4483278" y="8253971"/>
            <a:ext cx="37616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2. Use Targeted Micro-Campaigns:</a:t>
            </a:r>
          </a:p>
          <a:p>
            <a:r>
              <a:rPr lang="en-US" dirty="0"/>
              <a:t>Run </a:t>
            </a:r>
            <a:r>
              <a:rPr lang="en-US" b="1" dirty="0"/>
              <a:t>short-form promos</a:t>
            </a:r>
            <a:r>
              <a:rPr lang="en-US" dirty="0"/>
              <a:t> on platforms popular in France:</a:t>
            </a:r>
          </a:p>
          <a:p>
            <a:r>
              <a:rPr lang="en-US" dirty="0"/>
              <a:t>YouTube Shorts, Instagram Reels, Snapchat</a:t>
            </a:r>
          </a:p>
          <a:p>
            <a:r>
              <a:rPr lang="en-US" b="1" dirty="0"/>
              <a:t>Female focus</a:t>
            </a:r>
            <a:r>
              <a:rPr lang="en-US" dirty="0"/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InsightCore_Adult → emotional, feel-good moments from TV-G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Laugh_Legacy → light comedy &amp; slice-of-life hooks from TV-PG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Male focus: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LoveBloom_Teen → fun, animated, adventure-themed TV-Y7 scenes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Keep videos 15–30 seconds, optimized for mobile.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CC53F-A2CB-43C9-C445-743809E79566}"/>
              </a:ext>
            </a:extLst>
          </p:cNvPr>
          <p:cNvSpPr txBox="1"/>
          <p:nvPr/>
        </p:nvSpPr>
        <p:spPr>
          <a:xfrm>
            <a:off x="8854132" y="7983375"/>
            <a:ext cx="3206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Improve Content Packaging</a:t>
            </a:r>
            <a:endParaRPr lang="en-US" dirty="0"/>
          </a:p>
          <a:p>
            <a:r>
              <a:rPr lang="en-US" dirty="0"/>
              <a:t>Enhance visibility and relatability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Thumbnails: Clean, colorful, emotional expression or familiar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Episode names: Add curiosity and teen/family-relevant phrasing</a:t>
            </a:r>
          </a:p>
          <a:p>
            <a:r>
              <a:rPr lang="en-US" dirty="0"/>
              <a:t>Descriptions: Use hooks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“Warm stories for quiet nights” (TV-G)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“Relatable drama, low on stress” (TV-PG)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“Fun-first movies for every mood” (TV-Y7)</a:t>
            </a:r>
          </a:p>
          <a:p>
            <a:r>
              <a:rPr lang="en-US" dirty="0"/>
              <a:t>Ensure alignment with age group preferences and local culture.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1C8E7-2A08-62DC-899A-20D960469C77}"/>
              </a:ext>
            </a:extLst>
          </p:cNvPr>
          <p:cNvSpPr txBox="1"/>
          <p:nvPr/>
        </p:nvSpPr>
        <p:spPr>
          <a:xfrm>
            <a:off x="4483278" y="7640097"/>
            <a:ext cx="320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algn="ctr"/>
            <a:r>
              <a:rPr lang="en-US" sz="1800" b="1" dirty="0">
                <a:solidFill>
                  <a:schemeClr val="bg1"/>
                </a:solidFill>
              </a:rPr>
              <a:t>RECOMMENDATION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8D4AE-984A-1ECB-C287-87C6ECAC1EDF}"/>
              </a:ext>
            </a:extLst>
          </p:cNvPr>
          <p:cNvSpPr txBox="1"/>
          <p:nvPr/>
        </p:nvSpPr>
        <p:spPr>
          <a:xfrm>
            <a:off x="209446" y="3429000"/>
            <a:ext cx="58772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AUDIENCE BEHAVIOR ANALYSIS:-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/>
              <a:t>InsightCore_Adult</a:t>
            </a:r>
            <a:r>
              <a:rPr lang="en-US" b="1" dirty="0"/>
              <a:t> (Female):</a:t>
            </a:r>
            <a:r>
              <a:rPr lang="en-US" dirty="0"/>
              <a:t>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Viewers rate content higher when engagement is deeper.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TV-PG and R</a:t>
            </a:r>
            <a:r>
              <a:rPr lang="en-US" dirty="0"/>
              <a:t> rated movies have low current performance but show </a:t>
            </a:r>
            <a:r>
              <a:rPr lang="en-US" b="1" dirty="0"/>
              <a:t>growth potential</a:t>
            </a:r>
            <a:r>
              <a:rPr lang="en-US" dirty="0"/>
              <a:t> and need </a:t>
            </a:r>
            <a:r>
              <a:rPr lang="en-US" b="1" dirty="0"/>
              <a:t>consistent exposure and improved positioning</a:t>
            </a:r>
            <a:r>
              <a:rPr lang="en-US" dirty="0"/>
              <a:t>.</a:t>
            </a:r>
            <a:endParaRPr lang="en-US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C07997-D9C5-E284-EF36-15FC3290E7C1}"/>
              </a:ext>
            </a:extLst>
          </p:cNvPr>
          <p:cNvSpPr txBox="1"/>
          <p:nvPr/>
        </p:nvSpPr>
        <p:spPr>
          <a:xfrm>
            <a:off x="84805" y="44450"/>
            <a:ext cx="247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US" b="1" kern="0" spc="0" dirty="0">
                <a:solidFill>
                  <a:schemeClr val="bg1"/>
                </a:solidFill>
                <a:latin typeface="Darker Grotesque SemiBold"/>
              </a:rPr>
              <a:t>Target Segment </a:t>
            </a: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is </a:t>
            </a:r>
          </a:p>
          <a:p>
            <a:pPr>
              <a:defRPr/>
            </a:pPr>
            <a:r>
              <a:rPr lang="en-US" kern="0" spc="0" dirty="0">
                <a:solidFill>
                  <a:schemeClr val="bg1"/>
                </a:solidFill>
                <a:latin typeface="Darker Grotesque SemiBold"/>
              </a:rPr>
              <a:t>Insight Core Adult (Female)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C44CD-FEE8-5C3E-7B39-45F587A34533}"/>
              </a:ext>
            </a:extLst>
          </p:cNvPr>
          <p:cNvSpPr txBox="1"/>
          <p:nvPr/>
        </p:nvSpPr>
        <p:spPr>
          <a:xfrm>
            <a:off x="10238208" y="44450"/>
            <a:ext cx="866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b="1" kern="0" spc="0" dirty="0">
                <a:solidFill>
                  <a:schemeClr val="bg1"/>
                </a:solidFill>
                <a:latin typeface="Darker Grotesque SemiBold"/>
              </a:rPr>
              <a:t>Movies</a:t>
            </a:r>
            <a:endParaRPr lang="en-US" b="1" kern="0" spc="0" dirty="0">
              <a:solidFill>
                <a:schemeClr val="bg1"/>
              </a:solidFill>
              <a:latin typeface="Darker Grotesque SemiBold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ED5C4-FF16-5A6E-6576-DB947F561DCD}"/>
              </a:ext>
            </a:extLst>
          </p:cNvPr>
          <p:cNvSpPr txBox="1"/>
          <p:nvPr/>
        </p:nvSpPr>
        <p:spPr>
          <a:xfrm>
            <a:off x="11104879" y="54009"/>
            <a:ext cx="1002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>
              <a:defRPr/>
            </a:pPr>
            <a:r>
              <a:rPr lang="en-IN" dirty="0"/>
              <a:t>TV </a:t>
            </a:r>
            <a:r>
              <a:rPr lang="en-US" dirty="0"/>
              <a:t>Show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ED614-9747-54F3-ADA7-8E8CB390D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279" y="2750781"/>
            <a:ext cx="5648635" cy="3992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7D10E-AED3-16DB-F4F4-7F6484582F55}"/>
              </a:ext>
            </a:extLst>
          </p:cNvPr>
          <p:cNvSpPr txBox="1"/>
          <p:nvPr/>
        </p:nvSpPr>
        <p:spPr>
          <a:xfrm>
            <a:off x="52958" y="4997668"/>
            <a:ext cx="6055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r>
              <a:rPr lang="en-US" b="1" dirty="0"/>
              <a:t>Why?</a:t>
            </a:r>
          </a:p>
          <a:p>
            <a:r>
              <a:rPr lang="en-US" b="1" dirty="0"/>
              <a:t>TV-PG &amp; R</a:t>
            </a:r>
            <a:r>
              <a:rPr lang="en-US" dirty="0"/>
              <a:t> → Low engagement, low rating</a:t>
            </a:r>
            <a:br>
              <a:rPr lang="en-US" dirty="0"/>
            </a:br>
            <a:r>
              <a:rPr lang="en-US" dirty="0"/>
              <a:t>✅ These categories sit on the regression line, showing they </a:t>
            </a:r>
            <a:r>
              <a:rPr lang="en-US" b="1" dirty="0"/>
              <a:t>follow the segment's positive engagement–rating pattern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👉 This means they have </a:t>
            </a:r>
            <a:r>
              <a:rPr lang="en-US" b="1" dirty="0"/>
              <a:t>potential</a:t>
            </a:r>
            <a:r>
              <a:rPr lang="en-US" dirty="0"/>
              <a:t>, and with </a:t>
            </a:r>
            <a:r>
              <a:rPr lang="en-US" b="1" dirty="0"/>
              <a:t>consistent exposure and improved packaging</a:t>
            </a:r>
            <a:r>
              <a:rPr lang="en-US" dirty="0"/>
              <a:t>, both </a:t>
            </a:r>
            <a:r>
              <a:rPr lang="en-US" b="1" dirty="0"/>
              <a:t>engagement and customer ratings can increase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560F28-47FB-5C46-C6EB-1F817CA2DF93}"/>
              </a:ext>
            </a:extLst>
          </p:cNvPr>
          <p:cNvSpPr txBox="1"/>
          <p:nvPr/>
        </p:nvSpPr>
        <p:spPr>
          <a:xfrm>
            <a:off x="279345" y="7705334"/>
            <a:ext cx="59068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spc="110">
                <a:solidFill>
                  <a:schemeClr val="bg1">
                    <a:alpha val="50000"/>
                  </a:schemeClr>
                </a:solidFill>
                <a:latin typeface="Darker Grotesque" pitchFamily="2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</a:rPr>
              <a:t>RECOMMENDATION</a:t>
            </a:r>
            <a:endParaRPr lang="en-US" alt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1. Promote TV-PG and R-rated content more actively through emotionally-driven banners, mature-themed thumbnails, and thoughtful teaser clips, as these categories follow the positive engagement–rating trend despite low current performance.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2. Increase the visibility of TV-PG and R content in curated carousels like “Stories That Stay” or “Real &amp; Relatable,” as these genres have the potential to perform well with deeper viewer engagement.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3. Repackage TV-PG and R movies with emotionally resonant titles, realistic keywords, and appealing artwork to align better with adult female preferences and improve discovery and interest.</a:t>
            </a:r>
          </a:p>
        </p:txBody>
      </p:sp>
    </p:spTree>
    <p:extLst>
      <p:ext uri="{BB962C8B-B14F-4D97-AF65-F5344CB8AC3E}">
        <p14:creationId xmlns:p14="http://schemas.microsoft.com/office/powerpoint/2010/main" val="3352911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sis PPT">
      <a:dk1>
        <a:sysClr val="windowText" lastClr="000000"/>
      </a:dk1>
      <a:lt1>
        <a:sysClr val="window" lastClr="FFFFFF"/>
      </a:lt1>
      <a:dk2>
        <a:srgbClr val="140812"/>
      </a:dk2>
      <a:lt2>
        <a:srgbClr val="D8D9DC"/>
      </a:lt2>
      <a:accent1>
        <a:srgbClr val="00FFB3"/>
      </a:accent1>
      <a:accent2>
        <a:srgbClr val="00F1FF"/>
      </a:accent2>
      <a:accent3>
        <a:srgbClr val="4775E7"/>
      </a:accent3>
      <a:accent4>
        <a:srgbClr val="8730EA"/>
      </a:accent4>
      <a:accent5>
        <a:srgbClr val="FD6364"/>
      </a:accent5>
      <a:accent6>
        <a:srgbClr val="D54773"/>
      </a:accent6>
      <a:hlink>
        <a:srgbClr val="4775E7"/>
      </a:hlink>
      <a:folHlink>
        <a:srgbClr val="8C8C8C"/>
      </a:folHlink>
    </a:clrScheme>
    <a:fontScheme name="Darker Grotesque">
      <a:majorFont>
        <a:latin typeface="Darker Grotesque SemiBold"/>
        <a:ea typeface=""/>
        <a:cs typeface=""/>
      </a:majorFont>
      <a:minorFont>
        <a:latin typeface="Darker Grotesque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15195</Words>
  <Application>Microsoft Office PowerPoint</Application>
  <PresentationFormat>Widescreen</PresentationFormat>
  <Paragraphs>1703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Arial</vt:lpstr>
      <vt:lpstr>Darker Grotesque</vt:lpstr>
      <vt:lpstr>Darker Grotesque Medium</vt:lpstr>
      <vt:lpstr>Darker Grotesque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Mr. S. Syed Ibrahim</cp:lastModifiedBy>
  <cp:revision>35</cp:revision>
  <dcterms:created xsi:type="dcterms:W3CDTF">2024-04-02T20:02:00Z</dcterms:created>
  <dcterms:modified xsi:type="dcterms:W3CDTF">2025-07-01T06:38:05Z</dcterms:modified>
</cp:coreProperties>
</file>