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92" r:id="rId3"/>
    <p:sldId id="280" r:id="rId4"/>
    <p:sldId id="318" r:id="rId5"/>
    <p:sldId id="275" r:id="rId6"/>
    <p:sldId id="301" r:id="rId7"/>
    <p:sldId id="284" r:id="rId8"/>
    <p:sldId id="305" r:id="rId9"/>
    <p:sldId id="282" r:id="rId10"/>
    <p:sldId id="310" r:id="rId11"/>
    <p:sldId id="286" r:id="rId12"/>
    <p:sldId id="306" r:id="rId13"/>
    <p:sldId id="319" r:id="rId14"/>
    <p:sldId id="327" r:id="rId15"/>
    <p:sldId id="320" r:id="rId16"/>
    <p:sldId id="328" r:id="rId17"/>
    <p:sldId id="321" r:id="rId18"/>
    <p:sldId id="329" r:id="rId19"/>
    <p:sldId id="322" r:id="rId20"/>
    <p:sldId id="330" r:id="rId21"/>
    <p:sldId id="324" r:id="rId22"/>
    <p:sldId id="331" r:id="rId23"/>
    <p:sldId id="325" r:id="rId24"/>
    <p:sldId id="288" r:id="rId25"/>
    <p:sldId id="303" r:id="rId26"/>
    <p:sldId id="315" r:id="rId27"/>
    <p:sldId id="316" r:id="rId28"/>
    <p:sldId id="31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B875EA3A-0F3A-42D7-B6E2-7E1A05C2A3DA}">
          <p14:sldIdLst>
            <p14:sldId id="292"/>
            <p14:sldId id="280"/>
            <p14:sldId id="318"/>
          </p14:sldIdLst>
        </p14:section>
        <p14:section name="Introduction" id="{88495344-40FB-4841-99CC-E364E4B3FA60}">
          <p14:sldIdLst>
            <p14:sldId id="275"/>
            <p14:sldId id="301"/>
          </p14:sldIdLst>
        </p14:section>
        <p14:section name="BM" id="{89DC3976-4114-4C72-A3F7-CD5F9D4A7E2B}">
          <p14:sldIdLst>
            <p14:sldId id="284"/>
            <p14:sldId id="305"/>
          </p14:sldIdLst>
        </p14:section>
        <p14:section name="KC" id="{B0161835-6204-4266-8552-F3667AA67871}">
          <p14:sldIdLst>
            <p14:sldId id="282"/>
            <p14:sldId id="310"/>
          </p14:sldIdLst>
        </p14:section>
        <p14:section name="CA" id="{B78F869A-DB52-4C0F-9771-93BD0B0C77E6}">
          <p14:sldIdLst>
            <p14:sldId id="286"/>
            <p14:sldId id="306"/>
            <p14:sldId id="319"/>
            <p14:sldId id="327"/>
            <p14:sldId id="320"/>
            <p14:sldId id="328"/>
            <p14:sldId id="321"/>
            <p14:sldId id="329"/>
            <p14:sldId id="322"/>
            <p14:sldId id="330"/>
            <p14:sldId id="324"/>
            <p14:sldId id="331"/>
            <p14:sldId id="325"/>
          </p14:sldIdLst>
        </p14:section>
        <p14:section name="SR" id="{8EDEC664-D3C4-4592-8786-C99AA6E5D5F4}">
          <p14:sldIdLst>
            <p14:sldId id="288"/>
            <p14:sldId id="303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6437"/>
    <a:srgbClr val="484525"/>
    <a:srgbClr val="16180A"/>
    <a:srgbClr val="100C07"/>
    <a:srgbClr val="47342D"/>
    <a:srgbClr val="EED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BFD58-8251-4901-BDF2-5A9C7D762628}" v="1834" dt="2024-08-03T14:41:55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2" autoAdjust="0"/>
    <p:restoredTop sz="94616" autoAdjust="0"/>
  </p:normalViewPr>
  <p:slideViewPr>
    <p:cSldViewPr snapToGrid="0">
      <p:cViewPr varScale="1">
        <p:scale>
          <a:sx n="65" d="100"/>
          <a:sy n="65" d="100"/>
        </p:scale>
        <p:origin x="48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3AF2F-7BE3-498F-9766-58B5DA79A88E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27244-25DA-4FDD-ADED-482C09915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46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https://www.freepik.com/free-ai-image/photorealistic-timber-house-interior-with-wooden-decor-furnishings_152371631.htm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27244-25DA-4FDD-ADED-482C09915D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7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https://www.freepik.com/free-ai-image/photorealistic-timber-house-interior-with-wooden-decor-furnishings_152371631.htm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27244-25DA-4FDD-ADED-482C09915D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5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BC4C-A618-39DD-A004-6F099E75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177B-D510-70F6-1D00-4FCAE6228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48EFF-9FC7-4F9C-94A3-EA5AC7C6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113B-307E-4BCC-B109-BBD51B521CA0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9C630-0B09-53E1-31C9-BABEB070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51915-DC9A-8D6C-F485-92668131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427-6CF7-43B6-97E6-2AF54BA7A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7BD0-2508-909C-716B-4E68C7E4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78145-3E79-6BD3-70F0-F691CA129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619B2-6441-48C8-7E6B-4ABE242E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113B-307E-4BCC-B109-BBD51B521CA0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C68C0-EDE2-C1FD-F7FD-BD969B56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A48DB-4380-CE54-ACD9-5559F813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427-6CF7-43B6-97E6-2AF54BA7A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43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6D35-54B1-A678-851B-FCA645D28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2D8D1-8933-43E3-68F5-4D65C467A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DD04-642A-2CEF-ACD9-5D419188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113B-307E-4BCC-B109-BBD51B521CA0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3EDA-94B8-5637-5166-9F58C694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70ABD-3C03-215E-3BA0-CF733B94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427-6CF7-43B6-97E6-2AF54BA7A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803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27CA-EC04-FDCE-9CFC-53FBF80B2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C4E92-D8AF-45DE-4432-E8006937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6554-42D0-0742-A750-B703AEFC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24A-9409-42F1-AFD4-D88E5171A316}" type="datetime1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2A28-BEAA-D28B-8F6D-360C7F6E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60C1-75AB-344F-27D3-2137BB8E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287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3387-52C0-5B6A-6F6C-67FD472C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3C19-97F7-B057-C5A8-E5CE271F7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0E83-50A0-F62F-EE08-250DAE07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4FF3-9659-441D-886C-9DA4B7C21964}" type="datetime1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5126-015E-26C8-9777-AD4E0B1F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E731-D4E3-1F29-4105-4BC1839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49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93CE-DC18-7EBB-FD8E-814F3522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B9178-C934-2288-EC5A-DAC080A9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7F36-ABE2-B599-3B45-FB385749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0393-4DC3-4B15-8652-4766F50BDB94}" type="datetime1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A94B-EA40-561F-0E00-4D71ABE1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3142-0649-0702-E644-F78C75B0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864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EBE7-5725-2027-6C19-02A8472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C399-F347-D0FB-AAC5-BB452DA45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E23FA-119D-D03B-8CDB-C0B784E3D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C3B32-C36F-CC0E-645F-04EE564C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6B6-5631-4AC1-900D-706E9B0D7B63}" type="datetime1">
              <a:rPr lang="en-GB" smtClean="0"/>
              <a:t>30/12/2024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FCF0-556C-BF46-05B1-FB1F1759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B6493-3CBF-FD4E-EE7C-088CCE4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22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480C-5F0C-EF6B-69FE-88938DD6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F698D-F9DC-8256-2772-5DCD8EA9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DD954-1E5D-1CA5-AF1E-089B37102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52888-0209-873C-C8AB-6DD83628D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10F12-C3AA-5409-24D5-7973DB32A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28A34-700E-CCCC-89A1-489F8837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51D-D414-4628-B6BA-F3CF23231103}" type="datetime1">
              <a:rPr lang="en-GB" smtClean="0"/>
              <a:t>30/12/2024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B6FA3-DBB1-94C6-4D07-2B495FB8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E0359-950B-0308-A77D-C230EF31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51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CE1-03DC-4BC7-6D82-7D0A611F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EC0E2-AA2B-3889-9554-96F303DA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3F00-CE47-4FAC-9296-264952B2AD7B}" type="datetime1">
              <a:rPr lang="en-GB" smtClean="0"/>
              <a:t>30/12/2024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E8A7B-5406-5D43-99E7-8F06BC66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3C191-0DC0-D851-8C87-75F3406F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224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3E5B6-DA1D-5638-C9A6-3CB7531B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160D-F348-4767-A573-6056422869C1}" type="datetime1">
              <a:rPr lang="en-GB" smtClean="0"/>
              <a:t>30/12/2024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4E43F-1DF9-4A31-6750-A37A393C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GB" sz="1000">
                <a:latin typeface="Darker Grotesque" pitchFamily="2" charset="0"/>
              </a:defRPr>
            </a:lvl1pPr>
          </a:lstStyle>
          <a:p>
            <a:r>
              <a:rPr lang="en-GB"/>
              <a:t>Designed by One Skill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5FB5-9613-E806-4DED-5DBAED25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170" userDrawn="1">
          <p15:clr>
            <a:srgbClr val="FBAE40"/>
          </p15:clr>
        </p15:guide>
        <p15:guide id="4" pos="781" userDrawn="1">
          <p15:clr>
            <a:srgbClr val="FBAE40"/>
          </p15:clr>
        </p15:guide>
        <p15:guide id="5" pos="1393" userDrawn="1">
          <p15:clr>
            <a:srgbClr val="FBAE40"/>
          </p15:clr>
        </p15:guide>
        <p15:guide id="6" pos="2005" userDrawn="1">
          <p15:clr>
            <a:srgbClr val="FBAE40"/>
          </p15:clr>
        </p15:guide>
        <p15:guide id="7" pos="2616" userDrawn="1">
          <p15:clr>
            <a:srgbClr val="FBAE40"/>
          </p15:clr>
        </p15:guide>
        <p15:guide id="8" pos="3228" userDrawn="1">
          <p15:clr>
            <a:srgbClr val="FBAE40"/>
          </p15:clr>
        </p15:guide>
        <p15:guide id="9" pos="3840" userDrawn="1">
          <p15:clr>
            <a:srgbClr val="FBAE40"/>
          </p15:clr>
        </p15:guide>
        <p15:guide id="10" pos="4451" userDrawn="1">
          <p15:clr>
            <a:srgbClr val="FBAE40"/>
          </p15:clr>
        </p15:guide>
        <p15:guide id="11" pos="5063" userDrawn="1">
          <p15:clr>
            <a:srgbClr val="FBAE40"/>
          </p15:clr>
        </p15:guide>
        <p15:guide id="12" pos="5674" userDrawn="1">
          <p15:clr>
            <a:srgbClr val="FBAE40"/>
          </p15:clr>
        </p15:guide>
        <p15:guide id="13" pos="6286" userDrawn="1">
          <p15:clr>
            <a:srgbClr val="FBAE40"/>
          </p15:clr>
        </p15:guide>
        <p15:guide id="14" pos="6898" userDrawn="1">
          <p15:clr>
            <a:srgbClr val="FBAE40"/>
          </p15:clr>
        </p15:guide>
        <p15:guide id="15" pos="7509" userDrawn="1">
          <p15:clr>
            <a:srgbClr val="FBAE40"/>
          </p15:clr>
        </p15:guide>
        <p15:guide id="16" orient="horz" userDrawn="1">
          <p15:clr>
            <a:srgbClr val="FBAE40"/>
          </p15:clr>
        </p15:guide>
        <p15:guide id="17" orient="horz" pos="4320" userDrawn="1">
          <p15:clr>
            <a:srgbClr val="FBAE40"/>
          </p15:clr>
        </p15:guide>
        <p15:guide id="18" orient="horz" pos="170" userDrawn="1">
          <p15:clr>
            <a:srgbClr val="FBAE40"/>
          </p15:clr>
        </p15:guide>
        <p15:guide id="19" orient="horz" pos="2160" userDrawn="1">
          <p15:clr>
            <a:srgbClr val="FBAE40"/>
          </p15:clr>
        </p15:guide>
        <p15:guide id="20" orient="horz" pos="414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CE8C-4BC2-CAA2-7451-304FBEAA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9F71-05EB-853E-7E23-A6EAE83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95FD-E4E0-6076-4D07-98E0B941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82851-6829-4144-8DAC-B8A74FD2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BB48-99BB-40C1-9AA6-5303F798AB6D}" type="datetime1">
              <a:rPr lang="en-GB" smtClean="0"/>
              <a:t>30/12/2024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CD30E-3C31-AA44-2A8B-87C605CD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B089B-89C5-5A31-F472-479A7604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5329-AAE3-3E58-F378-BAD4CB61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91E4-A116-2E09-B4CB-D5DBA73A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879D2-C552-EF51-DACF-B6C7FB75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113B-307E-4BCC-B109-BBD51B521CA0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4186-D9C6-7254-A6CF-085AE5DA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87F46-1A54-4E99-9F0F-02FD07BA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427-6CF7-43B6-97E6-2AF54BA7A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41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4B6F-B779-6114-01F8-FC909B9E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AF54E-2C93-3182-A338-652AD5607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0EA83-91B8-2F8B-D6D6-701E75F9D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3E36D-ADA9-46F8-605E-3DB04A71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C429-8E84-42A2-8E8C-AC5D38A08E5A}" type="datetime1">
              <a:rPr lang="en-GB" smtClean="0"/>
              <a:t>30/12/2024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E5099-E6D2-CF7B-6B64-FB3B7E6B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92FE7-A8B1-05B3-0C64-06952BBA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370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14CF-52E1-BE45-744A-368CA91C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6A353-9914-8982-0C84-9A5695B1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1416-2554-CE90-5596-7D9ED862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4B02-EE58-467E-B191-C850F2619705}" type="datetime1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D2BE-7059-389A-E2C3-EAE35D1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6406-B2CF-C5A0-55AD-80883614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591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BDED2-2230-DDDB-24CA-10C580DD6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F548C-B125-301D-91A0-E0236E25F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B4E0-1400-9F08-4390-6E5ADEC2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8236-A10F-4128-9405-4158C4F29211}" type="datetime1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47D6-33E1-13E1-1F4C-E66E6C5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F5D8-AA94-610F-1E85-D90E01FB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4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2D31-7C3E-9B21-11F3-04D042B2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517DC-0E3B-090C-D59E-CF4189BB4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9B8AB-AECE-460D-ECF1-F71B5A9C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113B-307E-4BCC-B109-BBD51B521CA0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0EE6-6B9F-C899-8CB2-BFC4C22F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339F-44CD-99B1-E8A1-DB352F64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427-6CF7-43B6-97E6-2AF54BA7A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AB0E-B469-C409-AFFA-2E7D54D7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159B5-6998-F676-C099-A3B516B92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BB8FA-7C7D-AAC3-03E6-C37C8DBCB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9741E-FA99-DDFE-22EC-ED37E8EF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113B-307E-4BCC-B109-BBD51B521CA0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B26E2-8080-3035-BA21-383ACED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850BC-FE52-B1FF-6350-3E751999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427-6CF7-43B6-97E6-2AF54BA7A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83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7F57-39D5-C614-4045-8C236549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B197E-557E-4427-9EBC-537882EF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809BE-7F98-0816-D773-19E230279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4FD4-A360-787F-3521-F4F124068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10C97-2AF6-44DB-A7CA-9349559F7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E5B7E-BF9D-4409-F287-34E5C844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113B-307E-4BCC-B109-BBD51B521CA0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544D2-2FFC-E60C-6746-D35B7B40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603DE-1205-4F8E-BC80-C26DD541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427-6CF7-43B6-97E6-2AF54BA7A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3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CD14-B560-5502-8FA7-7C5ED247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E143C-9D80-7B20-53F1-F62F1622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113B-307E-4BCC-B109-BBD51B521CA0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224EA-D8AD-8467-6FA2-551B21B8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D5502-98CE-1730-CF44-A6E4345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427-6CF7-43B6-97E6-2AF54BA7A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74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3DF59-3DE8-1391-6796-F8628072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113B-307E-4BCC-B109-BBD51B521CA0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741E8-5687-ABAE-BFDA-ABFB4E3F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F92D4-5F01-F416-5AB8-5946FF38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427-6CF7-43B6-97E6-2AF54BA7A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170" userDrawn="1">
          <p15:clr>
            <a:srgbClr val="FBAE40"/>
          </p15:clr>
        </p15:guide>
        <p15:guide id="4" pos="781" userDrawn="1">
          <p15:clr>
            <a:srgbClr val="FBAE40"/>
          </p15:clr>
        </p15:guide>
        <p15:guide id="5" pos="1393" userDrawn="1">
          <p15:clr>
            <a:srgbClr val="FBAE40"/>
          </p15:clr>
        </p15:guide>
        <p15:guide id="6" pos="2005" userDrawn="1">
          <p15:clr>
            <a:srgbClr val="FBAE40"/>
          </p15:clr>
        </p15:guide>
        <p15:guide id="7" pos="2616" userDrawn="1">
          <p15:clr>
            <a:srgbClr val="FBAE40"/>
          </p15:clr>
        </p15:guide>
        <p15:guide id="8" pos="3228" userDrawn="1">
          <p15:clr>
            <a:srgbClr val="FBAE40"/>
          </p15:clr>
        </p15:guide>
        <p15:guide id="9" pos="3840" userDrawn="1">
          <p15:clr>
            <a:srgbClr val="FBAE40"/>
          </p15:clr>
        </p15:guide>
        <p15:guide id="10" pos="4451" userDrawn="1">
          <p15:clr>
            <a:srgbClr val="FBAE40"/>
          </p15:clr>
        </p15:guide>
        <p15:guide id="11" pos="5063" userDrawn="1">
          <p15:clr>
            <a:srgbClr val="FBAE40"/>
          </p15:clr>
        </p15:guide>
        <p15:guide id="12" pos="5674" userDrawn="1">
          <p15:clr>
            <a:srgbClr val="FBAE40"/>
          </p15:clr>
        </p15:guide>
        <p15:guide id="13" pos="6286" userDrawn="1">
          <p15:clr>
            <a:srgbClr val="FBAE40"/>
          </p15:clr>
        </p15:guide>
        <p15:guide id="14" pos="6898" userDrawn="1">
          <p15:clr>
            <a:srgbClr val="FBAE40"/>
          </p15:clr>
        </p15:guide>
        <p15:guide id="15" pos="7509" userDrawn="1">
          <p15:clr>
            <a:srgbClr val="FBAE40"/>
          </p15:clr>
        </p15:guide>
        <p15:guide id="16" orient="horz" userDrawn="1">
          <p15:clr>
            <a:srgbClr val="FBAE40"/>
          </p15:clr>
        </p15:guide>
        <p15:guide id="17" orient="horz" pos="4320" userDrawn="1">
          <p15:clr>
            <a:srgbClr val="FBAE40"/>
          </p15:clr>
        </p15:guide>
        <p15:guide id="18" orient="horz" pos="170" userDrawn="1">
          <p15:clr>
            <a:srgbClr val="FBAE40"/>
          </p15:clr>
        </p15:guide>
        <p15:guide id="19" orient="horz" pos="414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80FC-954B-3902-44DA-728C90F7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6F3C-2639-35E1-B777-330AF3DB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63C5E-D09C-57C5-2EC2-70882C866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F375C-4470-09D6-15BE-9BF9331F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113B-307E-4BCC-B109-BBD51B521CA0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796F1-3EE7-BE1C-93CC-2135E5BB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2ACCB-8014-917F-BE76-14490BAB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427-6CF7-43B6-97E6-2AF54BA7A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5C55-DE59-AD45-2ED2-29A79115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1D154-BEFF-4042-8137-4CE258904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5F2CF-5E0E-84D9-7794-1E1EC50C4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EA2CF-FF4B-F037-DBB0-1AE8C8E0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113B-307E-4BCC-B109-BBD51B521CA0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DDD2A-A5F6-F1C5-05E8-64CD9D51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BC7A3-B58F-13B7-9995-D27EF382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427-6CF7-43B6-97E6-2AF54BA7A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21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46"/>
                    </a14:imgEffect>
                  </a14:imgLayer>
                </a14:imgProps>
              </a:ext>
            </a:extLst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0F0E9-14D8-C13A-164C-5578C2FA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F6759-8623-0D18-E856-4DECD53A0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6CE54-4744-A76E-1786-3567DF9AF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0113B-307E-4BCC-B109-BBD51B521CA0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C2A40-3DF3-1B62-CB90-5CF5DDD2B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7C0B-632A-3E36-411B-34F99CAAF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4E427-6CF7-43B6-97E6-2AF54BA7A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46"/>
                    </a14:imgEffect>
                  </a14:imgLayer>
                </a14:imgProps>
              </a:ext>
            </a:extLst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70F58-8B7D-F427-3309-C3D961FD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47EA-74DB-F782-1229-A7D50D55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489F-CA03-DF0D-936B-836DF9494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E39B9-08EC-4F45-925B-8D107A3A0A96}" type="datetime1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D0F0-FA20-6934-DED2-4CCC6121D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08D4-B6A7-9A0C-D98B-E13304A17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43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3.png"/><Relationship Id="rId7" Type="http://schemas.openxmlformats.org/officeDocument/2006/relationships/slide" Target="slide2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6" Type="http://schemas.openxmlformats.org/officeDocument/2006/relationships/slide" Target="slide12.xml"/><Relationship Id="rId5" Type="http://schemas.openxmlformats.org/officeDocument/2006/relationships/slide" Target="slide22.xml"/><Relationship Id="rId10" Type="http://schemas.openxmlformats.org/officeDocument/2006/relationships/slide" Target="slide16.xml"/><Relationship Id="rId4" Type="http://schemas.openxmlformats.org/officeDocument/2006/relationships/image" Target="../media/image4.svg"/><Relationship Id="rId9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3.png"/><Relationship Id="rId7" Type="http://schemas.openxmlformats.org/officeDocument/2006/relationships/slide" Target="slide2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6" Type="http://schemas.openxmlformats.org/officeDocument/2006/relationships/slide" Target="slide12.xml"/><Relationship Id="rId5" Type="http://schemas.openxmlformats.org/officeDocument/2006/relationships/slide" Target="slide22.xml"/><Relationship Id="rId10" Type="http://schemas.openxmlformats.org/officeDocument/2006/relationships/slide" Target="slide16.xml"/><Relationship Id="rId4" Type="http://schemas.openxmlformats.org/officeDocument/2006/relationships/image" Target="../media/image4.svg"/><Relationship Id="rId9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3.png"/><Relationship Id="rId7" Type="http://schemas.openxmlformats.org/officeDocument/2006/relationships/slide" Target="slide2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6" Type="http://schemas.openxmlformats.org/officeDocument/2006/relationships/slide" Target="slide12.xml"/><Relationship Id="rId5" Type="http://schemas.openxmlformats.org/officeDocument/2006/relationships/slide" Target="slide22.xml"/><Relationship Id="rId10" Type="http://schemas.openxmlformats.org/officeDocument/2006/relationships/slide" Target="slide16.xml"/><Relationship Id="rId4" Type="http://schemas.openxmlformats.org/officeDocument/2006/relationships/image" Target="../media/image4.svg"/><Relationship Id="rId9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3.png"/><Relationship Id="rId7" Type="http://schemas.openxmlformats.org/officeDocument/2006/relationships/slide" Target="slide2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6" Type="http://schemas.openxmlformats.org/officeDocument/2006/relationships/slide" Target="slide12.xml"/><Relationship Id="rId5" Type="http://schemas.openxmlformats.org/officeDocument/2006/relationships/slide" Target="slide22.xml"/><Relationship Id="rId10" Type="http://schemas.openxmlformats.org/officeDocument/2006/relationships/slide" Target="slide16.xml"/><Relationship Id="rId4" Type="http://schemas.openxmlformats.org/officeDocument/2006/relationships/image" Target="../media/image4.svg"/><Relationship Id="rId9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3.png"/><Relationship Id="rId7" Type="http://schemas.openxmlformats.org/officeDocument/2006/relationships/slide" Target="slide2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6" Type="http://schemas.openxmlformats.org/officeDocument/2006/relationships/slide" Target="slide12.xml"/><Relationship Id="rId5" Type="http://schemas.openxmlformats.org/officeDocument/2006/relationships/slide" Target="slide22.xml"/><Relationship Id="rId10" Type="http://schemas.openxmlformats.org/officeDocument/2006/relationships/slide" Target="slide16.xml"/><Relationship Id="rId4" Type="http://schemas.openxmlformats.org/officeDocument/2006/relationships/image" Target="../media/image4.svg"/><Relationship Id="rId9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24.png"/><Relationship Id="rId26" Type="http://schemas.openxmlformats.org/officeDocument/2006/relationships/image" Target="../media/image26.png"/><Relationship Id="rId3" Type="http://schemas.openxmlformats.org/officeDocument/2006/relationships/image" Target="../media/image21.jpg"/><Relationship Id="rId21" Type="http://schemas.openxmlformats.org/officeDocument/2006/relationships/image" Target="../media/image25.png"/><Relationship Id="rId7" Type="http://schemas.openxmlformats.org/officeDocument/2006/relationships/image" Target="../media/image23.png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5" Type="http://schemas.openxmlformats.org/officeDocument/2006/relationships/slide" Target="slide10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6.svg"/><Relationship Id="rId24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12.svg"/><Relationship Id="rId23" Type="http://schemas.openxmlformats.org/officeDocument/2006/relationships/image" Target="../media/image25.png"/><Relationship Id="rId28" Type="http://schemas.openxmlformats.org/officeDocument/2006/relationships/slide" Target="slide23.xml"/><Relationship Id="rId10" Type="http://schemas.openxmlformats.org/officeDocument/2006/relationships/image" Target="../media/image5.png"/><Relationship Id="rId19" Type="http://schemas.openxmlformats.org/officeDocument/2006/relationships/slide" Target="slide6.xml"/><Relationship Id="rId4" Type="http://schemas.openxmlformats.org/officeDocument/2006/relationships/image" Target="../media/image22.jpeg"/><Relationship Id="rId9" Type="http://schemas.openxmlformats.org/officeDocument/2006/relationships/image" Target="../media/image4.svg"/><Relationship Id="rId14" Type="http://schemas.openxmlformats.org/officeDocument/2006/relationships/image" Target="../media/image11.png"/><Relationship Id="rId22" Type="http://schemas.openxmlformats.org/officeDocument/2006/relationships/slide" Target="slide8.xml"/><Relationship Id="rId27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3.png"/><Relationship Id="rId7" Type="http://schemas.openxmlformats.org/officeDocument/2006/relationships/slide" Target="slide2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6" Type="http://schemas.openxmlformats.org/officeDocument/2006/relationships/slide" Target="slide12.xml"/><Relationship Id="rId5" Type="http://schemas.openxmlformats.org/officeDocument/2006/relationships/slide" Target="slide22.xml"/><Relationship Id="rId10" Type="http://schemas.openxmlformats.org/officeDocument/2006/relationships/slide" Target="slide16.xml"/><Relationship Id="rId4" Type="http://schemas.openxmlformats.org/officeDocument/2006/relationships/image" Target="../media/image4.svg"/><Relationship Id="rId9" Type="http://schemas.openxmlformats.org/officeDocument/2006/relationships/slide" Target="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crunchbase.com/organization/nykaa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D00153F3-002D-4334-9678-0C71694C0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59" r="7259"/>
          <a:stretch/>
        </p:blipFill>
        <p:spPr>
          <a:xfrm>
            <a:off x="-21113" y="6531"/>
            <a:ext cx="12213113" cy="685799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</p:pic>
      <p:sp useBgFill="1">
        <p:nvSpPr>
          <p:cNvPr id="84" name="!!mission_big">
            <a:extLst>
              <a:ext uri="{FF2B5EF4-FFF2-40B4-BE49-F238E27FC236}">
                <a16:creationId xmlns:a16="http://schemas.microsoft.com/office/drawing/2014/main" id="{6CFBC3F3-FDB5-FD3D-1481-3059D5AE927C}"/>
              </a:ext>
            </a:extLst>
          </p:cNvPr>
          <p:cNvSpPr/>
          <p:nvPr/>
        </p:nvSpPr>
        <p:spPr>
          <a:xfrm>
            <a:off x="9157099" y="1763902"/>
            <a:ext cx="2515696" cy="2515696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279400">
              <a:schemeClr val="tx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latin typeface="Darker Grotesque" pitchFamily="2" charset="0"/>
            </a:endParaRPr>
          </a:p>
        </p:txBody>
      </p:sp>
      <p:sp useBgFill="1">
        <p:nvSpPr>
          <p:cNvPr id="85" name="!!problem_big">
            <a:extLst>
              <a:ext uri="{FF2B5EF4-FFF2-40B4-BE49-F238E27FC236}">
                <a16:creationId xmlns:a16="http://schemas.microsoft.com/office/drawing/2014/main" id="{70765587-F598-D543-0EBF-D55B36CEEE1A}"/>
              </a:ext>
            </a:extLst>
          </p:cNvPr>
          <p:cNvSpPr/>
          <p:nvPr/>
        </p:nvSpPr>
        <p:spPr>
          <a:xfrm>
            <a:off x="9169053" y="1746602"/>
            <a:ext cx="2515696" cy="2515696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279400">
              <a:schemeClr val="tx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latin typeface="Darker Grotesque" pitchFamily="2" charset="0"/>
            </a:endParaRPr>
          </a:p>
        </p:txBody>
      </p:sp>
      <p:sp useBgFill="1">
        <p:nvSpPr>
          <p:cNvPr id="86" name="!!solution_big">
            <a:extLst>
              <a:ext uri="{FF2B5EF4-FFF2-40B4-BE49-F238E27FC236}">
                <a16:creationId xmlns:a16="http://schemas.microsoft.com/office/drawing/2014/main" id="{C7467CC4-78EB-06D5-5CC2-826B8F952ABA}"/>
              </a:ext>
            </a:extLst>
          </p:cNvPr>
          <p:cNvSpPr/>
          <p:nvPr/>
        </p:nvSpPr>
        <p:spPr>
          <a:xfrm>
            <a:off x="9191780" y="1749724"/>
            <a:ext cx="2515696" cy="2515696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279400">
              <a:schemeClr val="tx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latin typeface="Darker Grotesque" pitchFamily="2" charset="0"/>
            </a:endParaRPr>
          </a:p>
        </p:txBody>
      </p:sp>
      <p:sp useBgFill="1">
        <p:nvSpPr>
          <p:cNvPr id="87" name="!!potential_big">
            <a:extLst>
              <a:ext uri="{FF2B5EF4-FFF2-40B4-BE49-F238E27FC236}">
                <a16:creationId xmlns:a16="http://schemas.microsoft.com/office/drawing/2014/main" id="{0DD63B05-8199-0461-6984-B6F7AE7441D2}"/>
              </a:ext>
            </a:extLst>
          </p:cNvPr>
          <p:cNvSpPr/>
          <p:nvPr/>
        </p:nvSpPr>
        <p:spPr>
          <a:xfrm>
            <a:off x="9166243" y="1742991"/>
            <a:ext cx="2515696" cy="2515696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279400">
              <a:schemeClr val="tx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latin typeface="Darker Grotesque" pitchFamily="2" charset="0"/>
            </a:endParaRPr>
          </a:p>
        </p:txBody>
      </p:sp>
      <p:sp useBgFill="1">
        <p:nvSpPr>
          <p:cNvPr id="88" name="!!model_big">
            <a:extLst>
              <a:ext uri="{FF2B5EF4-FFF2-40B4-BE49-F238E27FC236}">
                <a16:creationId xmlns:a16="http://schemas.microsoft.com/office/drawing/2014/main" id="{91323A8D-2FBA-BE9B-F312-A3CBEBBE7784}"/>
              </a:ext>
            </a:extLst>
          </p:cNvPr>
          <p:cNvSpPr/>
          <p:nvPr/>
        </p:nvSpPr>
        <p:spPr>
          <a:xfrm>
            <a:off x="9155401" y="1792134"/>
            <a:ext cx="2515696" cy="2515696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2794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latin typeface="Darker Grotesque" pitchFamily="2" charset="0"/>
            </a:endParaRPr>
          </a:p>
        </p:txBody>
      </p:sp>
      <p:sp useBgFill="1">
        <p:nvSpPr>
          <p:cNvPr id="89" name="!!growth_big">
            <a:extLst>
              <a:ext uri="{FF2B5EF4-FFF2-40B4-BE49-F238E27FC236}">
                <a16:creationId xmlns:a16="http://schemas.microsoft.com/office/drawing/2014/main" id="{1D2DDA0C-34D1-ECC6-DC5C-7CAFDFDA342F}"/>
              </a:ext>
            </a:extLst>
          </p:cNvPr>
          <p:cNvSpPr/>
          <p:nvPr/>
        </p:nvSpPr>
        <p:spPr>
          <a:xfrm>
            <a:off x="9191407" y="1771351"/>
            <a:ext cx="2515696" cy="2515696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279400">
              <a:schemeClr val="tx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latin typeface="Darker Grotesque" pitchFamily="2" charset="0"/>
            </a:endParaRPr>
          </a:p>
        </p:txBody>
      </p:sp>
      <p:sp useBgFill="1">
        <p:nvSpPr>
          <p:cNvPr id="90" name="!!competition_big">
            <a:extLst>
              <a:ext uri="{FF2B5EF4-FFF2-40B4-BE49-F238E27FC236}">
                <a16:creationId xmlns:a16="http://schemas.microsoft.com/office/drawing/2014/main" id="{21154ADD-2272-0B48-19E1-DEF64F150958}"/>
              </a:ext>
            </a:extLst>
          </p:cNvPr>
          <p:cNvSpPr/>
          <p:nvPr/>
        </p:nvSpPr>
        <p:spPr>
          <a:xfrm>
            <a:off x="9169747" y="1744486"/>
            <a:ext cx="2515696" cy="2515696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279400">
              <a:schemeClr val="tx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latin typeface="Darker Grotesque" pitchFamily="2" charset="0"/>
            </a:endParaRPr>
          </a:p>
        </p:txBody>
      </p:sp>
      <p:sp useBgFill="1">
        <p:nvSpPr>
          <p:cNvPr id="91" name="!!finanvials_big">
            <a:extLst>
              <a:ext uri="{FF2B5EF4-FFF2-40B4-BE49-F238E27FC236}">
                <a16:creationId xmlns:a16="http://schemas.microsoft.com/office/drawing/2014/main" id="{8411AC72-885D-0B03-2EFB-F3B3BF963E02}"/>
              </a:ext>
            </a:extLst>
          </p:cNvPr>
          <p:cNvSpPr/>
          <p:nvPr/>
        </p:nvSpPr>
        <p:spPr>
          <a:xfrm>
            <a:off x="9176926" y="1746553"/>
            <a:ext cx="2515696" cy="2515696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279400">
              <a:schemeClr val="tx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latin typeface="Darker Grotesque" pitchFamily="2" charset="0"/>
            </a:endParaRPr>
          </a:p>
        </p:txBody>
      </p:sp>
      <p:sp useBgFill="1">
        <p:nvSpPr>
          <p:cNvPr id="92" name="!!team_big">
            <a:extLst>
              <a:ext uri="{FF2B5EF4-FFF2-40B4-BE49-F238E27FC236}">
                <a16:creationId xmlns:a16="http://schemas.microsoft.com/office/drawing/2014/main" id="{1658FEF9-E6D9-F422-5CE4-804A8426C251}"/>
              </a:ext>
            </a:extLst>
          </p:cNvPr>
          <p:cNvSpPr/>
          <p:nvPr/>
        </p:nvSpPr>
        <p:spPr>
          <a:xfrm>
            <a:off x="9191110" y="1733318"/>
            <a:ext cx="2515696" cy="2515696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279400">
              <a:schemeClr val="tx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latin typeface="Darker Grotesque" pitchFamily="2" charset="0"/>
            </a:endParaRPr>
          </a:p>
        </p:txBody>
      </p:sp>
      <p:grpSp>
        <p:nvGrpSpPr>
          <p:cNvPr id="93" name="!!mission">
            <a:extLst>
              <a:ext uri="{FF2B5EF4-FFF2-40B4-BE49-F238E27FC236}">
                <a16:creationId xmlns:a16="http://schemas.microsoft.com/office/drawing/2014/main" id="{8ABB4022-F60A-F196-E21D-86C3F9E8C5A1}"/>
              </a:ext>
            </a:extLst>
          </p:cNvPr>
          <p:cNvGrpSpPr/>
          <p:nvPr/>
        </p:nvGrpSpPr>
        <p:grpSpPr>
          <a:xfrm>
            <a:off x="9223486" y="1925264"/>
            <a:ext cx="507586" cy="507586"/>
            <a:chOff x="1700837" y="1711757"/>
            <a:chExt cx="507586" cy="507586"/>
          </a:xfrm>
          <a:effectLst>
            <a:outerShdw blurRad="50800" dist="50800" dir="5400000" algn="ctr" rotWithShape="0">
              <a:schemeClr val="tx1"/>
            </a:outerShdw>
          </a:effectLst>
        </p:grpSpPr>
        <p:sp useBgFill="1">
          <p:nvSpPr>
            <p:cNvPr id="94" name="Oval 93">
              <a:extLst>
                <a:ext uri="{FF2B5EF4-FFF2-40B4-BE49-F238E27FC236}">
                  <a16:creationId xmlns:a16="http://schemas.microsoft.com/office/drawing/2014/main" id="{F2FE31D7-9CA3-8B92-8DAC-2622D9EA35A8}"/>
                </a:ext>
              </a:extLst>
            </p:cNvPr>
            <p:cNvSpPr/>
            <p:nvPr/>
          </p:nvSpPr>
          <p:spPr>
            <a:xfrm>
              <a:off x="1700837" y="1711757"/>
              <a:ext cx="507586" cy="507586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innerShdw blurRad="2794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dirty="0">
                <a:latin typeface="Darker Grotesque" pitchFamily="2" charset="0"/>
              </a:endParaRP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F11E90DF-2951-D0AA-5249-88F7AFDCA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8630" y="1839550"/>
              <a:ext cx="252000" cy="252000"/>
            </a:xfrm>
            <a:prstGeom prst="rect">
              <a:avLst/>
            </a:prstGeom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grpSp>
        <p:nvGrpSpPr>
          <p:cNvPr id="96" name="!!problem">
            <a:extLst>
              <a:ext uri="{FF2B5EF4-FFF2-40B4-BE49-F238E27FC236}">
                <a16:creationId xmlns:a16="http://schemas.microsoft.com/office/drawing/2014/main" id="{EBA2FDB7-75AA-72DB-A82C-DD7851826BCB}"/>
              </a:ext>
            </a:extLst>
          </p:cNvPr>
          <p:cNvGrpSpPr/>
          <p:nvPr/>
        </p:nvGrpSpPr>
        <p:grpSpPr>
          <a:xfrm>
            <a:off x="10166847" y="2769647"/>
            <a:ext cx="524168" cy="507586"/>
            <a:chOff x="2240169" y="4083721"/>
            <a:chExt cx="507586" cy="507586"/>
          </a:xfrm>
          <a:effectLst>
            <a:outerShdw blurRad="50800" dist="50800" dir="5400000" algn="ctr" rotWithShape="0">
              <a:schemeClr val="tx1"/>
            </a:outerShdw>
          </a:effectLst>
        </p:grpSpPr>
        <p:sp useBgFill="1">
          <p:nvSpPr>
            <p:cNvPr id="97" name="Oval 96">
              <a:extLst>
                <a:ext uri="{FF2B5EF4-FFF2-40B4-BE49-F238E27FC236}">
                  <a16:creationId xmlns:a16="http://schemas.microsoft.com/office/drawing/2014/main" id="{CBDBE464-FFB6-460D-1355-070C8FFC1F50}"/>
                </a:ext>
              </a:extLst>
            </p:cNvPr>
            <p:cNvSpPr/>
            <p:nvPr/>
          </p:nvSpPr>
          <p:spPr>
            <a:xfrm>
              <a:off x="2240169" y="4083721"/>
              <a:ext cx="507586" cy="507586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innerShdw blurRad="2794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dirty="0">
                <a:latin typeface="Darker Grotesque" pitchFamily="2" charset="0"/>
              </a:endParaRP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A487C0E8-ED67-0170-B6A2-7DBC56712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67962" y="4211514"/>
              <a:ext cx="252000" cy="252000"/>
            </a:xfrm>
            <a:prstGeom prst="rect">
              <a:avLst/>
            </a:prstGeom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grpSp>
        <p:nvGrpSpPr>
          <p:cNvPr id="99" name="!!solution">
            <a:extLst>
              <a:ext uri="{FF2B5EF4-FFF2-40B4-BE49-F238E27FC236}">
                <a16:creationId xmlns:a16="http://schemas.microsoft.com/office/drawing/2014/main" id="{4315983D-37E1-2DB8-C6CD-897AB0F4A48B}"/>
              </a:ext>
            </a:extLst>
          </p:cNvPr>
          <p:cNvGrpSpPr/>
          <p:nvPr/>
        </p:nvGrpSpPr>
        <p:grpSpPr>
          <a:xfrm>
            <a:off x="10173802" y="1443710"/>
            <a:ext cx="507586" cy="507586"/>
            <a:chOff x="3825777" y="2263184"/>
            <a:chExt cx="507586" cy="507586"/>
          </a:xfrm>
          <a:effectLst>
            <a:outerShdw blurRad="50800" dist="50800" dir="5400000" algn="ctr" rotWithShape="0">
              <a:schemeClr val="tx1"/>
            </a:outerShdw>
          </a:effectLst>
        </p:grpSpPr>
        <p:sp useBgFill="1">
          <p:nvSpPr>
            <p:cNvPr id="100" name="Oval 99">
              <a:extLst>
                <a:ext uri="{FF2B5EF4-FFF2-40B4-BE49-F238E27FC236}">
                  <a16:creationId xmlns:a16="http://schemas.microsoft.com/office/drawing/2014/main" id="{466739ED-CC90-C839-AE9F-21A11220F695}"/>
                </a:ext>
              </a:extLst>
            </p:cNvPr>
            <p:cNvSpPr/>
            <p:nvPr/>
          </p:nvSpPr>
          <p:spPr>
            <a:xfrm>
              <a:off x="3825777" y="2263184"/>
              <a:ext cx="507586" cy="507586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innerShdw blurRad="2794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dirty="0">
                <a:latin typeface="Darker Grotesque" pitchFamily="2" charset="0"/>
              </a:endParaRPr>
            </a:p>
          </p:txBody>
        </p: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010F1219-9830-8E0D-73D1-3886EF6C3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53570" y="2390977"/>
              <a:ext cx="252000" cy="252000"/>
            </a:xfrm>
            <a:prstGeom prst="rect">
              <a:avLst/>
            </a:prstGeom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grpSp>
        <p:nvGrpSpPr>
          <p:cNvPr id="102" name="!!potential">
            <a:extLst>
              <a:ext uri="{FF2B5EF4-FFF2-40B4-BE49-F238E27FC236}">
                <a16:creationId xmlns:a16="http://schemas.microsoft.com/office/drawing/2014/main" id="{7EB825F4-9A36-9B07-53BB-3512C1270479}"/>
              </a:ext>
            </a:extLst>
          </p:cNvPr>
          <p:cNvGrpSpPr/>
          <p:nvPr/>
        </p:nvGrpSpPr>
        <p:grpSpPr>
          <a:xfrm>
            <a:off x="9242212" y="3676285"/>
            <a:ext cx="507586" cy="507586"/>
            <a:chOff x="4797684" y="4481585"/>
            <a:chExt cx="507586" cy="507586"/>
          </a:xfrm>
          <a:effectLst>
            <a:outerShdw blurRad="50800" dist="50800" dir="5400000" algn="ctr" rotWithShape="0">
              <a:schemeClr val="tx1"/>
            </a:outerShdw>
          </a:effectLst>
        </p:grpSpPr>
        <p:sp useBgFill="1">
          <p:nvSpPr>
            <p:cNvPr id="103" name="Oval 102">
              <a:extLst>
                <a:ext uri="{FF2B5EF4-FFF2-40B4-BE49-F238E27FC236}">
                  <a16:creationId xmlns:a16="http://schemas.microsoft.com/office/drawing/2014/main" id="{26293457-7725-C26F-5E8D-577FFD922349}"/>
                </a:ext>
              </a:extLst>
            </p:cNvPr>
            <p:cNvSpPr/>
            <p:nvPr/>
          </p:nvSpPr>
          <p:spPr>
            <a:xfrm>
              <a:off x="4797684" y="4481585"/>
              <a:ext cx="507586" cy="507586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innerShdw blurRad="2794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dirty="0">
                <a:latin typeface="Darker Grotesque" pitchFamily="2" charset="0"/>
              </a:endParaRPr>
            </a:p>
          </p:txBody>
        </p: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3BCCF682-C61A-869C-9529-636E04803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25477" y="4609378"/>
              <a:ext cx="252000" cy="252000"/>
            </a:xfrm>
            <a:prstGeom prst="rect">
              <a:avLst/>
            </a:prstGeom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grpSp>
        <p:nvGrpSpPr>
          <p:cNvPr id="105" name="!!model">
            <a:extLst>
              <a:ext uri="{FF2B5EF4-FFF2-40B4-BE49-F238E27FC236}">
                <a16:creationId xmlns:a16="http://schemas.microsoft.com/office/drawing/2014/main" id="{78714283-B9F8-CB78-2DCC-FA801CDE60EE}"/>
              </a:ext>
            </a:extLst>
          </p:cNvPr>
          <p:cNvGrpSpPr/>
          <p:nvPr/>
        </p:nvGrpSpPr>
        <p:grpSpPr>
          <a:xfrm>
            <a:off x="9015864" y="2780116"/>
            <a:ext cx="507586" cy="507586"/>
            <a:chOff x="5832785" y="1868829"/>
            <a:chExt cx="507586" cy="507586"/>
          </a:xfrm>
          <a:effectLst>
            <a:outerShdw blurRad="50800" dist="50800" dir="5400000" algn="ctr" rotWithShape="0">
              <a:schemeClr val="tx1"/>
            </a:outerShdw>
          </a:effectLst>
        </p:grpSpPr>
        <p:sp useBgFill="1">
          <p:nvSpPr>
            <p:cNvPr id="106" name="Oval 105">
              <a:extLst>
                <a:ext uri="{FF2B5EF4-FFF2-40B4-BE49-F238E27FC236}">
                  <a16:creationId xmlns:a16="http://schemas.microsoft.com/office/drawing/2014/main" id="{750DC086-A827-EEA1-F118-DF41BE1504A7}"/>
                </a:ext>
              </a:extLst>
            </p:cNvPr>
            <p:cNvSpPr/>
            <p:nvPr/>
          </p:nvSpPr>
          <p:spPr>
            <a:xfrm>
              <a:off x="5832785" y="1868829"/>
              <a:ext cx="507586" cy="507586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innerShdw blurRad="2794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dirty="0">
                <a:latin typeface="Darker Grotesque" pitchFamily="2" charset="0"/>
              </a:endParaRPr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53BC1E00-DC2C-70CA-AD01-38FA56F5D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960578" y="1996622"/>
              <a:ext cx="252000" cy="252000"/>
            </a:xfrm>
            <a:prstGeom prst="rect">
              <a:avLst/>
            </a:prstGeom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grpSp>
        <p:nvGrpSpPr>
          <p:cNvPr id="108" name="!!growth">
            <a:extLst>
              <a:ext uri="{FF2B5EF4-FFF2-40B4-BE49-F238E27FC236}">
                <a16:creationId xmlns:a16="http://schemas.microsoft.com/office/drawing/2014/main" id="{166D8C8F-95DA-C3F8-C96B-26210A714E82}"/>
              </a:ext>
            </a:extLst>
          </p:cNvPr>
          <p:cNvGrpSpPr/>
          <p:nvPr/>
        </p:nvGrpSpPr>
        <p:grpSpPr>
          <a:xfrm>
            <a:off x="10992242" y="3661814"/>
            <a:ext cx="507586" cy="507586"/>
            <a:chOff x="6811776" y="4481585"/>
            <a:chExt cx="507586" cy="507586"/>
          </a:xfrm>
          <a:effectLst>
            <a:outerShdw blurRad="50800" dist="50800" dir="5400000" algn="ctr" rotWithShape="0">
              <a:schemeClr val="tx1"/>
            </a:outerShdw>
          </a:effectLst>
        </p:grpSpPr>
        <p:sp useBgFill="1">
          <p:nvSpPr>
            <p:cNvPr id="109" name="Oval 108">
              <a:extLst>
                <a:ext uri="{FF2B5EF4-FFF2-40B4-BE49-F238E27FC236}">
                  <a16:creationId xmlns:a16="http://schemas.microsoft.com/office/drawing/2014/main" id="{D1A935B9-16B8-4EA4-ECB5-F93E26ED1468}"/>
                </a:ext>
              </a:extLst>
            </p:cNvPr>
            <p:cNvSpPr/>
            <p:nvPr/>
          </p:nvSpPr>
          <p:spPr>
            <a:xfrm>
              <a:off x="6811776" y="4481585"/>
              <a:ext cx="507586" cy="507586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innerShdw blurRad="2794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dirty="0">
                <a:latin typeface="Darker Grotesque" pitchFamily="2" charset="0"/>
              </a:endParaRPr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B01ED3F3-C85A-6E07-2F45-1209EB11F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939569" y="4609378"/>
              <a:ext cx="252000" cy="252000"/>
            </a:xfrm>
            <a:prstGeom prst="rect">
              <a:avLst/>
            </a:prstGeom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grpSp>
        <p:nvGrpSpPr>
          <p:cNvPr id="111" name="!!competition">
            <a:extLst>
              <a:ext uri="{FF2B5EF4-FFF2-40B4-BE49-F238E27FC236}">
                <a16:creationId xmlns:a16="http://schemas.microsoft.com/office/drawing/2014/main" id="{A38DA15A-EDAF-D7D1-E4A2-ADB503D14FF0}"/>
              </a:ext>
            </a:extLst>
          </p:cNvPr>
          <p:cNvGrpSpPr/>
          <p:nvPr/>
        </p:nvGrpSpPr>
        <p:grpSpPr>
          <a:xfrm>
            <a:off x="10973615" y="1872644"/>
            <a:ext cx="507586" cy="507586"/>
            <a:chOff x="7790768" y="1868829"/>
            <a:chExt cx="507586" cy="507586"/>
          </a:xfrm>
          <a:effectLst>
            <a:outerShdw blurRad="50800" dist="50800" dir="5400000" algn="ctr" rotWithShape="0">
              <a:schemeClr val="tx1"/>
            </a:outerShdw>
          </a:effectLst>
        </p:grpSpPr>
        <p:sp useBgFill="1">
          <p:nvSpPr>
            <p:cNvPr id="112" name="Oval 111">
              <a:extLst>
                <a:ext uri="{FF2B5EF4-FFF2-40B4-BE49-F238E27FC236}">
                  <a16:creationId xmlns:a16="http://schemas.microsoft.com/office/drawing/2014/main" id="{FA4ECD52-FC45-BE81-5607-1EACF898E476}"/>
                </a:ext>
              </a:extLst>
            </p:cNvPr>
            <p:cNvSpPr/>
            <p:nvPr/>
          </p:nvSpPr>
          <p:spPr>
            <a:xfrm>
              <a:off x="7790768" y="1868829"/>
              <a:ext cx="507586" cy="507586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innerShdw blurRad="2794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dirty="0">
                <a:latin typeface="Darker Grotesque" pitchFamily="2" charset="0"/>
              </a:endParaRPr>
            </a:p>
          </p:txBody>
        </p:sp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A7042EB4-E775-C9F5-4107-E17F5847A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918561" y="1996622"/>
              <a:ext cx="252000" cy="252000"/>
            </a:xfrm>
            <a:prstGeom prst="rect">
              <a:avLst/>
            </a:prstGeom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grpSp>
        <p:nvGrpSpPr>
          <p:cNvPr id="114" name="!!financials">
            <a:extLst>
              <a:ext uri="{FF2B5EF4-FFF2-40B4-BE49-F238E27FC236}">
                <a16:creationId xmlns:a16="http://schemas.microsoft.com/office/drawing/2014/main" id="{AF69D5A7-292C-208C-2C3B-0888F50AA762}"/>
              </a:ext>
            </a:extLst>
          </p:cNvPr>
          <p:cNvGrpSpPr/>
          <p:nvPr/>
        </p:nvGrpSpPr>
        <p:grpSpPr>
          <a:xfrm>
            <a:off x="10166847" y="3973525"/>
            <a:ext cx="507586" cy="507586"/>
            <a:chOff x="8769760" y="4481585"/>
            <a:chExt cx="507586" cy="507586"/>
          </a:xfrm>
          <a:effectLst>
            <a:outerShdw blurRad="50800" dist="50800" dir="5400000" algn="ctr" rotWithShape="0">
              <a:schemeClr val="tx1"/>
            </a:outerShdw>
          </a:effectLst>
        </p:grpSpPr>
        <p:sp useBgFill="1">
          <p:nvSpPr>
            <p:cNvPr id="115" name="Oval 114">
              <a:extLst>
                <a:ext uri="{FF2B5EF4-FFF2-40B4-BE49-F238E27FC236}">
                  <a16:creationId xmlns:a16="http://schemas.microsoft.com/office/drawing/2014/main" id="{1F054C56-E672-E4B6-04C9-35767206F4F3}"/>
                </a:ext>
              </a:extLst>
            </p:cNvPr>
            <p:cNvSpPr/>
            <p:nvPr/>
          </p:nvSpPr>
          <p:spPr>
            <a:xfrm>
              <a:off x="8769760" y="4481585"/>
              <a:ext cx="507586" cy="507586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innerShdw blurRad="2794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dirty="0">
                <a:latin typeface="Darker Grotesque" pitchFamily="2" charset="0"/>
              </a:endParaRPr>
            </a:p>
          </p:txBody>
        </p:sp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388FB701-4737-34FB-B142-FABD96D6D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897553" y="4609378"/>
              <a:ext cx="252000" cy="252000"/>
            </a:xfrm>
            <a:prstGeom prst="rect">
              <a:avLst/>
            </a:prstGeom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grpSp>
        <p:nvGrpSpPr>
          <p:cNvPr id="117" name="!!team">
            <a:extLst>
              <a:ext uri="{FF2B5EF4-FFF2-40B4-BE49-F238E27FC236}">
                <a16:creationId xmlns:a16="http://schemas.microsoft.com/office/drawing/2014/main" id="{BF8EA430-7BE0-C952-3460-EF403EE26AFC}"/>
              </a:ext>
            </a:extLst>
          </p:cNvPr>
          <p:cNvGrpSpPr/>
          <p:nvPr/>
        </p:nvGrpSpPr>
        <p:grpSpPr>
          <a:xfrm>
            <a:off x="11421284" y="2737373"/>
            <a:ext cx="507586" cy="507586"/>
            <a:chOff x="9748751" y="1868829"/>
            <a:chExt cx="507586" cy="507586"/>
          </a:xfrm>
          <a:effectLst>
            <a:outerShdw blurRad="50800" dist="50800" dir="5400000" algn="ctr" rotWithShape="0">
              <a:schemeClr val="tx1"/>
            </a:outerShdw>
          </a:effectLst>
        </p:grpSpPr>
        <p:sp useBgFill="1">
          <p:nvSpPr>
            <p:cNvPr id="118" name="Oval 117">
              <a:extLst>
                <a:ext uri="{FF2B5EF4-FFF2-40B4-BE49-F238E27FC236}">
                  <a16:creationId xmlns:a16="http://schemas.microsoft.com/office/drawing/2014/main" id="{9948F951-A67C-76B0-7315-7D6113CEF3E5}"/>
                </a:ext>
              </a:extLst>
            </p:cNvPr>
            <p:cNvSpPr/>
            <p:nvPr/>
          </p:nvSpPr>
          <p:spPr>
            <a:xfrm>
              <a:off x="9748751" y="1868829"/>
              <a:ext cx="507586" cy="507586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innerShdw blurRad="2794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dirty="0">
                <a:latin typeface="Darker Grotesque" pitchFamily="2" charset="0"/>
              </a:endParaRPr>
            </a:p>
          </p:txBody>
        </p:sp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45AB6F8C-9C3C-6949-CA22-BAD02A87E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876544" y="1996622"/>
              <a:ext cx="252000" cy="252000"/>
            </a:xfrm>
            <a:prstGeom prst="rect">
              <a:avLst/>
            </a:prstGeom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 useBgFill="1"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BBAA737-4A6D-DE20-4BB9-47527FEF5B66}"/>
              </a:ext>
            </a:extLst>
          </p:cNvPr>
          <p:cNvSpPr/>
          <p:nvPr/>
        </p:nvSpPr>
        <p:spPr>
          <a:xfrm>
            <a:off x="10703959" y="257132"/>
            <a:ext cx="1216579" cy="403894"/>
          </a:xfrm>
          <a:prstGeom prst="roundRect">
            <a:avLst>
              <a:gd name="adj" fmla="val 50000"/>
            </a:avLst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" dirty="0">
                <a:solidFill>
                  <a:prstClr val="white"/>
                </a:solidFill>
                <a:latin typeface="Darker Grotesque" pitchFamily="2" charset="0"/>
              </a:rPr>
              <a:t>31 Dec 2024</a:t>
            </a:r>
            <a:endParaRPr lang="en-GB" sz="1200" spc="30" dirty="0">
              <a:solidFill>
                <a:prstClr val="white"/>
              </a:solidFill>
              <a:latin typeface="Darker Grotesque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15CEDA-CEE1-503D-CE16-022E8505F8B5}"/>
              </a:ext>
            </a:extLst>
          </p:cNvPr>
          <p:cNvSpPr txBox="1"/>
          <p:nvPr/>
        </p:nvSpPr>
        <p:spPr>
          <a:xfrm>
            <a:off x="3482944" y="5222747"/>
            <a:ext cx="5226111" cy="1463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lang="en-US" sz="11500" b="1" i="1" spc="-150" dirty="0">
                <a:effectLst>
                  <a:outerShdw blurRad="88900" dist="88900" dir="2700000" algn="tl" rotWithShape="0">
                    <a:prstClr val="black">
                      <a:alpha val="50000"/>
                    </a:prst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Analysis</a:t>
            </a:r>
          </a:p>
        </p:txBody>
      </p:sp>
      <p:sp useBgFill="1">
        <p:nvSpPr>
          <p:cNvPr id="2" name="Oval 1">
            <a:extLst>
              <a:ext uri="{FF2B5EF4-FFF2-40B4-BE49-F238E27FC236}">
                <a16:creationId xmlns:a16="http://schemas.microsoft.com/office/drawing/2014/main" id="{FF5A31A3-BF28-2433-3BBF-115CE72C0109}"/>
              </a:ext>
            </a:extLst>
          </p:cNvPr>
          <p:cNvSpPr/>
          <p:nvPr/>
        </p:nvSpPr>
        <p:spPr>
          <a:xfrm>
            <a:off x="3448436" y="1436038"/>
            <a:ext cx="865705" cy="865703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latin typeface="Darker Grotesque" pitchFamily="2" charset="0"/>
            </a:endParaRPr>
          </a:p>
        </p:txBody>
      </p:sp>
      <p:sp useBgFill="1">
        <p:nvSpPr>
          <p:cNvPr id="3" name="Oval 2">
            <a:extLst>
              <a:ext uri="{FF2B5EF4-FFF2-40B4-BE49-F238E27FC236}">
                <a16:creationId xmlns:a16="http://schemas.microsoft.com/office/drawing/2014/main" id="{A232ADF8-5A6D-1920-3C3D-D66020BEAB3E}"/>
              </a:ext>
            </a:extLst>
          </p:cNvPr>
          <p:cNvSpPr/>
          <p:nvPr/>
        </p:nvSpPr>
        <p:spPr>
          <a:xfrm>
            <a:off x="3471723" y="2290626"/>
            <a:ext cx="416014" cy="416013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latin typeface="Darker Grotesque" pitchFamily="2" charset="0"/>
            </a:endParaRPr>
          </a:p>
        </p:txBody>
      </p:sp>
      <p:sp useBgFill="1">
        <p:nvSpPr>
          <p:cNvPr id="4" name="Oval 3">
            <a:extLst>
              <a:ext uri="{FF2B5EF4-FFF2-40B4-BE49-F238E27FC236}">
                <a16:creationId xmlns:a16="http://schemas.microsoft.com/office/drawing/2014/main" id="{AB3CD34B-7123-36FB-E248-42347FE8B355}"/>
              </a:ext>
            </a:extLst>
          </p:cNvPr>
          <p:cNvSpPr/>
          <p:nvPr/>
        </p:nvSpPr>
        <p:spPr>
          <a:xfrm>
            <a:off x="3320078" y="2119142"/>
            <a:ext cx="244030" cy="244029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latin typeface="Darker Grotesque" pitchFamily="2" charset="0"/>
            </a:endParaRP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80E8DA2C-5834-5AA3-E38E-832B009BE6B1}"/>
              </a:ext>
            </a:extLst>
          </p:cNvPr>
          <p:cNvSpPr txBox="1"/>
          <p:nvPr/>
        </p:nvSpPr>
        <p:spPr>
          <a:xfrm>
            <a:off x="5408633" y="-790389"/>
            <a:ext cx="1374735" cy="67063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latin typeface="Orbitron Black" pitchFamily="2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5535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88900" dir="2700000" algn="tl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Darker Grotesque SemiBold" pitchFamily="2" charset="0"/>
              </a:rPr>
              <a:t>Table of</a:t>
            </a:r>
          </a:p>
          <a:p>
            <a:pPr marL="0" marR="0" lvl="0" indent="0" defTabSz="914400" rtl="0" eaLnBrk="1" fontAlgn="auto" latinLnBrk="0" hangingPunct="1">
              <a:lnSpc>
                <a:spcPct val="5535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88900" dir="2700000" algn="tl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Playfair Display" pitchFamily="2" charset="0"/>
              </a:rPr>
              <a:t>Contents</a:t>
            </a:r>
            <a:r>
              <a:rPr kumimoji="0" lang="en-US" sz="3200" b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88900" dir="2700000" algn="tl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Darker Grotesque SemiBold" pitchFamily="2" charset="0"/>
              </a:rPr>
              <a:t> </a:t>
            </a:r>
            <a:endParaRPr kumimoji="0" lang="en-US" sz="3200" b="0" i="1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88900" dist="88900" dir="2700000" algn="tl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Playfair Display" pitchFamily="2" charset="0"/>
            </a:endParaRPr>
          </a:p>
        </p:txBody>
      </p:sp>
      <p:sp useBgFill="1"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B71987D-2FFA-4797-8855-FE031C027ECB}"/>
              </a:ext>
            </a:extLst>
          </p:cNvPr>
          <p:cNvSpPr/>
          <p:nvPr/>
        </p:nvSpPr>
        <p:spPr>
          <a:xfrm>
            <a:off x="269875" y="6182644"/>
            <a:ext cx="2286204" cy="518602"/>
          </a:xfrm>
          <a:prstGeom prst="roundRect">
            <a:avLst>
              <a:gd name="adj" fmla="val 50000"/>
            </a:avLst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Darker Grotesque" pitchFamily="2" charset="0"/>
              </a:rPr>
              <a:t>Presented by: Mr. S. Syed Ibrahim,  Batch Code: MBT16</a:t>
            </a:r>
          </a:p>
        </p:txBody>
      </p:sp>
    </p:spTree>
    <p:extLst>
      <p:ext uri="{BB962C8B-B14F-4D97-AF65-F5344CB8AC3E}">
        <p14:creationId xmlns:p14="http://schemas.microsoft.com/office/powerpoint/2010/main" val="28607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96296E-6 L 0 0.1138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81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83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85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87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89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91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93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95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97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8" presetClass="emp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99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8" presetClass="emp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10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8" presetClass="emp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10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8" presetClass="emp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10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2" grpId="1" animBg="1"/>
      <p:bldP spid="29" grpId="0" animBg="1"/>
      <p:bldP spid="29" grpId="1" animBg="1"/>
      <p:bldP spid="20" grpId="0"/>
      <p:bldP spid="20" grpId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CCCD1D-24F7-7818-1BC1-F700A1D07CDD}"/>
              </a:ext>
            </a:extLst>
          </p:cNvPr>
          <p:cNvSpPr txBox="1"/>
          <p:nvPr/>
        </p:nvSpPr>
        <p:spPr>
          <a:xfrm>
            <a:off x="586162" y="1037416"/>
            <a:ext cx="11019676" cy="209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Competitive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C56D4-6002-E420-A227-B49CA7DB3AE7}"/>
              </a:ext>
            </a:extLst>
          </p:cNvPr>
          <p:cNvSpPr txBox="1"/>
          <p:nvPr/>
        </p:nvSpPr>
        <p:spPr>
          <a:xfrm>
            <a:off x="986367" y="3136452"/>
            <a:ext cx="10219267" cy="214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576960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78C0B1-9145-3B15-D39F-A30E0292DE88}"/>
              </a:ext>
            </a:extLst>
          </p:cNvPr>
          <p:cNvGrpSpPr/>
          <p:nvPr/>
        </p:nvGrpSpPr>
        <p:grpSpPr>
          <a:xfrm>
            <a:off x="299484" y="369986"/>
            <a:ext cx="11644423" cy="507586"/>
            <a:chOff x="299484" y="369986"/>
            <a:chExt cx="11644423" cy="5075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788B0-3D24-B444-9A30-B6D3868BFED3}"/>
                </a:ext>
              </a:extLst>
            </p:cNvPr>
            <p:cNvCxnSpPr/>
            <p:nvPr/>
          </p:nvCxnSpPr>
          <p:spPr>
            <a:xfrm>
              <a:off x="299484" y="623779"/>
              <a:ext cx="11644423" cy="0"/>
            </a:xfrm>
            <a:prstGeom prst="line">
              <a:avLst/>
            </a:prstGeom>
            <a:noFill/>
            <a:ln w="63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!!mission">
              <a:extLst>
                <a:ext uri="{FF2B5EF4-FFF2-40B4-BE49-F238E27FC236}">
                  <a16:creationId xmlns:a16="http://schemas.microsoft.com/office/drawing/2014/main" id="{98F7707E-45E4-7874-747F-539EE3211649}"/>
                </a:ext>
              </a:extLst>
            </p:cNvPr>
            <p:cNvGrpSpPr/>
            <p:nvPr/>
          </p:nvGrpSpPr>
          <p:grpSpPr>
            <a:xfrm>
              <a:off x="5842207" y="369986"/>
              <a:ext cx="507586" cy="507586"/>
              <a:chOff x="1700837" y="1711757"/>
              <a:chExt cx="507586" cy="507586"/>
            </a:xfrm>
          </p:grpSpPr>
          <p:sp useBgFill="1">
            <p:nvSpPr>
              <p:cNvPr id="11" name="Oval 10">
                <a:extLst>
                  <a:ext uri="{FF2B5EF4-FFF2-40B4-BE49-F238E27FC236}">
                    <a16:creationId xmlns:a16="http://schemas.microsoft.com/office/drawing/2014/main" id="{174FF9FF-5E40-050C-56CC-5CC8886A5C3A}"/>
                  </a:ext>
                </a:extLst>
              </p:cNvPr>
              <p:cNvSpPr/>
              <p:nvPr/>
            </p:nvSpPr>
            <p:spPr>
              <a:xfrm>
                <a:off x="1700837" y="1711757"/>
                <a:ext cx="507586" cy="507586"/>
              </a:xfrm>
              <a:prstGeom prst="ellipse">
                <a:avLst/>
              </a:prstGeom>
              <a:blipFill dpi="0" rotWithShape="0">
                <a:blip r:embed="rId2">
                  <a:lum/>
                </a:blip>
                <a:srcRect/>
                <a:stretch>
                  <a:fillRect l="-379491" t="-367961" r="-1922467" b="-883140"/>
                </a:stretch>
              </a:blipFill>
              <a:ln w="6350">
                <a:solidFill>
                  <a:schemeClr val="bg1"/>
                </a:solidFill>
              </a:ln>
              <a:effectLst>
                <a:innerShdw blurRad="2794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GB" dirty="0">
                  <a:latin typeface="Darker Grotesque" pitchFamily="2" charset="0"/>
                </a:endParaRPr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AFDAC79A-DBA9-31BE-8292-1DCB10D53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28630" y="1839550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18B3B81-7D65-4ACF-BF7F-D91461D7DD2F}"/>
              </a:ext>
            </a:extLst>
          </p:cNvPr>
          <p:cNvSpPr txBox="1"/>
          <p:nvPr/>
        </p:nvSpPr>
        <p:spPr>
          <a:xfrm>
            <a:off x="299484" y="407551"/>
            <a:ext cx="1205458" cy="178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61FF8-AB5B-4C8D-942E-23CBADC435EB}"/>
              </a:ext>
            </a:extLst>
          </p:cNvPr>
          <p:cNvSpPr txBox="1"/>
          <p:nvPr/>
        </p:nvSpPr>
        <p:spPr>
          <a:xfrm>
            <a:off x="1600699" y="407551"/>
            <a:ext cx="1755028" cy="1855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67D0B1-A451-4509-8A0A-487CB6DB88B9}"/>
              </a:ext>
            </a:extLst>
          </p:cNvPr>
          <p:cNvSpPr/>
          <p:nvPr/>
        </p:nvSpPr>
        <p:spPr>
          <a:xfrm>
            <a:off x="9266897" y="3839485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Reach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E0D265-6676-49A8-81B1-0573030FBDCF}"/>
              </a:ext>
            </a:extLst>
          </p:cNvPr>
          <p:cNvSpPr/>
          <p:nvPr/>
        </p:nvSpPr>
        <p:spPr>
          <a:xfrm>
            <a:off x="602844" y="122903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Competitor Identification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1991EB-6182-4335-9193-6F609E024D78}"/>
              </a:ext>
            </a:extLst>
          </p:cNvPr>
          <p:cNvSpPr/>
          <p:nvPr/>
        </p:nvSpPr>
        <p:spPr>
          <a:xfrm>
            <a:off x="3513180" y="122903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 Range Comparison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9507DF-EB98-4DE2-9926-D648FAE324AA}"/>
              </a:ext>
            </a:extLst>
          </p:cNvPr>
          <p:cNvSpPr/>
          <p:nvPr/>
        </p:nvSpPr>
        <p:spPr>
          <a:xfrm>
            <a:off x="6349791" y="120937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Pricing Strategies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Sustainability Practices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9F5047-A74D-4D71-A951-B8967FC9B65E}"/>
              </a:ext>
            </a:extLst>
          </p:cNvPr>
          <p:cNvSpPr/>
          <p:nvPr/>
        </p:nvSpPr>
        <p:spPr>
          <a:xfrm>
            <a:off x="9245379" y="1214287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Omnichannel Presence</a:t>
            </a:r>
            <a:endParaRPr lang="en-US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Reviews and Feedback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2A73FE-0A1F-4E02-9EF3-EF81DF57DD8D}"/>
              </a:ext>
            </a:extLst>
          </p:cNvPr>
          <p:cNvSpPr/>
          <p:nvPr/>
        </p:nvSpPr>
        <p:spPr>
          <a:xfrm>
            <a:off x="652001" y="38591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Brand Positioning and Marketing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E525FF-CF26-4D58-B3C6-BFB9596DF526}"/>
              </a:ext>
            </a:extLst>
          </p:cNvPr>
          <p:cNvSpPr/>
          <p:nvPr/>
        </p:nvSpPr>
        <p:spPr>
          <a:xfrm>
            <a:off x="3532851" y="386406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Experience</a:t>
            </a:r>
            <a:endParaRPr 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5CC5EB-0113-423E-8655-5D4BA2C9AD37}"/>
              </a:ext>
            </a:extLst>
          </p:cNvPr>
          <p:cNvSpPr/>
          <p:nvPr/>
        </p:nvSpPr>
        <p:spPr>
          <a:xfrm>
            <a:off x="6371298" y="3839485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Technological Innovations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DA11A-D5AF-4AA4-A0F8-61289921F552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762844" y="2309030"/>
            <a:ext cx="750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D9C295-08FF-4C94-B24B-D44E71D7AD6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673180" y="2289372"/>
            <a:ext cx="676611" cy="19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0B6BB2-7CF0-48C2-BC2F-4DED852474E1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8509791" y="2289372"/>
            <a:ext cx="735588" cy="4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B35F29-F9B6-46B9-B42D-531C599A78AA}"/>
              </a:ext>
            </a:extLst>
          </p:cNvPr>
          <p:cNvCxnSpPr>
            <a:cxnSpLocks/>
            <a:stCxn id="28" idx="4"/>
            <a:endCxn id="32" idx="0"/>
          </p:cNvCxnSpPr>
          <p:nvPr/>
        </p:nvCxnSpPr>
        <p:spPr>
          <a:xfrm>
            <a:off x="1682844" y="3389030"/>
            <a:ext cx="49157" cy="470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CDB584-D13F-4BC2-927D-90A6A001618B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2812001" y="4939142"/>
            <a:ext cx="720850" cy="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CABD99-4733-4A98-A5AA-6196B6AE4C5B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5692851" y="4919485"/>
            <a:ext cx="678447" cy="24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AD40C0-0E6E-4F5F-948B-0CBA19BEBBBE}"/>
              </a:ext>
            </a:extLst>
          </p:cNvPr>
          <p:cNvCxnSpPr>
            <a:cxnSpLocks/>
            <a:stCxn id="34" idx="6"/>
            <a:endCxn id="27" idx="2"/>
          </p:cNvCxnSpPr>
          <p:nvPr/>
        </p:nvCxnSpPr>
        <p:spPr>
          <a:xfrm>
            <a:off x="8531298" y="4919485"/>
            <a:ext cx="735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78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0A07B-90BB-4120-84D7-95A1CA9D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 Range</a:t>
            </a:r>
            <a:endParaRPr lang="en-US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81980-6607-4FCD-914C-80C3C235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2606"/>
            <a:ext cx="12064181" cy="563388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Competitors:</a:t>
            </a:r>
            <a:endParaRPr lang="en-US" sz="2000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Myntra Beauty: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Offers a mix of high-end and affordable beauty products with an emphasis on fashion integration.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Purplle: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Primarily focuses on budget-friendly beauty and wellness products, targeting Tier 2 and Tier 3 cities.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Amazon/Flipkart Beauty: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Extensive product range but lacks curated and premium exclusivity.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Sephora India: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Caters to high-end luxury beauty enthusiasts, offering premium international brands.</a:t>
            </a: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0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Nykaa:</a:t>
            </a:r>
            <a:endParaRPr lang="en-US" sz="2000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Comprehensive range including luxury, mid-tier, and budget categories.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Strong in-house brands (Nykaa Cosmetics, Kay Beauty) with a growing portfolio in skincare, cosmetics, and wellness.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Differentiation: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USP: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Private labels that offer affordability and quality.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Opportunity: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Launch more region-specific products, such as Ayurvedic or eco-conscious lines for niche markets.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9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78C0B1-9145-3B15-D39F-A30E0292DE88}"/>
              </a:ext>
            </a:extLst>
          </p:cNvPr>
          <p:cNvGrpSpPr/>
          <p:nvPr/>
        </p:nvGrpSpPr>
        <p:grpSpPr>
          <a:xfrm>
            <a:off x="299484" y="369986"/>
            <a:ext cx="11644423" cy="507586"/>
            <a:chOff x="299484" y="369986"/>
            <a:chExt cx="11644423" cy="5075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788B0-3D24-B444-9A30-B6D3868BFED3}"/>
                </a:ext>
              </a:extLst>
            </p:cNvPr>
            <p:cNvCxnSpPr/>
            <p:nvPr/>
          </p:nvCxnSpPr>
          <p:spPr>
            <a:xfrm>
              <a:off x="299484" y="623779"/>
              <a:ext cx="11644423" cy="0"/>
            </a:xfrm>
            <a:prstGeom prst="line">
              <a:avLst/>
            </a:prstGeom>
            <a:noFill/>
            <a:ln w="63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!!mission">
              <a:extLst>
                <a:ext uri="{FF2B5EF4-FFF2-40B4-BE49-F238E27FC236}">
                  <a16:creationId xmlns:a16="http://schemas.microsoft.com/office/drawing/2014/main" id="{98F7707E-45E4-7874-747F-539EE3211649}"/>
                </a:ext>
              </a:extLst>
            </p:cNvPr>
            <p:cNvGrpSpPr/>
            <p:nvPr/>
          </p:nvGrpSpPr>
          <p:grpSpPr>
            <a:xfrm>
              <a:off x="5842207" y="369986"/>
              <a:ext cx="507586" cy="507586"/>
              <a:chOff x="1700837" y="1711757"/>
              <a:chExt cx="507586" cy="507586"/>
            </a:xfrm>
          </p:grpSpPr>
          <p:sp useBgFill="1">
            <p:nvSpPr>
              <p:cNvPr id="11" name="Oval 10">
                <a:extLst>
                  <a:ext uri="{FF2B5EF4-FFF2-40B4-BE49-F238E27FC236}">
                    <a16:creationId xmlns:a16="http://schemas.microsoft.com/office/drawing/2014/main" id="{174FF9FF-5E40-050C-56CC-5CC8886A5C3A}"/>
                  </a:ext>
                </a:extLst>
              </p:cNvPr>
              <p:cNvSpPr/>
              <p:nvPr/>
            </p:nvSpPr>
            <p:spPr>
              <a:xfrm>
                <a:off x="1700837" y="1711757"/>
                <a:ext cx="507586" cy="507586"/>
              </a:xfrm>
              <a:prstGeom prst="ellipse">
                <a:avLst/>
              </a:prstGeom>
              <a:blipFill dpi="0" rotWithShape="0">
                <a:blip r:embed="rId2">
                  <a:lum/>
                </a:blip>
                <a:srcRect/>
                <a:stretch>
                  <a:fillRect l="-379491" t="-367961" r="-1922467" b="-883140"/>
                </a:stretch>
              </a:blipFill>
              <a:ln w="6350">
                <a:solidFill>
                  <a:schemeClr val="bg1"/>
                </a:solidFill>
              </a:ln>
              <a:effectLst>
                <a:innerShdw blurRad="2794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GB" dirty="0">
                  <a:latin typeface="Darker Grotesque" pitchFamily="2" charset="0"/>
                </a:endParaRPr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AFDAC79A-DBA9-31BE-8292-1DCB10D53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28630" y="1839550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18B3B81-7D65-4ACF-BF7F-D91461D7DD2F}"/>
              </a:ext>
            </a:extLst>
          </p:cNvPr>
          <p:cNvSpPr txBox="1"/>
          <p:nvPr/>
        </p:nvSpPr>
        <p:spPr>
          <a:xfrm>
            <a:off x="299484" y="407551"/>
            <a:ext cx="1205458" cy="178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61FF8-AB5B-4C8D-942E-23CBADC435EB}"/>
              </a:ext>
            </a:extLst>
          </p:cNvPr>
          <p:cNvSpPr txBox="1"/>
          <p:nvPr/>
        </p:nvSpPr>
        <p:spPr>
          <a:xfrm>
            <a:off x="1600699" y="407551"/>
            <a:ext cx="1755028" cy="1855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67D0B1-A451-4509-8A0A-487CB6DB88B9}"/>
              </a:ext>
            </a:extLst>
          </p:cNvPr>
          <p:cNvSpPr/>
          <p:nvPr/>
        </p:nvSpPr>
        <p:spPr>
          <a:xfrm>
            <a:off x="9266897" y="3839485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Reach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E0D265-6676-49A8-81B1-0573030FBDCF}"/>
              </a:ext>
            </a:extLst>
          </p:cNvPr>
          <p:cNvSpPr/>
          <p:nvPr/>
        </p:nvSpPr>
        <p:spPr>
          <a:xfrm>
            <a:off x="602844" y="122903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Competitor Identification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1991EB-6182-4335-9193-6F609E024D78}"/>
              </a:ext>
            </a:extLst>
          </p:cNvPr>
          <p:cNvSpPr/>
          <p:nvPr/>
        </p:nvSpPr>
        <p:spPr>
          <a:xfrm>
            <a:off x="3513180" y="122903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 Range Comparison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9507DF-EB98-4DE2-9926-D648FAE324AA}"/>
              </a:ext>
            </a:extLst>
          </p:cNvPr>
          <p:cNvSpPr/>
          <p:nvPr/>
        </p:nvSpPr>
        <p:spPr>
          <a:xfrm>
            <a:off x="6349791" y="120937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Pricing Strategies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Sustainability Practices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9F5047-A74D-4D71-A951-B8967FC9B65E}"/>
              </a:ext>
            </a:extLst>
          </p:cNvPr>
          <p:cNvSpPr/>
          <p:nvPr/>
        </p:nvSpPr>
        <p:spPr>
          <a:xfrm>
            <a:off x="9245379" y="1214287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Omnichannel Presence</a:t>
            </a:r>
            <a:endParaRPr lang="en-US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Reviews and Feedback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2A73FE-0A1F-4E02-9EF3-EF81DF57DD8D}"/>
              </a:ext>
            </a:extLst>
          </p:cNvPr>
          <p:cNvSpPr/>
          <p:nvPr/>
        </p:nvSpPr>
        <p:spPr>
          <a:xfrm>
            <a:off x="652001" y="38591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Brand Positioning and Marketing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E525FF-CF26-4D58-B3C6-BFB9596DF526}"/>
              </a:ext>
            </a:extLst>
          </p:cNvPr>
          <p:cNvSpPr/>
          <p:nvPr/>
        </p:nvSpPr>
        <p:spPr>
          <a:xfrm>
            <a:off x="3532851" y="386406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Experience</a:t>
            </a:r>
            <a:endParaRPr 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5CC5EB-0113-423E-8655-5D4BA2C9AD37}"/>
              </a:ext>
            </a:extLst>
          </p:cNvPr>
          <p:cNvSpPr/>
          <p:nvPr/>
        </p:nvSpPr>
        <p:spPr>
          <a:xfrm>
            <a:off x="6371298" y="3839485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Technological Innovations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DA11A-D5AF-4AA4-A0F8-61289921F552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762844" y="2309030"/>
            <a:ext cx="750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D9C295-08FF-4C94-B24B-D44E71D7AD6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673180" y="2289372"/>
            <a:ext cx="676611" cy="19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0B6BB2-7CF0-48C2-BC2F-4DED852474E1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8509791" y="2289372"/>
            <a:ext cx="735588" cy="4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B35F29-F9B6-46B9-B42D-531C599A78AA}"/>
              </a:ext>
            </a:extLst>
          </p:cNvPr>
          <p:cNvCxnSpPr>
            <a:cxnSpLocks/>
            <a:stCxn id="28" idx="4"/>
            <a:endCxn id="32" idx="0"/>
          </p:cNvCxnSpPr>
          <p:nvPr/>
        </p:nvCxnSpPr>
        <p:spPr>
          <a:xfrm>
            <a:off x="1682844" y="3389030"/>
            <a:ext cx="49157" cy="470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CDB584-D13F-4BC2-927D-90A6A001618B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2812001" y="4939142"/>
            <a:ext cx="720850" cy="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CABD99-4733-4A98-A5AA-6196B6AE4C5B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5692851" y="4919485"/>
            <a:ext cx="678447" cy="24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AD40C0-0E6E-4F5F-948B-0CBA19BEBBBE}"/>
              </a:ext>
            </a:extLst>
          </p:cNvPr>
          <p:cNvCxnSpPr>
            <a:cxnSpLocks/>
            <a:stCxn id="34" idx="6"/>
            <a:endCxn id="27" idx="2"/>
          </p:cNvCxnSpPr>
          <p:nvPr/>
        </p:nvCxnSpPr>
        <p:spPr>
          <a:xfrm>
            <a:off x="8531298" y="4919485"/>
            <a:ext cx="735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5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0A07B-90BB-4120-84D7-95A1CA9D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64181" cy="1325563"/>
          </a:xfrm>
        </p:spPr>
        <p:txBody>
          <a:bodyPr>
            <a:no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 and Offline Integration (Omnichannel)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81980-6607-4FCD-914C-80C3C235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6567"/>
            <a:ext cx="12064181" cy="5560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Competitors:</a:t>
            </a:r>
            <a:endParaRPr lang="en-US" sz="2400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Myntra and Tata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CliQ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Omnichannel presence with features like in-store returns and product availability checks.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Zara and Reliance Trends: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Allow checking in-store availability online but have limited beauty product offerings.</a:t>
            </a:r>
          </a:p>
          <a:p>
            <a:pPr marL="0" indent="0">
              <a:buNone/>
            </a:pPr>
            <a:r>
              <a:rPr lang="en-US" sz="24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Nykaa:</a:t>
            </a:r>
            <a:endParaRPr lang="en-US" sz="2400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Strong omnichannel strategy with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Nykaa Luxe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Nykaa On Trend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platform integrates seamlessly with physical store operations.</a:t>
            </a:r>
          </a:p>
          <a:p>
            <a:pPr marL="0" indent="0">
              <a:buNone/>
            </a:pPr>
            <a:r>
              <a:rPr lang="en-US" sz="24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Differentiation:</a:t>
            </a:r>
            <a:endParaRPr lang="en-US" sz="2400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USP: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Exclusive physical stores dedicated to beauty and wellness, with premium interiors for a luxurious experience.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Opportunity: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Enhance the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"Check In-Store Availability"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feature for real-time updates and introduce in-store exclusive benefits for online buyers.</a:t>
            </a:r>
          </a:p>
        </p:txBody>
      </p:sp>
    </p:spTree>
    <p:extLst>
      <p:ext uri="{BB962C8B-B14F-4D97-AF65-F5344CB8AC3E}">
        <p14:creationId xmlns:p14="http://schemas.microsoft.com/office/powerpoint/2010/main" val="2849860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78C0B1-9145-3B15-D39F-A30E0292DE88}"/>
              </a:ext>
            </a:extLst>
          </p:cNvPr>
          <p:cNvGrpSpPr/>
          <p:nvPr/>
        </p:nvGrpSpPr>
        <p:grpSpPr>
          <a:xfrm>
            <a:off x="299484" y="369986"/>
            <a:ext cx="11644423" cy="507586"/>
            <a:chOff x="299484" y="369986"/>
            <a:chExt cx="11644423" cy="5075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788B0-3D24-B444-9A30-B6D3868BFED3}"/>
                </a:ext>
              </a:extLst>
            </p:cNvPr>
            <p:cNvCxnSpPr/>
            <p:nvPr/>
          </p:nvCxnSpPr>
          <p:spPr>
            <a:xfrm>
              <a:off x="299484" y="623779"/>
              <a:ext cx="11644423" cy="0"/>
            </a:xfrm>
            <a:prstGeom prst="line">
              <a:avLst/>
            </a:prstGeom>
            <a:noFill/>
            <a:ln w="63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!!mission">
              <a:extLst>
                <a:ext uri="{FF2B5EF4-FFF2-40B4-BE49-F238E27FC236}">
                  <a16:creationId xmlns:a16="http://schemas.microsoft.com/office/drawing/2014/main" id="{98F7707E-45E4-7874-747F-539EE3211649}"/>
                </a:ext>
              </a:extLst>
            </p:cNvPr>
            <p:cNvGrpSpPr/>
            <p:nvPr/>
          </p:nvGrpSpPr>
          <p:grpSpPr>
            <a:xfrm>
              <a:off x="5842207" y="369986"/>
              <a:ext cx="507586" cy="507586"/>
              <a:chOff x="1700837" y="1711757"/>
              <a:chExt cx="507586" cy="507586"/>
            </a:xfrm>
          </p:grpSpPr>
          <p:sp useBgFill="1">
            <p:nvSpPr>
              <p:cNvPr id="11" name="Oval 10">
                <a:extLst>
                  <a:ext uri="{FF2B5EF4-FFF2-40B4-BE49-F238E27FC236}">
                    <a16:creationId xmlns:a16="http://schemas.microsoft.com/office/drawing/2014/main" id="{174FF9FF-5E40-050C-56CC-5CC8886A5C3A}"/>
                  </a:ext>
                </a:extLst>
              </p:cNvPr>
              <p:cNvSpPr/>
              <p:nvPr/>
            </p:nvSpPr>
            <p:spPr>
              <a:xfrm>
                <a:off x="1700837" y="1711757"/>
                <a:ext cx="507586" cy="507586"/>
              </a:xfrm>
              <a:prstGeom prst="ellipse">
                <a:avLst/>
              </a:prstGeom>
              <a:blipFill dpi="0" rotWithShape="0">
                <a:blip r:embed="rId2">
                  <a:lum/>
                </a:blip>
                <a:srcRect/>
                <a:stretch>
                  <a:fillRect l="-379491" t="-367961" r="-1922467" b="-883140"/>
                </a:stretch>
              </a:blipFill>
              <a:ln w="6350">
                <a:solidFill>
                  <a:schemeClr val="bg1"/>
                </a:solidFill>
              </a:ln>
              <a:effectLst>
                <a:innerShdw blurRad="2794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GB" dirty="0">
                  <a:latin typeface="Darker Grotesque" pitchFamily="2" charset="0"/>
                </a:endParaRPr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AFDAC79A-DBA9-31BE-8292-1DCB10D53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28630" y="1839550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18B3B81-7D65-4ACF-BF7F-D91461D7DD2F}"/>
              </a:ext>
            </a:extLst>
          </p:cNvPr>
          <p:cNvSpPr txBox="1"/>
          <p:nvPr/>
        </p:nvSpPr>
        <p:spPr>
          <a:xfrm>
            <a:off x="299484" y="407551"/>
            <a:ext cx="1205458" cy="178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61FF8-AB5B-4C8D-942E-23CBADC435EB}"/>
              </a:ext>
            </a:extLst>
          </p:cNvPr>
          <p:cNvSpPr txBox="1"/>
          <p:nvPr/>
        </p:nvSpPr>
        <p:spPr>
          <a:xfrm>
            <a:off x="1600699" y="407551"/>
            <a:ext cx="1755028" cy="1855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67D0B1-A451-4509-8A0A-487CB6DB88B9}"/>
              </a:ext>
            </a:extLst>
          </p:cNvPr>
          <p:cNvSpPr/>
          <p:nvPr/>
        </p:nvSpPr>
        <p:spPr>
          <a:xfrm>
            <a:off x="9266897" y="3839485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Reach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E0D265-6676-49A8-81B1-0573030FBDCF}"/>
              </a:ext>
            </a:extLst>
          </p:cNvPr>
          <p:cNvSpPr/>
          <p:nvPr/>
        </p:nvSpPr>
        <p:spPr>
          <a:xfrm>
            <a:off x="602844" y="122903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Competitor Identification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1991EB-6182-4335-9193-6F609E024D78}"/>
              </a:ext>
            </a:extLst>
          </p:cNvPr>
          <p:cNvSpPr/>
          <p:nvPr/>
        </p:nvSpPr>
        <p:spPr>
          <a:xfrm>
            <a:off x="3513180" y="122903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 Range Comparison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9507DF-EB98-4DE2-9926-D648FAE324AA}"/>
              </a:ext>
            </a:extLst>
          </p:cNvPr>
          <p:cNvSpPr/>
          <p:nvPr/>
        </p:nvSpPr>
        <p:spPr>
          <a:xfrm>
            <a:off x="6349791" y="120937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Pricing Strategies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Sustainability Practices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9F5047-A74D-4D71-A951-B8967FC9B65E}"/>
              </a:ext>
            </a:extLst>
          </p:cNvPr>
          <p:cNvSpPr/>
          <p:nvPr/>
        </p:nvSpPr>
        <p:spPr>
          <a:xfrm>
            <a:off x="9245379" y="1214287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Omnichannel Presence</a:t>
            </a:r>
            <a:endParaRPr lang="en-US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Reviews and Feedback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2A73FE-0A1F-4E02-9EF3-EF81DF57DD8D}"/>
              </a:ext>
            </a:extLst>
          </p:cNvPr>
          <p:cNvSpPr/>
          <p:nvPr/>
        </p:nvSpPr>
        <p:spPr>
          <a:xfrm>
            <a:off x="652001" y="38591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Brand Positioning and Marketing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E525FF-CF26-4D58-B3C6-BFB9596DF526}"/>
              </a:ext>
            </a:extLst>
          </p:cNvPr>
          <p:cNvSpPr/>
          <p:nvPr/>
        </p:nvSpPr>
        <p:spPr>
          <a:xfrm>
            <a:off x="3532851" y="386406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Experience</a:t>
            </a:r>
            <a:endParaRPr 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5CC5EB-0113-423E-8655-5D4BA2C9AD37}"/>
              </a:ext>
            </a:extLst>
          </p:cNvPr>
          <p:cNvSpPr/>
          <p:nvPr/>
        </p:nvSpPr>
        <p:spPr>
          <a:xfrm>
            <a:off x="6371298" y="3839485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Technological Innovations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DA11A-D5AF-4AA4-A0F8-61289921F552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762844" y="2309030"/>
            <a:ext cx="750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D9C295-08FF-4C94-B24B-D44E71D7AD6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673180" y="2289372"/>
            <a:ext cx="676611" cy="19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0B6BB2-7CF0-48C2-BC2F-4DED852474E1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8509791" y="2289372"/>
            <a:ext cx="735588" cy="4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B35F29-F9B6-46B9-B42D-531C599A78AA}"/>
              </a:ext>
            </a:extLst>
          </p:cNvPr>
          <p:cNvCxnSpPr>
            <a:cxnSpLocks/>
            <a:stCxn id="28" idx="4"/>
            <a:endCxn id="32" idx="0"/>
          </p:cNvCxnSpPr>
          <p:nvPr/>
        </p:nvCxnSpPr>
        <p:spPr>
          <a:xfrm>
            <a:off x="1682844" y="3389030"/>
            <a:ext cx="49157" cy="470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CDB584-D13F-4BC2-927D-90A6A001618B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2812001" y="4939142"/>
            <a:ext cx="720850" cy="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CABD99-4733-4A98-A5AA-6196B6AE4C5B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5692851" y="4919485"/>
            <a:ext cx="678447" cy="24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AD40C0-0E6E-4F5F-948B-0CBA19BEBBBE}"/>
              </a:ext>
            </a:extLst>
          </p:cNvPr>
          <p:cNvCxnSpPr>
            <a:cxnSpLocks/>
            <a:stCxn id="34" idx="6"/>
            <a:endCxn id="27" idx="2"/>
          </p:cNvCxnSpPr>
          <p:nvPr/>
        </p:nvCxnSpPr>
        <p:spPr>
          <a:xfrm>
            <a:off x="8531298" y="4919485"/>
            <a:ext cx="735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14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0A07B-90BB-4120-84D7-95A1CA9D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64181" cy="1325563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Technological Innovation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81980-6607-4FCD-914C-80C3C235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6565"/>
            <a:ext cx="12064181" cy="55604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Competitors:</a:t>
            </a:r>
            <a:endParaRPr lang="en-US" sz="2400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Sephora: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Virtual try-on tools and personalized beauty consultations online.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AI-driven personalized recommendations based on browsing and purchase history.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Purplle: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Uses AI to provide curated beauty kits for budget-conscious users.</a:t>
            </a:r>
          </a:p>
          <a:p>
            <a:pPr marL="0" indent="0">
              <a:buNone/>
            </a:pPr>
            <a:r>
              <a:rPr lang="en-US" sz="24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Nykaa:</a:t>
            </a:r>
            <a:endParaRPr lang="en-US" sz="2400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Personalized recommendations based on AI and analytics.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 content creation (blogs, tutorials, YouTube) to engage users.</a:t>
            </a:r>
          </a:p>
          <a:p>
            <a:pPr marL="0" indent="0">
              <a:buNone/>
            </a:pPr>
            <a:r>
              <a:rPr lang="en-US" sz="24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Differentiation:</a:t>
            </a:r>
            <a:endParaRPr lang="en-US" sz="2400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USP: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High engagement through the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Nykaa Network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community and influencer collaborations.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Opportunity: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Introduce AR/VR-powered virtual consultations and gamified experiences to drive deeper customer engagement.</a:t>
            </a:r>
          </a:p>
        </p:txBody>
      </p:sp>
    </p:spTree>
    <p:extLst>
      <p:ext uri="{BB962C8B-B14F-4D97-AF65-F5344CB8AC3E}">
        <p14:creationId xmlns:p14="http://schemas.microsoft.com/office/powerpoint/2010/main" val="2327556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78C0B1-9145-3B15-D39F-A30E0292DE88}"/>
              </a:ext>
            </a:extLst>
          </p:cNvPr>
          <p:cNvGrpSpPr/>
          <p:nvPr/>
        </p:nvGrpSpPr>
        <p:grpSpPr>
          <a:xfrm>
            <a:off x="299484" y="369986"/>
            <a:ext cx="11644423" cy="507586"/>
            <a:chOff x="299484" y="369986"/>
            <a:chExt cx="11644423" cy="5075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788B0-3D24-B444-9A30-B6D3868BFED3}"/>
                </a:ext>
              </a:extLst>
            </p:cNvPr>
            <p:cNvCxnSpPr/>
            <p:nvPr/>
          </p:nvCxnSpPr>
          <p:spPr>
            <a:xfrm>
              <a:off x="299484" y="623779"/>
              <a:ext cx="11644423" cy="0"/>
            </a:xfrm>
            <a:prstGeom prst="line">
              <a:avLst/>
            </a:prstGeom>
            <a:noFill/>
            <a:ln w="63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!!mission">
              <a:extLst>
                <a:ext uri="{FF2B5EF4-FFF2-40B4-BE49-F238E27FC236}">
                  <a16:creationId xmlns:a16="http://schemas.microsoft.com/office/drawing/2014/main" id="{98F7707E-45E4-7874-747F-539EE3211649}"/>
                </a:ext>
              </a:extLst>
            </p:cNvPr>
            <p:cNvGrpSpPr/>
            <p:nvPr/>
          </p:nvGrpSpPr>
          <p:grpSpPr>
            <a:xfrm>
              <a:off x="5842207" y="369986"/>
              <a:ext cx="507586" cy="507586"/>
              <a:chOff x="1700837" y="1711757"/>
              <a:chExt cx="507586" cy="507586"/>
            </a:xfrm>
          </p:grpSpPr>
          <p:sp useBgFill="1">
            <p:nvSpPr>
              <p:cNvPr id="11" name="Oval 10">
                <a:extLst>
                  <a:ext uri="{FF2B5EF4-FFF2-40B4-BE49-F238E27FC236}">
                    <a16:creationId xmlns:a16="http://schemas.microsoft.com/office/drawing/2014/main" id="{174FF9FF-5E40-050C-56CC-5CC8886A5C3A}"/>
                  </a:ext>
                </a:extLst>
              </p:cNvPr>
              <p:cNvSpPr/>
              <p:nvPr/>
            </p:nvSpPr>
            <p:spPr>
              <a:xfrm>
                <a:off x="1700837" y="1711757"/>
                <a:ext cx="507586" cy="507586"/>
              </a:xfrm>
              <a:prstGeom prst="ellipse">
                <a:avLst/>
              </a:prstGeom>
              <a:blipFill dpi="0" rotWithShape="0">
                <a:blip r:embed="rId2">
                  <a:lum/>
                </a:blip>
                <a:srcRect/>
                <a:stretch>
                  <a:fillRect l="-379491" t="-367961" r="-1922467" b="-883140"/>
                </a:stretch>
              </a:blipFill>
              <a:ln w="6350">
                <a:solidFill>
                  <a:schemeClr val="bg1"/>
                </a:solidFill>
              </a:ln>
              <a:effectLst>
                <a:innerShdw blurRad="2794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GB" dirty="0">
                  <a:latin typeface="Darker Grotesque" pitchFamily="2" charset="0"/>
                </a:endParaRPr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AFDAC79A-DBA9-31BE-8292-1DCB10D53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28630" y="1839550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18B3B81-7D65-4ACF-BF7F-D91461D7DD2F}"/>
              </a:ext>
            </a:extLst>
          </p:cNvPr>
          <p:cNvSpPr txBox="1"/>
          <p:nvPr/>
        </p:nvSpPr>
        <p:spPr>
          <a:xfrm>
            <a:off x="299484" y="407551"/>
            <a:ext cx="1205458" cy="178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61FF8-AB5B-4C8D-942E-23CBADC435EB}"/>
              </a:ext>
            </a:extLst>
          </p:cNvPr>
          <p:cNvSpPr txBox="1"/>
          <p:nvPr/>
        </p:nvSpPr>
        <p:spPr>
          <a:xfrm>
            <a:off x="1600699" y="407551"/>
            <a:ext cx="1755028" cy="1855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67D0B1-A451-4509-8A0A-487CB6DB88B9}"/>
              </a:ext>
            </a:extLst>
          </p:cNvPr>
          <p:cNvSpPr/>
          <p:nvPr/>
        </p:nvSpPr>
        <p:spPr>
          <a:xfrm>
            <a:off x="9266897" y="3839485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Reach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E0D265-6676-49A8-81B1-0573030FBDCF}"/>
              </a:ext>
            </a:extLst>
          </p:cNvPr>
          <p:cNvSpPr/>
          <p:nvPr/>
        </p:nvSpPr>
        <p:spPr>
          <a:xfrm>
            <a:off x="602844" y="122903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Competitor Identification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1991EB-6182-4335-9193-6F609E024D78}"/>
              </a:ext>
            </a:extLst>
          </p:cNvPr>
          <p:cNvSpPr/>
          <p:nvPr/>
        </p:nvSpPr>
        <p:spPr>
          <a:xfrm>
            <a:off x="3513180" y="122903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 Range Comparison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9507DF-EB98-4DE2-9926-D648FAE324AA}"/>
              </a:ext>
            </a:extLst>
          </p:cNvPr>
          <p:cNvSpPr/>
          <p:nvPr/>
        </p:nvSpPr>
        <p:spPr>
          <a:xfrm>
            <a:off x="6349791" y="120937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Pricing Strategies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Sustainability Practices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9F5047-A74D-4D71-A951-B8967FC9B65E}"/>
              </a:ext>
            </a:extLst>
          </p:cNvPr>
          <p:cNvSpPr/>
          <p:nvPr/>
        </p:nvSpPr>
        <p:spPr>
          <a:xfrm>
            <a:off x="9245379" y="1214287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Omnichannel Presence</a:t>
            </a:r>
            <a:endParaRPr lang="en-US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Reviews and Feedback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2A73FE-0A1F-4E02-9EF3-EF81DF57DD8D}"/>
              </a:ext>
            </a:extLst>
          </p:cNvPr>
          <p:cNvSpPr/>
          <p:nvPr/>
        </p:nvSpPr>
        <p:spPr>
          <a:xfrm>
            <a:off x="652001" y="38591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Brand Positioning and Marketing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E525FF-CF26-4D58-B3C6-BFB9596DF526}"/>
              </a:ext>
            </a:extLst>
          </p:cNvPr>
          <p:cNvSpPr/>
          <p:nvPr/>
        </p:nvSpPr>
        <p:spPr>
          <a:xfrm>
            <a:off x="3532851" y="386406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Experience</a:t>
            </a:r>
            <a:endParaRPr 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5CC5EB-0113-423E-8655-5D4BA2C9AD37}"/>
              </a:ext>
            </a:extLst>
          </p:cNvPr>
          <p:cNvSpPr/>
          <p:nvPr/>
        </p:nvSpPr>
        <p:spPr>
          <a:xfrm>
            <a:off x="6371298" y="3839485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Technological Innovations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DA11A-D5AF-4AA4-A0F8-61289921F552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762844" y="2309030"/>
            <a:ext cx="750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D9C295-08FF-4C94-B24B-D44E71D7AD6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673180" y="2289372"/>
            <a:ext cx="676611" cy="19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0B6BB2-7CF0-48C2-BC2F-4DED852474E1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8509791" y="2289372"/>
            <a:ext cx="735588" cy="4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B35F29-F9B6-46B9-B42D-531C599A78AA}"/>
              </a:ext>
            </a:extLst>
          </p:cNvPr>
          <p:cNvCxnSpPr>
            <a:cxnSpLocks/>
            <a:stCxn id="28" idx="4"/>
            <a:endCxn id="32" idx="0"/>
          </p:cNvCxnSpPr>
          <p:nvPr/>
        </p:nvCxnSpPr>
        <p:spPr>
          <a:xfrm>
            <a:off x="1682844" y="3389030"/>
            <a:ext cx="49157" cy="470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CDB584-D13F-4BC2-927D-90A6A001618B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2812001" y="4939142"/>
            <a:ext cx="720850" cy="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CABD99-4733-4A98-A5AA-6196B6AE4C5B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5692851" y="4919485"/>
            <a:ext cx="678447" cy="24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AD40C0-0E6E-4F5F-948B-0CBA19BEBBBE}"/>
              </a:ext>
            </a:extLst>
          </p:cNvPr>
          <p:cNvCxnSpPr>
            <a:cxnSpLocks/>
            <a:stCxn id="34" idx="6"/>
            <a:endCxn id="27" idx="2"/>
          </p:cNvCxnSpPr>
          <p:nvPr/>
        </p:nvCxnSpPr>
        <p:spPr>
          <a:xfrm>
            <a:off x="8531298" y="4919485"/>
            <a:ext cx="735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50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0A07B-90BB-4120-84D7-95A1CA9D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64181" cy="1325563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Engagement and Loyalty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81980-6607-4FCD-914C-80C3C235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5064"/>
            <a:ext cx="12064181" cy="5560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Competitors:</a:t>
            </a:r>
            <a:endParaRPr lang="en-US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Myntra and Amazon: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Large-scale loyalty programs (Myntra Insider, Amazon Prime).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Sephora: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Industry-leading loyalty program (Beauty Pass) offering exclusive benefits for repeat customers.</a:t>
            </a:r>
          </a:p>
          <a:p>
            <a:pPr marL="0" indent="0">
              <a:buNone/>
            </a:pPr>
            <a:r>
              <a:rPr lang="en-US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Nykaa:</a:t>
            </a:r>
            <a:endParaRPr lang="en-US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Nykaa’s reward program provides discounts and early access to sales.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Strong presence on social media with active influencer collaborations.</a:t>
            </a:r>
          </a:p>
          <a:p>
            <a:pPr marL="0" indent="0">
              <a:buNone/>
            </a:pPr>
            <a:r>
              <a:rPr lang="en-US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Differentiation:</a:t>
            </a:r>
            <a:endParaRPr lang="en-US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USP: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Influencer marketing focused on regional and micro-influencers.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Opportunity: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Expand loyalty programs with tier-based rewards, subscription boxes, and exclusive early access to product launches.</a:t>
            </a:r>
          </a:p>
        </p:txBody>
      </p:sp>
    </p:spTree>
    <p:extLst>
      <p:ext uri="{BB962C8B-B14F-4D97-AF65-F5344CB8AC3E}">
        <p14:creationId xmlns:p14="http://schemas.microsoft.com/office/powerpoint/2010/main" val="903185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78C0B1-9145-3B15-D39F-A30E0292DE88}"/>
              </a:ext>
            </a:extLst>
          </p:cNvPr>
          <p:cNvGrpSpPr/>
          <p:nvPr/>
        </p:nvGrpSpPr>
        <p:grpSpPr>
          <a:xfrm>
            <a:off x="299484" y="369986"/>
            <a:ext cx="11644423" cy="507586"/>
            <a:chOff x="299484" y="369986"/>
            <a:chExt cx="11644423" cy="5075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788B0-3D24-B444-9A30-B6D3868BFED3}"/>
                </a:ext>
              </a:extLst>
            </p:cNvPr>
            <p:cNvCxnSpPr/>
            <p:nvPr/>
          </p:nvCxnSpPr>
          <p:spPr>
            <a:xfrm>
              <a:off x="299484" y="623779"/>
              <a:ext cx="11644423" cy="0"/>
            </a:xfrm>
            <a:prstGeom prst="line">
              <a:avLst/>
            </a:prstGeom>
            <a:noFill/>
            <a:ln w="63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!!mission">
              <a:extLst>
                <a:ext uri="{FF2B5EF4-FFF2-40B4-BE49-F238E27FC236}">
                  <a16:creationId xmlns:a16="http://schemas.microsoft.com/office/drawing/2014/main" id="{98F7707E-45E4-7874-747F-539EE3211649}"/>
                </a:ext>
              </a:extLst>
            </p:cNvPr>
            <p:cNvGrpSpPr/>
            <p:nvPr/>
          </p:nvGrpSpPr>
          <p:grpSpPr>
            <a:xfrm>
              <a:off x="5842207" y="369986"/>
              <a:ext cx="507586" cy="507586"/>
              <a:chOff x="1700837" y="1711757"/>
              <a:chExt cx="507586" cy="507586"/>
            </a:xfrm>
          </p:grpSpPr>
          <p:sp useBgFill="1">
            <p:nvSpPr>
              <p:cNvPr id="11" name="Oval 10">
                <a:extLst>
                  <a:ext uri="{FF2B5EF4-FFF2-40B4-BE49-F238E27FC236}">
                    <a16:creationId xmlns:a16="http://schemas.microsoft.com/office/drawing/2014/main" id="{174FF9FF-5E40-050C-56CC-5CC8886A5C3A}"/>
                  </a:ext>
                </a:extLst>
              </p:cNvPr>
              <p:cNvSpPr/>
              <p:nvPr/>
            </p:nvSpPr>
            <p:spPr>
              <a:xfrm>
                <a:off x="1700837" y="1711757"/>
                <a:ext cx="507586" cy="507586"/>
              </a:xfrm>
              <a:prstGeom prst="ellipse">
                <a:avLst/>
              </a:prstGeom>
              <a:blipFill dpi="0" rotWithShape="0">
                <a:blip r:embed="rId2">
                  <a:lum/>
                </a:blip>
                <a:srcRect/>
                <a:stretch>
                  <a:fillRect l="-379491" t="-367961" r="-1922467" b="-883140"/>
                </a:stretch>
              </a:blipFill>
              <a:ln w="6350">
                <a:solidFill>
                  <a:schemeClr val="bg1"/>
                </a:solidFill>
              </a:ln>
              <a:effectLst>
                <a:innerShdw blurRad="2794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GB" dirty="0">
                  <a:latin typeface="Darker Grotesque" pitchFamily="2" charset="0"/>
                </a:endParaRPr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AFDAC79A-DBA9-31BE-8292-1DCB10D53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28630" y="1839550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18B3B81-7D65-4ACF-BF7F-D91461D7DD2F}"/>
              </a:ext>
            </a:extLst>
          </p:cNvPr>
          <p:cNvSpPr txBox="1"/>
          <p:nvPr/>
        </p:nvSpPr>
        <p:spPr>
          <a:xfrm>
            <a:off x="299484" y="407551"/>
            <a:ext cx="1205458" cy="178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61FF8-AB5B-4C8D-942E-23CBADC435EB}"/>
              </a:ext>
            </a:extLst>
          </p:cNvPr>
          <p:cNvSpPr txBox="1"/>
          <p:nvPr/>
        </p:nvSpPr>
        <p:spPr>
          <a:xfrm>
            <a:off x="1600699" y="407551"/>
            <a:ext cx="1755028" cy="1855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67D0B1-A451-4509-8A0A-487CB6DB88B9}"/>
              </a:ext>
            </a:extLst>
          </p:cNvPr>
          <p:cNvSpPr/>
          <p:nvPr/>
        </p:nvSpPr>
        <p:spPr>
          <a:xfrm>
            <a:off x="9266897" y="3839485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Reach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E0D265-6676-49A8-81B1-0573030FBDCF}"/>
              </a:ext>
            </a:extLst>
          </p:cNvPr>
          <p:cNvSpPr/>
          <p:nvPr/>
        </p:nvSpPr>
        <p:spPr>
          <a:xfrm>
            <a:off x="602844" y="122903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Competitor Identification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1991EB-6182-4335-9193-6F609E024D78}"/>
              </a:ext>
            </a:extLst>
          </p:cNvPr>
          <p:cNvSpPr/>
          <p:nvPr/>
        </p:nvSpPr>
        <p:spPr>
          <a:xfrm>
            <a:off x="3513180" y="122903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 Range Comparison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9507DF-EB98-4DE2-9926-D648FAE324AA}"/>
              </a:ext>
            </a:extLst>
          </p:cNvPr>
          <p:cNvSpPr/>
          <p:nvPr/>
        </p:nvSpPr>
        <p:spPr>
          <a:xfrm>
            <a:off x="6349791" y="120937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Pricing Strategies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Sustainability Practices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9F5047-A74D-4D71-A951-B8967FC9B65E}"/>
              </a:ext>
            </a:extLst>
          </p:cNvPr>
          <p:cNvSpPr/>
          <p:nvPr/>
        </p:nvSpPr>
        <p:spPr>
          <a:xfrm>
            <a:off x="9245379" y="1214287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Omnichannel Presence</a:t>
            </a:r>
            <a:endParaRPr lang="en-US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Reviews and Feedback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2A73FE-0A1F-4E02-9EF3-EF81DF57DD8D}"/>
              </a:ext>
            </a:extLst>
          </p:cNvPr>
          <p:cNvSpPr/>
          <p:nvPr/>
        </p:nvSpPr>
        <p:spPr>
          <a:xfrm>
            <a:off x="652001" y="38591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Brand Positioning and Marketing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E525FF-CF26-4D58-B3C6-BFB9596DF526}"/>
              </a:ext>
            </a:extLst>
          </p:cNvPr>
          <p:cNvSpPr/>
          <p:nvPr/>
        </p:nvSpPr>
        <p:spPr>
          <a:xfrm>
            <a:off x="3532851" y="386406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Experience</a:t>
            </a:r>
            <a:endParaRPr 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5CC5EB-0113-423E-8655-5D4BA2C9AD37}"/>
              </a:ext>
            </a:extLst>
          </p:cNvPr>
          <p:cNvSpPr/>
          <p:nvPr/>
        </p:nvSpPr>
        <p:spPr>
          <a:xfrm>
            <a:off x="6371298" y="3839485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Technological Innovations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DA11A-D5AF-4AA4-A0F8-61289921F552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762844" y="2309030"/>
            <a:ext cx="750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D9C295-08FF-4C94-B24B-D44E71D7AD6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673180" y="2289372"/>
            <a:ext cx="676611" cy="19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0B6BB2-7CF0-48C2-BC2F-4DED852474E1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8509791" y="2289372"/>
            <a:ext cx="735588" cy="4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B35F29-F9B6-46B9-B42D-531C599A78AA}"/>
              </a:ext>
            </a:extLst>
          </p:cNvPr>
          <p:cNvCxnSpPr>
            <a:cxnSpLocks/>
            <a:stCxn id="28" idx="4"/>
            <a:endCxn id="32" idx="0"/>
          </p:cNvCxnSpPr>
          <p:nvPr/>
        </p:nvCxnSpPr>
        <p:spPr>
          <a:xfrm>
            <a:off x="1682844" y="3389030"/>
            <a:ext cx="49157" cy="470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CDB584-D13F-4BC2-927D-90A6A001618B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2812001" y="4939142"/>
            <a:ext cx="720850" cy="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CABD99-4733-4A98-A5AA-6196B6AE4C5B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5692851" y="4919485"/>
            <a:ext cx="678447" cy="24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AD40C0-0E6E-4F5F-948B-0CBA19BEBBBE}"/>
              </a:ext>
            </a:extLst>
          </p:cNvPr>
          <p:cNvCxnSpPr>
            <a:cxnSpLocks/>
            <a:stCxn id="34" idx="6"/>
            <a:endCxn id="27" idx="2"/>
          </p:cNvCxnSpPr>
          <p:nvPr/>
        </p:nvCxnSpPr>
        <p:spPr>
          <a:xfrm>
            <a:off x="8531298" y="4919485"/>
            <a:ext cx="735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490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BA7C0D6D-45AF-4129-A4D1-C7DDA00D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9" r="7259"/>
          <a:stretch/>
        </p:blipFill>
        <p:spPr>
          <a:xfrm>
            <a:off x="19832" y="2"/>
            <a:ext cx="12213113" cy="685799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outerShdw blurRad="50800" dist="50800" dir="5400000" algn="ctr" rotWithShape="0">
              <a:schemeClr val="tx1"/>
            </a:outerShdw>
          </a:effectLst>
        </p:spPr>
      </p:pic>
      <p:sp useBgFill="1">
        <p:nvSpPr>
          <p:cNvPr id="11" name="!!mission_big">
            <a:extLst>
              <a:ext uri="{FF2B5EF4-FFF2-40B4-BE49-F238E27FC236}">
                <a16:creationId xmlns:a16="http://schemas.microsoft.com/office/drawing/2014/main" id="{6001EAF3-99DE-071D-640E-27373C22F4EC}"/>
              </a:ext>
            </a:extLst>
          </p:cNvPr>
          <p:cNvSpPr/>
          <p:nvPr/>
        </p:nvSpPr>
        <p:spPr>
          <a:xfrm>
            <a:off x="3036404" y="673403"/>
            <a:ext cx="1422400" cy="1422400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latin typeface="Darker Grotesque" pitchFamily="2" charset="0"/>
            </a:endParaRPr>
          </a:p>
        </p:txBody>
      </p:sp>
      <p:sp useBgFill="1">
        <p:nvSpPr>
          <p:cNvPr id="4" name="!!problem_big">
            <a:extLst>
              <a:ext uri="{FF2B5EF4-FFF2-40B4-BE49-F238E27FC236}">
                <a16:creationId xmlns:a16="http://schemas.microsoft.com/office/drawing/2014/main" id="{41CA0059-60D2-6D7F-A447-1DBBEF5018AE}"/>
              </a:ext>
            </a:extLst>
          </p:cNvPr>
          <p:cNvSpPr/>
          <p:nvPr/>
        </p:nvSpPr>
        <p:spPr>
          <a:xfrm>
            <a:off x="1451884" y="2436134"/>
            <a:ext cx="1422400" cy="1422400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effectLst>
                <a:outerShdw blurRad="50800" dist="50800" dir="5400000" algn="ctr" rotWithShape="0">
                  <a:schemeClr val="tx1"/>
                </a:outerShdw>
              </a:effectLst>
              <a:latin typeface="Darker Grotesque" pitchFamily="2" charset="0"/>
            </a:endParaRPr>
          </a:p>
        </p:txBody>
      </p:sp>
      <p:sp useBgFill="1">
        <p:nvSpPr>
          <p:cNvPr id="5" name="!!solution_big">
            <a:extLst>
              <a:ext uri="{FF2B5EF4-FFF2-40B4-BE49-F238E27FC236}">
                <a16:creationId xmlns:a16="http://schemas.microsoft.com/office/drawing/2014/main" id="{01485104-FBE1-6D05-D1EB-C70693B8A671}"/>
              </a:ext>
            </a:extLst>
          </p:cNvPr>
          <p:cNvSpPr/>
          <p:nvPr/>
        </p:nvSpPr>
        <p:spPr>
          <a:xfrm>
            <a:off x="7075654" y="768502"/>
            <a:ext cx="1422400" cy="1422400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latin typeface="Darker Grotesque" pitchFamily="2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4" name="Section Zoom 53">
                <a:extLst>
                  <a:ext uri="{FF2B5EF4-FFF2-40B4-BE49-F238E27FC236}">
                    <a16:creationId xmlns:a16="http://schemas.microsoft.com/office/drawing/2014/main" id="{DBC6B9C2-6600-0373-E3D5-6E3846853C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8914945"/>
                  </p:ext>
                </p:extLst>
              </p:nvPr>
            </p:nvGraphicFramePr>
            <p:xfrm>
              <a:off x="3130660" y="1045446"/>
              <a:ext cx="1205890" cy="678314"/>
            </p:xfrm>
            <a:graphic>
              <a:graphicData uri="http://schemas.microsoft.com/office/powerpoint/2016/sectionzoom">
                <psez:sectionZm>
                  <psez:sectionZmObj sectionId="{88495344-40FB-4841-99CC-E364E4B3FA60}">
                    <psez:zmPr id="{2045F387-F9C1-4234-AB40-2F706D3FBEEE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05890" cy="67831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127000" dist="50800" dir="5400000" algn="ctr" rotWithShape="0">
                            <a:schemeClr val="tx1"/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4" name="Section Zoom 5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BC6B9C2-6600-0373-E3D5-6E3846853C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30660" y="1045446"/>
                <a:ext cx="1205890" cy="678314"/>
              </a:xfrm>
              <a:prstGeom prst="rect">
                <a:avLst/>
              </a:prstGeom>
              <a:ln w="3175">
                <a:noFill/>
              </a:ln>
              <a:effectLst>
                <a:outerShdw blurRad="127000" dist="50800" dir="5400000" algn="ctr" rotWithShape="0">
                  <a:schemeClr val="tx1"/>
                </a:outerShdw>
              </a:effectLst>
            </p:spPr>
          </p:pic>
        </mc:Fallback>
      </mc:AlternateContent>
      <p:sp useBgFill="1">
        <p:nvSpPr>
          <p:cNvPr id="29" name="!!model_big">
            <a:extLst>
              <a:ext uri="{FF2B5EF4-FFF2-40B4-BE49-F238E27FC236}">
                <a16:creationId xmlns:a16="http://schemas.microsoft.com/office/drawing/2014/main" id="{D0B663A2-5250-7360-D77D-BA82684250B9}"/>
              </a:ext>
            </a:extLst>
          </p:cNvPr>
          <p:cNvSpPr/>
          <p:nvPr/>
        </p:nvSpPr>
        <p:spPr>
          <a:xfrm>
            <a:off x="9476295" y="2486238"/>
            <a:ext cx="1422400" cy="1422400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50800">
              <a:schemeClr val="tx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latin typeface="Darker Grotesque" pitchFamily="2" charset="0"/>
            </a:endParaRPr>
          </a:p>
        </p:txBody>
      </p:sp>
      <p:sp useBgFill="1">
        <p:nvSpPr>
          <p:cNvPr id="40" name="!!growth_big">
            <a:extLst>
              <a:ext uri="{FF2B5EF4-FFF2-40B4-BE49-F238E27FC236}">
                <a16:creationId xmlns:a16="http://schemas.microsoft.com/office/drawing/2014/main" id="{1E4D5046-D93E-1283-7C95-8297912863DF}"/>
              </a:ext>
            </a:extLst>
          </p:cNvPr>
          <p:cNvSpPr/>
          <p:nvPr/>
        </p:nvSpPr>
        <p:spPr>
          <a:xfrm>
            <a:off x="5427638" y="4882342"/>
            <a:ext cx="1422400" cy="1422400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dirty="0">
              <a:latin typeface="Darker Grotesque" pitchFamily="2" charset="0"/>
            </a:endParaRPr>
          </a:p>
        </p:txBody>
      </p:sp>
      <p:sp>
        <p:nvSpPr>
          <p:cNvPr id="76" name="Slide Title">
            <a:extLst>
              <a:ext uri="{FF2B5EF4-FFF2-40B4-BE49-F238E27FC236}">
                <a16:creationId xmlns:a16="http://schemas.microsoft.com/office/drawing/2014/main" id="{F1C16585-D5BD-D317-3939-4561F6529330}"/>
              </a:ext>
            </a:extLst>
          </p:cNvPr>
          <p:cNvSpPr txBox="1"/>
          <p:nvPr/>
        </p:nvSpPr>
        <p:spPr>
          <a:xfrm>
            <a:off x="5408633" y="290756"/>
            <a:ext cx="1374735" cy="67063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latin typeface="Orbitron Black" pitchFamily="2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5535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88900" dir="2700000" algn="tl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Darker Grotesque SemiBold" pitchFamily="2" charset="0"/>
              </a:rPr>
              <a:t>Table of</a:t>
            </a:r>
          </a:p>
          <a:p>
            <a:pPr marL="0" marR="0" lvl="0" indent="0" defTabSz="914400" rtl="0" eaLnBrk="1" fontAlgn="auto" latinLnBrk="0" hangingPunct="1">
              <a:lnSpc>
                <a:spcPct val="5535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88900" dir="2700000" algn="tl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Playfair Display" pitchFamily="2" charset="0"/>
              </a:rPr>
              <a:t>Contents</a:t>
            </a:r>
            <a:r>
              <a:rPr kumimoji="0" lang="en-US" sz="3200" b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88900" dir="2700000" algn="tl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Darker Grotesque SemiBold" pitchFamily="2" charset="0"/>
              </a:rPr>
              <a:t> </a:t>
            </a:r>
            <a:endParaRPr kumimoji="0" lang="en-US" sz="3200" b="0" i="1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88900" dist="88900" dir="2700000" algn="tl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Playfair Display" pitchFamily="2" charset="0"/>
            </a:endParaRPr>
          </a:p>
        </p:txBody>
      </p:sp>
      <p:grpSp>
        <p:nvGrpSpPr>
          <p:cNvPr id="77" name="!!mission">
            <a:extLst>
              <a:ext uri="{FF2B5EF4-FFF2-40B4-BE49-F238E27FC236}">
                <a16:creationId xmlns:a16="http://schemas.microsoft.com/office/drawing/2014/main" id="{4D0C00DC-150A-FD9D-4EE1-B24D3FCF6B7B}"/>
              </a:ext>
            </a:extLst>
          </p:cNvPr>
          <p:cNvGrpSpPr/>
          <p:nvPr/>
        </p:nvGrpSpPr>
        <p:grpSpPr>
          <a:xfrm>
            <a:off x="3479812" y="472873"/>
            <a:ext cx="507586" cy="507586"/>
            <a:chOff x="1700837" y="1711757"/>
            <a:chExt cx="507586" cy="507586"/>
          </a:xfrm>
          <a:effectLst>
            <a:outerShdw blurRad="50800" dist="50800" dir="5400000" algn="ctr" rotWithShape="0">
              <a:schemeClr val="tx1"/>
            </a:outerShdw>
          </a:effectLst>
        </p:grpSpPr>
        <p:sp useBgFill="1">
          <p:nvSpPr>
            <p:cNvPr id="78" name="Oval 77">
              <a:extLst>
                <a:ext uri="{FF2B5EF4-FFF2-40B4-BE49-F238E27FC236}">
                  <a16:creationId xmlns:a16="http://schemas.microsoft.com/office/drawing/2014/main" id="{C9B6FF81-6FE6-C909-6253-D0FEA76AB50A}"/>
                </a:ext>
              </a:extLst>
            </p:cNvPr>
            <p:cNvSpPr/>
            <p:nvPr/>
          </p:nvSpPr>
          <p:spPr>
            <a:xfrm>
              <a:off x="1700837" y="1711757"/>
              <a:ext cx="507586" cy="507586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innerShdw blurRad="2794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dirty="0">
                <a:latin typeface="Darker Grotesque" pitchFamily="2" charset="0"/>
              </a:endParaRPr>
            </a:p>
          </p:txBody>
        </p: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800F1B16-217C-9DC0-72A3-A42F92330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28630" y="1839550"/>
              <a:ext cx="252000" cy="252000"/>
            </a:xfrm>
            <a:prstGeom prst="rect">
              <a:avLst/>
            </a:prstGeom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grpSp>
        <p:nvGrpSpPr>
          <p:cNvPr id="80" name="!!problem">
            <a:extLst>
              <a:ext uri="{FF2B5EF4-FFF2-40B4-BE49-F238E27FC236}">
                <a16:creationId xmlns:a16="http://schemas.microsoft.com/office/drawing/2014/main" id="{9B6C9727-7E1C-F116-6F90-1D7429A07540}"/>
              </a:ext>
            </a:extLst>
          </p:cNvPr>
          <p:cNvGrpSpPr/>
          <p:nvPr/>
        </p:nvGrpSpPr>
        <p:grpSpPr>
          <a:xfrm>
            <a:off x="1909292" y="2159718"/>
            <a:ext cx="507586" cy="507586"/>
            <a:chOff x="2240169" y="4083721"/>
            <a:chExt cx="507586" cy="507586"/>
          </a:xfrm>
          <a:effectLst>
            <a:outerShdw blurRad="50800" dist="50800" dir="5400000" algn="ctr" rotWithShape="0">
              <a:schemeClr val="tx1"/>
            </a:outerShdw>
          </a:effectLst>
        </p:grpSpPr>
        <p:sp useBgFill="1">
          <p:nvSpPr>
            <p:cNvPr id="81" name="Oval 80">
              <a:extLst>
                <a:ext uri="{FF2B5EF4-FFF2-40B4-BE49-F238E27FC236}">
                  <a16:creationId xmlns:a16="http://schemas.microsoft.com/office/drawing/2014/main" id="{98463B26-6FCE-4CAB-7C5B-843FA4A386F2}"/>
                </a:ext>
              </a:extLst>
            </p:cNvPr>
            <p:cNvSpPr/>
            <p:nvPr/>
          </p:nvSpPr>
          <p:spPr>
            <a:xfrm>
              <a:off x="2240169" y="4083721"/>
              <a:ext cx="507586" cy="507586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innerShdw blurRad="2794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dirty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Darker Grotesque" pitchFamily="2" charset="0"/>
              </a:endParaRPr>
            </a:p>
          </p:txBody>
        </p: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75A70AF-DD72-53CD-B890-AA5606A5D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67962" y="4211514"/>
              <a:ext cx="252000" cy="252000"/>
            </a:xfrm>
            <a:prstGeom prst="rect">
              <a:avLst/>
            </a:prstGeom>
            <a:effectLst>
              <a:outerShdw blurRad="101600" dist="50800" dir="5400000" algn="ctr" rotWithShape="0">
                <a:schemeClr val="tx1"/>
              </a:outerShdw>
            </a:effectLst>
          </p:spPr>
        </p:pic>
      </p:grpSp>
      <p:grpSp>
        <p:nvGrpSpPr>
          <p:cNvPr id="83" name="!!solution">
            <a:extLst>
              <a:ext uri="{FF2B5EF4-FFF2-40B4-BE49-F238E27FC236}">
                <a16:creationId xmlns:a16="http://schemas.microsoft.com/office/drawing/2014/main" id="{02C93F58-6DE8-870C-D1AE-B70C074E0601}"/>
              </a:ext>
            </a:extLst>
          </p:cNvPr>
          <p:cNvGrpSpPr/>
          <p:nvPr/>
        </p:nvGrpSpPr>
        <p:grpSpPr>
          <a:xfrm>
            <a:off x="7495448" y="472874"/>
            <a:ext cx="507586" cy="507586"/>
            <a:chOff x="3825777" y="2263184"/>
            <a:chExt cx="507586" cy="507586"/>
          </a:xfrm>
        </p:grpSpPr>
        <p:sp useBgFill="1">
          <p:nvSpPr>
            <p:cNvPr id="84" name="Oval 83">
              <a:extLst>
                <a:ext uri="{FF2B5EF4-FFF2-40B4-BE49-F238E27FC236}">
                  <a16:creationId xmlns:a16="http://schemas.microsoft.com/office/drawing/2014/main" id="{0F414691-D85D-55A6-6399-3CD06D7FCFFF}"/>
                </a:ext>
              </a:extLst>
            </p:cNvPr>
            <p:cNvSpPr/>
            <p:nvPr/>
          </p:nvSpPr>
          <p:spPr>
            <a:xfrm>
              <a:off x="3825777" y="2263184"/>
              <a:ext cx="507586" cy="507586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innerShdw blurRad="2794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dirty="0">
                <a:latin typeface="Darker Grotesque" pitchFamily="2" charset="0"/>
              </a:endParaRP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5CF24868-AC3E-1F7F-E655-7F620EAAA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53570" y="2390977"/>
              <a:ext cx="252000" cy="252000"/>
            </a:xfrm>
            <a:prstGeom prst="rect">
              <a:avLst/>
            </a:prstGeom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grpSp>
        <p:nvGrpSpPr>
          <p:cNvPr id="89" name="!!model">
            <a:extLst>
              <a:ext uri="{FF2B5EF4-FFF2-40B4-BE49-F238E27FC236}">
                <a16:creationId xmlns:a16="http://schemas.microsoft.com/office/drawing/2014/main" id="{566EDD2E-22AC-6031-0455-A2B2DCCA440F}"/>
              </a:ext>
            </a:extLst>
          </p:cNvPr>
          <p:cNvGrpSpPr/>
          <p:nvPr/>
        </p:nvGrpSpPr>
        <p:grpSpPr>
          <a:xfrm>
            <a:off x="9883061" y="2301675"/>
            <a:ext cx="507586" cy="507586"/>
            <a:chOff x="5832785" y="1868829"/>
            <a:chExt cx="507586" cy="507586"/>
          </a:xfrm>
          <a:effectLst>
            <a:outerShdw blurRad="50800" dist="50800" dir="5400000" algn="ctr" rotWithShape="0">
              <a:schemeClr val="tx1"/>
            </a:outerShdw>
          </a:effectLst>
        </p:grpSpPr>
        <p:sp useBgFill="1">
          <p:nvSpPr>
            <p:cNvPr id="90" name="Oval 89">
              <a:extLst>
                <a:ext uri="{FF2B5EF4-FFF2-40B4-BE49-F238E27FC236}">
                  <a16:creationId xmlns:a16="http://schemas.microsoft.com/office/drawing/2014/main" id="{388129E3-63DA-5454-7CF3-03B8C87AAE37}"/>
                </a:ext>
              </a:extLst>
            </p:cNvPr>
            <p:cNvSpPr/>
            <p:nvPr/>
          </p:nvSpPr>
          <p:spPr>
            <a:xfrm>
              <a:off x="5832785" y="1868829"/>
              <a:ext cx="507586" cy="507586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innerShdw blurRad="2794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dirty="0">
                <a:latin typeface="Darker Grotesque" pitchFamily="2" charset="0"/>
              </a:endParaRP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5D96F2BD-B628-D112-2E38-FB30D72EF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60578" y="1996622"/>
              <a:ext cx="252000" cy="252000"/>
            </a:xfrm>
            <a:prstGeom prst="rect">
              <a:avLst/>
            </a:prstGeom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grpSp>
        <p:nvGrpSpPr>
          <p:cNvPr id="92" name="!!growth">
            <a:extLst>
              <a:ext uri="{FF2B5EF4-FFF2-40B4-BE49-F238E27FC236}">
                <a16:creationId xmlns:a16="http://schemas.microsoft.com/office/drawing/2014/main" id="{4799AE04-E682-847B-C0E1-01565EE45133}"/>
              </a:ext>
            </a:extLst>
          </p:cNvPr>
          <p:cNvGrpSpPr/>
          <p:nvPr/>
        </p:nvGrpSpPr>
        <p:grpSpPr>
          <a:xfrm>
            <a:off x="5885045" y="5998560"/>
            <a:ext cx="507586" cy="507586"/>
            <a:chOff x="6811776" y="4481585"/>
            <a:chExt cx="507586" cy="507586"/>
          </a:xfrm>
          <a:effectLst>
            <a:outerShdw blurRad="50800" dist="50800" dir="5400000" algn="ctr" rotWithShape="0">
              <a:schemeClr val="tx1"/>
            </a:outerShdw>
          </a:effectLst>
        </p:grpSpPr>
        <p:sp useBgFill="1">
          <p:nvSpPr>
            <p:cNvPr id="93" name="Oval 92">
              <a:extLst>
                <a:ext uri="{FF2B5EF4-FFF2-40B4-BE49-F238E27FC236}">
                  <a16:creationId xmlns:a16="http://schemas.microsoft.com/office/drawing/2014/main" id="{45655F16-2ECE-EDA5-6F1F-965804C74FBE}"/>
                </a:ext>
              </a:extLst>
            </p:cNvPr>
            <p:cNvSpPr/>
            <p:nvPr/>
          </p:nvSpPr>
          <p:spPr>
            <a:xfrm>
              <a:off x="6811776" y="4481585"/>
              <a:ext cx="507586" cy="507586"/>
            </a:xfrm>
            <a:prstGeom prst="ellipse">
              <a:avLst/>
            </a:prstGeom>
            <a:ln w="6350">
              <a:solidFill>
                <a:schemeClr val="bg1"/>
              </a:solidFill>
            </a:ln>
            <a:effectLst>
              <a:innerShdw blurRad="2794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dirty="0">
                <a:latin typeface="Darker Grotesque" pitchFamily="2" charset="0"/>
              </a:endParaRP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26471ED8-B281-8A51-3506-E86AA66F8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39569" y="4609378"/>
              <a:ext cx="252000" cy="252000"/>
            </a:xfrm>
            <a:prstGeom prst="rect">
              <a:avLst/>
            </a:prstGeom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9C812770-1A6C-DA5B-1711-1DBE2F5114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4605199"/>
                  </p:ext>
                </p:extLst>
              </p:nvPr>
            </p:nvGraphicFramePr>
            <p:xfrm>
              <a:off x="1668626" y="2854671"/>
              <a:ext cx="995941" cy="560217"/>
            </p:xfrm>
            <a:graphic>
              <a:graphicData uri="http://schemas.microsoft.com/office/powerpoint/2016/sectionzoom">
                <psez:sectionZm>
                  <psez:sectionZmObj sectionId="{89DC3976-4114-4C72-A3F7-CD5F9D4A7E2B}">
                    <psez:zmPr id="{589C5D53-314B-45D2-A22D-40EF9D54BAAF}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95941" cy="56021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254000" dist="50800" dir="5400000" algn="ctr" rotWithShape="0">
                            <a:schemeClr val="tx1"/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9C812770-1A6C-DA5B-1711-1DBE2F5114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68626" y="2854671"/>
                <a:ext cx="995941" cy="560217"/>
              </a:xfrm>
              <a:prstGeom prst="rect">
                <a:avLst/>
              </a:prstGeom>
              <a:ln w="3175">
                <a:noFill/>
              </a:ln>
              <a:effectLst>
                <a:outerShdw blurRad="254000" dist="50800" dir="5400000" algn="ctr" rotWithShape="0">
                  <a:schemeClr val="tx1"/>
                </a:outerShdw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A7B5DE9F-77DA-2216-24D5-A7E51426B6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5797942"/>
                  </p:ext>
                </p:extLst>
              </p:nvPr>
            </p:nvGraphicFramePr>
            <p:xfrm>
              <a:off x="7319855" y="1198386"/>
              <a:ext cx="933998" cy="525374"/>
            </p:xfrm>
            <a:graphic>
              <a:graphicData uri="http://schemas.microsoft.com/office/powerpoint/2016/sectionzoom">
                <psez:sectionZm>
                  <psez:sectionZmObj sectionId="{B0161835-6204-4266-8552-F3667AA67871}">
                    <psez:zmPr id="{8063EAC8-A51B-4716-95F3-8D194DDEC352}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33998" cy="52537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304800" dist="50800" dir="5400000" algn="ctr" rotWithShape="0">
                            <a:schemeClr val="tx1"/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Section Zoom 9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A7B5DE9F-77DA-2216-24D5-A7E51426B6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19855" y="1198386"/>
                <a:ext cx="933998" cy="525374"/>
              </a:xfrm>
              <a:prstGeom prst="rect">
                <a:avLst/>
              </a:prstGeom>
              <a:ln w="3175">
                <a:noFill/>
              </a:ln>
              <a:effectLst>
                <a:outerShdw blurRad="304800" dist="50800" dir="5400000" algn="ctr" rotWithShape="0">
                  <a:schemeClr val="tx1"/>
                </a:outerShdw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8C693734-C934-C86F-DBF3-51A83A1496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3160437"/>
                  </p:ext>
                </p:extLst>
              </p:nvPr>
            </p:nvGraphicFramePr>
            <p:xfrm>
              <a:off x="9760798" y="2971065"/>
              <a:ext cx="856739" cy="481916"/>
            </p:xfrm>
            <a:graphic>
              <a:graphicData uri="http://schemas.microsoft.com/office/powerpoint/2016/sectionzoom">
                <psez:sectionZm>
                  <psez:sectionZmObj sectionId="{B78F869A-DB52-4C0F-9771-93BD0B0C77E6}">
                    <psez:zmPr id="{25F3C81B-8628-4BDC-A625-35EC4F6BCABF}" transitionDur="1000" showBg="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56739" cy="48191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50800" dist="50800" dir="5400000" algn="ctr" rotWithShape="0">
                            <a:schemeClr val="tx1"/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Section Zoom 12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8C693734-C934-C86F-DBF3-51A83A1496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60798" y="2971065"/>
                <a:ext cx="856739" cy="481916"/>
              </a:xfrm>
              <a:prstGeom prst="rect">
                <a:avLst/>
              </a:prstGeom>
              <a:ln w="3175">
                <a:noFill/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6" name="Section Zoom 15">
                <a:extLst>
                  <a:ext uri="{FF2B5EF4-FFF2-40B4-BE49-F238E27FC236}">
                    <a16:creationId xmlns:a16="http://schemas.microsoft.com/office/drawing/2014/main" id="{366A5243-9F37-B263-172D-5FF4FD239A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9349559"/>
                  </p:ext>
                </p:extLst>
              </p:nvPr>
            </p:nvGraphicFramePr>
            <p:xfrm>
              <a:off x="5572746" y="5285324"/>
              <a:ext cx="1136882" cy="639496"/>
            </p:xfrm>
            <a:graphic>
              <a:graphicData uri="http://schemas.microsoft.com/office/powerpoint/2016/sectionzoom">
                <psez:sectionZm>
                  <psez:sectionZmObj sectionId="{8EDEC664-D3C4-4592-8786-C99AA6E5D5F4}">
                    <psez:zmPr id="{1174C820-6585-4812-BAF9-B20F5FE26C7E}" transitionDur="1000" showBg="0">
                      <p166:blipFill xmlns:p166="http://schemas.microsoft.com/office/powerpoint/2016/6/main">
                        <a:blip r:embed="rId2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36882" cy="639496"/>
                        </a:xfrm>
                        <a:prstGeom prst="rect">
                          <a:avLst/>
                        </a:prstGeom>
                        <a:noFill/>
                        <a:ln w="3175">
                          <a:noFill/>
                        </a:ln>
                        <a:effectLst>
                          <a:outerShdw blurRad="50800" dist="50800" dir="5400000" algn="ctr" rotWithShape="0">
                            <a:schemeClr val="tx1">
                              <a:lumMod val="85000"/>
                              <a:lumOff val="15000"/>
                            </a:scheme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6" name="Section Zoom 15">
                <a:hlinkClick r:id="rId28" action="ppaction://hlinksldjump"/>
                <a:extLst>
                  <a:ext uri="{FF2B5EF4-FFF2-40B4-BE49-F238E27FC236}">
                    <a16:creationId xmlns:a16="http://schemas.microsoft.com/office/drawing/2014/main" id="{366A5243-9F37-B263-172D-5FF4FD239A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72746" y="5285324"/>
                <a:ext cx="1136882" cy="639496"/>
              </a:xfrm>
              <a:prstGeom prst="rect">
                <a:avLst/>
              </a:prstGeom>
              <a:noFill/>
              <a:ln w="3175">
                <a:noFill/>
              </a:ln>
              <a:effectLst>
                <a:outerShdw blurRad="50800" dist="50800" dir="5400000" algn="ctr" rotWithShape="0">
                  <a:schemeClr val="tx1">
                    <a:lumMod val="85000"/>
                    <a:lumOff val="15000"/>
                  </a:schemeClr>
                </a:outerShdw>
              </a:effectLst>
            </p:spPr>
          </p:pic>
        </mc:Fallback>
      </mc:AlternateContent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2070545B-9BE8-54D6-602B-425EB090B222}"/>
              </a:ext>
            </a:extLst>
          </p:cNvPr>
          <p:cNvSpPr/>
          <p:nvPr/>
        </p:nvSpPr>
        <p:spPr>
          <a:xfrm>
            <a:off x="269875" y="6182644"/>
            <a:ext cx="2286204" cy="518602"/>
          </a:xfrm>
          <a:prstGeom prst="roundRect">
            <a:avLst>
              <a:gd name="adj" fmla="val 50000"/>
            </a:avLst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Darker Grotesque" pitchFamily="2" charset="0"/>
              </a:rPr>
              <a:t>Presented by: Mr. S. Syed Ibrahim, Batch Code : MBT16</a:t>
            </a:r>
          </a:p>
        </p:txBody>
      </p:sp>
      <p:sp useBgFill="1"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92B2576-CCB6-4C1B-BCC3-25DDA02E81E9}"/>
              </a:ext>
            </a:extLst>
          </p:cNvPr>
          <p:cNvSpPr/>
          <p:nvPr/>
        </p:nvSpPr>
        <p:spPr>
          <a:xfrm>
            <a:off x="10703959" y="257132"/>
            <a:ext cx="1216579" cy="403894"/>
          </a:xfrm>
          <a:prstGeom prst="roundRect">
            <a:avLst>
              <a:gd name="adj" fmla="val 50000"/>
            </a:avLst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" dirty="0">
                <a:solidFill>
                  <a:prstClr val="white"/>
                </a:solidFill>
                <a:latin typeface="Darker Grotesque" pitchFamily="2" charset="0"/>
              </a:rPr>
              <a:t>31 Dec 2024</a:t>
            </a:r>
            <a:endParaRPr lang="en-GB" sz="1200" spc="30" dirty="0">
              <a:solidFill>
                <a:prstClr val="white"/>
              </a:solidFill>
              <a:latin typeface="Darker Grotesqu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87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0A07B-90BB-4120-84D7-95A1CA9D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64181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Sustainability Initiatives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81980-6607-4FCD-914C-80C3C235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9586"/>
            <a:ext cx="12064181" cy="55604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Competitors:</a:t>
            </a:r>
            <a:endParaRPr lang="en-US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Sephora: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Promotes "Clean at Sephora" for eco-conscious products.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Amazon: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Focuses on reducing carbon footprints with initiatives like "Frustration-Free Packaging."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Purplle: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Limited visibility on sustainability efforts.</a:t>
            </a:r>
          </a:p>
          <a:p>
            <a:pPr marL="0" indent="0">
              <a:buNone/>
            </a:pPr>
            <a:r>
              <a:rPr lang="en-US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Nykaa:</a:t>
            </a:r>
            <a:endParaRPr lang="en-US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Promotes Nykaa Naturals and has introduced eco-friendly packaging options.</a:t>
            </a:r>
          </a:p>
          <a:p>
            <a:pPr marL="0" indent="0">
              <a:buNone/>
            </a:pPr>
            <a:r>
              <a:rPr lang="en-US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Differentiation:</a:t>
            </a:r>
            <a:endParaRPr lang="en-US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USP: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Private labels with clean and cruelty-free formulations.</a:t>
            </a:r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Opportunity: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Launch a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"Sustainable Beauty"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category and expand recycling programs for product packaging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01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78C0B1-9145-3B15-D39F-A30E0292DE88}"/>
              </a:ext>
            </a:extLst>
          </p:cNvPr>
          <p:cNvGrpSpPr/>
          <p:nvPr/>
        </p:nvGrpSpPr>
        <p:grpSpPr>
          <a:xfrm>
            <a:off x="299484" y="369986"/>
            <a:ext cx="11644423" cy="507586"/>
            <a:chOff x="299484" y="369986"/>
            <a:chExt cx="11644423" cy="5075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788B0-3D24-B444-9A30-B6D3868BFED3}"/>
                </a:ext>
              </a:extLst>
            </p:cNvPr>
            <p:cNvCxnSpPr/>
            <p:nvPr/>
          </p:nvCxnSpPr>
          <p:spPr>
            <a:xfrm>
              <a:off x="299484" y="623779"/>
              <a:ext cx="11644423" cy="0"/>
            </a:xfrm>
            <a:prstGeom prst="line">
              <a:avLst/>
            </a:prstGeom>
            <a:noFill/>
            <a:ln w="63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!!mission">
              <a:extLst>
                <a:ext uri="{FF2B5EF4-FFF2-40B4-BE49-F238E27FC236}">
                  <a16:creationId xmlns:a16="http://schemas.microsoft.com/office/drawing/2014/main" id="{98F7707E-45E4-7874-747F-539EE3211649}"/>
                </a:ext>
              </a:extLst>
            </p:cNvPr>
            <p:cNvGrpSpPr/>
            <p:nvPr/>
          </p:nvGrpSpPr>
          <p:grpSpPr>
            <a:xfrm>
              <a:off x="5842207" y="369986"/>
              <a:ext cx="507586" cy="507586"/>
              <a:chOff x="1700837" y="1711757"/>
              <a:chExt cx="507586" cy="507586"/>
            </a:xfrm>
          </p:grpSpPr>
          <p:sp useBgFill="1">
            <p:nvSpPr>
              <p:cNvPr id="11" name="Oval 10">
                <a:extLst>
                  <a:ext uri="{FF2B5EF4-FFF2-40B4-BE49-F238E27FC236}">
                    <a16:creationId xmlns:a16="http://schemas.microsoft.com/office/drawing/2014/main" id="{174FF9FF-5E40-050C-56CC-5CC8886A5C3A}"/>
                  </a:ext>
                </a:extLst>
              </p:cNvPr>
              <p:cNvSpPr/>
              <p:nvPr/>
            </p:nvSpPr>
            <p:spPr>
              <a:xfrm>
                <a:off x="1700837" y="1711757"/>
                <a:ext cx="507586" cy="507586"/>
              </a:xfrm>
              <a:prstGeom prst="ellipse">
                <a:avLst/>
              </a:prstGeom>
              <a:blipFill dpi="0" rotWithShape="0">
                <a:blip r:embed="rId2">
                  <a:lum/>
                </a:blip>
                <a:srcRect/>
                <a:stretch>
                  <a:fillRect l="-379491" t="-367961" r="-1922467" b="-883140"/>
                </a:stretch>
              </a:blipFill>
              <a:ln w="6350">
                <a:solidFill>
                  <a:schemeClr val="bg1"/>
                </a:solidFill>
              </a:ln>
              <a:effectLst>
                <a:innerShdw blurRad="2794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GB" dirty="0">
                  <a:latin typeface="Darker Grotesque" pitchFamily="2" charset="0"/>
                </a:endParaRPr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AFDAC79A-DBA9-31BE-8292-1DCB10D53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28630" y="1839550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18B3B81-7D65-4ACF-BF7F-D91461D7DD2F}"/>
              </a:ext>
            </a:extLst>
          </p:cNvPr>
          <p:cNvSpPr txBox="1"/>
          <p:nvPr/>
        </p:nvSpPr>
        <p:spPr>
          <a:xfrm>
            <a:off x="299484" y="407551"/>
            <a:ext cx="1205458" cy="178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61FF8-AB5B-4C8D-942E-23CBADC435EB}"/>
              </a:ext>
            </a:extLst>
          </p:cNvPr>
          <p:cNvSpPr txBox="1"/>
          <p:nvPr/>
        </p:nvSpPr>
        <p:spPr>
          <a:xfrm>
            <a:off x="1600699" y="407551"/>
            <a:ext cx="1755028" cy="1855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67D0B1-A451-4509-8A0A-487CB6DB88B9}"/>
              </a:ext>
            </a:extLst>
          </p:cNvPr>
          <p:cNvSpPr/>
          <p:nvPr/>
        </p:nvSpPr>
        <p:spPr>
          <a:xfrm>
            <a:off x="9266897" y="3839485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Reach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E0D265-6676-49A8-81B1-0573030FBDCF}"/>
              </a:ext>
            </a:extLst>
          </p:cNvPr>
          <p:cNvSpPr/>
          <p:nvPr/>
        </p:nvSpPr>
        <p:spPr>
          <a:xfrm>
            <a:off x="602844" y="122903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Competitor Identification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1991EB-6182-4335-9193-6F609E024D78}"/>
              </a:ext>
            </a:extLst>
          </p:cNvPr>
          <p:cNvSpPr/>
          <p:nvPr/>
        </p:nvSpPr>
        <p:spPr>
          <a:xfrm>
            <a:off x="3513180" y="122903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 Range Comparison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9507DF-EB98-4DE2-9926-D648FAE324AA}"/>
              </a:ext>
            </a:extLst>
          </p:cNvPr>
          <p:cNvSpPr/>
          <p:nvPr/>
        </p:nvSpPr>
        <p:spPr>
          <a:xfrm>
            <a:off x="6349791" y="120937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Pricing Strategies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Sustainability Practices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9F5047-A74D-4D71-A951-B8967FC9B65E}"/>
              </a:ext>
            </a:extLst>
          </p:cNvPr>
          <p:cNvSpPr/>
          <p:nvPr/>
        </p:nvSpPr>
        <p:spPr>
          <a:xfrm>
            <a:off x="9245379" y="1214287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Omnichannel Presence</a:t>
            </a:r>
            <a:endParaRPr lang="en-US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Reviews and Feedback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2A73FE-0A1F-4E02-9EF3-EF81DF57DD8D}"/>
              </a:ext>
            </a:extLst>
          </p:cNvPr>
          <p:cNvSpPr/>
          <p:nvPr/>
        </p:nvSpPr>
        <p:spPr>
          <a:xfrm>
            <a:off x="652001" y="38591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Brand Positioning and Marketing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E525FF-CF26-4D58-B3C6-BFB9596DF526}"/>
              </a:ext>
            </a:extLst>
          </p:cNvPr>
          <p:cNvSpPr/>
          <p:nvPr/>
        </p:nvSpPr>
        <p:spPr>
          <a:xfrm>
            <a:off x="3532851" y="386406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Experience</a:t>
            </a:r>
            <a:endParaRPr 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5CC5EB-0113-423E-8655-5D4BA2C9AD37}"/>
              </a:ext>
            </a:extLst>
          </p:cNvPr>
          <p:cNvSpPr/>
          <p:nvPr/>
        </p:nvSpPr>
        <p:spPr>
          <a:xfrm>
            <a:off x="6371298" y="3839485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88900">
              <a:schemeClr val="tx1">
                <a:alpha val="18000"/>
              </a:schemeClr>
            </a:glow>
            <a:outerShdw blurRad="1524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Technological Innovations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DA11A-D5AF-4AA4-A0F8-61289921F552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762844" y="2309030"/>
            <a:ext cx="750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D9C295-08FF-4C94-B24B-D44E71D7AD6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673180" y="2289372"/>
            <a:ext cx="676611" cy="19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0B6BB2-7CF0-48C2-BC2F-4DED852474E1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8509791" y="2289372"/>
            <a:ext cx="735588" cy="4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B35F29-F9B6-46B9-B42D-531C599A78AA}"/>
              </a:ext>
            </a:extLst>
          </p:cNvPr>
          <p:cNvCxnSpPr>
            <a:cxnSpLocks/>
            <a:stCxn id="28" idx="4"/>
            <a:endCxn id="32" idx="0"/>
          </p:cNvCxnSpPr>
          <p:nvPr/>
        </p:nvCxnSpPr>
        <p:spPr>
          <a:xfrm>
            <a:off x="1682844" y="3389030"/>
            <a:ext cx="49157" cy="470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CDB584-D13F-4BC2-927D-90A6A001618B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2812001" y="4939142"/>
            <a:ext cx="720850" cy="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CABD99-4733-4A98-A5AA-6196B6AE4C5B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5692851" y="4919485"/>
            <a:ext cx="678447" cy="24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AD40C0-0E6E-4F5F-948B-0CBA19BEBBBE}"/>
              </a:ext>
            </a:extLst>
          </p:cNvPr>
          <p:cNvCxnSpPr>
            <a:cxnSpLocks/>
            <a:stCxn id="34" idx="6"/>
            <a:endCxn id="27" idx="2"/>
          </p:cNvCxnSpPr>
          <p:nvPr/>
        </p:nvCxnSpPr>
        <p:spPr>
          <a:xfrm>
            <a:off x="8531298" y="4919485"/>
            <a:ext cx="735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73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0A07B-90BB-4120-84D7-95A1CA9D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64181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 Reach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81980-6607-4FCD-914C-80C3C235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076"/>
            <a:ext cx="12064181" cy="5560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Competitors:</a:t>
            </a:r>
            <a:endParaRPr lang="en-US" sz="3200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Amazon/Flipkart: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Wide market reach with strong logistics in rural areas.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Purplle: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Focused penetration in Tier 2 and Tier 3 cities.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Sephora: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Limited to metro cities, catering to high-income groups.</a:t>
            </a:r>
          </a:p>
          <a:p>
            <a:pPr marL="0" indent="0">
              <a:buNone/>
            </a:pPr>
            <a:r>
              <a:rPr lang="en-US" sz="32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Nykaa:</a:t>
            </a:r>
            <a:endParaRPr lang="en-US" sz="3200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Dominant in metro cities with growing penetration in smaller towns.</a:t>
            </a:r>
          </a:p>
          <a:p>
            <a:pPr marL="0" indent="0">
              <a:buNone/>
            </a:pPr>
            <a:r>
              <a:rPr lang="en-US" sz="32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Differentiation:</a:t>
            </a:r>
            <a:endParaRPr lang="en-US" sz="3200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USP: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Balanced focus on premium and budget-friendly categories.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Opportunity: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Expand retail stores in Tier 2 and Tier 3 cities with smaller formats and more localized marketing.</a:t>
            </a:r>
          </a:p>
        </p:txBody>
      </p:sp>
    </p:spTree>
    <p:extLst>
      <p:ext uri="{BB962C8B-B14F-4D97-AF65-F5344CB8AC3E}">
        <p14:creationId xmlns:p14="http://schemas.microsoft.com/office/powerpoint/2010/main" val="2765906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BD21AB4-0B99-8212-4C32-0B1F9CF86644}"/>
              </a:ext>
            </a:extLst>
          </p:cNvPr>
          <p:cNvSpPr txBox="1"/>
          <p:nvPr/>
        </p:nvSpPr>
        <p:spPr>
          <a:xfrm>
            <a:off x="1659467" y="1730209"/>
            <a:ext cx="8873066" cy="151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3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4D6CA-5F05-4540-8B6D-36999D7F4A4B}"/>
              </a:ext>
            </a:extLst>
          </p:cNvPr>
          <p:cNvSpPr txBox="1"/>
          <p:nvPr/>
        </p:nvSpPr>
        <p:spPr>
          <a:xfrm>
            <a:off x="235131" y="3123389"/>
            <a:ext cx="11721737" cy="148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3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15979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DA3803AC-0944-EA18-EC12-157CE4976D26}"/>
              </a:ext>
            </a:extLst>
          </p:cNvPr>
          <p:cNvSpPr txBox="1"/>
          <p:nvPr/>
        </p:nvSpPr>
        <p:spPr>
          <a:xfrm>
            <a:off x="244982" y="407551"/>
            <a:ext cx="884858" cy="2215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B1B867-0E29-9E27-58A0-2D76F6AEAAD2}"/>
              </a:ext>
            </a:extLst>
          </p:cNvPr>
          <p:cNvGrpSpPr/>
          <p:nvPr/>
        </p:nvGrpSpPr>
        <p:grpSpPr>
          <a:xfrm>
            <a:off x="299484" y="369986"/>
            <a:ext cx="11644423" cy="507586"/>
            <a:chOff x="299484" y="369986"/>
            <a:chExt cx="11644423" cy="50758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6EAB69-774F-288D-3DA4-B9654EAEC473}"/>
                </a:ext>
              </a:extLst>
            </p:cNvPr>
            <p:cNvCxnSpPr/>
            <p:nvPr/>
          </p:nvCxnSpPr>
          <p:spPr>
            <a:xfrm>
              <a:off x="299484" y="623779"/>
              <a:ext cx="11644423" cy="0"/>
            </a:xfrm>
            <a:prstGeom prst="line">
              <a:avLst/>
            </a:prstGeom>
            <a:noFill/>
            <a:ln w="63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1F4E996-FC63-FEC6-9365-C08C6953C150}"/>
                </a:ext>
              </a:extLst>
            </p:cNvPr>
            <p:cNvGrpSpPr/>
            <p:nvPr/>
          </p:nvGrpSpPr>
          <p:grpSpPr>
            <a:xfrm>
              <a:off x="5842207" y="369986"/>
              <a:ext cx="507586" cy="507586"/>
              <a:chOff x="5867902" y="316578"/>
              <a:chExt cx="507586" cy="507586"/>
            </a:xfrm>
          </p:grpSpPr>
          <p:sp useBgFill="1">
            <p:nvSpPr>
              <p:cNvPr id="73" name="Oval 72">
                <a:extLst>
                  <a:ext uri="{FF2B5EF4-FFF2-40B4-BE49-F238E27FC236}">
                    <a16:creationId xmlns:a16="http://schemas.microsoft.com/office/drawing/2014/main" id="{65A24108-9A5C-9392-1351-D85EB9B561C2}"/>
                  </a:ext>
                </a:extLst>
              </p:cNvPr>
              <p:cNvSpPr/>
              <p:nvPr/>
            </p:nvSpPr>
            <p:spPr>
              <a:xfrm>
                <a:off x="5867902" y="316578"/>
                <a:ext cx="507586" cy="507586"/>
              </a:xfrm>
              <a:prstGeom prst="ellipse">
                <a:avLst/>
              </a:prstGeom>
              <a:blipFill dpi="0" rotWithShape="0">
                <a:blip r:embed="rId2">
                  <a:lum/>
                </a:blip>
                <a:srcRect/>
                <a:stretch>
                  <a:fillRect l="-765603" t="-367961" r="-1536354" b="-883140"/>
                </a:stretch>
              </a:blipFill>
              <a:ln w="6350">
                <a:solidFill>
                  <a:schemeClr val="bg1"/>
                </a:solidFill>
              </a:ln>
              <a:effectLst>
                <a:innerShdw blurRad="2794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GB" dirty="0">
                  <a:latin typeface="Darker Grotesque" pitchFamily="2" charset="0"/>
                </a:endParaRPr>
              </a:p>
            </p:txBody>
          </p:sp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AB7F7CB2-F832-CA26-1AB2-261BF019E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95695" y="444371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8F583ED-069E-4768-8E83-65B8EA1DD9E6}"/>
              </a:ext>
            </a:extLst>
          </p:cNvPr>
          <p:cNvSpPr txBox="1"/>
          <p:nvPr/>
        </p:nvSpPr>
        <p:spPr>
          <a:xfrm>
            <a:off x="132592" y="882943"/>
            <a:ext cx="11978205" cy="52106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 Data-Driven Decision-Making 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Insights: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advanced analytics to segment customers based on preferences, purchasing behavior, and demographics. Develop targeted campaigns and personalized product recommendations.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Analytics: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Analyze sales trends to identify high-demand products and optimize inventory management.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Analytics: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AI/ML models to forecast trends, customer needs, and inventory demand during peak seasons or promotions.</a:t>
            </a:r>
          </a:p>
          <a:p>
            <a:endParaRPr kumimoji="0" lang="en-US" sz="2000" b="1" i="0" u="none" strike="noStrike" kern="1200" cap="none" spc="-150" normalizeH="0" baseline="0" noProof="0" dirty="0">
              <a:ln>
                <a:noFill/>
              </a:ln>
              <a:highlight>
                <a:srgbClr val="00FFFF"/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Strengthen Omnichannel Presence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Unified Shopping Experience: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 a seamless shopping experience by integrating online and offline touchpoints. Allow customers to: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Buy online and return in-store.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in-store product availability online.</a:t>
            </a:r>
          </a:p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Augmented Reality (AR):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Introduce virtual try-on features for makeup, fashion, and accessories on mobile and in-store kiosks</a:t>
            </a:r>
            <a:endParaRPr kumimoji="0" lang="en-GB" sz="200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A0C5-394F-4A65-B58D-AB2E2070FE2B}"/>
              </a:ext>
            </a:extLst>
          </p:cNvPr>
          <p:cNvSpPr txBox="1"/>
          <p:nvPr/>
        </p:nvSpPr>
        <p:spPr>
          <a:xfrm>
            <a:off x="1195755" y="459803"/>
            <a:ext cx="1755028" cy="3449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>
              <a:lnSpc>
                <a:spcPct val="60000"/>
              </a:lnSpc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604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DA3803AC-0944-EA18-EC12-157CE4976D26}"/>
              </a:ext>
            </a:extLst>
          </p:cNvPr>
          <p:cNvSpPr txBox="1"/>
          <p:nvPr/>
        </p:nvSpPr>
        <p:spPr>
          <a:xfrm>
            <a:off x="244982" y="407551"/>
            <a:ext cx="884858" cy="2215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B1B867-0E29-9E27-58A0-2D76F6AEAAD2}"/>
              </a:ext>
            </a:extLst>
          </p:cNvPr>
          <p:cNvGrpSpPr/>
          <p:nvPr/>
        </p:nvGrpSpPr>
        <p:grpSpPr>
          <a:xfrm>
            <a:off x="299484" y="369986"/>
            <a:ext cx="11644423" cy="507586"/>
            <a:chOff x="299484" y="369986"/>
            <a:chExt cx="11644423" cy="50758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6EAB69-774F-288D-3DA4-B9654EAEC473}"/>
                </a:ext>
              </a:extLst>
            </p:cNvPr>
            <p:cNvCxnSpPr/>
            <p:nvPr/>
          </p:nvCxnSpPr>
          <p:spPr>
            <a:xfrm>
              <a:off x="299484" y="623779"/>
              <a:ext cx="11644423" cy="0"/>
            </a:xfrm>
            <a:prstGeom prst="line">
              <a:avLst/>
            </a:prstGeom>
            <a:noFill/>
            <a:ln w="63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1F4E996-FC63-FEC6-9365-C08C6953C150}"/>
                </a:ext>
              </a:extLst>
            </p:cNvPr>
            <p:cNvGrpSpPr/>
            <p:nvPr/>
          </p:nvGrpSpPr>
          <p:grpSpPr>
            <a:xfrm>
              <a:off x="5842207" y="369986"/>
              <a:ext cx="507586" cy="507586"/>
              <a:chOff x="5867902" y="316578"/>
              <a:chExt cx="507586" cy="507586"/>
            </a:xfrm>
          </p:grpSpPr>
          <p:sp useBgFill="1">
            <p:nvSpPr>
              <p:cNvPr id="73" name="Oval 72">
                <a:extLst>
                  <a:ext uri="{FF2B5EF4-FFF2-40B4-BE49-F238E27FC236}">
                    <a16:creationId xmlns:a16="http://schemas.microsoft.com/office/drawing/2014/main" id="{65A24108-9A5C-9392-1351-D85EB9B561C2}"/>
                  </a:ext>
                </a:extLst>
              </p:cNvPr>
              <p:cNvSpPr/>
              <p:nvPr/>
            </p:nvSpPr>
            <p:spPr>
              <a:xfrm>
                <a:off x="5867902" y="316578"/>
                <a:ext cx="507586" cy="507586"/>
              </a:xfrm>
              <a:prstGeom prst="ellipse">
                <a:avLst/>
              </a:prstGeom>
              <a:blipFill dpi="0" rotWithShape="0">
                <a:blip r:embed="rId2">
                  <a:lum/>
                </a:blip>
                <a:srcRect/>
                <a:stretch>
                  <a:fillRect l="-765603" t="-367961" r="-1536354" b="-883140"/>
                </a:stretch>
              </a:blipFill>
              <a:ln w="6350">
                <a:solidFill>
                  <a:schemeClr val="bg1"/>
                </a:solidFill>
              </a:ln>
              <a:effectLst>
                <a:innerShdw blurRad="2794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GB" dirty="0">
                  <a:latin typeface="Darker Grotesque" pitchFamily="2" charset="0"/>
                </a:endParaRPr>
              </a:p>
            </p:txBody>
          </p:sp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AB7F7CB2-F832-CA26-1AB2-261BF019E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95695" y="444371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8F583ED-069E-4768-8E83-65B8EA1DD9E6}"/>
              </a:ext>
            </a:extLst>
          </p:cNvPr>
          <p:cNvSpPr txBox="1"/>
          <p:nvPr/>
        </p:nvSpPr>
        <p:spPr>
          <a:xfrm>
            <a:off x="132592" y="882943"/>
            <a:ext cx="11978205" cy="60652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Expand Private Label Offerings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Affordable Luxury: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Introduce mid-tier private label products to target price-sensitive customers in Tier 2 and 3 cities.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Specialized Products: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 exclusive lines for niche needs like organic skincare, vegan beauty, or gender-neutral cosmetics.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 on Sustainability and Ethical Practices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Sustainable Packaging: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Shift toward biodegradable or reusable packaging for all private label products.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Green Supply Chain: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Partner with eco-friendly suppliers and adopt sustainable logistics practices.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Carbon Neutrality: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Highlight corporate responsibility by achieving measurable carbon reduction goals.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Leverage Technology for Personalization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AI-Driven Personalization: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Enhance the website and app with AI to provide curated product recommendations and tailored offers.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Chatbots: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Deploy AI-powered chatbots for instant customer support and product guidance.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Gamification: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gamified elements like loyalty rewards, quizzes, and interactive tutorials to keep customers engaged</a:t>
            </a:r>
          </a:p>
          <a:p>
            <a:endParaRPr kumimoji="0" lang="en-GB" sz="200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A0C5-394F-4A65-B58D-AB2E2070FE2B}"/>
              </a:ext>
            </a:extLst>
          </p:cNvPr>
          <p:cNvSpPr txBox="1"/>
          <p:nvPr/>
        </p:nvSpPr>
        <p:spPr>
          <a:xfrm>
            <a:off x="1195755" y="459803"/>
            <a:ext cx="1755028" cy="3449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>
              <a:lnSpc>
                <a:spcPct val="60000"/>
              </a:lnSpc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79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DA3803AC-0944-EA18-EC12-157CE4976D26}"/>
              </a:ext>
            </a:extLst>
          </p:cNvPr>
          <p:cNvSpPr txBox="1"/>
          <p:nvPr/>
        </p:nvSpPr>
        <p:spPr>
          <a:xfrm>
            <a:off x="244982" y="407551"/>
            <a:ext cx="884858" cy="2215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B1B867-0E29-9E27-58A0-2D76F6AEAAD2}"/>
              </a:ext>
            </a:extLst>
          </p:cNvPr>
          <p:cNvGrpSpPr/>
          <p:nvPr/>
        </p:nvGrpSpPr>
        <p:grpSpPr>
          <a:xfrm>
            <a:off x="299484" y="369986"/>
            <a:ext cx="11644423" cy="507586"/>
            <a:chOff x="299484" y="369986"/>
            <a:chExt cx="11644423" cy="50758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6EAB69-774F-288D-3DA4-B9654EAEC473}"/>
                </a:ext>
              </a:extLst>
            </p:cNvPr>
            <p:cNvCxnSpPr/>
            <p:nvPr/>
          </p:nvCxnSpPr>
          <p:spPr>
            <a:xfrm>
              <a:off x="299484" y="623779"/>
              <a:ext cx="11644423" cy="0"/>
            </a:xfrm>
            <a:prstGeom prst="line">
              <a:avLst/>
            </a:prstGeom>
            <a:noFill/>
            <a:ln w="63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1F4E996-FC63-FEC6-9365-C08C6953C150}"/>
                </a:ext>
              </a:extLst>
            </p:cNvPr>
            <p:cNvGrpSpPr/>
            <p:nvPr/>
          </p:nvGrpSpPr>
          <p:grpSpPr>
            <a:xfrm>
              <a:off x="5842207" y="369986"/>
              <a:ext cx="507586" cy="507586"/>
              <a:chOff x="5867902" y="316578"/>
              <a:chExt cx="507586" cy="507586"/>
            </a:xfrm>
          </p:grpSpPr>
          <p:sp useBgFill="1">
            <p:nvSpPr>
              <p:cNvPr id="73" name="Oval 72">
                <a:extLst>
                  <a:ext uri="{FF2B5EF4-FFF2-40B4-BE49-F238E27FC236}">
                    <a16:creationId xmlns:a16="http://schemas.microsoft.com/office/drawing/2014/main" id="{65A24108-9A5C-9392-1351-D85EB9B561C2}"/>
                  </a:ext>
                </a:extLst>
              </p:cNvPr>
              <p:cNvSpPr/>
              <p:nvPr/>
            </p:nvSpPr>
            <p:spPr>
              <a:xfrm>
                <a:off x="5867902" y="316578"/>
                <a:ext cx="507586" cy="507586"/>
              </a:xfrm>
              <a:prstGeom prst="ellipse">
                <a:avLst/>
              </a:prstGeom>
              <a:blipFill dpi="0" rotWithShape="0">
                <a:blip r:embed="rId2">
                  <a:lum/>
                </a:blip>
                <a:srcRect/>
                <a:stretch>
                  <a:fillRect l="-765603" t="-367961" r="-1536354" b="-883140"/>
                </a:stretch>
              </a:blipFill>
              <a:ln w="6350">
                <a:solidFill>
                  <a:schemeClr val="bg1"/>
                </a:solidFill>
              </a:ln>
              <a:effectLst>
                <a:innerShdw blurRad="2794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GB" dirty="0">
                  <a:latin typeface="Darker Grotesque" pitchFamily="2" charset="0"/>
                </a:endParaRPr>
              </a:p>
            </p:txBody>
          </p:sp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AB7F7CB2-F832-CA26-1AB2-261BF019E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95695" y="444371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8F583ED-069E-4768-8E83-65B8EA1DD9E6}"/>
              </a:ext>
            </a:extLst>
          </p:cNvPr>
          <p:cNvSpPr txBox="1"/>
          <p:nvPr/>
        </p:nvSpPr>
        <p:spPr>
          <a:xfrm>
            <a:off x="132592" y="882943"/>
            <a:ext cx="11978205" cy="549688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 Market Penetration in Untapped Regions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Tier 2 and Tier 3 Cities: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Customize pricing and offers for these markets.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on educating customers about beauty and wellness with regional language campaigns.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Store Expansion: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Open smaller-format stores to establish brand presence in smaller towns.</a:t>
            </a:r>
            <a:endParaRPr kumimoji="0" lang="en-US" sz="2000" i="0" u="none" strike="noStrike" kern="1200" cap="none" spc="-150" normalizeH="0" baseline="0" noProof="0" dirty="0">
              <a:ln>
                <a:noFill/>
              </a:ln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Partner with Emerging Brands and Influencers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Exclusive Launches: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Collaborate with emerging beauty brands for exclusive product launches.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Influencer Marketing: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Partner with micro-influencers to target specific customer groups, as they drive higher engagement than macro-influencers.</a:t>
            </a:r>
            <a:endParaRPr kumimoji="0" lang="en-US" sz="2000" i="0" u="none" strike="noStrike" kern="1200" cap="none" spc="-150" normalizeH="0" baseline="0" noProof="0" dirty="0">
              <a:ln>
                <a:noFill/>
              </a:ln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Loyalty and Subscription Programs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Loyalty Program Enhancements: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Introduce tier-based rewards to retain high-value customers and incentivize frequent purchases.</a:t>
            </a:r>
          </a:p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 Boxes: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Launch curated monthly subscription boxes for beauty and wellness, offering samples or full-size products</a:t>
            </a:r>
            <a:endParaRPr kumimoji="0" lang="en-GB" sz="2000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A0C5-394F-4A65-B58D-AB2E2070FE2B}"/>
              </a:ext>
            </a:extLst>
          </p:cNvPr>
          <p:cNvSpPr txBox="1"/>
          <p:nvPr/>
        </p:nvSpPr>
        <p:spPr>
          <a:xfrm>
            <a:off x="1195755" y="459803"/>
            <a:ext cx="1755028" cy="3449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>
              <a:lnSpc>
                <a:spcPct val="60000"/>
              </a:lnSpc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8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DA3803AC-0944-EA18-EC12-157CE4976D26}"/>
              </a:ext>
            </a:extLst>
          </p:cNvPr>
          <p:cNvSpPr txBox="1"/>
          <p:nvPr/>
        </p:nvSpPr>
        <p:spPr>
          <a:xfrm>
            <a:off x="244982" y="407551"/>
            <a:ext cx="884858" cy="2215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B1B867-0E29-9E27-58A0-2D76F6AEAAD2}"/>
              </a:ext>
            </a:extLst>
          </p:cNvPr>
          <p:cNvGrpSpPr/>
          <p:nvPr/>
        </p:nvGrpSpPr>
        <p:grpSpPr>
          <a:xfrm>
            <a:off x="299484" y="369986"/>
            <a:ext cx="11644423" cy="507586"/>
            <a:chOff x="299484" y="369986"/>
            <a:chExt cx="11644423" cy="50758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6EAB69-774F-288D-3DA4-B9654EAEC473}"/>
                </a:ext>
              </a:extLst>
            </p:cNvPr>
            <p:cNvCxnSpPr/>
            <p:nvPr/>
          </p:nvCxnSpPr>
          <p:spPr>
            <a:xfrm>
              <a:off x="299484" y="623779"/>
              <a:ext cx="11644423" cy="0"/>
            </a:xfrm>
            <a:prstGeom prst="line">
              <a:avLst/>
            </a:prstGeom>
            <a:noFill/>
            <a:ln w="63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1F4E996-FC63-FEC6-9365-C08C6953C150}"/>
                </a:ext>
              </a:extLst>
            </p:cNvPr>
            <p:cNvGrpSpPr/>
            <p:nvPr/>
          </p:nvGrpSpPr>
          <p:grpSpPr>
            <a:xfrm>
              <a:off x="5842207" y="369986"/>
              <a:ext cx="507586" cy="507586"/>
              <a:chOff x="5867902" y="316578"/>
              <a:chExt cx="507586" cy="507586"/>
            </a:xfrm>
          </p:grpSpPr>
          <p:sp useBgFill="1">
            <p:nvSpPr>
              <p:cNvPr id="73" name="Oval 72">
                <a:extLst>
                  <a:ext uri="{FF2B5EF4-FFF2-40B4-BE49-F238E27FC236}">
                    <a16:creationId xmlns:a16="http://schemas.microsoft.com/office/drawing/2014/main" id="{65A24108-9A5C-9392-1351-D85EB9B561C2}"/>
                  </a:ext>
                </a:extLst>
              </p:cNvPr>
              <p:cNvSpPr/>
              <p:nvPr/>
            </p:nvSpPr>
            <p:spPr>
              <a:xfrm>
                <a:off x="5867902" y="316578"/>
                <a:ext cx="507586" cy="507586"/>
              </a:xfrm>
              <a:prstGeom prst="ellipse">
                <a:avLst/>
              </a:prstGeom>
              <a:blipFill dpi="0" rotWithShape="0">
                <a:blip r:embed="rId2">
                  <a:lum/>
                </a:blip>
                <a:srcRect/>
                <a:stretch>
                  <a:fillRect l="-765603" t="-367961" r="-1536354" b="-883140"/>
                </a:stretch>
              </a:blipFill>
              <a:ln w="6350">
                <a:solidFill>
                  <a:schemeClr val="bg1"/>
                </a:solidFill>
              </a:ln>
              <a:effectLst>
                <a:innerShdw blurRad="2794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GB" dirty="0">
                  <a:latin typeface="Darker Grotesque" pitchFamily="2" charset="0"/>
                </a:endParaRPr>
              </a:p>
            </p:txBody>
          </p:sp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AB7F7CB2-F832-CA26-1AB2-261BF019E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95695" y="444371"/>
                <a:ext cx="252000" cy="252000"/>
              </a:xfrm>
              <a:prstGeom prst="rect">
                <a:avLst/>
              </a:prstGeom>
              <a:effectLst>
                <a:outerShdw blurRad="152400" dist="50800" dir="5400000" sx="200000" sy="200000" algn="ctr" rotWithShape="0">
                  <a:srgbClr val="FFC000"/>
                </a:outerShdw>
              </a:effectLst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8F583ED-069E-4768-8E83-65B8EA1DD9E6}"/>
              </a:ext>
            </a:extLst>
          </p:cNvPr>
          <p:cNvSpPr txBox="1"/>
          <p:nvPr/>
        </p:nvSpPr>
        <p:spPr>
          <a:xfrm>
            <a:off x="132592" y="882943"/>
            <a:ext cx="11978205" cy="56418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 Operational Efficiency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Optimization: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demand forecasting models to avoid stockouts and overstocking.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Last-Mile Delivery: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Partner with hyper-local delivery services to ensure fast delivery, especially for high-demand urban areas.</a:t>
            </a:r>
          </a:p>
          <a:p>
            <a:r>
              <a:rPr lang="en-US" sz="20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 International Presenc</a:t>
            </a:r>
            <a:r>
              <a:rPr lang="en-US" sz="2000" b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000" b="1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Expansion: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Identify high-potential international markets with large Indian diaspora populations.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Localized Marketing: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Customize product offerings and marketing strategies to cater to regional preferences.</a:t>
            </a:r>
          </a:p>
          <a:p>
            <a:r>
              <a:rPr lang="en-US" sz="20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Strengthen Cybersecurity and Trust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Privacy: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Build robust mechanisms to ensure customer data protection and compliance with privacy regulations.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Trust-Building: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Highlight Nykaa's commitment to selling authentic, high-quality products.</a:t>
            </a:r>
          </a:p>
          <a:p>
            <a:r>
              <a:rPr lang="en-US" sz="2000" b="1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Innovate Customer Engagement Strategies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Live Shopping Events: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Host live beauty tutorials or product launches on the Nykaa app and social media.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Community Building: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forums where customers can share beauty tips and reviews, enhancing the brand's trust and visibility.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A0C5-394F-4A65-B58D-AB2E2070FE2B}"/>
              </a:ext>
            </a:extLst>
          </p:cNvPr>
          <p:cNvSpPr txBox="1"/>
          <p:nvPr/>
        </p:nvSpPr>
        <p:spPr>
          <a:xfrm>
            <a:off x="1195755" y="459803"/>
            <a:ext cx="1755028" cy="3449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>
              <a:lnSpc>
                <a:spcPct val="60000"/>
              </a:lnSpc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71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ngel face outline with solid fill">
            <a:extLst>
              <a:ext uri="{FF2B5EF4-FFF2-40B4-BE49-F238E27FC236}">
                <a16:creationId xmlns:a16="http://schemas.microsoft.com/office/drawing/2014/main" id="{98EC24B9-B075-4C96-88C7-8F82ECCFA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5841" y="1026241"/>
            <a:ext cx="4805517" cy="4805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D59B4A-660C-41DA-A5B3-BBE4D6CA45E9}"/>
              </a:ext>
            </a:extLst>
          </p:cNvPr>
          <p:cNvSpPr txBox="1"/>
          <p:nvPr/>
        </p:nvSpPr>
        <p:spPr>
          <a:xfrm>
            <a:off x="5530645" y="2705724"/>
            <a:ext cx="69317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094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470096-ACD7-1592-119D-C102855C1D6D}"/>
              </a:ext>
            </a:extLst>
          </p:cNvPr>
          <p:cNvSpPr txBox="1"/>
          <p:nvPr/>
        </p:nvSpPr>
        <p:spPr>
          <a:xfrm>
            <a:off x="406142" y="2400578"/>
            <a:ext cx="11379718" cy="20067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3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0" lang="en-US" sz="16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8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71B04-A06D-A176-6B96-5250AD809BBC}"/>
              </a:ext>
            </a:extLst>
          </p:cNvPr>
          <p:cNvSpPr txBox="1"/>
          <p:nvPr/>
        </p:nvSpPr>
        <p:spPr>
          <a:xfrm>
            <a:off x="299484" y="407551"/>
            <a:ext cx="1173398" cy="1855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76D25-46DC-8511-5261-2FB41F2FA223}"/>
              </a:ext>
            </a:extLst>
          </p:cNvPr>
          <p:cNvSpPr txBox="1"/>
          <p:nvPr/>
        </p:nvSpPr>
        <p:spPr>
          <a:xfrm>
            <a:off x="796835" y="1131365"/>
            <a:ext cx="10972800" cy="5016758"/>
          </a:xfrm>
          <a:prstGeom prst="rect">
            <a:avLst/>
          </a:prstGeom>
          <a:noFill/>
          <a:effectLst>
            <a:outerShdw blurRad="50800" dist="50800" dir="5400000" sx="31000" sy="31000" algn="ctr" rotWithShape="0">
              <a:schemeClr val="bg1">
                <a:alpha val="43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Nykaa</a:t>
            </a:r>
            <a:r>
              <a:rPr kumimoji="0" lang="en-US" sz="400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is a prominent Indian e-commerce company specializing in beauty, wellness, and fashion products. Founded in 2012 by </a:t>
            </a:r>
            <a:r>
              <a:rPr kumimoji="0" lang="en-US" sz="4000" i="0" u="none" strike="noStrike" kern="1200" cap="none" spc="-1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55600" dist="50800" dir="9600000" algn="ctr" rotWithShape="0">
                    <a:schemeClr val="bg1">
                      <a:alpha val="87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Falguni Nayar</a:t>
            </a:r>
            <a:r>
              <a:rPr kumimoji="0" lang="en-US" sz="400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a former investment banker, Nykaa has emerged as one of the leading players in the beauty and fashion industry in India. The name "Nykaa" is derived from the Sanskrit word "</a:t>
            </a:r>
            <a:r>
              <a:rPr kumimoji="0" lang="en-US" sz="4000" i="0" u="none" strike="noStrike" kern="1200" cap="none" spc="-1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Nayaka</a:t>
            </a:r>
            <a:r>
              <a:rPr kumimoji="0" lang="en-US" sz="400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," meaning "</a:t>
            </a:r>
            <a:r>
              <a:rPr kumimoji="0" lang="en-US" sz="4000" i="0" u="none" strike="noStrike" kern="1200" cap="none" spc="-1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heroine</a:t>
            </a:r>
            <a:r>
              <a:rPr kumimoji="0" lang="en-US" sz="400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," reflecting the brand's vision to empower individuals through beauty and self-expression.</a:t>
            </a:r>
            <a:endParaRPr kumimoji="0" lang="en-GB" sz="4000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78C0B1-9145-3B15-D39F-A30E0292DE88}"/>
              </a:ext>
            </a:extLst>
          </p:cNvPr>
          <p:cNvGrpSpPr/>
          <p:nvPr/>
        </p:nvGrpSpPr>
        <p:grpSpPr>
          <a:xfrm>
            <a:off x="299484" y="369986"/>
            <a:ext cx="11644423" cy="507586"/>
            <a:chOff x="299484" y="369986"/>
            <a:chExt cx="11644423" cy="5075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788B0-3D24-B444-9A30-B6D3868BFED3}"/>
                </a:ext>
              </a:extLst>
            </p:cNvPr>
            <p:cNvCxnSpPr/>
            <p:nvPr/>
          </p:nvCxnSpPr>
          <p:spPr>
            <a:xfrm>
              <a:off x="299484" y="623779"/>
              <a:ext cx="11644423" cy="0"/>
            </a:xfrm>
            <a:prstGeom prst="line">
              <a:avLst/>
            </a:prstGeom>
            <a:noFill/>
            <a:ln w="63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!!mission">
              <a:extLst>
                <a:ext uri="{FF2B5EF4-FFF2-40B4-BE49-F238E27FC236}">
                  <a16:creationId xmlns:a16="http://schemas.microsoft.com/office/drawing/2014/main" id="{98F7707E-45E4-7874-747F-539EE3211649}"/>
                </a:ext>
              </a:extLst>
            </p:cNvPr>
            <p:cNvGrpSpPr/>
            <p:nvPr/>
          </p:nvGrpSpPr>
          <p:grpSpPr>
            <a:xfrm>
              <a:off x="5842207" y="369986"/>
              <a:ext cx="507586" cy="507586"/>
              <a:chOff x="1700837" y="1711757"/>
              <a:chExt cx="507586" cy="507586"/>
            </a:xfrm>
          </p:grpSpPr>
          <p:sp useBgFill="1">
            <p:nvSpPr>
              <p:cNvPr id="11" name="Oval 10">
                <a:extLst>
                  <a:ext uri="{FF2B5EF4-FFF2-40B4-BE49-F238E27FC236}">
                    <a16:creationId xmlns:a16="http://schemas.microsoft.com/office/drawing/2014/main" id="{174FF9FF-5E40-050C-56CC-5CC8886A5C3A}"/>
                  </a:ext>
                </a:extLst>
              </p:cNvPr>
              <p:cNvSpPr/>
              <p:nvPr/>
            </p:nvSpPr>
            <p:spPr>
              <a:xfrm>
                <a:off x="1700837" y="1711757"/>
                <a:ext cx="507586" cy="507586"/>
              </a:xfrm>
              <a:prstGeom prst="ellipse">
                <a:avLst/>
              </a:prstGeom>
              <a:blipFill dpi="0" rotWithShape="0">
                <a:blip r:embed="rId3">
                  <a:lum/>
                </a:blip>
                <a:srcRect/>
                <a:stretch>
                  <a:fillRect l="-379491" t="-367961" r="-1922467" b="-883140"/>
                </a:stretch>
              </a:blipFill>
              <a:ln w="6350">
                <a:solidFill>
                  <a:schemeClr val="bg1"/>
                </a:solidFill>
              </a:ln>
              <a:effectLst>
                <a:glow rad="114300">
                  <a:schemeClr val="tx1"/>
                </a:glow>
                <a:innerShdw blurRad="2794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GB" dirty="0">
                  <a:latin typeface="Darker Grotesque" pitchFamily="2" charset="0"/>
                </a:endParaRPr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AFDAC79A-DBA9-31BE-8292-1DCB10D53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28630" y="1839550"/>
                <a:ext cx="252000" cy="252000"/>
              </a:xfrm>
              <a:prstGeom prst="rect">
                <a:avLst/>
              </a:prstGeom>
              <a:effectLst>
                <a:outerShdw blurRad="50800" dist="50800" dir="5400000" algn="ctr" rotWithShape="0">
                  <a:schemeClr val="tx1"/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61057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7CC2D1F-221E-41C0-902B-2DF44C0112ED}"/>
              </a:ext>
            </a:extLst>
          </p:cNvPr>
          <p:cNvSpPr txBox="1"/>
          <p:nvPr/>
        </p:nvSpPr>
        <p:spPr>
          <a:xfrm>
            <a:off x="-382743" y="1173671"/>
            <a:ext cx="12957487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AEB764-0DB7-4330-8EBD-4BE1D999182C}"/>
              </a:ext>
            </a:extLst>
          </p:cNvPr>
          <p:cNvSpPr txBox="1"/>
          <p:nvPr/>
        </p:nvSpPr>
        <p:spPr>
          <a:xfrm>
            <a:off x="1659467" y="3406754"/>
            <a:ext cx="8873066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1201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78C0B1-9145-3B15-D39F-A30E0292DE88}"/>
              </a:ext>
            </a:extLst>
          </p:cNvPr>
          <p:cNvGrpSpPr/>
          <p:nvPr/>
        </p:nvGrpSpPr>
        <p:grpSpPr>
          <a:xfrm>
            <a:off x="299484" y="369986"/>
            <a:ext cx="11644423" cy="507586"/>
            <a:chOff x="299484" y="369986"/>
            <a:chExt cx="11644423" cy="5075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788B0-3D24-B444-9A30-B6D3868BFED3}"/>
                </a:ext>
              </a:extLst>
            </p:cNvPr>
            <p:cNvCxnSpPr/>
            <p:nvPr/>
          </p:nvCxnSpPr>
          <p:spPr>
            <a:xfrm>
              <a:off x="299484" y="623779"/>
              <a:ext cx="11644423" cy="0"/>
            </a:xfrm>
            <a:prstGeom prst="line">
              <a:avLst/>
            </a:prstGeom>
            <a:noFill/>
            <a:ln w="63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!!mission">
              <a:extLst>
                <a:ext uri="{FF2B5EF4-FFF2-40B4-BE49-F238E27FC236}">
                  <a16:creationId xmlns:a16="http://schemas.microsoft.com/office/drawing/2014/main" id="{98F7707E-45E4-7874-747F-539EE3211649}"/>
                </a:ext>
              </a:extLst>
            </p:cNvPr>
            <p:cNvGrpSpPr/>
            <p:nvPr/>
          </p:nvGrpSpPr>
          <p:grpSpPr>
            <a:xfrm>
              <a:off x="5842207" y="369986"/>
              <a:ext cx="507586" cy="507586"/>
              <a:chOff x="1700837" y="1711757"/>
              <a:chExt cx="507586" cy="507586"/>
            </a:xfrm>
          </p:grpSpPr>
          <p:sp useBgFill="1">
            <p:nvSpPr>
              <p:cNvPr id="11" name="Oval 10">
                <a:extLst>
                  <a:ext uri="{FF2B5EF4-FFF2-40B4-BE49-F238E27FC236}">
                    <a16:creationId xmlns:a16="http://schemas.microsoft.com/office/drawing/2014/main" id="{174FF9FF-5E40-050C-56CC-5CC8886A5C3A}"/>
                  </a:ext>
                </a:extLst>
              </p:cNvPr>
              <p:cNvSpPr/>
              <p:nvPr/>
            </p:nvSpPr>
            <p:spPr>
              <a:xfrm>
                <a:off x="1700837" y="1711757"/>
                <a:ext cx="507586" cy="507586"/>
              </a:xfrm>
              <a:prstGeom prst="ellipse">
                <a:avLst/>
              </a:prstGeom>
              <a:blipFill dpi="0" rotWithShape="0">
                <a:blip r:embed="rId2">
                  <a:lum/>
                </a:blip>
                <a:srcRect/>
                <a:stretch>
                  <a:fillRect l="-379491" t="-367961" r="-1922467" b="-883140"/>
                </a:stretch>
              </a:blipFill>
              <a:ln w="6350">
                <a:solidFill>
                  <a:schemeClr val="bg1"/>
                </a:solidFill>
              </a:ln>
              <a:effectLst>
                <a:innerShdw blurRad="2794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GB" dirty="0">
                  <a:latin typeface="Darker Grotesque" pitchFamily="2" charset="0"/>
                </a:endParaRPr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AFDAC79A-DBA9-31BE-8292-1DCB10D53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28630" y="1839550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18B3B81-7D65-4ACF-BF7F-D91461D7DD2F}"/>
              </a:ext>
            </a:extLst>
          </p:cNvPr>
          <p:cNvSpPr txBox="1"/>
          <p:nvPr/>
        </p:nvSpPr>
        <p:spPr>
          <a:xfrm>
            <a:off x="299484" y="407551"/>
            <a:ext cx="846386" cy="1840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BDE53B-1D19-4C89-849B-09FD46045D50}"/>
              </a:ext>
            </a:extLst>
          </p:cNvPr>
          <p:cNvSpPr txBox="1"/>
          <p:nvPr/>
        </p:nvSpPr>
        <p:spPr>
          <a:xfrm>
            <a:off x="299484" y="1003572"/>
            <a:ext cx="11644423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Nykaa operates on an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inventory-led business model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marketplace model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ensuring high-quality and authentic products. It has expanded into an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omnichannel strategy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combining online and offline retail experiences: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 Platform: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Nykaa.com and the Nykaa app offer a vast selection of over 2,500 brands and 200,000+ products.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Offline Stores: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More than 100 retail stores across India, including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Nykaa Luxe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Nykaa On Trend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cater to premium and trending beauty products.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4EFAC-5B19-42BB-9A31-22F2D226D713}"/>
              </a:ext>
            </a:extLst>
          </p:cNvPr>
          <p:cNvSpPr txBox="1"/>
          <p:nvPr/>
        </p:nvSpPr>
        <p:spPr>
          <a:xfrm>
            <a:off x="1197378" y="418456"/>
            <a:ext cx="628377" cy="1840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11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6992FA-7CF3-403D-9D2B-A11CFE08338E}"/>
              </a:ext>
            </a:extLst>
          </p:cNvPr>
          <p:cNvSpPr txBox="1"/>
          <p:nvPr/>
        </p:nvSpPr>
        <p:spPr>
          <a:xfrm>
            <a:off x="-382743" y="1173671"/>
            <a:ext cx="12957487" cy="209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FA65E8-69A9-4A7B-AD94-1AE2B1D1B396}"/>
              </a:ext>
            </a:extLst>
          </p:cNvPr>
          <p:cNvSpPr txBox="1"/>
          <p:nvPr/>
        </p:nvSpPr>
        <p:spPr>
          <a:xfrm>
            <a:off x="1659467" y="3136452"/>
            <a:ext cx="8873066" cy="209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3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endParaRPr kumimoji="0" lang="en-US" sz="16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6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78C0B1-9145-3B15-D39F-A30E0292DE88}"/>
              </a:ext>
            </a:extLst>
          </p:cNvPr>
          <p:cNvGrpSpPr/>
          <p:nvPr/>
        </p:nvGrpSpPr>
        <p:grpSpPr>
          <a:xfrm>
            <a:off x="299484" y="369986"/>
            <a:ext cx="11644423" cy="507586"/>
            <a:chOff x="299484" y="369986"/>
            <a:chExt cx="11644423" cy="5075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788B0-3D24-B444-9A30-B6D3868BFED3}"/>
                </a:ext>
              </a:extLst>
            </p:cNvPr>
            <p:cNvCxnSpPr/>
            <p:nvPr/>
          </p:nvCxnSpPr>
          <p:spPr>
            <a:xfrm>
              <a:off x="299484" y="623779"/>
              <a:ext cx="11644423" cy="0"/>
            </a:xfrm>
            <a:prstGeom prst="line">
              <a:avLst/>
            </a:prstGeom>
            <a:noFill/>
            <a:ln w="63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!!mission">
              <a:extLst>
                <a:ext uri="{FF2B5EF4-FFF2-40B4-BE49-F238E27FC236}">
                  <a16:creationId xmlns:a16="http://schemas.microsoft.com/office/drawing/2014/main" id="{98F7707E-45E4-7874-747F-539EE3211649}"/>
                </a:ext>
              </a:extLst>
            </p:cNvPr>
            <p:cNvGrpSpPr/>
            <p:nvPr/>
          </p:nvGrpSpPr>
          <p:grpSpPr>
            <a:xfrm>
              <a:off x="5842207" y="369986"/>
              <a:ext cx="507586" cy="507586"/>
              <a:chOff x="1700837" y="1711757"/>
              <a:chExt cx="507586" cy="507586"/>
            </a:xfrm>
          </p:grpSpPr>
          <p:sp useBgFill="1">
            <p:nvSpPr>
              <p:cNvPr id="11" name="Oval 10">
                <a:extLst>
                  <a:ext uri="{FF2B5EF4-FFF2-40B4-BE49-F238E27FC236}">
                    <a16:creationId xmlns:a16="http://schemas.microsoft.com/office/drawing/2014/main" id="{174FF9FF-5E40-050C-56CC-5CC8886A5C3A}"/>
                  </a:ext>
                </a:extLst>
              </p:cNvPr>
              <p:cNvSpPr/>
              <p:nvPr/>
            </p:nvSpPr>
            <p:spPr>
              <a:xfrm>
                <a:off x="1700837" y="1711757"/>
                <a:ext cx="507586" cy="507586"/>
              </a:xfrm>
              <a:prstGeom prst="ellipse">
                <a:avLst/>
              </a:prstGeom>
              <a:blipFill dpi="0" rotWithShape="0">
                <a:blip r:embed="rId2">
                  <a:lum/>
                </a:blip>
                <a:srcRect/>
                <a:stretch>
                  <a:fillRect l="-379491" t="-367961" r="-1922467" b="-883140"/>
                </a:stretch>
              </a:blipFill>
              <a:ln w="6350">
                <a:solidFill>
                  <a:schemeClr val="bg1"/>
                </a:solidFill>
              </a:ln>
              <a:effectLst>
                <a:innerShdw blurRad="2794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GB" dirty="0">
                  <a:latin typeface="Darker Grotesque" pitchFamily="2" charset="0"/>
                </a:endParaRPr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AFDAC79A-DBA9-31BE-8292-1DCB10D53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28630" y="1839550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6C41944-3E49-46FC-BD2B-824B456FF96C}"/>
              </a:ext>
            </a:extLst>
          </p:cNvPr>
          <p:cNvSpPr txBox="1"/>
          <p:nvPr/>
        </p:nvSpPr>
        <p:spPr>
          <a:xfrm>
            <a:off x="299484" y="438215"/>
            <a:ext cx="1555442" cy="1855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BB3C4-093F-42DB-938D-958FE808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150" y="623779"/>
            <a:ext cx="5477678" cy="2576620"/>
          </a:xfrm>
          <a:ln>
            <a:noFill/>
          </a:ln>
        </p:spPr>
        <p:txBody>
          <a:bodyPr>
            <a:normAutofit fontScale="90000"/>
          </a:bodyPr>
          <a:lstStyle/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Key Categories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Beauty: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Makeup, skincare, haircare, fragrances, and personal care.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Wellness: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Supplements, health products, and fitness gear.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Fashion: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Apparel, footwear, and accessories under the Nykaa Fashion division.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Private Labels: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Nykaa Cosmetics, Nykaa Naturals, and Kay Beauty (collaboration with Bollywood actress Katrina Kaif).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7873-3619-4447-B6DD-3D66D66F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822167" cy="5609316"/>
          </a:xfrm>
        </p:spPr>
        <p:txBody>
          <a:bodyPr/>
          <a:lstStyle/>
          <a:p>
            <a:r>
              <a:rPr lang="en-US" sz="20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Financial Success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Nykaa went public in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November 2021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with an IPO (Initial Public Offering) and became one of India's first profitable unicorns in the beauty and fashion space. Its stock is listed on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National Stock Exchange (NSE)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Bombay Stock Exchange (BSE)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Sustainability Initiatives</a:t>
            </a:r>
            <a:endParaRPr lang="en-US" sz="2000" b="1" dirty="0"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Nykaa has made strides toward sustainability, including: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	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Nykaa Naturals: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Promoting clean and eco-friendly beauty.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Recycling Programs: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Initiatives to recycle beauty product packaging.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US" sz="20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Challenges and Competitors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Despite its success, Nykaa faces challenges like increasing competition from brands like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Purplle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,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Myntra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,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Amazon Beauty.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Moreover, retaining customer loyalty in the fast-evolving e-commerce market is crucial.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5BE81-4EC2-4B82-89C4-1A13B7C44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645" y="3200399"/>
            <a:ext cx="4996542" cy="35059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 Strategies</a:t>
            </a:r>
            <a:endParaRPr lang="en-US" sz="2000" b="1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Digital-First 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Nykaa leverages its digital presence with engaging content, including tutorials, reviews, and influencer collaborations.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Nykaa’s YouTube channel and blog "Nykaa Network" provide beauty advice and trends, enhancing user experience.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Omnichannel Expansion: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balance between online and offline retail ensures wider customer reach.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Labels: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focus on in-house brands contributes significantly to revenue.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0A486-393F-483D-92EB-17AF10041DD7}"/>
              </a:ext>
            </a:extLst>
          </p:cNvPr>
          <p:cNvSpPr txBox="1"/>
          <p:nvPr/>
        </p:nvSpPr>
        <p:spPr>
          <a:xfrm>
            <a:off x="747676" y="433446"/>
            <a:ext cx="820738" cy="1840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rker Grotesqu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2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Thesis PPT">
      <a:dk1>
        <a:sysClr val="windowText" lastClr="000000"/>
      </a:dk1>
      <a:lt1>
        <a:sysClr val="window" lastClr="FFFFFF"/>
      </a:lt1>
      <a:dk2>
        <a:srgbClr val="140812"/>
      </a:dk2>
      <a:lt2>
        <a:srgbClr val="D8D9DC"/>
      </a:lt2>
      <a:accent1>
        <a:srgbClr val="00FFB3"/>
      </a:accent1>
      <a:accent2>
        <a:srgbClr val="00F1FF"/>
      </a:accent2>
      <a:accent3>
        <a:srgbClr val="4775E7"/>
      </a:accent3>
      <a:accent4>
        <a:srgbClr val="8730EA"/>
      </a:accent4>
      <a:accent5>
        <a:srgbClr val="FD6364"/>
      </a:accent5>
      <a:accent6>
        <a:srgbClr val="D54773"/>
      </a:accent6>
      <a:hlink>
        <a:srgbClr val="4775E7"/>
      </a:hlink>
      <a:folHlink>
        <a:srgbClr val="8C8C8C"/>
      </a:folHlink>
    </a:clrScheme>
    <a:fontScheme name="Darker Grotesque">
      <a:majorFont>
        <a:latin typeface="Darker Grotesque SemiBold"/>
        <a:ea typeface=""/>
        <a:cs typeface=""/>
      </a:majorFont>
      <a:minorFont>
        <a:latin typeface="Darker Grotesque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1828</Words>
  <Application>Microsoft Office PowerPoint</Application>
  <PresentationFormat>Widescreen</PresentationFormat>
  <Paragraphs>241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Aptos</vt:lpstr>
      <vt:lpstr>Aptos Display</vt:lpstr>
      <vt:lpstr>Arial</vt:lpstr>
      <vt:lpstr>Calibri</vt:lpstr>
      <vt:lpstr>Courier New</vt:lpstr>
      <vt:lpstr>Darker Grotesque</vt:lpstr>
      <vt:lpstr>Darker Grotesque Medium</vt:lpstr>
      <vt:lpstr>Darker Grotesque SemiBold</vt:lpstr>
      <vt:lpstr>MV Boli</vt:lpstr>
      <vt:lpstr>Playfair Display</vt:lpstr>
      <vt:lpstr>Symbol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Categories Beauty: Makeup, skincare, haircare, fragrances, and personal care. Wellness: Supplements, health products, and fitness gear. Fashion: Apparel, footwear, and accessories under the Nykaa Fashion division. Private Labels: Nykaa Cosmetics, Nykaa Naturals, and Kay Beauty (collaboration with Bollywood actress Katrina Kaif).</vt:lpstr>
      <vt:lpstr>PowerPoint Presentation</vt:lpstr>
      <vt:lpstr>PowerPoint Presentation</vt:lpstr>
      <vt:lpstr>Product Range</vt:lpstr>
      <vt:lpstr>PowerPoint Presentation</vt:lpstr>
      <vt:lpstr>Online and Offline Integration (Omnichannel)</vt:lpstr>
      <vt:lpstr>PowerPoint Presentation</vt:lpstr>
      <vt:lpstr>Technological Innovation</vt:lpstr>
      <vt:lpstr>PowerPoint Presentation</vt:lpstr>
      <vt:lpstr>Customer Engagement and Loyalty</vt:lpstr>
      <vt:lpstr>PowerPoint Presentation</vt:lpstr>
      <vt:lpstr>Sustainability Initiatives</vt:lpstr>
      <vt:lpstr>PowerPoint Presentation</vt:lpstr>
      <vt:lpstr>Market Reach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Mr. S. Syed Ibrahim</cp:lastModifiedBy>
  <cp:revision>59</cp:revision>
  <dcterms:created xsi:type="dcterms:W3CDTF">2024-07-26T12:33:19Z</dcterms:created>
  <dcterms:modified xsi:type="dcterms:W3CDTF">2024-12-30T15:27:25Z</dcterms:modified>
</cp:coreProperties>
</file>