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3" r:id="rId2"/>
    <p:sldId id="269" r:id="rId3"/>
    <p:sldId id="264" r:id="rId4"/>
    <p:sldId id="265" r:id="rId5"/>
    <p:sldId id="266" r:id="rId6"/>
    <p:sldId id="267" r:id="rId7"/>
    <p:sldId id="274" r:id="rId8"/>
    <p:sldId id="275" r:id="rId9"/>
    <p:sldId id="272" r:id="rId10"/>
    <p:sldId id="282" r:id="rId11"/>
    <p:sldId id="273" r:id="rId12"/>
    <p:sldId id="276" r:id="rId13"/>
    <p:sldId id="277" r:id="rId14"/>
    <p:sldId id="278" r:id="rId15"/>
    <p:sldId id="279" r:id="rId16"/>
    <p:sldId id="283" r:id="rId17"/>
    <p:sldId id="284" r:id="rId18"/>
    <p:sldId id="292" r:id="rId19"/>
    <p:sldId id="293" r:id="rId20"/>
    <p:sldId id="294" r:id="rId21"/>
    <p:sldId id="285" r:id="rId22"/>
    <p:sldId id="286" r:id="rId23"/>
    <p:sldId id="295" r:id="rId24"/>
    <p:sldId id="296" r:id="rId25"/>
    <p:sldId id="297" r:id="rId26"/>
    <p:sldId id="288" r:id="rId27"/>
    <p:sldId id="289" r:id="rId28"/>
    <p:sldId id="298" r:id="rId29"/>
    <p:sldId id="290" r:id="rId30"/>
    <p:sldId id="291" r:id="rId31"/>
    <p:sldId id="299" r:id="rId32"/>
    <p:sldId id="300" r:id="rId33"/>
    <p:sldId id="308" r:id="rId34"/>
    <p:sldId id="301" r:id="rId35"/>
    <p:sldId id="309" r:id="rId36"/>
    <p:sldId id="310" r:id="rId37"/>
    <p:sldId id="304" r:id="rId38"/>
    <p:sldId id="311" r:id="rId39"/>
    <p:sldId id="315" r:id="rId40"/>
    <p:sldId id="316" r:id="rId41"/>
    <p:sldId id="317" r:id="rId42"/>
    <p:sldId id="318" r:id="rId43"/>
    <p:sldId id="319" r:id="rId44"/>
    <p:sldId id="324" r:id="rId45"/>
    <p:sldId id="325" r:id="rId46"/>
    <p:sldId id="326" r:id="rId47"/>
    <p:sldId id="320" r:id="rId48"/>
    <p:sldId id="321" r:id="rId49"/>
    <p:sldId id="322" r:id="rId50"/>
    <p:sldId id="323" r:id="rId51"/>
    <p:sldId id="32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FC98733-D5EE-41D4-A4CC-C5868DFA5C16}">
          <p14:sldIdLst>
            <p14:sldId id="263"/>
            <p14:sldId id="269"/>
            <p14:sldId id="264"/>
            <p14:sldId id="265"/>
            <p14:sldId id="266"/>
            <p14:sldId id="267"/>
          </p14:sldIdLst>
        </p14:section>
        <p14:section name="One" id="{080493AC-021E-478B-A4AC-63E73666C5E3}">
          <p14:sldIdLst>
            <p14:sldId id="274"/>
            <p14:sldId id="275"/>
          </p14:sldIdLst>
        </p14:section>
        <p14:section name="Two" id="{2C5F5E0C-4D56-4375-BC3F-270942F3227A}">
          <p14:sldIdLst>
            <p14:sldId id="272"/>
            <p14:sldId id="282"/>
            <p14:sldId id="273"/>
          </p14:sldIdLst>
        </p14:section>
        <p14:section name="Three" id="{044A7AE5-77FB-47F2-868E-1A9215387F8B}">
          <p14:sldIdLst>
            <p14:sldId id="276"/>
            <p14:sldId id="277"/>
          </p14:sldIdLst>
        </p14:section>
        <p14:section name="Four" id="{BAFFEA5A-05AD-4D0F-8B2A-E1C9EBE39831}">
          <p14:sldIdLst>
            <p14:sldId id="278"/>
            <p14:sldId id="279"/>
          </p14:sldIdLst>
        </p14:section>
        <p14:section name="Untitled Section" id="{65A07FE5-7BD5-4912-AA86-D6578D93A7D0}">
          <p14:sldIdLst>
            <p14:sldId id="283"/>
            <p14:sldId id="284"/>
            <p14:sldId id="292"/>
            <p14:sldId id="293"/>
            <p14:sldId id="294"/>
          </p14:sldIdLst>
        </p14:section>
        <p14:section name="Untitled Section" id="{130D5D7A-72CF-44E1-AA35-4D9B156458A0}">
          <p14:sldIdLst>
            <p14:sldId id="285"/>
            <p14:sldId id="286"/>
            <p14:sldId id="295"/>
            <p14:sldId id="296"/>
            <p14:sldId id="297"/>
          </p14:sldIdLst>
        </p14:section>
        <p14:section name="Untitled Section" id="{8CD1C4DD-255B-44F1-894E-EF8F5A0ED15F}">
          <p14:sldIdLst>
            <p14:sldId id="288"/>
            <p14:sldId id="289"/>
            <p14:sldId id="298"/>
          </p14:sldIdLst>
        </p14:section>
        <p14:section name="Untitled Section" id="{F542D12B-0867-4011-9649-C50DE2CF08F5}">
          <p14:sldIdLst>
            <p14:sldId id="290"/>
            <p14:sldId id="291"/>
          </p14:sldIdLst>
        </p14:section>
        <p14:section name="Untitled Section" id="{FD3243C4-5DFF-4209-BFA7-D3F335C33FB7}">
          <p14:sldIdLst>
            <p14:sldId id="299"/>
            <p14:sldId id="300"/>
            <p14:sldId id="308"/>
          </p14:sldIdLst>
        </p14:section>
        <p14:section name="Untitled Section" id="{A351018F-E5E7-4454-82AB-A4FCE788C2D6}">
          <p14:sldIdLst>
            <p14:sldId id="301"/>
            <p14:sldId id="309"/>
            <p14:sldId id="310"/>
          </p14:sldIdLst>
        </p14:section>
        <p14:section name="Untitled Section" id="{E2AD3269-941B-4651-A34B-F4A9C96732D0}">
          <p14:sldIdLst>
            <p14:sldId id="304"/>
            <p14:sldId id="311"/>
            <p14:sldId id="315"/>
          </p14:sldIdLst>
        </p14:section>
        <p14:section name="Untitled Section" id="{164F61A7-4D24-4B2D-A56C-8ECFA23D4C5D}">
          <p14:sldIdLst>
            <p14:sldId id="316"/>
            <p14:sldId id="317"/>
          </p14:sldIdLst>
        </p14:section>
        <p14:section name="Untitled Section" id="{91EC6A3A-D571-4D47-9AE4-7641418791EB}">
          <p14:sldIdLst>
            <p14:sldId id="318"/>
            <p14:sldId id="319"/>
            <p14:sldId id="324"/>
            <p14:sldId id="325"/>
            <p14:sldId id="326"/>
          </p14:sldIdLst>
        </p14:section>
        <p14:section name="Untitled Section" id="{2630FF6F-A45A-4E68-96DC-A6ED3741522A}">
          <p14:sldIdLst>
            <p14:sldId id="320"/>
            <p14:sldId id="321"/>
          </p14:sldIdLst>
        </p14:section>
        <p14:section name="Untitled Section" id="{2A1FA412-F842-454B-84CB-8A0A64115B58}">
          <p14:sldIdLst>
            <p14:sldId id="322"/>
            <p14:sldId id="323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B3"/>
    <a:srgbClr val="00F1FF"/>
    <a:srgbClr val="4775E7"/>
    <a:srgbClr val="8730EA"/>
    <a:srgbClr val="140812"/>
    <a:srgbClr val="FD6364"/>
    <a:srgbClr val="FF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35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163B8-A1B4-4735-B87B-DE4B910A20C8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33649-4470-49A4-B013-96B8585E6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27CA-EC04-FDCE-9CFC-53FBF80B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C4E92-D8AF-45DE-4432-E8006937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6554-42D0-0742-A750-B703AEFC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24A-9409-42F1-AFD4-D88E5171A316}" type="datetime1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2A28-BEAA-D28B-8F6D-360C7F6E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60C1-75AB-344F-27D3-2137BB8E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14CF-52E1-BE45-744A-368CA91C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A353-9914-8982-0C84-9A5695B1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1416-2554-CE90-5596-7D9ED862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4B02-EE58-467E-B191-C850F2619705}" type="datetime1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D2BE-7059-389A-E2C3-EAE35D1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6406-B2CF-C5A0-55AD-80883614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BDED2-2230-DDDB-24CA-10C580DD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F548C-B125-301D-91A0-E0236E25F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B4E0-1400-9F08-4390-6E5ADEC2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8236-A10F-4128-9405-4158C4F29211}" type="datetime1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47D6-33E1-13E1-1F4C-E66E6C5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F5D8-AA94-610F-1E85-D90E01FB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3387-52C0-5B6A-6F6C-67FD472C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C19-97F7-B057-C5A8-E5CE271F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0E83-50A0-F62F-EE08-250DAE07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4FF3-9659-441D-886C-9DA4B7C21964}" type="datetime1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5126-015E-26C8-9777-AD4E0B1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E731-D4E3-1F29-4105-4BC1839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93CE-DC18-7EBB-FD8E-814F3522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9178-C934-2288-EC5A-DAC080A9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7F36-ABE2-B599-3B45-FB385749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0393-4DC3-4B15-8652-4766F50BDB94}" type="datetime1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A94B-EA40-561F-0E00-4D71ABE1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3142-0649-0702-E644-F78C75B0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EBE7-5725-2027-6C19-02A8472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C399-F347-D0FB-AAC5-BB452DA45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E23FA-119D-D03B-8CDB-C0B784E3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3B32-C36F-CC0E-645F-04EE564C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6B6-5631-4AC1-900D-706E9B0D7B63}" type="datetime1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FCF0-556C-BF46-05B1-FB1F1759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6493-3CBF-FD4E-EE7C-088CCE4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480C-5F0C-EF6B-69FE-88938DD6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F698D-F9DC-8256-2772-5DCD8EA9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D954-1E5D-1CA5-AF1E-089B3710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52888-0209-873C-C8AB-6DD83628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10F12-C3AA-5409-24D5-7973DB32A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28A34-700E-CCCC-89A1-489F8837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51D-D414-4628-B6BA-F3CF23231103}" type="datetime1">
              <a:rPr lang="en-GB" smtClean="0"/>
              <a:t>22/03/2025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B6FA3-DBB1-94C6-4D07-2B495FB8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0359-950B-0308-A77D-C230EF31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CE1-03DC-4BC7-6D82-7D0A611F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EC0E2-AA2B-3889-9554-96F303DA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3F00-CE47-4FAC-9296-264952B2AD7B}" type="datetime1">
              <a:rPr lang="en-GB" smtClean="0"/>
              <a:t>22/03/2025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E8A7B-5406-5D43-99E7-8F06BC66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3C191-0DC0-D851-8C87-75F3406F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3E5B6-DA1D-5638-C9A6-3CB7531B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160D-F348-4767-A573-6056422869C1}" type="datetime1">
              <a:rPr lang="en-GB" smtClean="0"/>
              <a:t>22/03/2025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4E43F-1DF9-4A31-6750-A37A393C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GB" sz="1000">
                <a:latin typeface="Darker Grotesque" pitchFamily="2" charset="0"/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5FB5-9613-E806-4DED-5DBAED25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CE8C-4BC2-CAA2-7451-304FBEAA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9F71-05EB-853E-7E23-A6EAE83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95FD-E4E0-6076-4D07-98E0B941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82851-6829-4144-8DAC-B8A74FD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BB48-99BB-40C1-9AA6-5303F798AB6D}" type="datetime1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CD30E-3C31-AA44-2A8B-87C605C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B089B-89C5-5A31-F472-479A7604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8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4B6F-B779-6114-01F8-FC909B9E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AF54E-2C93-3182-A338-652AD5607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0EA83-91B8-2F8B-D6D6-701E75F9D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3E36D-ADA9-46F8-605E-3DB04A71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C429-8E84-42A2-8E8C-AC5D38A08E5A}" type="datetime1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E5099-E6D2-CF7B-6B64-FB3B7E6B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2FE7-A8B1-05B3-0C64-06952BB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3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70F58-8B7D-F427-3309-C3D961FD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47EA-74DB-F782-1229-A7D50D55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489F-CA03-DF0D-936B-836DF9494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E39B9-08EC-4F45-925B-8D107A3A0A96}" type="datetime1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D0F0-FA20-6934-DED2-4CCC6121D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08D4-B6A7-9A0C-D98B-E13304A1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5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slide" Target="slide7.xml"/><Relationship Id="rId1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17" Type="http://schemas.openxmlformats.org/officeDocument/2006/relationships/image" Target="../media/image40.png"/><Relationship Id="rId2" Type="http://schemas.openxmlformats.org/officeDocument/2006/relationships/slide" Target="slide2.xml"/><Relationship Id="rId16" Type="http://schemas.openxmlformats.org/officeDocument/2006/relationships/slide" Target="slide12.xml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2.png"/><Relationship Id="rId5" Type="http://schemas.openxmlformats.org/officeDocument/2006/relationships/slide" Target="slide3.xml"/><Relationship Id="rId15" Type="http://schemas.openxmlformats.org/officeDocument/2006/relationships/image" Target="../media/image4.png"/><Relationship Id="rId10" Type="http://schemas.openxmlformats.org/officeDocument/2006/relationships/slide" Target="slide9.xml"/><Relationship Id="rId19" Type="http://schemas.openxmlformats.org/officeDocument/2006/relationships/slide" Target="slide14.xml"/><Relationship Id="rId4" Type="http://schemas.openxmlformats.org/officeDocument/2006/relationships/slide" Target="slide5.xml"/><Relationship Id="rId1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8.png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12" Type="http://schemas.openxmlformats.org/officeDocument/2006/relationships/slide" Target="slide2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slide" Target="slide5.xml"/><Relationship Id="rId9" Type="http://schemas.openxmlformats.org/officeDocument/2006/relationships/image" Target="../media/image6.png"/><Relationship Id="rId14" Type="http://schemas.openxmlformats.org/officeDocument/2006/relationships/slide" Target="slide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12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0" Type="http://schemas.openxmlformats.org/officeDocument/2006/relationships/slide" Target="slide34.xml"/><Relationship Id="rId4" Type="http://schemas.openxmlformats.org/officeDocument/2006/relationships/slide" Target="slide5.xml"/><Relationship Id="rId9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image" Target="../media/image8.png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12" Type="http://schemas.openxmlformats.org/officeDocument/2006/relationships/slide" Target="slide4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0" Type="http://schemas.openxmlformats.org/officeDocument/2006/relationships/slide" Target="slide42.xml"/><Relationship Id="rId4" Type="http://schemas.openxmlformats.org/officeDocument/2006/relationships/slide" Target="slide5.xml"/><Relationship Id="rId9" Type="http://schemas.openxmlformats.org/officeDocument/2006/relationships/image" Target="../media/image6.png"/><Relationship Id="rId14" Type="http://schemas.openxmlformats.org/officeDocument/2006/relationships/slide" Target="slide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896522E-2C85-68A8-FB8B-1C5F8236853A}"/>
              </a:ext>
            </a:extLst>
          </p:cNvPr>
          <p:cNvSpPr/>
          <p:nvPr/>
        </p:nvSpPr>
        <p:spPr>
          <a:xfrm>
            <a:off x="3014826" y="354453"/>
            <a:ext cx="6149094" cy="6149094"/>
          </a:xfrm>
          <a:prstGeom prst="ellipse">
            <a:avLst/>
          </a:prstGeom>
          <a:gradFill>
            <a:gsLst>
              <a:gs pos="100000">
                <a:schemeClr val="accent3">
                  <a:alpha val="0"/>
                </a:schemeClr>
              </a:gs>
              <a:gs pos="17000">
                <a:schemeClr val="accent3"/>
              </a:gs>
              <a:gs pos="35000">
                <a:schemeClr val="accent3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B1D65-465B-7094-7B2E-2932022F6627}"/>
              </a:ext>
            </a:extLst>
          </p:cNvPr>
          <p:cNvSpPr txBox="1"/>
          <p:nvPr/>
        </p:nvSpPr>
        <p:spPr>
          <a:xfrm>
            <a:off x="1217910" y="2262883"/>
            <a:ext cx="975619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spc="-300" dirty="0">
                <a:solidFill>
                  <a:schemeClr val="bg1"/>
                </a:solidFill>
                <a:latin typeface="Darker Grotesque SemiBold" pitchFamily="2" charset="0"/>
              </a:rPr>
              <a:t>SEO Navigator </a:t>
            </a:r>
          </a:p>
          <a:p>
            <a:pPr algn="ctr"/>
            <a:r>
              <a:rPr lang="en-US" sz="4400" spc="-300" dirty="0">
                <a:solidFill>
                  <a:schemeClr val="bg1"/>
                </a:solidFill>
                <a:latin typeface="Darker Grotesque SemiBold" pitchFamily="2" charset="0"/>
              </a:rPr>
              <a:t>From Audit to Action</a:t>
            </a:r>
            <a:endParaRPr lang="en-GB" sz="4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96A33-293D-FC19-2338-F173D9899DF9}"/>
              </a:ext>
            </a:extLst>
          </p:cNvPr>
          <p:cNvSpPr txBox="1"/>
          <p:nvPr/>
        </p:nvSpPr>
        <p:spPr>
          <a:xfrm>
            <a:off x="4081674" y="5356879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spc="300">
                <a:solidFill>
                  <a:schemeClr val="bg1"/>
                </a:solidFill>
                <a:latin typeface="Darker Grotesque SemiBold" pitchFamily="2" charset="0"/>
              </a:defRPr>
            </a:lvl1pPr>
          </a:lstStyle>
          <a:p>
            <a:r>
              <a:rPr lang="en-GB" sz="1200" dirty="0">
                <a:latin typeface="Darker Grotesque" pitchFamily="2" charset="0"/>
              </a:rPr>
              <a:t>S. Syed Ibrahim M.com.,	PGDCA., BADM.,</a:t>
            </a:r>
          </a:p>
          <a:p>
            <a:r>
              <a:rPr lang="en-GB" sz="1200" dirty="0">
                <a:latin typeface="Darker Grotesque" pitchFamily="2" charset="0"/>
              </a:rPr>
              <a:t>Batch: MBT16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CA587-B4AA-9A69-9379-F61BF9EB4DC3}"/>
              </a:ext>
            </a:extLst>
          </p:cNvPr>
          <p:cNvSpPr txBox="1"/>
          <p:nvPr/>
        </p:nvSpPr>
        <p:spPr>
          <a:xfrm>
            <a:off x="4843898" y="1998726"/>
            <a:ext cx="2504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Darker Grotesque SemiBold" pitchFamily="2" charset="0"/>
              </a:rPr>
              <a:t>SEO Audit Report</a:t>
            </a:r>
            <a:endParaRPr lang="en-GB" sz="2000" spc="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B50715-1CB8-FCA7-E9A6-A211D9A9BF3A}"/>
              </a:ext>
            </a:extLst>
          </p:cNvPr>
          <p:cNvSpPr/>
          <p:nvPr/>
        </p:nvSpPr>
        <p:spPr>
          <a:xfrm>
            <a:off x="4159997" y="-1176741"/>
            <a:ext cx="3864387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!!menu_text">
            <a:extLst>
              <a:ext uri="{FF2B5EF4-FFF2-40B4-BE49-F238E27FC236}">
                <a16:creationId xmlns:a16="http://schemas.microsoft.com/office/drawing/2014/main" id="{85E52E97-FB36-894D-1A58-EE0CB50E89E9}"/>
              </a:ext>
            </a:extLst>
          </p:cNvPr>
          <p:cNvSpPr txBox="1"/>
          <p:nvPr/>
        </p:nvSpPr>
        <p:spPr>
          <a:xfrm>
            <a:off x="4100883" y="-663852"/>
            <a:ext cx="1041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110" dirty="0">
                <a:solidFill>
                  <a:schemeClr val="bg1"/>
                </a:solidFill>
                <a:latin typeface="Darker Grotesque" pitchFamily="2" charset="0"/>
              </a:rPr>
              <a:t>NTRODUCTION</a:t>
            </a:r>
            <a:endParaRPr lang="en-GB" sz="9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1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8199C8FF-2933-3264-309E-223B80384F5B}"/>
              </a:ext>
            </a:extLst>
          </p:cNvPr>
          <p:cNvSpPr/>
          <p:nvPr/>
        </p:nvSpPr>
        <p:spPr>
          <a:xfrm>
            <a:off x="4478820" y="-1019788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2CBEC8D6-0137-1A7B-48F1-CAD9CDF28104}"/>
              </a:ext>
            </a:extLst>
          </p:cNvPr>
          <p:cNvSpPr/>
          <p:nvPr/>
        </p:nvSpPr>
        <p:spPr>
          <a:xfrm>
            <a:off x="5974349" y="-83796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3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23517A0-B17A-750A-7ADD-053DE62E3B35}"/>
              </a:ext>
            </a:extLst>
          </p:cNvPr>
          <p:cNvSpPr/>
          <p:nvPr/>
        </p:nvSpPr>
        <p:spPr>
          <a:xfrm>
            <a:off x="6751001" y="-82849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116C8FE8-C6F1-4B81-BD9F-8F7DAE67AD63}"/>
              </a:ext>
            </a:extLst>
          </p:cNvPr>
          <p:cNvSpPr/>
          <p:nvPr/>
        </p:nvSpPr>
        <p:spPr>
          <a:xfrm>
            <a:off x="5217078" y="-837923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C243172D-71F6-04D3-1030-3A61B354F439}"/>
              </a:ext>
            </a:extLst>
          </p:cNvPr>
          <p:cNvSpPr/>
          <p:nvPr/>
        </p:nvSpPr>
        <p:spPr>
          <a:xfrm>
            <a:off x="7508323" y="-847354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5">
            <a:extLst>
              <a:ext uri="{FF2B5EF4-FFF2-40B4-BE49-F238E27FC236}">
                <a16:creationId xmlns:a16="http://schemas.microsoft.com/office/drawing/2014/main" id="{1E9085DB-DDAB-C6D8-0127-4BF03BE2CEE3}"/>
              </a:ext>
            </a:extLst>
          </p:cNvPr>
          <p:cNvSpPr/>
          <p:nvPr/>
        </p:nvSpPr>
        <p:spPr>
          <a:xfrm>
            <a:off x="5972174" y="1453682"/>
            <a:ext cx="247654" cy="238240"/>
          </a:xfrm>
          <a:custGeom>
            <a:avLst/>
            <a:gdLst>
              <a:gd name="connsiteX0" fmla="*/ 241137 w 247654"/>
              <a:gd name="connsiteY0" fmla="*/ 38589 h 238240"/>
              <a:gd name="connsiteX1" fmla="*/ 126837 w 247654"/>
              <a:gd name="connsiteY1" fmla="*/ 489 h 238240"/>
              <a:gd name="connsiteX2" fmla="*/ 120813 w 247654"/>
              <a:gd name="connsiteY2" fmla="*/ 489 h 238240"/>
              <a:gd name="connsiteX3" fmla="*/ 6513 w 247654"/>
              <a:gd name="connsiteY3" fmla="*/ 38589 h 238240"/>
              <a:gd name="connsiteX4" fmla="*/ 0 w 247654"/>
              <a:gd name="connsiteY4" fmla="*/ 47626 h 238240"/>
              <a:gd name="connsiteX5" fmla="*/ 0 w 247654"/>
              <a:gd name="connsiteY5" fmla="*/ 142876 h 238240"/>
              <a:gd name="connsiteX6" fmla="*/ 9525 w 247654"/>
              <a:gd name="connsiteY6" fmla="*/ 152401 h 238240"/>
              <a:gd name="connsiteX7" fmla="*/ 19050 w 247654"/>
              <a:gd name="connsiteY7" fmla="*/ 142876 h 238240"/>
              <a:gd name="connsiteX8" fmla="*/ 19050 w 247654"/>
              <a:gd name="connsiteY8" fmla="*/ 60842 h 238240"/>
              <a:gd name="connsiteX9" fmla="*/ 59043 w 247654"/>
              <a:gd name="connsiteY9" fmla="*/ 74165 h 238240"/>
              <a:gd name="connsiteX10" fmla="*/ 83630 w 247654"/>
              <a:gd name="connsiteY10" fmla="*/ 178999 h 238240"/>
              <a:gd name="connsiteX11" fmla="*/ 30123 w 247654"/>
              <a:gd name="connsiteY11" fmla="*/ 223398 h 238240"/>
              <a:gd name="connsiteX12" fmla="*/ 32708 w 247654"/>
              <a:gd name="connsiteY12" fmla="*/ 236618 h 238240"/>
              <a:gd name="connsiteX13" fmla="*/ 45928 w 247654"/>
              <a:gd name="connsiteY13" fmla="*/ 234032 h 238240"/>
              <a:gd name="connsiteX14" fmla="*/ 46077 w 247654"/>
              <a:gd name="connsiteY14" fmla="*/ 233804 h 238240"/>
              <a:gd name="connsiteX15" fmla="*/ 123825 w 247654"/>
              <a:gd name="connsiteY15" fmla="*/ 190501 h 238240"/>
              <a:gd name="connsiteX16" fmla="*/ 201573 w 247654"/>
              <a:gd name="connsiteY16" fmla="*/ 233804 h 238240"/>
              <a:gd name="connsiteX17" fmla="*/ 214793 w 247654"/>
              <a:gd name="connsiteY17" fmla="*/ 236389 h 238240"/>
              <a:gd name="connsiteX18" fmla="*/ 217527 w 247654"/>
              <a:gd name="connsiteY18" fmla="*/ 223398 h 238240"/>
              <a:gd name="connsiteX19" fmla="*/ 164021 w 247654"/>
              <a:gd name="connsiteY19" fmla="*/ 178999 h 238240"/>
              <a:gd name="connsiteX20" fmla="*/ 188607 w 247654"/>
              <a:gd name="connsiteY20" fmla="*/ 74224 h 238240"/>
              <a:gd name="connsiteX21" fmla="*/ 241137 w 247654"/>
              <a:gd name="connsiteY21" fmla="*/ 56722 h 238240"/>
              <a:gd name="connsiteX22" fmla="*/ 247164 w 247654"/>
              <a:gd name="connsiteY22" fmla="*/ 44675 h 238240"/>
              <a:gd name="connsiteX23" fmla="*/ 241137 w 247654"/>
              <a:gd name="connsiteY23" fmla="*/ 38648 h 238240"/>
              <a:gd name="connsiteX24" fmla="*/ 180975 w 247654"/>
              <a:gd name="connsiteY24" fmla="*/ 114301 h 238240"/>
              <a:gd name="connsiteX25" fmla="*/ 123841 w 247654"/>
              <a:gd name="connsiteY25" fmla="*/ 171467 h 238240"/>
              <a:gd name="connsiteX26" fmla="*/ 66675 w 247654"/>
              <a:gd name="connsiteY26" fmla="*/ 114333 h 238240"/>
              <a:gd name="connsiteX27" fmla="*/ 77807 w 247654"/>
              <a:gd name="connsiteY27" fmla="*/ 80427 h 238240"/>
              <a:gd name="connsiteX28" fmla="*/ 120813 w 247654"/>
              <a:gd name="connsiteY28" fmla="*/ 94715 h 238240"/>
              <a:gd name="connsiteX29" fmla="*/ 126837 w 247654"/>
              <a:gd name="connsiteY29" fmla="*/ 94715 h 238240"/>
              <a:gd name="connsiteX30" fmla="*/ 169843 w 247654"/>
              <a:gd name="connsiteY30" fmla="*/ 80427 h 238240"/>
              <a:gd name="connsiteX31" fmla="*/ 180975 w 247654"/>
              <a:gd name="connsiteY31" fmla="*/ 114301 h 238240"/>
              <a:gd name="connsiteX32" fmla="*/ 123825 w 247654"/>
              <a:gd name="connsiteY32" fmla="*/ 75689 h 238240"/>
              <a:gd name="connsiteX33" fmla="*/ 39648 w 247654"/>
              <a:gd name="connsiteY33" fmla="*/ 47626 h 238240"/>
              <a:gd name="connsiteX34" fmla="*/ 123825 w 247654"/>
              <a:gd name="connsiteY34" fmla="*/ 19563 h 238240"/>
              <a:gd name="connsiteX35" fmla="*/ 208002 w 247654"/>
              <a:gd name="connsiteY35" fmla="*/ 47626 h 23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654" h="238240">
                <a:moveTo>
                  <a:pt x="241137" y="38589"/>
                </a:moveTo>
                <a:lnTo>
                  <a:pt x="126837" y="489"/>
                </a:lnTo>
                <a:cubicBezTo>
                  <a:pt x="124882" y="-163"/>
                  <a:pt x="122768" y="-163"/>
                  <a:pt x="120813" y="489"/>
                </a:cubicBezTo>
                <a:lnTo>
                  <a:pt x="6513" y="38589"/>
                </a:lnTo>
                <a:cubicBezTo>
                  <a:pt x="2623" y="39885"/>
                  <a:pt x="0" y="43526"/>
                  <a:pt x="0" y="47626"/>
                </a:cubicBezTo>
                <a:lnTo>
                  <a:pt x="0" y="142876"/>
                </a:lnTo>
                <a:cubicBezTo>
                  <a:pt x="0" y="148136"/>
                  <a:pt x="4264" y="152401"/>
                  <a:pt x="9525" y="152401"/>
                </a:cubicBezTo>
                <a:cubicBezTo>
                  <a:pt x="14786" y="152401"/>
                  <a:pt x="19050" y="148136"/>
                  <a:pt x="19050" y="142876"/>
                </a:cubicBezTo>
                <a:lnTo>
                  <a:pt x="19050" y="60842"/>
                </a:lnTo>
                <a:lnTo>
                  <a:pt x="59043" y="74165"/>
                </a:lnTo>
                <a:cubicBezTo>
                  <a:pt x="36918" y="109909"/>
                  <a:pt x="47920" y="156819"/>
                  <a:pt x="83630" y="178999"/>
                </a:cubicBezTo>
                <a:cubicBezTo>
                  <a:pt x="62198" y="187405"/>
                  <a:pt x="43672" y="202609"/>
                  <a:pt x="30123" y="223398"/>
                </a:cubicBezTo>
                <a:cubicBezTo>
                  <a:pt x="27186" y="227762"/>
                  <a:pt x="28344" y="233681"/>
                  <a:pt x="32708" y="236618"/>
                </a:cubicBezTo>
                <a:cubicBezTo>
                  <a:pt x="37073" y="239554"/>
                  <a:pt x="42992" y="238397"/>
                  <a:pt x="45928" y="234032"/>
                </a:cubicBezTo>
                <a:cubicBezTo>
                  <a:pt x="45979" y="233957"/>
                  <a:pt x="46029" y="233881"/>
                  <a:pt x="46077" y="233804"/>
                </a:cubicBezTo>
                <a:cubicBezTo>
                  <a:pt x="64020" y="206276"/>
                  <a:pt x="92357" y="190501"/>
                  <a:pt x="123825" y="190501"/>
                </a:cubicBezTo>
                <a:cubicBezTo>
                  <a:pt x="155293" y="190501"/>
                  <a:pt x="183630" y="206276"/>
                  <a:pt x="201573" y="233804"/>
                </a:cubicBezTo>
                <a:cubicBezTo>
                  <a:pt x="204509" y="238168"/>
                  <a:pt x="210428" y="239326"/>
                  <a:pt x="214793" y="236389"/>
                </a:cubicBezTo>
                <a:cubicBezTo>
                  <a:pt x="219069" y="233512"/>
                  <a:pt x="220281" y="227755"/>
                  <a:pt x="217527" y="223398"/>
                </a:cubicBezTo>
                <a:cubicBezTo>
                  <a:pt x="203978" y="202609"/>
                  <a:pt x="185380" y="187405"/>
                  <a:pt x="164021" y="178999"/>
                </a:cubicBezTo>
                <a:cubicBezTo>
                  <a:pt x="199694" y="156821"/>
                  <a:pt x="210691" y="109956"/>
                  <a:pt x="188607" y="74224"/>
                </a:cubicBezTo>
                <a:lnTo>
                  <a:pt x="241137" y="56722"/>
                </a:lnTo>
                <a:cubicBezTo>
                  <a:pt x="246128" y="55060"/>
                  <a:pt x="248826" y="49666"/>
                  <a:pt x="247164" y="44675"/>
                </a:cubicBezTo>
                <a:cubicBezTo>
                  <a:pt x="246216" y="41829"/>
                  <a:pt x="243983" y="39596"/>
                  <a:pt x="241137" y="38648"/>
                </a:cubicBezTo>
                <a:close/>
                <a:moveTo>
                  <a:pt x="180975" y="114301"/>
                </a:moveTo>
                <a:cubicBezTo>
                  <a:pt x="180984" y="145864"/>
                  <a:pt x="155404" y="171458"/>
                  <a:pt x="123841" y="171467"/>
                </a:cubicBezTo>
                <a:cubicBezTo>
                  <a:pt x="92278" y="171476"/>
                  <a:pt x="66684" y="145896"/>
                  <a:pt x="66675" y="114333"/>
                </a:cubicBezTo>
                <a:cubicBezTo>
                  <a:pt x="66672" y="102133"/>
                  <a:pt x="70573" y="90251"/>
                  <a:pt x="77807" y="80427"/>
                </a:cubicBezTo>
                <a:lnTo>
                  <a:pt x="120813" y="94715"/>
                </a:lnTo>
                <a:cubicBezTo>
                  <a:pt x="122768" y="95367"/>
                  <a:pt x="124882" y="95367"/>
                  <a:pt x="126837" y="94715"/>
                </a:cubicBezTo>
                <a:lnTo>
                  <a:pt x="169843" y="80427"/>
                </a:lnTo>
                <a:cubicBezTo>
                  <a:pt x="177079" y="90238"/>
                  <a:pt x="180981" y="102110"/>
                  <a:pt x="180975" y="114301"/>
                </a:cubicBezTo>
                <a:close/>
                <a:moveTo>
                  <a:pt x="123825" y="75689"/>
                </a:moveTo>
                <a:lnTo>
                  <a:pt x="39648" y="47626"/>
                </a:lnTo>
                <a:lnTo>
                  <a:pt x="123825" y="19563"/>
                </a:lnTo>
                <a:lnTo>
                  <a:pt x="208002" y="47626"/>
                </a:ln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  <a:effectLst>
            <a:outerShdw blurRad="101600" dir="5400000" algn="ctr" rotWithShape="0">
              <a:schemeClr val="bg1"/>
            </a:outerShdw>
          </a:effectLst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0.1138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1504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2" grpId="0"/>
      <p:bldP spid="12" grpId="1"/>
      <p:bldP spid="7" grpId="0" animBg="1"/>
      <p:bldP spid="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0472E-0340-DEBE-01F7-CB69B34B2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82790585-4FA6-A76F-B353-D66D1682E73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5227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309FD-5288-3DCB-24B8-1D2C35B7AD4C}"/>
              </a:ext>
            </a:extLst>
          </p:cNvPr>
          <p:cNvSpPr txBox="1"/>
          <p:nvPr/>
        </p:nvSpPr>
        <p:spPr>
          <a:xfrm>
            <a:off x="3560692" y="1680694"/>
            <a:ext cx="5070620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Weaknesses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2F9B5-02ED-E11F-3857-FEDCAEF23DAE}"/>
              </a:ext>
            </a:extLst>
          </p:cNvPr>
          <p:cNvSpPr txBox="1"/>
          <p:nvPr/>
        </p:nvSpPr>
        <p:spPr>
          <a:xfrm>
            <a:off x="335280" y="2421353"/>
            <a:ext cx="11521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Header Tags (H1, H2, H3):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homepage has inconsistent header tag usage, which impacts content structure.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product page is missing an H1 tag, which is critical for SEO. H2 tags are present but could better incorporate keywords.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Keyword Usage: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Keywords are not strategically placed on the homepage or product page. Important keywords like "IT Product Engineering," "AI &amp; ML Solutions," and "Custom Software Development" are missing in key areas.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Image Optimization: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Several images on the homepage and product page lack alt text, which affects accessibility and SEO.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Image file sizes are not optimized, which could slow down page load times.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Content Quality: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Some pages have thin content, reducing user engagement and SEO performance. Improving content depth and providing valuable insights is recommended.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E2F19-10FD-2BD0-4836-16AE41E022AC}"/>
              </a:ext>
            </a:extLst>
          </p:cNvPr>
          <p:cNvSpPr txBox="1"/>
          <p:nvPr/>
        </p:nvSpPr>
        <p:spPr>
          <a:xfrm>
            <a:off x="5867412" y="46417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40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5227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3560692" y="1680694"/>
            <a:ext cx="5070620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Weaknesses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335280" y="2773778"/>
            <a:ext cx="11521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Page Speed: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homepage and product page have moderate loading speeds, which could be improved.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Unminified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JavaScript and CSS files are contributing to slower load times.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First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Contentful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Paint (FCP) and Largest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Contentful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Paint (LCP) timings are slower than recommended, affecting user experience.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Structured Data: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Structured data is missing on both the homepage and product page. Implementing schema markup can enhance search visibility and enable rich snippets.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404 Errors: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Some 404 errors are present, which can harm user experience and SEO. Regularly auditing and fixing broken links is essential.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Backlinks: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Backlinks are limited in number and quality, reducing domain authority and search rankings.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46417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9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4968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3393981" y="1278104"/>
            <a:ext cx="5404044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Opportunities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371475" y="2164178"/>
            <a:ext cx="11449050" cy="4509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0" marR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Keyword Placement: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Strategically place keywords in titles, meta descriptions, headers, and content to improve relevance.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 Content Depth: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more valuable and engaging content to pages with thin content. For example, include FAQs, case studies, and client testimonials.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High-Quality Backlinks: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backlinkbuilding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strategy to increase domain authority.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Local SEO: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up Google My Business and local citations to attract regional customers.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Structured Data: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schema markup to enhance search visibility and enable rich snippets.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Page Speed: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Minify JavaScript and CSS files, enable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Gzip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Brotli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compression, and optimize images to reduce load times.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Media Integration: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Open Graph and Twitter meta tags to enhance social sharing and visibility.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6158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73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64498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525698" y="1773404"/>
            <a:ext cx="3140603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Threats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2524125" y="2802353"/>
            <a:ext cx="714375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Competitors with Strong SEO: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Competitors like Infosys, Tech Mahindra, and Cognizant have strong domain authority and global reach, making it challenging to compete for high-ranking keywords.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Rapidly Changing SEO Landscape: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engine algorithms are constantly evolving, requiring continuous updates to SEO strategies.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Experience Issues: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Slow page speed, broken links, and missing alt text can lead to poor user experience, increasing bounce rates and reducing conversions.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556884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53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92FB8-3CE5-3141-3AB1-076F3ACAA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238E3D-8348-B23E-4BE7-AEF1B1E07413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7A3E7-F0C0-C3BB-15C2-8706ADFA0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BD669771-7A6D-A83D-1224-9F13932DE4F6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31541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B2E2F-B0CE-FBFE-815E-53043FB8ADD2}"/>
              </a:ext>
            </a:extLst>
          </p:cNvPr>
          <p:cNvSpPr txBox="1"/>
          <p:nvPr/>
        </p:nvSpPr>
        <p:spPr>
          <a:xfrm>
            <a:off x="173549" y="1443839"/>
            <a:ext cx="11844909" cy="83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kern="0" dirty="0">
                <a:solidFill>
                  <a:schemeClr val="bg1"/>
                </a:solidFill>
                <a:latin typeface="Darker Grotesque SemiBold"/>
              </a:rPr>
              <a:t>IT Product Engineering Keywords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1B180-B3C4-ACE9-686F-38CA779538A9}"/>
              </a:ext>
            </a:extLst>
          </p:cNvPr>
          <p:cNvSpPr txBox="1"/>
          <p:nvPr/>
        </p:nvSpPr>
        <p:spPr>
          <a:xfrm>
            <a:off x="553616" y="2173060"/>
            <a:ext cx="11066106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INFORMATIONAL KEYWORDS: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6D467-622E-E6DE-CD33-9CB2198CE2C9}"/>
              </a:ext>
            </a:extLst>
          </p:cNvPr>
          <p:cNvSpPr txBox="1"/>
          <p:nvPr/>
        </p:nvSpPr>
        <p:spPr>
          <a:xfrm>
            <a:off x="5913899" y="22731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7ADDA-3319-0D7C-2DD1-1AFBAB7A72FE}"/>
              </a:ext>
            </a:extLst>
          </p:cNvPr>
          <p:cNvSpPr txBox="1"/>
          <p:nvPr/>
        </p:nvSpPr>
        <p:spPr>
          <a:xfrm>
            <a:off x="173546" y="2580104"/>
            <a:ext cx="11844908" cy="399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IT product engineering?</a:t>
            </a:r>
            <a:endParaRPr lang="en-US" sz="1800" b="1" kern="100" dirty="0">
              <a:solidFill>
                <a:schemeClr val="bg1">
                  <a:lumMod val="95000"/>
                  <a:alpha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looking to understand IT product engineering.</a:t>
            </a:r>
            <a:endParaRPr lang="en-US" sz="1800" kern="100" dirty="0">
              <a:solidFill>
                <a:schemeClr val="bg1">
                  <a:lumMod val="95000"/>
                  <a:alpha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Create a blog post or FAQ section explaining IT product engineering.</a:t>
            </a:r>
            <a:endParaRPr lang="en-US" sz="1800" kern="100" dirty="0">
              <a:solidFill>
                <a:schemeClr val="bg1">
                  <a:lumMod val="95000"/>
                  <a:alpha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IT product engineering</a:t>
            </a:r>
            <a:endParaRPr lang="en-US" sz="1800" b="1" kern="100" dirty="0">
              <a:solidFill>
                <a:schemeClr val="bg1">
                  <a:lumMod val="95000"/>
                  <a:alpha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researching the advantages of IT product engineering.</a:t>
            </a:r>
            <a:endParaRPr lang="en-US" sz="1800" kern="100" dirty="0">
              <a:solidFill>
                <a:schemeClr val="bg1">
                  <a:lumMod val="95000"/>
                  <a:alpha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Content highlighting how IT product engineering can improve business processes.</a:t>
            </a:r>
            <a:endParaRPr lang="en-US" sz="1800" kern="100" dirty="0">
              <a:solidFill>
                <a:schemeClr val="bg1">
                  <a:lumMod val="95000"/>
                  <a:alpha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product engineering process</a:t>
            </a:r>
            <a:endParaRPr lang="en-US" sz="1800" b="1" kern="100" dirty="0">
              <a:solidFill>
                <a:schemeClr val="bg1">
                  <a:lumMod val="95000"/>
                  <a:alpha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seeking information on how IT product engineering works.</a:t>
            </a:r>
            <a:endParaRPr lang="en-US" sz="1800" kern="100" dirty="0">
              <a:solidFill>
                <a:schemeClr val="bg1">
                  <a:lumMod val="95000"/>
                  <a:alpha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A detailed guide or infographic explaining the process. </a:t>
            </a:r>
            <a:endParaRPr lang="en-US" sz="1800" kern="100" dirty="0">
              <a:solidFill>
                <a:schemeClr val="bg1">
                  <a:lumMod val="95000"/>
                  <a:alpha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40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A783D-B784-471C-B537-E671CB2DE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FDE12BAD-81C5-F990-6C12-0CD10DE40183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31541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E333B-772A-12AC-0EA5-2621CC00E5EF}"/>
              </a:ext>
            </a:extLst>
          </p:cNvPr>
          <p:cNvSpPr txBox="1"/>
          <p:nvPr/>
        </p:nvSpPr>
        <p:spPr>
          <a:xfrm>
            <a:off x="173549" y="1443839"/>
            <a:ext cx="11844909" cy="83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kern="0" dirty="0">
                <a:solidFill>
                  <a:schemeClr val="bg1"/>
                </a:solidFill>
                <a:latin typeface="Darker Grotesque SemiBold"/>
              </a:rPr>
              <a:t>IT Product Engineering Keywords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29577-C260-709C-5DCE-326BACFA3246}"/>
              </a:ext>
            </a:extLst>
          </p:cNvPr>
          <p:cNvSpPr txBox="1"/>
          <p:nvPr/>
        </p:nvSpPr>
        <p:spPr>
          <a:xfrm>
            <a:off x="553616" y="2173060"/>
            <a:ext cx="11066106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INFORMATIONAL KEYWORDS: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0787E-6F13-CE7D-3E28-8451064D06A2}"/>
              </a:ext>
            </a:extLst>
          </p:cNvPr>
          <p:cNvSpPr txBox="1"/>
          <p:nvPr/>
        </p:nvSpPr>
        <p:spPr>
          <a:xfrm>
            <a:off x="5913899" y="22731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6EFF4-24B8-171E-F86F-D48CBC962114}"/>
              </a:ext>
            </a:extLst>
          </p:cNvPr>
          <p:cNvSpPr txBox="1"/>
          <p:nvPr/>
        </p:nvSpPr>
        <p:spPr>
          <a:xfrm>
            <a:off x="841073" y="2892621"/>
            <a:ext cx="10509855" cy="273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product engineering vs software development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comparing IT product engineering with software development.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A comparison article or video.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product engineering best practices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looking for tips and best practices in IT product engineering.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A blog post or whitepaper on best practices.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39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AABC1-FB1A-3E0C-23DA-16C53482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4549C5B1-B0A5-05B0-8761-1B9764E28A39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41799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2CF16-3C95-A01C-3630-4DA865106B9F}"/>
              </a:ext>
            </a:extLst>
          </p:cNvPr>
          <p:cNvSpPr txBox="1"/>
          <p:nvPr/>
        </p:nvSpPr>
        <p:spPr>
          <a:xfrm>
            <a:off x="173549" y="1270220"/>
            <a:ext cx="11844909" cy="83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kern="0" dirty="0">
                <a:solidFill>
                  <a:schemeClr val="bg1"/>
                </a:solidFill>
                <a:latin typeface="Darker Grotesque SemiBold"/>
              </a:rPr>
              <a:t>IT Product Engineering Keywords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40DAC-0533-E830-7914-BB08A402B6B5}"/>
              </a:ext>
            </a:extLst>
          </p:cNvPr>
          <p:cNvSpPr txBox="1"/>
          <p:nvPr/>
        </p:nvSpPr>
        <p:spPr>
          <a:xfrm>
            <a:off x="553616" y="1941565"/>
            <a:ext cx="11066106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NAVIGATIONAL KEYWORDS</a:t>
            </a:r>
            <a:endParaRPr lang="en-US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B9507-619A-D1EF-FE00-330F35A7282E}"/>
              </a:ext>
            </a:extLst>
          </p:cNvPr>
          <p:cNvSpPr txBox="1"/>
          <p:nvPr/>
        </p:nvSpPr>
        <p:spPr>
          <a:xfrm>
            <a:off x="5913899" y="53700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85937-CDCA-F6B4-F36F-4C17C03D94BF}"/>
              </a:ext>
            </a:extLst>
          </p:cNvPr>
          <p:cNvSpPr txBox="1"/>
          <p:nvPr/>
        </p:nvSpPr>
        <p:spPr>
          <a:xfrm>
            <a:off x="841073" y="2325458"/>
            <a:ext cx="10509855" cy="460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product engineering services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specifically looking for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EffiaSoft’s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product engineering services.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Optimize the landing page for this keyword.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product engineering company in [Location]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searching for IT product engineering services in a specific location.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Local SEO optimization for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EffiaSoft’s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target regions.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IT product engineering companies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searching for the best IT product engineering companies.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Aim to rank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lists of top companies.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32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785FD4AE-4218-6807-B8E5-CB544A7E8840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FD6364">
                  <a:alpha val="0"/>
                </a:srgbClr>
              </a:gs>
              <a:gs pos="17000">
                <a:srgbClr val="FD6364"/>
              </a:gs>
              <a:gs pos="35000">
                <a:srgbClr val="FD6364">
                  <a:alpha val="35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BF51E8-E42E-2370-1907-294C0E294FFF}"/>
              </a:ext>
            </a:extLst>
          </p:cNvPr>
          <p:cNvSpPr/>
          <p:nvPr/>
        </p:nvSpPr>
        <p:spPr>
          <a:xfrm>
            <a:off x="4163807" y="353483"/>
            <a:ext cx="3864387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!!menu_text">
            <a:extLst>
              <a:ext uri="{FF2B5EF4-FFF2-40B4-BE49-F238E27FC236}">
                <a16:creationId xmlns:a16="http://schemas.microsoft.com/office/drawing/2014/main" id="{49C45112-06B5-D467-6D2C-91990F1A0ECA}"/>
              </a:ext>
            </a:extLst>
          </p:cNvPr>
          <p:cNvSpPr txBox="1"/>
          <p:nvPr/>
        </p:nvSpPr>
        <p:spPr>
          <a:xfrm>
            <a:off x="4083644" y="866372"/>
            <a:ext cx="10608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110" dirty="0">
                <a:solidFill>
                  <a:schemeClr val="bg1"/>
                </a:solidFill>
                <a:latin typeface="Darker Grotesque" pitchFamily="2" charset="0"/>
              </a:rPr>
              <a:t>INTRODUCTION</a:t>
            </a:r>
            <a:endParaRPr lang="en-GB" sz="9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C8D57A28-B11A-D3CB-423A-DFE873054D46}"/>
              </a:ext>
            </a:extLst>
          </p:cNvPr>
          <p:cNvSpPr/>
          <p:nvPr/>
        </p:nvSpPr>
        <p:spPr>
          <a:xfrm>
            <a:off x="4478820" y="510436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57F2D61C-4562-05B6-DA5F-74BEBF300BD5}"/>
              </a:ext>
            </a:extLst>
          </p:cNvPr>
          <p:cNvSpPr/>
          <p:nvPr/>
        </p:nvSpPr>
        <p:spPr>
          <a:xfrm>
            <a:off x="59743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9E4C021-4ABB-8BA6-AB13-58BDEA211984}"/>
              </a:ext>
            </a:extLst>
          </p:cNvPr>
          <p:cNvSpPr/>
          <p:nvPr/>
        </p:nvSpPr>
        <p:spPr>
          <a:xfrm>
            <a:off x="6751001" y="70173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216FCCC5-71DB-0E69-1FC7-43E37DB53C45}"/>
              </a:ext>
            </a:extLst>
          </p:cNvPr>
          <p:cNvSpPr/>
          <p:nvPr/>
        </p:nvSpPr>
        <p:spPr>
          <a:xfrm>
            <a:off x="5217078" y="692257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17943D31-21D5-41F9-4F55-D107EC31DEBE}"/>
              </a:ext>
            </a:extLst>
          </p:cNvPr>
          <p:cNvSpPr/>
          <p:nvPr/>
        </p:nvSpPr>
        <p:spPr>
          <a:xfrm>
            <a:off x="75083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99840-5C9A-F7BE-E2D5-F0D856354234}"/>
              </a:ext>
            </a:extLst>
          </p:cNvPr>
          <p:cNvSpPr txBox="1"/>
          <p:nvPr/>
        </p:nvSpPr>
        <p:spPr>
          <a:xfrm>
            <a:off x="530290" y="1712414"/>
            <a:ext cx="11131420" cy="501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60000"/>
              </a:lnSpc>
              <a:defRPr/>
            </a:pPr>
            <a:r>
              <a:rPr lang="en-US" sz="4400" b="1" spc="-150" dirty="0" err="1">
                <a:solidFill>
                  <a:prstClr val="white"/>
                </a:solidFill>
                <a:latin typeface="Darker Grotesque SemiBold"/>
              </a:rPr>
              <a:t>EffiaSoft</a:t>
            </a:r>
            <a:r>
              <a:rPr lang="en-US" sz="4400" spc="-150" dirty="0">
                <a:solidFill>
                  <a:prstClr val="white"/>
                </a:solidFill>
                <a:latin typeface="Darker Grotesque SemiBold"/>
              </a:rPr>
              <a:t> is a technology company that provides innovative IT solutions, including IT Product Engineering, Custom Software Development, AI &amp; ML Solutions, and the Just Billing Platform. </a:t>
            </a:r>
          </a:p>
          <a:p>
            <a:pPr algn="just">
              <a:lnSpc>
                <a:spcPct val="60000"/>
              </a:lnSpc>
              <a:defRPr/>
            </a:pPr>
            <a:endParaRPr lang="en-US" sz="4400" spc="-150" dirty="0">
              <a:solidFill>
                <a:prstClr val="white"/>
              </a:solidFill>
              <a:latin typeface="Darker Grotesque SemiBold"/>
            </a:endParaRPr>
          </a:p>
          <a:p>
            <a:pPr algn="just">
              <a:lnSpc>
                <a:spcPct val="60000"/>
              </a:lnSpc>
              <a:defRPr/>
            </a:pPr>
            <a:r>
              <a:rPr lang="en-US" sz="4400" spc="-150" dirty="0">
                <a:solidFill>
                  <a:prstClr val="white"/>
                </a:solidFill>
                <a:latin typeface="Darker Grotesque SemiBold"/>
              </a:rPr>
              <a:t>Known for its customer-centric approach, </a:t>
            </a:r>
            <a:r>
              <a:rPr lang="en-US" sz="4400" spc="-150" dirty="0" err="1">
                <a:solidFill>
                  <a:prstClr val="white"/>
                </a:solidFill>
                <a:latin typeface="Darker Grotesque SemiBold"/>
              </a:rPr>
              <a:t>EffiaSoft</a:t>
            </a:r>
            <a:r>
              <a:rPr lang="en-US" sz="4400" spc="-150" dirty="0">
                <a:solidFill>
                  <a:prstClr val="white"/>
                </a:solidFill>
                <a:latin typeface="Darker Grotesque SemiBold"/>
              </a:rPr>
              <a:t> delivers scalable, customized software to help businesses streamline operations and achieve their goals. </a:t>
            </a:r>
          </a:p>
          <a:p>
            <a:pPr algn="just">
              <a:lnSpc>
                <a:spcPct val="60000"/>
              </a:lnSpc>
              <a:defRPr/>
            </a:pPr>
            <a:endParaRPr lang="en-US" sz="4400" spc="-150" dirty="0">
              <a:solidFill>
                <a:prstClr val="white"/>
              </a:solidFill>
              <a:latin typeface="Darker Grotesque SemiBold"/>
            </a:endParaRPr>
          </a:p>
          <a:p>
            <a:pPr algn="just">
              <a:lnSpc>
                <a:spcPct val="60000"/>
              </a:lnSpc>
              <a:defRPr/>
            </a:pPr>
            <a:r>
              <a:rPr lang="en-US" sz="4400" spc="-150" dirty="0">
                <a:solidFill>
                  <a:prstClr val="white"/>
                </a:solidFill>
                <a:latin typeface="Darker Grotesque SemiBold"/>
              </a:rPr>
              <a:t>With expertise in cutting-edge technologies and a focus on innovation, </a:t>
            </a:r>
            <a:r>
              <a:rPr lang="en-US" sz="4400" spc="-150" dirty="0" err="1">
                <a:solidFill>
                  <a:prstClr val="white"/>
                </a:solidFill>
                <a:latin typeface="Darker Grotesque SemiBold"/>
              </a:rPr>
              <a:t>EffiaSoft</a:t>
            </a:r>
            <a:r>
              <a:rPr lang="en-US" sz="4400" spc="-150" dirty="0">
                <a:solidFill>
                  <a:prstClr val="white"/>
                </a:solidFill>
                <a:latin typeface="Darker Grotesque SemiBold"/>
              </a:rPr>
              <a:t> empowers organizations to stay competitive in the digital landscape.</a:t>
            </a:r>
            <a:endParaRPr lang="en-GB" sz="4400" spc="-150" dirty="0">
              <a:solidFill>
                <a:prstClr val="white"/>
              </a:solidFill>
              <a:latin typeface="Darker Grotesqu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6638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5371-F549-2E5A-0A65-7652384A1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7A81159D-BE75-C67A-EB18-3D39F60DF807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41799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69A01-D90E-E7DD-5945-CE2679D51F37}"/>
              </a:ext>
            </a:extLst>
          </p:cNvPr>
          <p:cNvSpPr txBox="1"/>
          <p:nvPr/>
        </p:nvSpPr>
        <p:spPr>
          <a:xfrm>
            <a:off x="173549" y="1270220"/>
            <a:ext cx="11844909" cy="83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kern="0" dirty="0">
                <a:solidFill>
                  <a:schemeClr val="bg1"/>
                </a:solidFill>
                <a:latin typeface="Darker Grotesque SemiBold"/>
              </a:rPr>
              <a:t>IT Product Engineering Keywords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F1798-D36B-DCBB-F9D4-8ABAF723FD73}"/>
              </a:ext>
            </a:extLst>
          </p:cNvPr>
          <p:cNvSpPr txBox="1"/>
          <p:nvPr/>
        </p:nvSpPr>
        <p:spPr>
          <a:xfrm>
            <a:off x="553616" y="1941565"/>
            <a:ext cx="11066106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NAVIGATIONAL KEYWORDS</a:t>
            </a:r>
            <a:endParaRPr lang="en-US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A3A3-BB71-220A-4CB1-0EEB5B03A407}"/>
              </a:ext>
            </a:extLst>
          </p:cNvPr>
          <p:cNvSpPr txBox="1"/>
          <p:nvPr/>
        </p:nvSpPr>
        <p:spPr>
          <a:xfrm>
            <a:off x="5913899" y="53700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CD128-0567-2964-D6F9-3BF8E232A3AC}"/>
              </a:ext>
            </a:extLst>
          </p:cNvPr>
          <p:cNvSpPr txBox="1"/>
          <p:nvPr/>
        </p:nvSpPr>
        <p:spPr>
          <a:xfrm>
            <a:off x="841073" y="2325458"/>
            <a:ext cx="10509855" cy="2917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product engineering solutions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looking for specific solutions in IT product engineering.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Optimize service pages for this keyword.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product engineering consulting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searching for consulting services in IT product engineering.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Create a dedicated page for IT product engineering consulting.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44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C731C-83F3-7155-A563-B93AFC56D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A3CB9-ADE3-7036-B7DE-8B3029C5DA09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0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5801-6B64-B37C-AE1B-60E84918A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8ECAFB51-7DCB-AE6A-1D46-A1A94567CDE9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400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BD5F1-5635-8E96-52CD-6BD1D6574C1F}"/>
              </a:ext>
            </a:extLst>
          </p:cNvPr>
          <p:cNvSpPr txBox="1"/>
          <p:nvPr/>
        </p:nvSpPr>
        <p:spPr>
          <a:xfrm>
            <a:off x="159120" y="1252429"/>
            <a:ext cx="11873763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Just Billing Platform Keywords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181E0-B994-5300-AFB0-C970F0F0074E}"/>
              </a:ext>
            </a:extLst>
          </p:cNvPr>
          <p:cNvSpPr txBox="1"/>
          <p:nvPr/>
        </p:nvSpPr>
        <p:spPr>
          <a:xfrm>
            <a:off x="5867412" y="3590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31FC5-F9F0-BC94-3C7F-6FA6DF6E6FE3}"/>
              </a:ext>
            </a:extLst>
          </p:cNvPr>
          <p:cNvSpPr txBox="1"/>
          <p:nvPr/>
        </p:nvSpPr>
        <p:spPr>
          <a:xfrm>
            <a:off x="553616" y="1953141"/>
            <a:ext cx="11066106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INFORMATIONAL KEYWORDS: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FF002-C6ED-D02C-F27C-FA38B22A5CB1}"/>
              </a:ext>
            </a:extLst>
          </p:cNvPr>
          <p:cNvSpPr txBox="1"/>
          <p:nvPr/>
        </p:nvSpPr>
        <p:spPr>
          <a:xfrm>
            <a:off x="173546" y="2360185"/>
            <a:ext cx="11844908" cy="459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billing platform?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looking to understand what a billing platform is.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Blog post or FAQ section explaining billing platforms.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800" b="1" kern="100" dirty="0">
              <a:solidFill>
                <a:schemeClr val="bg1">
                  <a:lumMod val="95000"/>
                  <a:alpha val="50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using a billing platform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researching the advantages of billing platforms.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Content highlighting how billing platforms can streamline invoicing.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800" b="1" kern="100" dirty="0">
              <a:solidFill>
                <a:schemeClr val="bg1">
                  <a:lumMod val="95000"/>
                  <a:alpha val="50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does a billing platform work?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seeking information on how billing platforms function.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A detailed guide or video explaining the workflow.</a:t>
            </a:r>
          </a:p>
        </p:txBody>
      </p:sp>
    </p:spTree>
    <p:extLst>
      <p:ext uri="{BB962C8B-B14F-4D97-AF65-F5344CB8AC3E}">
        <p14:creationId xmlns:p14="http://schemas.microsoft.com/office/powerpoint/2010/main" val="1023827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D9DA7-39D4-AE00-17E4-C323E07B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0094B80E-308E-02C1-DBF4-AE2EEAE58884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400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557C4-3D24-1827-5708-61A67E082552}"/>
              </a:ext>
            </a:extLst>
          </p:cNvPr>
          <p:cNvSpPr txBox="1"/>
          <p:nvPr/>
        </p:nvSpPr>
        <p:spPr>
          <a:xfrm>
            <a:off x="159120" y="1252429"/>
            <a:ext cx="11873763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Just Billing Platform Keywords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6EDA2-1DD1-298A-D487-86CED173A215}"/>
              </a:ext>
            </a:extLst>
          </p:cNvPr>
          <p:cNvSpPr txBox="1"/>
          <p:nvPr/>
        </p:nvSpPr>
        <p:spPr>
          <a:xfrm>
            <a:off x="5867412" y="3590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63DF2-8EA7-BD73-FCE4-001E6AC05983}"/>
              </a:ext>
            </a:extLst>
          </p:cNvPr>
          <p:cNvSpPr txBox="1"/>
          <p:nvPr/>
        </p:nvSpPr>
        <p:spPr>
          <a:xfrm>
            <a:off x="553616" y="1953141"/>
            <a:ext cx="11066106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INFORMATIONAL KEYWORDS: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47616-48FB-1CA0-AAD2-294D39637D22}"/>
              </a:ext>
            </a:extLst>
          </p:cNvPr>
          <p:cNvSpPr txBox="1"/>
          <p:nvPr/>
        </p:nvSpPr>
        <p:spPr>
          <a:xfrm>
            <a:off x="173546" y="2360185"/>
            <a:ext cx="11844908" cy="291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Billing platform vs invoicing software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comparing billing platforms with invoicing software.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A comparison article or infographic.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800" b="1" kern="100" dirty="0">
              <a:solidFill>
                <a:schemeClr val="bg1">
                  <a:lumMod val="95000"/>
                  <a:alpha val="50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billing platforms for small businesses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looking for the best billing platforms for small businesses.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1">
                    <a:lumMod val="95000"/>
                    <a:alpha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A blog post or review article.</a:t>
            </a:r>
          </a:p>
        </p:txBody>
      </p:sp>
    </p:spTree>
    <p:extLst>
      <p:ext uri="{BB962C8B-B14F-4D97-AF65-F5344CB8AC3E}">
        <p14:creationId xmlns:p14="http://schemas.microsoft.com/office/powerpoint/2010/main" val="1452613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01A0-5990-E644-C5D3-3157065BC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84BCA574-C4C9-E4D1-0BE1-28DF34C407BA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41799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B2509-AF5A-4752-CFC5-3A07B8E5DFCC}"/>
              </a:ext>
            </a:extLst>
          </p:cNvPr>
          <p:cNvSpPr txBox="1"/>
          <p:nvPr/>
        </p:nvSpPr>
        <p:spPr>
          <a:xfrm>
            <a:off x="742615" y="1270220"/>
            <a:ext cx="10706777" cy="83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Just Billing Platform Keywords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D3A71-8C9E-E632-D6D9-8C5B80A0245F}"/>
              </a:ext>
            </a:extLst>
          </p:cNvPr>
          <p:cNvSpPr txBox="1"/>
          <p:nvPr/>
        </p:nvSpPr>
        <p:spPr>
          <a:xfrm>
            <a:off x="553616" y="1941565"/>
            <a:ext cx="11066106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NAVIGATIONAL KEYWORDS</a:t>
            </a:r>
            <a:endParaRPr lang="en-US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1547C-980A-FA3B-45BA-33386A0B6204}"/>
              </a:ext>
            </a:extLst>
          </p:cNvPr>
          <p:cNvSpPr txBox="1"/>
          <p:nvPr/>
        </p:nvSpPr>
        <p:spPr>
          <a:xfrm>
            <a:off x="5913899" y="53700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D0E1A-3BBF-F069-084D-8BED24A5BEC5}"/>
              </a:ext>
            </a:extLst>
          </p:cNvPr>
          <p:cNvSpPr txBox="1"/>
          <p:nvPr/>
        </p:nvSpPr>
        <p:spPr>
          <a:xfrm>
            <a:off x="841073" y="2325458"/>
            <a:ext cx="10509855" cy="459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Just Billing Platform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specifically looking for </a:t>
            </a:r>
            <a:r>
              <a:rPr lang="en-US" sz="1800" b="1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EffiaSoft’s</a:t>
            </a: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Just Billing Platform.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Optimize the landing page for this keyword.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800" b="1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Billing platform for [Industry]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searching for billing platforms tailored to specific industries.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Create </a:t>
            </a:r>
            <a:r>
              <a:rPr lang="en-US" sz="1800" b="1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industryspecific</a:t>
            </a: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landing pages (e.g., "Billing platform for retail").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800" b="1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billing platforms in [Year]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searching for the best billing platforms in the current year.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Aim to rank </a:t>
            </a:r>
            <a:r>
              <a:rPr lang="en-US" sz="1800" b="1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lists of top billing platforms.</a:t>
            </a:r>
          </a:p>
        </p:txBody>
      </p:sp>
    </p:spTree>
    <p:extLst>
      <p:ext uri="{BB962C8B-B14F-4D97-AF65-F5344CB8AC3E}">
        <p14:creationId xmlns:p14="http://schemas.microsoft.com/office/powerpoint/2010/main" val="2416366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9D063-B43C-1BCB-6709-2514CAFD3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3DB03837-CEF2-9716-B09A-7159F7A0EE6E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41799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9A33F-53E8-52F8-AEA5-B05FE0B49E3D}"/>
              </a:ext>
            </a:extLst>
          </p:cNvPr>
          <p:cNvSpPr txBox="1"/>
          <p:nvPr/>
        </p:nvSpPr>
        <p:spPr>
          <a:xfrm>
            <a:off x="742615" y="1270220"/>
            <a:ext cx="10706777" cy="83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Just Billing Platform Keywords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A5ACD-64BA-7E64-2D4D-D01DDF331D5C}"/>
              </a:ext>
            </a:extLst>
          </p:cNvPr>
          <p:cNvSpPr txBox="1"/>
          <p:nvPr/>
        </p:nvSpPr>
        <p:spPr>
          <a:xfrm>
            <a:off x="553616" y="1941565"/>
            <a:ext cx="11066106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NAVIGATIONAL KEYWORDS</a:t>
            </a:r>
            <a:endParaRPr lang="en-US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6EB69-E037-7488-39C3-75D0B5CE6A1C}"/>
              </a:ext>
            </a:extLst>
          </p:cNvPr>
          <p:cNvSpPr txBox="1"/>
          <p:nvPr/>
        </p:nvSpPr>
        <p:spPr>
          <a:xfrm>
            <a:off x="5913899" y="53700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DA8AC-1A61-BD21-5990-C8139BB07419}"/>
              </a:ext>
            </a:extLst>
          </p:cNvPr>
          <p:cNvSpPr txBox="1"/>
          <p:nvPr/>
        </p:nvSpPr>
        <p:spPr>
          <a:xfrm>
            <a:off x="841073" y="2325458"/>
            <a:ext cx="10509855" cy="291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 Billing Platform features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looking for specific features of the Just Billing Platform.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Optimize the features page for this keyword.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800" b="1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Billing platform pricing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Intent: Users searching for pricing information for billing platforms.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Use: Create a pricing page or include pricing details on the landing page.</a:t>
            </a:r>
          </a:p>
        </p:txBody>
      </p:sp>
    </p:spTree>
    <p:extLst>
      <p:ext uri="{BB962C8B-B14F-4D97-AF65-F5344CB8AC3E}">
        <p14:creationId xmlns:p14="http://schemas.microsoft.com/office/powerpoint/2010/main" val="1221047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4DA9-1E87-8A1A-77C4-FF9565D9D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698C1-0BFB-0958-03E6-6974AD6A3F40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2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0514D-EBDE-EBE0-D21C-D357153ED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1D31E269-AB7C-23F2-2862-CD3C7CD1F8FA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4968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7B8D8-11B8-3A85-47E2-3846084D9D4A}"/>
              </a:ext>
            </a:extLst>
          </p:cNvPr>
          <p:cNvSpPr txBox="1"/>
          <p:nvPr/>
        </p:nvSpPr>
        <p:spPr>
          <a:xfrm>
            <a:off x="2146043" y="1278104"/>
            <a:ext cx="7899920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Competitor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64B13-620E-04E3-46D5-B549C31ECB84}"/>
              </a:ext>
            </a:extLst>
          </p:cNvPr>
          <p:cNvSpPr txBox="1"/>
          <p:nvPr/>
        </p:nvSpPr>
        <p:spPr>
          <a:xfrm>
            <a:off x="371475" y="2337800"/>
            <a:ext cx="11449050" cy="4396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Infosys (https://www.infosys.com)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Keywords They Target: IT product engineering, software product development, IT consulting.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Strengths: Strong domain authority, extensive content library, and global presence.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Opportunities: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differentiate by offering more personalized services and competitive pricing.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 Mahindra (https://www.techmahindra.com)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Keywords They Target: IT engineering services, product lifecycle management, digital transformation.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Strengths: Strong focus on digital transformation and innovation.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Opportunities: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focus on niche industries or specific technologies (e.g., AI, IoT).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2CF49-F637-C812-A751-9F2C8D461FE3}"/>
              </a:ext>
            </a:extLst>
          </p:cNvPr>
          <p:cNvSpPr txBox="1"/>
          <p:nvPr/>
        </p:nvSpPr>
        <p:spPr>
          <a:xfrm>
            <a:off x="5867412" y="6158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A1E1F-3E21-6EC6-4B9D-B83E3E462C8B}"/>
              </a:ext>
            </a:extLst>
          </p:cNvPr>
          <p:cNvSpPr txBox="1"/>
          <p:nvPr/>
        </p:nvSpPr>
        <p:spPr>
          <a:xfrm>
            <a:off x="553616" y="2068884"/>
            <a:ext cx="11066106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COMPETITORS FOR IT PRODUCT ENGINEERING:</a:t>
            </a:r>
            <a:endParaRPr lang="en-US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35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52108-A2F5-9ECF-12AE-7AA5EB998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FEE0B56D-E464-B502-9931-EE3AB0E8D393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4968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B536C-D3F5-319E-7F3A-F4A978A4C563}"/>
              </a:ext>
            </a:extLst>
          </p:cNvPr>
          <p:cNvSpPr txBox="1"/>
          <p:nvPr/>
        </p:nvSpPr>
        <p:spPr>
          <a:xfrm>
            <a:off x="2146043" y="1278104"/>
            <a:ext cx="7899920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Competitor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8195A-0446-4BB8-8365-DD87E085805D}"/>
              </a:ext>
            </a:extLst>
          </p:cNvPr>
          <p:cNvSpPr txBox="1"/>
          <p:nvPr/>
        </p:nvSpPr>
        <p:spPr>
          <a:xfrm>
            <a:off x="371475" y="2789210"/>
            <a:ext cx="11449050" cy="3752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Zoho Invoice (https://www.zoho.com)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Keywords They Target: Online billing platform, invoicing software, billing for freelancers.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Strengths: Affordable pricing and integration with other Zoho products.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Opportunities: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emphasize its unique features or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industryspecific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solutions.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FreshBooks (https://www.freshbooks.com)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Keywords They Target: Cloud billing platform, invoicing software, billing for small businesses.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Strengths: Strong focus on small businesses and freelancers.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Opportunities: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target larger businesses or specific industries (e.g., retail, healthcare).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34C6D-1D3C-34EA-B5A2-4FB3613848D7}"/>
              </a:ext>
            </a:extLst>
          </p:cNvPr>
          <p:cNvSpPr txBox="1"/>
          <p:nvPr/>
        </p:nvSpPr>
        <p:spPr>
          <a:xfrm>
            <a:off x="5867412" y="6158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46C39-7891-D91E-667C-CF640F08FD49}"/>
              </a:ext>
            </a:extLst>
          </p:cNvPr>
          <p:cNvSpPr txBox="1"/>
          <p:nvPr/>
        </p:nvSpPr>
        <p:spPr>
          <a:xfrm>
            <a:off x="553616" y="2068884"/>
            <a:ext cx="11066106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COMPETITORS FOR  JUST BILLING PLATFORM</a:t>
            </a:r>
            <a:endParaRPr lang="en-US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2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ECAB6-13C1-498E-BD8C-B0E896BD4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28B71-11B4-B46B-E69A-479855A3C07B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1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>
            <a:extLst>
              <a:ext uri="{FF2B5EF4-FFF2-40B4-BE49-F238E27FC236}">
                <a16:creationId xmlns:a16="http://schemas.microsoft.com/office/drawing/2014/main" id="{42B6EAED-E9AA-51E6-99E3-363AEA24E3B9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00FFB3">
                  <a:alpha val="0"/>
                </a:srgbClr>
              </a:gs>
              <a:gs pos="17000">
                <a:srgbClr val="00FFB3">
                  <a:alpha val="76863"/>
                </a:srgbClr>
              </a:gs>
              <a:gs pos="35000">
                <a:srgbClr val="00FFB3">
                  <a:alpha val="30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CE6012-633D-36B5-A865-AEBD20CD2467}"/>
              </a:ext>
            </a:extLst>
          </p:cNvPr>
          <p:cNvSpPr/>
          <p:nvPr/>
        </p:nvSpPr>
        <p:spPr>
          <a:xfrm>
            <a:off x="4163807" y="353483"/>
            <a:ext cx="3864387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339EDF6C-4D5D-CA07-A9A7-336C3F6C4E0D}"/>
              </a:ext>
            </a:extLst>
          </p:cNvPr>
          <p:cNvSpPr/>
          <p:nvPr/>
        </p:nvSpPr>
        <p:spPr>
          <a:xfrm>
            <a:off x="44788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!!menu_text">
            <a:extLst>
              <a:ext uri="{FF2B5EF4-FFF2-40B4-BE49-F238E27FC236}">
                <a16:creationId xmlns:a16="http://schemas.microsoft.com/office/drawing/2014/main" id="{5F20203C-04CC-5C00-8141-0370ECEBC79D}"/>
              </a:ext>
            </a:extLst>
          </p:cNvPr>
          <p:cNvSpPr txBox="1"/>
          <p:nvPr/>
        </p:nvSpPr>
        <p:spPr>
          <a:xfrm>
            <a:off x="5056904" y="866372"/>
            <a:ext cx="548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SWOT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6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581CC26D-B6F2-4A83-6F49-59B03096992C}"/>
              </a:ext>
            </a:extLst>
          </p:cNvPr>
          <p:cNvSpPr/>
          <p:nvPr/>
        </p:nvSpPr>
        <p:spPr>
          <a:xfrm>
            <a:off x="5974349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B6959548-1F51-0FD1-ABE4-B3B057E6626E}"/>
              </a:ext>
            </a:extLst>
          </p:cNvPr>
          <p:cNvSpPr/>
          <p:nvPr/>
        </p:nvSpPr>
        <p:spPr>
          <a:xfrm>
            <a:off x="6751001" y="70173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6813CB65-52EB-0F96-8CAB-3FB44663F497}"/>
              </a:ext>
            </a:extLst>
          </p:cNvPr>
          <p:cNvSpPr/>
          <p:nvPr/>
        </p:nvSpPr>
        <p:spPr>
          <a:xfrm>
            <a:off x="5217078" y="510436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07EAF4C1-AF66-843B-5616-C3400C80B3FA}"/>
              </a:ext>
            </a:extLst>
          </p:cNvPr>
          <p:cNvSpPr/>
          <p:nvPr/>
        </p:nvSpPr>
        <p:spPr>
          <a:xfrm>
            <a:off x="75083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A5D24F-D95F-7547-B64A-A439C56BF492}"/>
              </a:ext>
            </a:extLst>
          </p:cNvPr>
          <p:cNvGrpSpPr/>
          <p:nvPr/>
        </p:nvGrpSpPr>
        <p:grpSpPr>
          <a:xfrm>
            <a:off x="3476410" y="1536886"/>
            <a:ext cx="5321399" cy="4184784"/>
            <a:chOff x="3476410" y="1536886"/>
            <a:chExt cx="5321399" cy="4184784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9D03ADCB-65CA-F790-2B6E-47295CD52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71A5570-1DF5-99BC-C9EB-1104EBAC9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2" name="!!hex_A">
              <a:extLst>
                <a:ext uri="{FF2B5EF4-FFF2-40B4-BE49-F238E27FC236}">
                  <a16:creationId xmlns:a16="http://schemas.microsoft.com/office/drawing/2014/main" id="{6BEDD325-6FED-F63C-833B-05CD8089F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C2C4C8BC-94E3-1F6D-2275-D96E9B1DE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8A36E2AB-E1E2-FE68-FE10-D7F23E309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2D96F3-F656-2B3B-AA6B-4885421FA0C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982B85-0F9A-DFB6-EFA8-3DBBA2717896}"/>
                </a:ext>
              </a:extLst>
            </p:cNvPr>
            <p:cNvCxnSpPr>
              <a:cxnSpLocks/>
              <a:stCxn id="10" idx="0"/>
              <a:endCxn id="11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7E0B10-31AE-6BE5-804F-FC6E868B1C86}"/>
                </a:ext>
              </a:extLst>
            </p:cNvPr>
            <p:cNvCxnSpPr>
              <a:cxnSpLocks/>
              <a:stCxn id="10" idx="1"/>
              <a:endCxn id="14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C81DCE-4E87-EB1A-55CD-E7984DE2908A}"/>
                </a:ext>
              </a:extLst>
            </p:cNvPr>
            <p:cNvCxnSpPr>
              <a:cxnSpLocks/>
              <a:stCxn id="10" idx="2"/>
              <a:endCxn id="13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Graphic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967AE0EB-D67C-A393-D786-D33215B01E7D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225816 w 228564"/>
                <a:gd name="connsiteY0" fmla="*/ 209276 h 238125"/>
                <a:gd name="connsiteX1" fmla="*/ 152366 w 228564"/>
                <a:gd name="connsiteY1" fmla="*/ 86820 h 238125"/>
                <a:gd name="connsiteX2" fmla="*/ 152366 w 228564"/>
                <a:gd name="connsiteY2" fmla="*/ 19050 h 238125"/>
                <a:gd name="connsiteX3" fmla="*/ 161891 w 228564"/>
                <a:gd name="connsiteY3" fmla="*/ 19050 h 238125"/>
                <a:gd name="connsiteX4" fmla="*/ 171416 w 228564"/>
                <a:gd name="connsiteY4" fmla="*/ 9525 h 238125"/>
                <a:gd name="connsiteX5" fmla="*/ 161891 w 228564"/>
                <a:gd name="connsiteY5" fmla="*/ 0 h 238125"/>
                <a:gd name="connsiteX6" fmla="*/ 66641 w 228564"/>
                <a:gd name="connsiteY6" fmla="*/ 0 h 238125"/>
                <a:gd name="connsiteX7" fmla="*/ 57116 w 228564"/>
                <a:gd name="connsiteY7" fmla="*/ 9525 h 238125"/>
                <a:gd name="connsiteX8" fmla="*/ 66641 w 228564"/>
                <a:gd name="connsiteY8" fmla="*/ 19050 h 238125"/>
                <a:gd name="connsiteX9" fmla="*/ 76166 w 228564"/>
                <a:gd name="connsiteY9" fmla="*/ 19050 h 238125"/>
                <a:gd name="connsiteX10" fmla="*/ 76166 w 228564"/>
                <a:gd name="connsiteY10" fmla="*/ 86820 h 238125"/>
                <a:gd name="connsiteX11" fmla="*/ 2716 w 228564"/>
                <a:gd name="connsiteY11" fmla="*/ 209276 h 238125"/>
                <a:gd name="connsiteX12" fmla="*/ 9254 w 228564"/>
                <a:gd name="connsiteY12" fmla="*/ 235412 h 238125"/>
                <a:gd name="connsiteX13" fmla="*/ 19016 w 228564"/>
                <a:gd name="connsiteY13" fmla="*/ 238125 h 238125"/>
                <a:gd name="connsiteX14" fmla="*/ 209516 w 228564"/>
                <a:gd name="connsiteY14" fmla="*/ 238125 h 238125"/>
                <a:gd name="connsiteX15" fmla="*/ 228565 w 228564"/>
                <a:gd name="connsiteY15" fmla="*/ 219074 h 238125"/>
                <a:gd name="connsiteX16" fmla="*/ 225851 w 228564"/>
                <a:gd name="connsiteY16" fmla="*/ 209276 h 238125"/>
                <a:gd name="connsiteX17" fmla="*/ 93859 w 228564"/>
                <a:gd name="connsiteY17" fmla="*/ 94357 h 238125"/>
                <a:gd name="connsiteX18" fmla="*/ 95216 w 228564"/>
                <a:gd name="connsiteY18" fmla="*/ 89464 h 238125"/>
                <a:gd name="connsiteX19" fmla="*/ 95216 w 228564"/>
                <a:gd name="connsiteY19" fmla="*/ 19050 h 238125"/>
                <a:gd name="connsiteX20" fmla="*/ 133316 w 228564"/>
                <a:gd name="connsiteY20" fmla="*/ 19050 h 238125"/>
                <a:gd name="connsiteX21" fmla="*/ 133316 w 228564"/>
                <a:gd name="connsiteY21" fmla="*/ 89464 h 238125"/>
                <a:gd name="connsiteX22" fmla="*/ 134673 w 228564"/>
                <a:gd name="connsiteY22" fmla="*/ 94357 h 238125"/>
                <a:gd name="connsiteX23" fmla="*/ 180179 w 228564"/>
                <a:gd name="connsiteY23" fmla="*/ 170259 h 238125"/>
                <a:gd name="connsiteX24" fmla="*/ 118564 w 228564"/>
                <a:gd name="connsiteY24" fmla="*/ 158222 h 238125"/>
                <a:gd name="connsiteX25" fmla="*/ 64724 w 228564"/>
                <a:gd name="connsiteY25" fmla="*/ 142970 h 238125"/>
                <a:gd name="connsiteX26" fmla="*/ 19016 w 228564"/>
                <a:gd name="connsiteY26" fmla="*/ 219075 h 238125"/>
                <a:gd name="connsiteX27" fmla="*/ 52996 w 228564"/>
                <a:gd name="connsiteY27" fmla="*/ 162425 h 238125"/>
                <a:gd name="connsiteX28" fmla="*/ 109932 w 228564"/>
                <a:gd name="connsiteY28" fmla="*/ 175189 h 238125"/>
                <a:gd name="connsiteX29" fmla="*/ 167082 w 228564"/>
                <a:gd name="connsiteY29" fmla="*/ 190524 h 238125"/>
                <a:gd name="connsiteX30" fmla="*/ 190359 w 228564"/>
                <a:gd name="connsiteY30" fmla="*/ 187309 h 238125"/>
                <a:gd name="connsiteX31" fmla="*/ 209516 w 228564"/>
                <a:gd name="connsiteY31" fmla="*/ 21907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28564" h="238125">
                  <a:moveTo>
                    <a:pt x="225816" y="209276"/>
                  </a:moveTo>
                  <a:lnTo>
                    <a:pt x="152366" y="86820"/>
                  </a:lnTo>
                  <a:lnTo>
                    <a:pt x="152366" y="19050"/>
                  </a:lnTo>
                  <a:lnTo>
                    <a:pt x="161891" y="19050"/>
                  </a:lnTo>
                  <a:cubicBezTo>
                    <a:pt x="167151" y="19050"/>
                    <a:pt x="171416" y="14786"/>
                    <a:pt x="171416" y="9525"/>
                  </a:cubicBezTo>
                  <a:cubicBezTo>
                    <a:pt x="171416" y="4264"/>
                    <a:pt x="167151" y="0"/>
                    <a:pt x="161891" y="0"/>
                  </a:cubicBezTo>
                  <a:lnTo>
                    <a:pt x="66641" y="0"/>
                  </a:lnTo>
                  <a:cubicBezTo>
                    <a:pt x="61380" y="0"/>
                    <a:pt x="57116" y="4264"/>
                    <a:pt x="57116" y="9525"/>
                  </a:cubicBezTo>
                  <a:cubicBezTo>
                    <a:pt x="57116" y="14786"/>
                    <a:pt x="61380" y="19050"/>
                    <a:pt x="66641" y="19050"/>
                  </a:cubicBezTo>
                  <a:lnTo>
                    <a:pt x="76166" y="19050"/>
                  </a:lnTo>
                  <a:lnTo>
                    <a:pt x="76166" y="86820"/>
                  </a:lnTo>
                  <a:lnTo>
                    <a:pt x="2716" y="209276"/>
                  </a:lnTo>
                  <a:cubicBezTo>
                    <a:pt x="-2695" y="218299"/>
                    <a:pt x="232" y="230000"/>
                    <a:pt x="9254" y="235412"/>
                  </a:cubicBezTo>
                  <a:cubicBezTo>
                    <a:pt x="12203" y="237181"/>
                    <a:pt x="15577" y="238118"/>
                    <a:pt x="19016" y="238125"/>
                  </a:cubicBezTo>
                  <a:lnTo>
                    <a:pt x="209516" y="238125"/>
                  </a:lnTo>
                  <a:cubicBezTo>
                    <a:pt x="220037" y="238124"/>
                    <a:pt x="228566" y="229595"/>
                    <a:pt x="228565" y="219074"/>
                  </a:cubicBezTo>
                  <a:cubicBezTo>
                    <a:pt x="228565" y="215622"/>
                    <a:pt x="227627" y="212236"/>
                    <a:pt x="225851" y="209276"/>
                  </a:cubicBezTo>
                  <a:close/>
                  <a:moveTo>
                    <a:pt x="93859" y="94357"/>
                  </a:moveTo>
                  <a:cubicBezTo>
                    <a:pt x="94749" y="92881"/>
                    <a:pt x="95218" y="91188"/>
                    <a:pt x="95216" y="89464"/>
                  </a:cubicBezTo>
                  <a:lnTo>
                    <a:pt x="95216" y="19050"/>
                  </a:lnTo>
                  <a:lnTo>
                    <a:pt x="133316" y="19050"/>
                  </a:lnTo>
                  <a:lnTo>
                    <a:pt x="133316" y="89464"/>
                  </a:lnTo>
                  <a:cubicBezTo>
                    <a:pt x="133314" y="91188"/>
                    <a:pt x="133783" y="92881"/>
                    <a:pt x="134673" y="94357"/>
                  </a:cubicBezTo>
                  <a:lnTo>
                    <a:pt x="180179" y="170259"/>
                  </a:lnTo>
                  <a:cubicBezTo>
                    <a:pt x="165891" y="173081"/>
                    <a:pt x="145567" y="171891"/>
                    <a:pt x="118564" y="158222"/>
                  </a:cubicBezTo>
                  <a:cubicBezTo>
                    <a:pt x="99621" y="148638"/>
                    <a:pt x="81595" y="143554"/>
                    <a:pt x="64724" y="142970"/>
                  </a:cubicBezTo>
                  <a:close/>
                  <a:moveTo>
                    <a:pt x="19016" y="219075"/>
                  </a:moveTo>
                  <a:lnTo>
                    <a:pt x="52996" y="162425"/>
                  </a:lnTo>
                  <a:cubicBezTo>
                    <a:pt x="69963" y="160353"/>
                    <a:pt x="89084" y="164628"/>
                    <a:pt x="109932" y="175189"/>
                  </a:cubicBezTo>
                  <a:cubicBezTo>
                    <a:pt x="132554" y="186630"/>
                    <a:pt x="151604" y="190524"/>
                    <a:pt x="167082" y="190524"/>
                  </a:cubicBezTo>
                  <a:cubicBezTo>
                    <a:pt x="174954" y="190558"/>
                    <a:pt x="182791" y="189476"/>
                    <a:pt x="190359" y="187309"/>
                  </a:cubicBezTo>
                  <a:lnTo>
                    <a:pt x="209516" y="219075"/>
                  </a:ln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92" name="Section Zoom 91">
                  <a:extLst>
                    <a:ext uri="{FF2B5EF4-FFF2-40B4-BE49-F238E27FC236}">
                      <a16:creationId xmlns:a16="http://schemas.microsoft.com/office/drawing/2014/main" id="{DCFB7C7D-0F59-38BD-8F1F-62150A5FB11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15023241"/>
                    </p:ext>
                  </p:extLst>
                </p:nvPr>
              </p:nvGraphicFramePr>
              <p:xfrm>
                <a:off x="4743009" y="4965220"/>
                <a:ext cx="732074" cy="411792"/>
              </p:xfrm>
              <a:graphic>
                <a:graphicData uri="http://schemas.microsoft.com/office/powerpoint/2016/sectionzoom">
                  <psez:sectionZm>
                    <psez:sectionZmObj sectionId="{2C5F5E0C-4D56-4375-BC3F-270942F3227A}">
                      <psez:zmPr id="{6E7ECDD7-C695-49E5-8488-3CBCB383AD61}" transitionDur="1000" showBg="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732074" cy="411792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92" name="Section Zoom 91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DCFB7C7D-0F59-38BD-8F1F-62150A5FB11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43009" y="4965220"/>
                  <a:ext cx="732074" cy="411792"/>
                </a:xfrm>
                <a:prstGeom prst="rect">
                  <a:avLst/>
                </a:prstGeom>
                <a:ln>
                  <a:noFill/>
                </a:ln>
              </p:spPr>
            </p:pic>
          </mc:Fallback>
        </mc:AlternateContent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94" name="Section Zoom 93">
                  <a:extLst>
                    <a:ext uri="{FF2B5EF4-FFF2-40B4-BE49-F238E27FC236}">
                      <a16:creationId xmlns:a16="http://schemas.microsoft.com/office/drawing/2014/main" id="{AE6673A4-3DA9-A92D-8B44-813BDAC33AE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9530172"/>
                    </p:ext>
                  </p:extLst>
                </p:nvPr>
              </p:nvGraphicFramePr>
              <p:xfrm>
                <a:off x="3796149" y="3232173"/>
                <a:ext cx="680136" cy="382576"/>
              </p:xfrm>
              <a:graphic>
                <a:graphicData uri="http://schemas.microsoft.com/office/powerpoint/2016/sectionzoom">
                  <psez:sectionZm>
                    <psez:sectionZmObj sectionId="{080493AC-021E-478B-A4AC-63E73666C5E3}">
                      <psez:zmPr id="{15C83639-DF3F-407D-A60F-1F975FA2B782}" transitionDur="1000" showBg="0">
                        <p166:blipFill xmlns:p166="http://schemas.microsoft.com/office/powerpoint/2016/6/main">
                          <a:blip r:embed="rId1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680136" cy="382576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94" name="Section Zoom 93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AE6673A4-3DA9-A92D-8B44-813BDAC33A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96149" y="3232173"/>
                  <a:ext cx="680136" cy="382576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E8C7974-4E64-FC78-071F-D3808DBD6ADD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5AB5BBC-B96C-9484-7F77-31F212306A31}"/>
                </a:ext>
              </a:extLst>
            </p:cNvPr>
            <p:cNvSpPr txBox="1"/>
            <p:nvPr/>
          </p:nvSpPr>
          <p:spPr>
            <a:xfrm>
              <a:off x="4640365" y="1536886"/>
              <a:ext cx="2911270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SWOT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AA29254-1958-182D-CC14-E7295B3CCCE6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F0385BD-7F04-0416-12D2-8DAFFF361D20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2E83AF5-4CDE-1B3F-4AC0-D13D6F3FF70D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494A11-0591-1F7C-03A0-0EEFF58903A7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A9E594-6EBF-A4CA-E8A8-3C5CCD241F10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46BF812-931A-F9D0-C71D-1FBE62585B37}"/>
                </a:ext>
              </a:extLst>
            </p:cNvPr>
            <p:cNvCxnSpPr>
              <a:cxnSpLocks/>
              <a:stCxn id="126" idx="2"/>
              <a:endCxn id="10" idx="4"/>
            </p:cNvCxnSpPr>
            <p:nvPr/>
          </p:nvCxnSpPr>
          <p:spPr>
            <a:xfrm flipH="1">
              <a:off x="5627718" y="2244772"/>
              <a:ext cx="468282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1D5C76-989D-BD09-10CC-98C877C30A02}"/>
                </a:ext>
              </a:extLst>
            </p:cNvPr>
            <p:cNvCxnSpPr>
              <a:cxnSpLocks/>
              <a:stCxn id="126" idx="2"/>
              <a:endCxn id="10" idx="5"/>
            </p:cNvCxnSpPr>
            <p:nvPr/>
          </p:nvCxnSpPr>
          <p:spPr>
            <a:xfrm>
              <a:off x="6096000" y="2244772"/>
              <a:ext cx="484826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7" name="Section Zoom 6">
                  <a:extLst>
                    <a:ext uri="{FF2B5EF4-FFF2-40B4-BE49-F238E27FC236}">
                      <a16:creationId xmlns:a16="http://schemas.microsoft.com/office/drawing/2014/main" id="{4E206024-949A-FEA2-13B7-3ADF1E0FEDD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35651004"/>
                    </p:ext>
                  </p:extLst>
                </p:nvPr>
              </p:nvGraphicFramePr>
              <p:xfrm>
                <a:off x="6717963" y="4965220"/>
                <a:ext cx="729600" cy="410400"/>
              </p:xfrm>
              <a:graphic>
                <a:graphicData uri="http://schemas.microsoft.com/office/powerpoint/2016/sectionzoom">
                  <psez:sectionZm>
                    <psez:sectionZmObj sectionId="{044A7AE5-77FB-47F2-868E-1A9215387F8B}">
                      <psez:zmPr id="{70032C68-E842-4769-80C3-6D29016DCE57}" transitionDur="1000" showBg="0">
                        <p166:blipFill xmlns:p166="http://schemas.microsoft.com/office/powerpoint/2016/6/main">
                          <a:blip r:embed="rId1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729600" cy="410400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7" name="Section Zoom 6">
                  <a:hlinkClick r:id="rId16" action="ppaction://hlinksldjump"/>
                  <a:extLst>
                    <a:ext uri="{FF2B5EF4-FFF2-40B4-BE49-F238E27FC236}">
                      <a16:creationId xmlns:a16="http://schemas.microsoft.com/office/drawing/2014/main" id="{4E206024-949A-FEA2-13B7-3ADF1E0FEDD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17963" y="4965220"/>
                  <a:ext cx="7296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9" name="Section Zoom 8">
                  <a:extLst>
                    <a:ext uri="{FF2B5EF4-FFF2-40B4-BE49-F238E27FC236}">
                      <a16:creationId xmlns:a16="http://schemas.microsoft.com/office/drawing/2014/main" id="{941A417C-6AE3-98F1-1459-39EEFE9CFC6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44251825"/>
                    </p:ext>
                  </p:extLst>
                </p:nvPr>
              </p:nvGraphicFramePr>
              <p:xfrm>
                <a:off x="7773201" y="3204349"/>
                <a:ext cx="729600" cy="410400"/>
              </p:xfrm>
              <a:graphic>
                <a:graphicData uri="http://schemas.microsoft.com/office/powerpoint/2016/sectionzoom">
                  <psez:sectionZm>
                    <psez:sectionZmObj sectionId="{BAFFEA5A-05AD-4D0F-8B2A-E1C9EBE39831}">
                      <psez:zmPr id="{CD9189E2-1BF9-48DD-B704-DB74BE909BB3}" transitionDur="1000" showBg="0">
                        <p166:blipFill xmlns:p166="http://schemas.microsoft.com/office/powerpoint/2016/6/main">
                          <a:blip r:embed="rId1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729600" cy="410400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9" name="Section Zoom 8">
                  <a:hlinkClick r:id="rId19" action="ppaction://hlinksldjump"/>
                  <a:extLst>
                    <a:ext uri="{FF2B5EF4-FFF2-40B4-BE49-F238E27FC236}">
                      <a16:creationId xmlns:a16="http://schemas.microsoft.com/office/drawing/2014/main" id="{941A417C-6AE3-98F1-1459-39EEFE9CFC6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73201" y="3204349"/>
                  <a:ext cx="72960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810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A04FE-1A13-53BC-2E42-59911A5EB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BFE40FCF-D869-7FCC-141F-7E4C2A23F12C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64498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42520-3CAE-8BE4-4C47-06BE1D330360}"/>
              </a:ext>
            </a:extLst>
          </p:cNvPr>
          <p:cNvSpPr txBox="1"/>
          <p:nvPr/>
        </p:nvSpPr>
        <p:spPr>
          <a:xfrm>
            <a:off x="349074" y="1773404"/>
            <a:ext cx="11493851" cy="83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Summary of Competitor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28B24-1AA2-31F0-CB91-234D9C12ACAC}"/>
              </a:ext>
            </a:extLst>
          </p:cNvPr>
          <p:cNvSpPr txBox="1"/>
          <p:nvPr/>
        </p:nvSpPr>
        <p:spPr>
          <a:xfrm>
            <a:off x="2524125" y="2802353"/>
            <a:ext cx="7143750" cy="304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Product Engineering Competitors: Infosys, Tech Mahindra, and Cognizant dominate the market with strong domain authority and global reach.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differentiate by offering more personalized services and focusing on niche industries.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Just Billing Platform Competitors: Intuit QuickBooks, Zoho Invoice, and FreshBooks are strong players in the billing software space.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compete by targeting specific industries or offering more customizable solutions.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115BC-EE86-BD51-A5D7-418B5D700926}"/>
              </a:ext>
            </a:extLst>
          </p:cNvPr>
          <p:cNvSpPr txBox="1"/>
          <p:nvPr/>
        </p:nvSpPr>
        <p:spPr>
          <a:xfrm>
            <a:off x="5865808" y="556884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22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8C954-6587-A7DF-E169-8B0548043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C7B6C5-A431-8828-EF66-6DDDAD812A08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36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30B19-E279-5640-FDC6-1C5B28906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08358B86-2A1C-716E-E8C1-F07ED40E6991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31541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CE3A1-AA32-BC3D-1F66-993F9C1ABC28}"/>
              </a:ext>
            </a:extLst>
          </p:cNvPr>
          <p:cNvSpPr txBox="1"/>
          <p:nvPr/>
        </p:nvSpPr>
        <p:spPr>
          <a:xfrm>
            <a:off x="4057626" y="1443839"/>
            <a:ext cx="4076758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On –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22326-F24A-9D80-C758-DFC8F8A0C658}"/>
              </a:ext>
            </a:extLst>
          </p:cNvPr>
          <p:cNvSpPr txBox="1"/>
          <p:nvPr/>
        </p:nvSpPr>
        <p:spPr>
          <a:xfrm>
            <a:off x="553616" y="2427703"/>
            <a:ext cx="11066106" cy="429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Title Tag: Optimize to include primary keywords like "IT Product Engineering" and "Custom Software Development."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"IT Product Engineering Services |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Custom Software Solutions."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 Description: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compelling meta description under 150 characters.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"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offers expert IT Product Engineering services. Discover custom software solutions tailored to your business needs. Learn more!"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800" b="1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Header Tags: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proper use of H1, H2, and H3 tags.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H1: "IT Product Engineering Services," H2: "Custom Software Development," H3: "AI &amp; ML Solutions."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435F8-CAE7-105F-D707-F070A80EBC4E}"/>
              </a:ext>
            </a:extLst>
          </p:cNvPr>
          <p:cNvSpPr txBox="1"/>
          <p:nvPr/>
        </p:nvSpPr>
        <p:spPr>
          <a:xfrm>
            <a:off x="5913899" y="22731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BA2E3-7C68-D2F9-1C5F-265C10CDD259}"/>
              </a:ext>
            </a:extLst>
          </p:cNvPr>
          <p:cNvSpPr txBox="1"/>
          <p:nvPr/>
        </p:nvSpPr>
        <p:spPr>
          <a:xfrm>
            <a:off x="5166900" y="1932972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HOMEPAGE:</a:t>
            </a:r>
          </a:p>
        </p:txBody>
      </p:sp>
    </p:spTree>
    <p:extLst>
      <p:ext uri="{BB962C8B-B14F-4D97-AF65-F5344CB8AC3E}">
        <p14:creationId xmlns:p14="http://schemas.microsoft.com/office/powerpoint/2010/main" val="1422174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2A90C-0F49-F4BD-8243-C25273D2A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E3D13307-18D3-7125-7C64-BA4B8AADDCFD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31541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90E3B-B6B2-7BCD-D820-89938BC8ACC5}"/>
              </a:ext>
            </a:extLst>
          </p:cNvPr>
          <p:cNvSpPr txBox="1"/>
          <p:nvPr/>
        </p:nvSpPr>
        <p:spPr>
          <a:xfrm>
            <a:off x="4057626" y="1443839"/>
            <a:ext cx="4076758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On –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349AD-07A3-DF54-5F77-A502F9AC27A2}"/>
              </a:ext>
            </a:extLst>
          </p:cNvPr>
          <p:cNvSpPr txBox="1"/>
          <p:nvPr/>
        </p:nvSpPr>
        <p:spPr>
          <a:xfrm>
            <a:off x="2079585" y="2427703"/>
            <a:ext cx="8032831" cy="313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Keyword Usage: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Strategically place keywords in titles, meta descriptions, headers, and content.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Optimization: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descriptive alt text to all images.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"IT Product Engineering Solutions by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endParaRPr lang="en-US" sz="1800" b="1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Internal Linking: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internal links to related pages like "AI &amp; ML Solutions" and "Custom Software Development."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45943-6BEF-2F2D-6A3D-CA0895EF87DA}"/>
              </a:ext>
            </a:extLst>
          </p:cNvPr>
          <p:cNvSpPr txBox="1"/>
          <p:nvPr/>
        </p:nvSpPr>
        <p:spPr>
          <a:xfrm>
            <a:off x="5913899" y="22731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B237A-1715-5C28-C8AE-5CBECA41F50F}"/>
              </a:ext>
            </a:extLst>
          </p:cNvPr>
          <p:cNvSpPr txBox="1"/>
          <p:nvPr/>
        </p:nvSpPr>
        <p:spPr>
          <a:xfrm>
            <a:off x="5166900" y="1932972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HOMEPAGE:</a:t>
            </a:r>
          </a:p>
        </p:txBody>
      </p:sp>
    </p:spTree>
    <p:extLst>
      <p:ext uri="{BB962C8B-B14F-4D97-AF65-F5344CB8AC3E}">
        <p14:creationId xmlns:p14="http://schemas.microsoft.com/office/powerpoint/2010/main" val="2113103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39647-8530-E549-213C-7E7E8CD99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C4AC0-93B2-42A2-F2DD-6562BB7E4BA6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7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28853-750C-E665-E437-3BE7AA340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688603B5-C5F6-A308-AE88-276471B8A6F5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31541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63ECB-CA7C-D9AF-4A66-03CB9778F31E}"/>
              </a:ext>
            </a:extLst>
          </p:cNvPr>
          <p:cNvSpPr txBox="1"/>
          <p:nvPr/>
        </p:nvSpPr>
        <p:spPr>
          <a:xfrm>
            <a:off x="4057626" y="1166046"/>
            <a:ext cx="4076758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On –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17D0C-D4DC-E449-F781-3AD05917A9CC}"/>
              </a:ext>
            </a:extLst>
          </p:cNvPr>
          <p:cNvSpPr txBox="1"/>
          <p:nvPr/>
        </p:nvSpPr>
        <p:spPr>
          <a:xfrm>
            <a:off x="1314672" y="2439278"/>
            <a:ext cx="9562657" cy="39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Title Tag: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to include primary keywords.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"IT Product Engineering Services |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Custom Software Solutions."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 Description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Write a compelling meta description under 150 characters.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"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offers expert IT Product Engineering services. Discover custom software solutions tailored to your business needs. Learn more!"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Header Tags: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a single H1 tag and optimize H2 tags.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H1: "IT Product Engineering Services," H2: "Custom Software Development."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8E0F7-CADC-7086-6E6A-A088CBBFCB31}"/>
              </a:ext>
            </a:extLst>
          </p:cNvPr>
          <p:cNvSpPr txBox="1"/>
          <p:nvPr/>
        </p:nvSpPr>
        <p:spPr>
          <a:xfrm>
            <a:off x="5867412" y="22731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5EEC1-275D-BF26-A0B9-B86A6ACFDDE7}"/>
              </a:ext>
            </a:extLst>
          </p:cNvPr>
          <p:cNvSpPr txBox="1"/>
          <p:nvPr/>
        </p:nvSpPr>
        <p:spPr>
          <a:xfrm>
            <a:off x="4080865" y="1932972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IT Product Engineering Page:</a:t>
            </a:r>
          </a:p>
        </p:txBody>
      </p:sp>
    </p:spTree>
    <p:extLst>
      <p:ext uri="{BB962C8B-B14F-4D97-AF65-F5344CB8AC3E}">
        <p14:creationId xmlns:p14="http://schemas.microsoft.com/office/powerpoint/2010/main" val="4067647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FBA34-4AA6-E452-F373-A737FFAD7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B059C10A-0910-1F19-2BA2-ABE80870D66A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31541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1B3F8-27A4-C64A-82FF-A4FAE4FBB113}"/>
              </a:ext>
            </a:extLst>
          </p:cNvPr>
          <p:cNvSpPr txBox="1"/>
          <p:nvPr/>
        </p:nvSpPr>
        <p:spPr>
          <a:xfrm>
            <a:off x="4057626" y="1166046"/>
            <a:ext cx="4076758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On –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9BC59-3996-8B55-B8A9-A15CC46609BC}"/>
              </a:ext>
            </a:extLst>
          </p:cNvPr>
          <p:cNvSpPr txBox="1"/>
          <p:nvPr/>
        </p:nvSpPr>
        <p:spPr>
          <a:xfrm>
            <a:off x="2040510" y="2439278"/>
            <a:ext cx="8110980" cy="313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Keyword Usage: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Strategically place keywords in titles, meta descriptions, headers, and content.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800" b="1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Optimization: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descriptive alt text to all images.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"IT Product Engineering Solutions by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endParaRPr lang="en-US" sz="1800" b="1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Internal Linking: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internal links to related pages like "AI &amp; ML Solutions" and "Custom Software Development."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382C0-BBC5-9EAF-AE7C-686448392EB1}"/>
              </a:ext>
            </a:extLst>
          </p:cNvPr>
          <p:cNvSpPr txBox="1"/>
          <p:nvPr/>
        </p:nvSpPr>
        <p:spPr>
          <a:xfrm>
            <a:off x="5867412" y="22731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30F69-4A28-AD45-318D-2C7B3BCC164C}"/>
              </a:ext>
            </a:extLst>
          </p:cNvPr>
          <p:cNvSpPr txBox="1"/>
          <p:nvPr/>
        </p:nvSpPr>
        <p:spPr>
          <a:xfrm>
            <a:off x="4080865" y="1932972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IT Product Engineering Page:</a:t>
            </a:r>
          </a:p>
        </p:txBody>
      </p:sp>
    </p:spTree>
    <p:extLst>
      <p:ext uri="{BB962C8B-B14F-4D97-AF65-F5344CB8AC3E}">
        <p14:creationId xmlns:p14="http://schemas.microsoft.com/office/powerpoint/2010/main" val="2460421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0E4CE-ABE3-3A81-29DC-DA333401A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3211B-81AB-0A31-E7B8-7814A0DDA214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0EA14-CD3C-316B-8AB9-612C7DB9B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B52C360C-4D75-20FA-A192-261821CCA5A3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31541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97519-667A-9016-69DA-B1751839CF15}"/>
              </a:ext>
            </a:extLst>
          </p:cNvPr>
          <p:cNvSpPr txBox="1"/>
          <p:nvPr/>
        </p:nvSpPr>
        <p:spPr>
          <a:xfrm>
            <a:off x="4176250" y="1223920"/>
            <a:ext cx="3839514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Technical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2B661-A557-23C3-D181-57AE000F49AC}"/>
              </a:ext>
            </a:extLst>
          </p:cNvPr>
          <p:cNvSpPr txBox="1"/>
          <p:nvPr/>
        </p:nvSpPr>
        <p:spPr>
          <a:xfrm>
            <a:off x="1709195" y="2490604"/>
            <a:ext cx="8773610" cy="3656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Page Speed: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Minify JavaScript and CSS files.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images using tools like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TinyPNG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WebP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 browser caching and leverage a Content Delivery Network (CDN).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Structured Data: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schema markup for services (e.g., FAQ schema, service schema).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Add schema for "IT Product Engineering Services" to highlight key features and benefits.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B1317-1048-4770-A9D8-A03F7BBB4FBA}"/>
              </a:ext>
            </a:extLst>
          </p:cNvPr>
          <p:cNvSpPr txBox="1"/>
          <p:nvPr/>
        </p:nvSpPr>
        <p:spPr>
          <a:xfrm>
            <a:off x="5867412" y="22731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788E5-F81E-2B48-5212-954A369AA33F}"/>
              </a:ext>
            </a:extLst>
          </p:cNvPr>
          <p:cNvSpPr txBox="1"/>
          <p:nvPr/>
        </p:nvSpPr>
        <p:spPr>
          <a:xfrm>
            <a:off x="2704687" y="1932972"/>
            <a:ext cx="6782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HOMEPAGE/ IT PRODUCT ENGINEERING PAGE:</a:t>
            </a:r>
          </a:p>
        </p:txBody>
      </p:sp>
    </p:spTree>
    <p:extLst>
      <p:ext uri="{BB962C8B-B14F-4D97-AF65-F5344CB8AC3E}">
        <p14:creationId xmlns:p14="http://schemas.microsoft.com/office/powerpoint/2010/main" val="4240316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34A8E-3C69-6696-DA74-0537310D1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1D9B7449-55CF-8E30-6966-BBEB5D0734F3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31541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8B2C5-089E-0494-C9D0-BE833C376443}"/>
              </a:ext>
            </a:extLst>
          </p:cNvPr>
          <p:cNvSpPr txBox="1"/>
          <p:nvPr/>
        </p:nvSpPr>
        <p:spPr>
          <a:xfrm>
            <a:off x="1709195" y="2490604"/>
            <a:ext cx="8773610" cy="313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Fix 404 Errors: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Regularly audit the website for broken links and fix 404 errors.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tools like Screaming Frog or Google Search Console to identify broken links.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 AMP (Accelerated Mobile Pages):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AMP for mobile pages to improve loading speed on mobile devices.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B4191-FF56-8D9D-C34F-9C48033AC167}"/>
              </a:ext>
            </a:extLst>
          </p:cNvPr>
          <p:cNvSpPr txBox="1"/>
          <p:nvPr/>
        </p:nvSpPr>
        <p:spPr>
          <a:xfrm>
            <a:off x="5867412" y="22731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57E0E-45A4-8F47-6EE0-156DBE38F13E}"/>
              </a:ext>
            </a:extLst>
          </p:cNvPr>
          <p:cNvSpPr txBox="1"/>
          <p:nvPr/>
        </p:nvSpPr>
        <p:spPr>
          <a:xfrm>
            <a:off x="4176250" y="1223920"/>
            <a:ext cx="3839514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Technical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3C75A-3A0F-D2BD-76BC-2AE8D7F38A7F}"/>
              </a:ext>
            </a:extLst>
          </p:cNvPr>
          <p:cNvSpPr txBox="1"/>
          <p:nvPr/>
        </p:nvSpPr>
        <p:spPr>
          <a:xfrm>
            <a:off x="2704687" y="1932972"/>
            <a:ext cx="6782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HOMEPAGE/ IT PRODUCT ENGINEERING PAGE:</a:t>
            </a:r>
          </a:p>
        </p:txBody>
      </p:sp>
    </p:spTree>
    <p:extLst>
      <p:ext uri="{BB962C8B-B14F-4D97-AF65-F5344CB8AC3E}">
        <p14:creationId xmlns:p14="http://schemas.microsoft.com/office/powerpoint/2010/main" val="3408505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DF4C6794-3D24-DD53-ADB7-FD843D1EF7B9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chemeClr val="accent3">
                  <a:alpha val="0"/>
                </a:schemeClr>
              </a:gs>
              <a:gs pos="24000">
                <a:schemeClr val="accent3"/>
              </a:gs>
              <a:gs pos="35000">
                <a:schemeClr val="accent3">
                  <a:alpha val="43000"/>
                </a:scheme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0142E4-8805-DB03-6895-EA166788128D}"/>
              </a:ext>
            </a:extLst>
          </p:cNvPr>
          <p:cNvSpPr/>
          <p:nvPr/>
        </p:nvSpPr>
        <p:spPr>
          <a:xfrm>
            <a:off x="4163807" y="353483"/>
            <a:ext cx="3864387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9F9C4643-436B-6C29-15FF-3322F0AD9881}"/>
              </a:ext>
            </a:extLst>
          </p:cNvPr>
          <p:cNvSpPr/>
          <p:nvPr/>
        </p:nvSpPr>
        <p:spPr>
          <a:xfrm>
            <a:off x="447882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2DC5D6C1-2D09-1283-1A94-5578D5661342}"/>
              </a:ext>
            </a:extLst>
          </p:cNvPr>
          <p:cNvSpPr txBox="1"/>
          <p:nvPr/>
        </p:nvSpPr>
        <p:spPr>
          <a:xfrm>
            <a:off x="5720361" y="866372"/>
            <a:ext cx="755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Keywords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7B9D7581-5623-736C-C5F7-A5027D841C39}"/>
              </a:ext>
            </a:extLst>
          </p:cNvPr>
          <p:cNvSpPr/>
          <p:nvPr/>
        </p:nvSpPr>
        <p:spPr>
          <a:xfrm>
            <a:off x="5974349" y="510436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92E08C04-A5DC-1FE0-3E1D-94FD19D60111}"/>
              </a:ext>
            </a:extLst>
          </p:cNvPr>
          <p:cNvSpPr/>
          <p:nvPr/>
        </p:nvSpPr>
        <p:spPr>
          <a:xfrm>
            <a:off x="6751001" y="70173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A3F6C44E-A344-6507-AD93-EF4603373215}"/>
              </a:ext>
            </a:extLst>
          </p:cNvPr>
          <p:cNvSpPr/>
          <p:nvPr/>
        </p:nvSpPr>
        <p:spPr>
          <a:xfrm>
            <a:off x="5217078" y="701953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82F28FC0-73F1-9B0C-1265-6DFAC4DDF89E}"/>
              </a:ext>
            </a:extLst>
          </p:cNvPr>
          <p:cNvSpPr/>
          <p:nvPr/>
        </p:nvSpPr>
        <p:spPr>
          <a:xfrm>
            <a:off x="7508323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9FCF39-2D03-770E-7FD0-C49474DE42A0}"/>
              </a:ext>
            </a:extLst>
          </p:cNvPr>
          <p:cNvGrpSpPr/>
          <p:nvPr/>
        </p:nvGrpSpPr>
        <p:grpSpPr>
          <a:xfrm>
            <a:off x="3476410" y="1536886"/>
            <a:ext cx="5321399" cy="4184784"/>
            <a:chOff x="3476410" y="1536886"/>
            <a:chExt cx="5321399" cy="4184784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08712AE-3DF5-4E53-AD78-777193611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A24C5598-5EDB-69D0-D974-E009816F6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7" name="!!hex_A">
              <a:extLst>
                <a:ext uri="{FF2B5EF4-FFF2-40B4-BE49-F238E27FC236}">
                  <a16:creationId xmlns:a16="http://schemas.microsoft.com/office/drawing/2014/main" id="{E83EECFA-32F6-0D2E-4FCC-88B8C7C88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644F86E7-F14B-179B-023B-B28154D00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25A315EA-3128-B430-407D-5EFD9EF99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132441-718E-384B-6B82-05ED69ACF3F0}"/>
                </a:ext>
              </a:extLst>
            </p:cNvPr>
            <p:cNvCxnSpPr>
              <a:cxnSpLocks/>
              <a:stCxn id="27" idx="0"/>
              <a:endCxn id="25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F83E1E-90A6-391D-1595-83A82F4D9908}"/>
                </a:ext>
              </a:extLst>
            </p:cNvPr>
            <p:cNvCxnSpPr>
              <a:cxnSpLocks/>
              <a:stCxn id="25" idx="0"/>
              <a:endCxn id="26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E10D97-33AC-2FE2-EEBB-58F83F78DFB6}"/>
                </a:ext>
              </a:extLst>
            </p:cNvPr>
            <p:cNvCxnSpPr>
              <a:cxnSpLocks/>
              <a:stCxn id="25" idx="1"/>
              <a:endCxn id="29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0599FC-61BA-A7A5-733A-EC907EF61364}"/>
                </a:ext>
              </a:extLst>
            </p:cNvPr>
            <p:cNvCxnSpPr>
              <a:cxnSpLocks/>
              <a:stCxn id="25" idx="2"/>
              <a:endCxn id="28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4936852-8E11-35A8-3A77-0F577505B2CF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CC550D-953C-29F2-651E-8E456804C616}"/>
                </a:ext>
              </a:extLst>
            </p:cNvPr>
            <p:cNvSpPr txBox="1"/>
            <p:nvPr/>
          </p:nvSpPr>
          <p:spPr>
            <a:xfrm>
              <a:off x="4640365" y="1536886"/>
              <a:ext cx="2911270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Keywords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910E62A-F6D6-7478-A703-EE7B865C40FB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482F90C-F867-0C1D-01C3-E29D37451CD3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5423F-2DF6-7EFD-1828-BC0B15CDFC04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ACCD2B-6370-3C2B-1CD8-B89E42ECA6EC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CB7F3F-6EA9-C7C2-A7CB-2878E305DC78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E7D174-2161-19F6-89D1-3BACBB24C0E4}"/>
                </a:ext>
              </a:extLst>
            </p:cNvPr>
            <p:cNvCxnSpPr>
              <a:cxnSpLocks/>
              <a:stCxn id="38" idx="2"/>
              <a:endCxn id="25" idx="4"/>
            </p:cNvCxnSpPr>
            <p:nvPr/>
          </p:nvCxnSpPr>
          <p:spPr>
            <a:xfrm flipH="1">
              <a:off x="5627718" y="2244772"/>
              <a:ext cx="468282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11F4DD2-B5F2-C803-15E6-82945D4ECDD4}"/>
                </a:ext>
              </a:extLst>
            </p:cNvPr>
            <p:cNvCxnSpPr>
              <a:cxnSpLocks/>
              <a:stCxn id="38" idx="2"/>
              <a:endCxn id="25" idx="5"/>
            </p:cNvCxnSpPr>
            <p:nvPr/>
          </p:nvCxnSpPr>
          <p:spPr>
            <a:xfrm>
              <a:off x="6096000" y="2244772"/>
              <a:ext cx="484826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Graphic 6">
              <a:hlinkClick r:id="rId3" action="ppaction://hlinksldjump"/>
              <a:extLst>
                <a:ext uri="{FF2B5EF4-FFF2-40B4-BE49-F238E27FC236}">
                  <a16:creationId xmlns:a16="http://schemas.microsoft.com/office/drawing/2014/main" id="{C3FBC656-7C25-8658-D2BB-9C2E66CE8C7C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235793 w 247945"/>
                <a:gd name="connsiteY0" fmla="*/ 70481 h 247918"/>
                <a:gd name="connsiteX1" fmla="*/ 177438 w 247945"/>
                <a:gd name="connsiteY1" fmla="*/ 235766 h 247918"/>
                <a:gd name="connsiteX2" fmla="*/ 12153 w 247945"/>
                <a:gd name="connsiteY2" fmla="*/ 177411 h 247918"/>
                <a:gd name="connsiteX3" fmla="*/ 70508 w 247945"/>
                <a:gd name="connsiteY3" fmla="*/ 12126 h 247918"/>
                <a:gd name="connsiteX4" fmla="*/ 204598 w 247945"/>
                <a:gd name="connsiteY4" fmla="*/ 29809 h 247918"/>
                <a:gd name="connsiteX5" fmla="*/ 231590 w 247945"/>
                <a:gd name="connsiteY5" fmla="*/ 2806 h 247918"/>
                <a:gd name="connsiteX6" fmla="*/ 245068 w 247945"/>
                <a:gd name="connsiteY6" fmla="*/ 2806 h 247918"/>
                <a:gd name="connsiteX7" fmla="*/ 245068 w 247945"/>
                <a:gd name="connsiteY7" fmla="*/ 16284 h 247918"/>
                <a:gd name="connsiteX8" fmla="*/ 130768 w 247945"/>
                <a:gd name="connsiteY8" fmla="*/ 130584 h 247918"/>
                <a:gd name="connsiteX9" fmla="*/ 117290 w 247945"/>
                <a:gd name="connsiteY9" fmla="*/ 130584 h 247918"/>
                <a:gd name="connsiteX10" fmla="*/ 117290 w 247945"/>
                <a:gd name="connsiteY10" fmla="*/ 117106 h 247918"/>
                <a:gd name="connsiteX11" fmla="*/ 150294 w 247945"/>
                <a:gd name="connsiteY11" fmla="*/ 84102 h 247918"/>
                <a:gd name="connsiteX12" fmla="*/ 84299 w 247945"/>
                <a:gd name="connsiteY12" fmla="*/ 97553 h 247918"/>
                <a:gd name="connsiteX13" fmla="*/ 97750 w 247945"/>
                <a:gd name="connsiteY13" fmla="*/ 163549 h 247918"/>
                <a:gd name="connsiteX14" fmla="*/ 163745 w 247945"/>
                <a:gd name="connsiteY14" fmla="*/ 150097 h 247918"/>
                <a:gd name="connsiteX15" fmla="*/ 171570 w 247945"/>
                <a:gd name="connsiteY15" fmla="*/ 121118 h 247918"/>
                <a:gd name="connsiteX16" fmla="*/ 180559 w 247945"/>
                <a:gd name="connsiteY16" fmla="*/ 111057 h 247918"/>
                <a:gd name="connsiteX17" fmla="*/ 190620 w 247945"/>
                <a:gd name="connsiteY17" fmla="*/ 120047 h 247918"/>
                <a:gd name="connsiteX18" fmla="*/ 127868 w 247945"/>
                <a:gd name="connsiteY18" fmla="*/ 190427 h 247918"/>
                <a:gd name="connsiteX19" fmla="*/ 57489 w 247945"/>
                <a:gd name="connsiteY19" fmla="*/ 127675 h 247918"/>
                <a:gd name="connsiteX20" fmla="*/ 120240 w 247945"/>
                <a:gd name="connsiteY20" fmla="*/ 57295 h 247918"/>
                <a:gd name="connsiteX21" fmla="*/ 163974 w 247945"/>
                <a:gd name="connsiteY21" fmla="*/ 70457 h 247918"/>
                <a:gd name="connsiteX22" fmla="*/ 191061 w 247945"/>
                <a:gd name="connsiteY22" fmla="*/ 43370 h 247918"/>
                <a:gd name="connsiteX23" fmla="*/ 43721 w 247945"/>
                <a:gd name="connsiteY23" fmla="*/ 57035 h 247918"/>
                <a:gd name="connsiteX24" fmla="*/ 57386 w 247945"/>
                <a:gd name="connsiteY24" fmla="*/ 204375 h 247918"/>
                <a:gd name="connsiteX25" fmla="*/ 204726 w 247945"/>
                <a:gd name="connsiteY25" fmla="*/ 190710 h 247918"/>
                <a:gd name="connsiteX26" fmla="*/ 218600 w 247945"/>
                <a:gd name="connsiteY26" fmla="*/ 78696 h 247918"/>
                <a:gd name="connsiteX27" fmla="*/ 223089 w 247945"/>
                <a:gd name="connsiteY27" fmla="*/ 65992 h 247918"/>
                <a:gd name="connsiteX28" fmla="*/ 235793 w 247945"/>
                <a:gd name="connsiteY28" fmla="*/ 70481 h 247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7945" h="247918">
                  <a:moveTo>
                    <a:pt x="235793" y="70481"/>
                  </a:moveTo>
                  <a:cubicBezTo>
                    <a:pt x="265320" y="132238"/>
                    <a:pt x="239194" y="206237"/>
                    <a:pt x="177438" y="235766"/>
                  </a:cubicBezTo>
                  <a:cubicBezTo>
                    <a:pt x="115681" y="265293"/>
                    <a:pt x="41681" y="239166"/>
                    <a:pt x="12153" y="177411"/>
                  </a:cubicBezTo>
                  <a:cubicBezTo>
                    <a:pt x="-17375" y="115654"/>
                    <a:pt x="8752" y="41654"/>
                    <a:pt x="70508" y="12126"/>
                  </a:cubicBezTo>
                  <a:cubicBezTo>
                    <a:pt x="114766" y="-9035"/>
                    <a:pt x="167340" y="-2102"/>
                    <a:pt x="204598" y="29809"/>
                  </a:cubicBezTo>
                  <a:lnTo>
                    <a:pt x="231590" y="2806"/>
                  </a:lnTo>
                  <a:cubicBezTo>
                    <a:pt x="235312" y="-916"/>
                    <a:pt x="241346" y="-916"/>
                    <a:pt x="245068" y="2806"/>
                  </a:cubicBezTo>
                  <a:cubicBezTo>
                    <a:pt x="248789" y="6528"/>
                    <a:pt x="248789" y="12562"/>
                    <a:pt x="245068" y="16284"/>
                  </a:cubicBezTo>
                  <a:lnTo>
                    <a:pt x="130768" y="130584"/>
                  </a:lnTo>
                  <a:cubicBezTo>
                    <a:pt x="127046" y="134306"/>
                    <a:pt x="121012" y="134306"/>
                    <a:pt x="117290" y="130584"/>
                  </a:cubicBezTo>
                  <a:cubicBezTo>
                    <a:pt x="113568" y="126862"/>
                    <a:pt x="113568" y="120828"/>
                    <a:pt x="117290" y="117106"/>
                  </a:cubicBezTo>
                  <a:lnTo>
                    <a:pt x="150294" y="84102"/>
                  </a:lnTo>
                  <a:cubicBezTo>
                    <a:pt x="128355" y="69592"/>
                    <a:pt x="98809" y="75615"/>
                    <a:pt x="84299" y="97553"/>
                  </a:cubicBezTo>
                  <a:cubicBezTo>
                    <a:pt x="69789" y="119492"/>
                    <a:pt x="75812" y="149040"/>
                    <a:pt x="97750" y="163549"/>
                  </a:cubicBezTo>
                  <a:cubicBezTo>
                    <a:pt x="119689" y="178058"/>
                    <a:pt x="149236" y="172035"/>
                    <a:pt x="163745" y="150097"/>
                  </a:cubicBezTo>
                  <a:cubicBezTo>
                    <a:pt x="169409" y="141533"/>
                    <a:pt x="172154" y="131368"/>
                    <a:pt x="171570" y="121118"/>
                  </a:cubicBezTo>
                  <a:cubicBezTo>
                    <a:pt x="171274" y="115858"/>
                    <a:pt x="175299" y="111354"/>
                    <a:pt x="180559" y="111057"/>
                  </a:cubicBezTo>
                  <a:cubicBezTo>
                    <a:pt x="185820" y="110761"/>
                    <a:pt x="190324" y="114787"/>
                    <a:pt x="190620" y="120047"/>
                  </a:cubicBezTo>
                  <a:cubicBezTo>
                    <a:pt x="192726" y="156810"/>
                    <a:pt x="164632" y="188321"/>
                    <a:pt x="127868" y="190427"/>
                  </a:cubicBezTo>
                  <a:cubicBezTo>
                    <a:pt x="91105" y="192533"/>
                    <a:pt x="59595" y="164439"/>
                    <a:pt x="57489" y="127675"/>
                  </a:cubicBezTo>
                  <a:cubicBezTo>
                    <a:pt x="55382" y="90912"/>
                    <a:pt x="83477" y="59402"/>
                    <a:pt x="120240" y="57295"/>
                  </a:cubicBezTo>
                  <a:cubicBezTo>
                    <a:pt x="135913" y="56397"/>
                    <a:pt x="151400" y="61058"/>
                    <a:pt x="163974" y="70457"/>
                  </a:cubicBezTo>
                  <a:lnTo>
                    <a:pt x="191061" y="43370"/>
                  </a:lnTo>
                  <a:cubicBezTo>
                    <a:pt x="146600" y="6457"/>
                    <a:pt x="80634" y="12575"/>
                    <a:pt x="43721" y="57035"/>
                  </a:cubicBezTo>
                  <a:cubicBezTo>
                    <a:pt x="6807" y="101496"/>
                    <a:pt x="12925" y="167462"/>
                    <a:pt x="57386" y="204375"/>
                  </a:cubicBezTo>
                  <a:cubicBezTo>
                    <a:pt x="101846" y="241288"/>
                    <a:pt x="167813" y="235171"/>
                    <a:pt x="204726" y="190710"/>
                  </a:cubicBezTo>
                  <a:cubicBezTo>
                    <a:pt x="230819" y="159281"/>
                    <a:pt x="236237" y="115541"/>
                    <a:pt x="218600" y="78696"/>
                  </a:cubicBezTo>
                  <a:cubicBezTo>
                    <a:pt x="216332" y="73949"/>
                    <a:pt x="218340" y="68261"/>
                    <a:pt x="223089" y="65992"/>
                  </a:cubicBezTo>
                  <a:cubicBezTo>
                    <a:pt x="227837" y="63724"/>
                    <a:pt x="233524" y="65733"/>
                    <a:pt x="235793" y="70481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FFBB1F2A-26BE-3E83-1885-2B10E3B318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9921119"/>
                  </p:ext>
                </p:extLst>
              </p:nvPr>
            </p:nvGraphicFramePr>
            <p:xfrm>
              <a:off x="3797889" y="3233151"/>
              <a:ext cx="676656" cy="380619"/>
            </p:xfrm>
            <a:graphic>
              <a:graphicData uri="http://schemas.microsoft.com/office/powerpoint/2016/sectionzoom">
                <psez:sectionZm>
                  <psez:sectionZmObj sectionId="{65A07FE5-7BD5-4912-AA86-D6578D93A7D0}">
                    <psez:zmPr id="{C0982411-9D27-45FF-891F-912F2EC5089A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76656" cy="38061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7" name="Section Zoom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FBB1F2A-26BE-3E83-1885-2B10E3B318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7889" y="3233151"/>
                <a:ext cx="676656" cy="380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D4DFE866-187D-9714-187D-73B011A1B7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935912"/>
                  </p:ext>
                </p:extLst>
              </p:nvPr>
            </p:nvGraphicFramePr>
            <p:xfrm>
              <a:off x="4767492" y="4962394"/>
              <a:ext cx="676656" cy="380619"/>
            </p:xfrm>
            <a:graphic>
              <a:graphicData uri="http://schemas.microsoft.com/office/powerpoint/2016/sectionzoom">
                <psez:sectionZm>
                  <psez:sectionZmObj sectionId="{130D5D7A-72CF-44E1-AA35-4D9B156458A0}">
                    <psez:zmPr id="{028734E3-B2AA-4CD5-81E6-13A5FC03EB19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76656" cy="38061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9" name="Section Zoom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4DFE866-187D-9714-187D-73B011A1B7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7492" y="4962394"/>
                <a:ext cx="676656" cy="380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4" name="Section Zoom 33">
                <a:extLst>
                  <a:ext uri="{FF2B5EF4-FFF2-40B4-BE49-F238E27FC236}">
                    <a16:creationId xmlns:a16="http://schemas.microsoft.com/office/drawing/2014/main" id="{E42F3551-7946-5A7B-E5D9-69652BDDE0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3358412"/>
                  </p:ext>
                </p:extLst>
              </p:nvPr>
            </p:nvGraphicFramePr>
            <p:xfrm>
              <a:off x="6718366" y="4962228"/>
              <a:ext cx="676656" cy="380619"/>
            </p:xfrm>
            <a:graphic>
              <a:graphicData uri="http://schemas.microsoft.com/office/powerpoint/2016/sectionzoom">
                <psez:sectionZm>
                  <psez:sectionZmObj sectionId="{8CD1C4DD-255B-44F1-894E-EF8F5A0ED15F}">
                    <psez:zmPr id="{89198E6C-DAED-437D-8DF9-7718BA0C1E68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76656" cy="38061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4" name="Section Zoom 3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42F3551-7946-5A7B-E5D9-69652BDDE0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8366" y="4962228"/>
                <a:ext cx="676656" cy="380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6" name="Section Zoom 35">
                <a:extLst>
                  <a:ext uri="{FF2B5EF4-FFF2-40B4-BE49-F238E27FC236}">
                    <a16:creationId xmlns:a16="http://schemas.microsoft.com/office/drawing/2014/main" id="{E9C24247-761C-908F-708C-EEE3A64A07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3063450"/>
                  </p:ext>
                </p:extLst>
              </p:nvPr>
            </p:nvGraphicFramePr>
            <p:xfrm>
              <a:off x="7793951" y="3238690"/>
              <a:ext cx="676656" cy="380619"/>
            </p:xfrm>
            <a:graphic>
              <a:graphicData uri="http://schemas.microsoft.com/office/powerpoint/2016/sectionzoom">
                <psez:sectionZm>
                  <psez:sectionZmObj sectionId="{F542D12B-0867-4011-9649-C50DE2CF08F5}">
                    <psez:zmPr id="{60B325BA-0B06-4EB9-9AD8-69A39B3541AB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76656" cy="38061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6" name="Section Zoom 35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9C24247-761C-908F-708C-EEE3A64A07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93951" y="3238690"/>
                <a:ext cx="676656" cy="3806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9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58C75-2185-EF2E-9A4C-2A800F340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43F86-3456-F6F4-894C-60E2DD86127B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5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A1DF0-83AE-0F2D-FD68-3EC736EA3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FAADD53-B560-D902-45D3-86F0BD98E213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31541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3E294-26B8-DAFE-1E85-1E752A31AB12}"/>
              </a:ext>
            </a:extLst>
          </p:cNvPr>
          <p:cNvSpPr txBox="1"/>
          <p:nvPr/>
        </p:nvSpPr>
        <p:spPr>
          <a:xfrm>
            <a:off x="43707" y="1443839"/>
            <a:ext cx="12104596" cy="83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kern="0" dirty="0">
                <a:solidFill>
                  <a:schemeClr val="bg1"/>
                </a:solidFill>
                <a:latin typeface="Darker Grotesque SemiBold"/>
              </a:rPr>
              <a:t>Define the Content Strategy Goals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86A50-7171-90DC-6AFB-C5263A7F373C}"/>
              </a:ext>
            </a:extLst>
          </p:cNvPr>
          <p:cNvSpPr txBox="1"/>
          <p:nvPr/>
        </p:nvSpPr>
        <p:spPr>
          <a:xfrm>
            <a:off x="1047750" y="2427703"/>
            <a:ext cx="10067925" cy="398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goals of the content strategy are:</a:t>
            </a:r>
            <a:endParaRPr lang="en-US" sz="2200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SEO: Target high-priority keywords to boost organic search rankings.</a:t>
            </a: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 Users: Create valuable, informative, and engaging content to attract and retain visitors.</a:t>
            </a: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 Conversions: Encourage users to take action (e.g., contact </a:t>
            </a:r>
            <a:r>
              <a:rPr lang="en-US" sz="22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22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request a demo, or sign up for services).</a:t>
            </a: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Authority: Position </a:t>
            </a:r>
            <a:r>
              <a:rPr lang="en-US" sz="22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EffiaSoft</a:t>
            </a:r>
            <a:r>
              <a:rPr lang="en-US" sz="22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an industry leader by publishing authoritative content.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8CCF1-A254-780B-4A5E-5C1B967BB7F3}"/>
              </a:ext>
            </a:extLst>
          </p:cNvPr>
          <p:cNvSpPr txBox="1"/>
          <p:nvPr/>
        </p:nvSpPr>
        <p:spPr>
          <a:xfrm>
            <a:off x="5913899" y="22731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12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15AAA-843E-42DD-535F-C8708B3F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F7C92-8701-B63F-DD5D-2B84AC0EE610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3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9205D-D5D3-BA90-5EF2-CB3BDE21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FA58F3EA-2A35-6EB2-BCA9-838745D38F75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5227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B6EFF-FEF6-C40C-6F37-9D44CBE7F50C}"/>
              </a:ext>
            </a:extLst>
          </p:cNvPr>
          <p:cNvSpPr txBox="1"/>
          <p:nvPr/>
        </p:nvSpPr>
        <p:spPr>
          <a:xfrm>
            <a:off x="1140158" y="1466087"/>
            <a:ext cx="9911688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Content Types and Ideas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9728C-E138-A5AF-794D-CC56AABDE319}"/>
              </a:ext>
            </a:extLst>
          </p:cNvPr>
          <p:cNvSpPr txBox="1"/>
          <p:nvPr/>
        </p:nvSpPr>
        <p:spPr>
          <a:xfrm>
            <a:off x="239211" y="2381147"/>
            <a:ext cx="11713579" cy="451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Based on the keyword research and SEO audit, here are the types of content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EffiaSoft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should create: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BLOG POSTS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Purpose: Blog posts are ideal for targeting informational keywords and driving organic traffic.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Content Ideas: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"Top 10 Benefits of IT Product Engineering for Businesses"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Target Keywords: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Benefits of IT product engineering, IT engineering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Purpose: Educate potential clients about the advantages of IT product engineering.</a:t>
            </a:r>
          </a:p>
          <a:p>
            <a:pPr algn="l">
              <a:lnSpc>
                <a:spcPct val="150000"/>
              </a:lnSpc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"How to Choose the Best Billing Platform for Your Business"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Target Keywords: Best billing platforms, billing platform for small businesses.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Purpose: Help businesses understand how to select the right billing platform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A9D9F-3966-73FF-09AA-E0B3AB9547E8}"/>
              </a:ext>
            </a:extLst>
          </p:cNvPr>
          <p:cNvSpPr txBox="1"/>
          <p:nvPr/>
        </p:nvSpPr>
        <p:spPr>
          <a:xfrm>
            <a:off x="5867412" y="46417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50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CB656-8AB2-FDC0-C67B-8424F66EB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E6955EE-3860-25BD-E919-FFD2BEE3E42E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5227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EEFA6-656F-3FCD-8805-74F991C9D0B9}"/>
              </a:ext>
            </a:extLst>
          </p:cNvPr>
          <p:cNvSpPr txBox="1"/>
          <p:nvPr/>
        </p:nvSpPr>
        <p:spPr>
          <a:xfrm>
            <a:off x="1140158" y="1466087"/>
            <a:ext cx="9911688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Content Types and Ideas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8E3D5-AD5A-ECF6-9A93-8DC3B5A9A32D}"/>
              </a:ext>
            </a:extLst>
          </p:cNvPr>
          <p:cNvSpPr txBox="1"/>
          <p:nvPr/>
        </p:nvSpPr>
        <p:spPr>
          <a:xfrm>
            <a:off x="239211" y="2381147"/>
            <a:ext cx="11713579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342900" indent="-342900" algn="l">
              <a:lnSpc>
                <a:spcPct val="150000"/>
              </a:lnSpc>
              <a:buFont typeface="+mj-lt"/>
              <a:buAutoNum type="alphaUcPeriod" startAt="2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CASE STUDIES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Purpose: Case studies build trust and demonstrate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EffiaSoft’s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ability to deliver results.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Content Ideas: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"How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EffiaSoft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Helped a Client with IT Product Engineering"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Target Keywords: IT product engineering case study, custom software development.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Purpose: Highlight a successful project and its impact on the client’s business.</a:t>
            </a:r>
          </a:p>
          <a:p>
            <a:pPr algn="l">
              <a:lnSpc>
                <a:spcPct val="150000"/>
              </a:lnSpc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"Streamlining Invoicing with Just Billing Platform: A Retail Success Story"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Target Keywords: Just Billing Platform success story, billing platform for retail.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Purpose: Showcase how the Just Billing Platform solved a client’s invoicing challenges.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A8F0F-BF1A-7C17-9EAC-FB422A2C0BC8}"/>
              </a:ext>
            </a:extLst>
          </p:cNvPr>
          <p:cNvSpPr txBox="1"/>
          <p:nvPr/>
        </p:nvSpPr>
        <p:spPr>
          <a:xfrm>
            <a:off x="5867412" y="46417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73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B25DC-2C4D-B74A-8E97-3D2AFB075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6C70424F-1774-B177-CBC8-3A59033CB6B2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5227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BEA0B-100D-9BD1-F0CE-B8303EA73D57}"/>
              </a:ext>
            </a:extLst>
          </p:cNvPr>
          <p:cNvSpPr txBox="1"/>
          <p:nvPr/>
        </p:nvSpPr>
        <p:spPr>
          <a:xfrm>
            <a:off x="1140158" y="1466087"/>
            <a:ext cx="9911688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Content Types and Ideas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1D6BC-E475-CA71-EC7E-620BA3131A9B}"/>
              </a:ext>
            </a:extLst>
          </p:cNvPr>
          <p:cNvSpPr txBox="1"/>
          <p:nvPr/>
        </p:nvSpPr>
        <p:spPr>
          <a:xfrm>
            <a:off x="239211" y="2253823"/>
            <a:ext cx="11713579" cy="461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342900" indent="-342900" algn="l">
              <a:lnSpc>
                <a:spcPct val="150000"/>
              </a:lnSpc>
              <a:buFont typeface="+mj-lt"/>
              <a:buAutoNum type="alphaUcPeriod" startAt="3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FAQ Pages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Purpose: FAQ pages target informational keywords and help users find quick answers to common questions.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Content Ideas: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"Frequently Asked Questions About IT Product Engineering"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Target Keywords: What is IT product engineering, IT product engineering process.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Purpose: Provide clear, concise answers to common questions about IT product engineering.</a:t>
            </a:r>
          </a:p>
          <a:p>
            <a:pPr algn="l">
              <a:lnSpc>
                <a:spcPct val="150000"/>
              </a:lnSpc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"Frequently Asked Questions About Just Billing Platform"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Target Keywords: How does a billing platform work, benefits of using a billing platform.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Purpose: Address common questions about the Just Billing Platform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4BE3B-D12B-D4D0-446B-75BE27A3BC17}"/>
              </a:ext>
            </a:extLst>
          </p:cNvPr>
          <p:cNvSpPr txBox="1"/>
          <p:nvPr/>
        </p:nvSpPr>
        <p:spPr>
          <a:xfrm>
            <a:off x="5867412" y="46417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01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B317A-4DD7-E765-E880-51371FBBC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2011AAFF-D479-B2AA-A9C2-EEA8B9A3857C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5227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0F0B2-D0C6-5E76-F9E5-25E4BDEF9FA9}"/>
              </a:ext>
            </a:extLst>
          </p:cNvPr>
          <p:cNvSpPr txBox="1"/>
          <p:nvPr/>
        </p:nvSpPr>
        <p:spPr>
          <a:xfrm>
            <a:off x="1140158" y="1466087"/>
            <a:ext cx="9911688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Content Types and Ideas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5C5B-79F2-1CF8-32B4-4DAF8574B75B}"/>
              </a:ext>
            </a:extLst>
          </p:cNvPr>
          <p:cNvSpPr txBox="1"/>
          <p:nvPr/>
        </p:nvSpPr>
        <p:spPr>
          <a:xfrm>
            <a:off x="239211" y="2253823"/>
            <a:ext cx="11713579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342900" indent="-342900" algn="l">
              <a:lnSpc>
                <a:spcPct val="150000"/>
              </a:lnSpc>
              <a:buFont typeface="+mj-lt"/>
              <a:buAutoNum type="alphaUcPeriod" startAt="4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Videos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Purpose: Videos are highly engaging and can improve user retention and SEO.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Content Ideas: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"How IT Product Engineering Works"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Target Keywords: IT product engineering process, IT engineering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Purpose: Explain the IT product engineering process in an easy-to-understand format.</a:t>
            </a:r>
          </a:p>
          <a:p>
            <a:pPr algn="l">
              <a:lnSpc>
                <a:spcPct val="150000"/>
              </a:lnSpc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"How to Use Just Billing Platform for Invoicing"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Target Keywords: Just Billing Platform demo, billing platform for small businesses.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Purpose: Provide a step-by-step guide on using the Just Billing Platform.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1A652-3E15-D004-B69E-0D96395D18B6}"/>
              </a:ext>
            </a:extLst>
          </p:cNvPr>
          <p:cNvSpPr txBox="1"/>
          <p:nvPr/>
        </p:nvSpPr>
        <p:spPr>
          <a:xfrm>
            <a:off x="5867412" y="46417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37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32377-6090-9469-0056-DD88E553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9C764-7482-5F5B-FF60-BE4B101A131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4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69F2D-1D70-A4CC-8EB0-400F6D799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5C58CD15-6E3D-6FDB-7805-951F41B0B850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4968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8E7B8-5E59-FC37-BCB9-06408385BF7C}"/>
              </a:ext>
            </a:extLst>
          </p:cNvPr>
          <p:cNvSpPr txBox="1"/>
          <p:nvPr/>
        </p:nvSpPr>
        <p:spPr>
          <a:xfrm>
            <a:off x="2381685" y="1278104"/>
            <a:ext cx="7428637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Content Promotion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F36A5-2852-F67E-0931-7B452C74BC01}"/>
              </a:ext>
            </a:extLst>
          </p:cNvPr>
          <p:cNvSpPr txBox="1"/>
          <p:nvPr/>
        </p:nvSpPr>
        <p:spPr>
          <a:xfrm>
            <a:off x="835849" y="2164178"/>
            <a:ext cx="10520302" cy="4396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342900" marR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Media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Share blog posts, case studies, and videos on platforms like LinkedIn, Twitter, and Facebook.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hashtags to increase visibility (e.g., #ITProductEngineering, #BillingPlatform).</a:t>
            </a:r>
            <a:endParaRPr lang="en-US" sz="1800" b="1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lphaUcPeriod" startAt="2"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Marketing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 newsletters featuring new blog posts, case studies, and videos to your email list.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Subject Line: "Discover the Benefits of IT Product Engineering – New Blog Post!"</a:t>
            </a:r>
          </a:p>
          <a:p>
            <a:pPr marL="342900" marR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lphaUcPeriod" startAt="3"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Backlink Outreach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Reach out to industry blogs and websites to share your content and acquire backlinks.</a:t>
            </a:r>
          </a:p>
          <a:p>
            <a:pPr marL="285750" marR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Pitch a guest post to a tech blog: "Top Trends in IT Product Engineering for 2024."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984FF-C3DD-2D57-23AB-2A674A593167}"/>
              </a:ext>
            </a:extLst>
          </p:cNvPr>
          <p:cNvSpPr txBox="1"/>
          <p:nvPr/>
        </p:nvSpPr>
        <p:spPr>
          <a:xfrm>
            <a:off x="5867412" y="6158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97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6254C-A408-AAFE-F117-3A362A85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4ECDD-81AB-49E6-BF06-6D6D448233E6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06F41977-0D70-A900-5516-6974F5A37398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00F1FF">
                  <a:alpha val="0"/>
                </a:srgbClr>
              </a:gs>
              <a:gs pos="17000">
                <a:srgbClr val="00F1FF">
                  <a:alpha val="77000"/>
                </a:srgbClr>
              </a:gs>
              <a:gs pos="34000">
                <a:srgbClr val="00F1FF">
                  <a:alpha val="31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8B87CE-9704-CF4C-E9C3-C47ED6D3072C}"/>
              </a:ext>
            </a:extLst>
          </p:cNvPr>
          <p:cNvSpPr/>
          <p:nvPr/>
        </p:nvSpPr>
        <p:spPr>
          <a:xfrm>
            <a:off x="4163807" y="353483"/>
            <a:ext cx="3864387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60855535-B8F4-33E4-8D94-405606274935}"/>
              </a:ext>
            </a:extLst>
          </p:cNvPr>
          <p:cNvSpPr/>
          <p:nvPr/>
        </p:nvSpPr>
        <p:spPr>
          <a:xfrm>
            <a:off x="4479496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55141EB1-FFE3-BE98-4C44-A312CE939672}"/>
              </a:ext>
            </a:extLst>
          </p:cNvPr>
          <p:cNvSpPr txBox="1"/>
          <p:nvPr/>
        </p:nvSpPr>
        <p:spPr>
          <a:xfrm>
            <a:off x="6522301" y="866372"/>
            <a:ext cx="687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On-Page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E2A6903A-36D4-D1D4-A5E5-D749367BA8F8}"/>
              </a:ext>
            </a:extLst>
          </p:cNvPr>
          <p:cNvSpPr/>
          <p:nvPr/>
        </p:nvSpPr>
        <p:spPr>
          <a:xfrm>
            <a:off x="5975025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4DBC051-A07E-5713-CADB-ADFE10C9E8B1}"/>
              </a:ext>
            </a:extLst>
          </p:cNvPr>
          <p:cNvSpPr/>
          <p:nvPr/>
        </p:nvSpPr>
        <p:spPr>
          <a:xfrm>
            <a:off x="6751677" y="510436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F3E4C08C-FBFB-E4B2-1DE8-3BF6709C9748}"/>
              </a:ext>
            </a:extLst>
          </p:cNvPr>
          <p:cNvSpPr/>
          <p:nvPr/>
        </p:nvSpPr>
        <p:spPr>
          <a:xfrm>
            <a:off x="5217754" y="701953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B57CF476-BF9B-064A-21E2-71B36912BCC8}"/>
              </a:ext>
            </a:extLst>
          </p:cNvPr>
          <p:cNvSpPr/>
          <p:nvPr/>
        </p:nvSpPr>
        <p:spPr>
          <a:xfrm>
            <a:off x="7508999" y="682870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6EADCB-0F14-3561-3BF0-EBB5ECE11442}"/>
              </a:ext>
            </a:extLst>
          </p:cNvPr>
          <p:cNvGrpSpPr/>
          <p:nvPr/>
        </p:nvGrpSpPr>
        <p:grpSpPr>
          <a:xfrm>
            <a:off x="3476410" y="1536886"/>
            <a:ext cx="5321399" cy="4369548"/>
            <a:chOff x="3476410" y="1536886"/>
            <a:chExt cx="5321399" cy="4369548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D9F7D540-789F-9052-B6F4-DCA4873BDD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0CA6DD2F-FEC2-4D17-4F70-D983B2DC7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!!hex_A">
              <a:extLst>
                <a:ext uri="{FF2B5EF4-FFF2-40B4-BE49-F238E27FC236}">
                  <a16:creationId xmlns:a16="http://schemas.microsoft.com/office/drawing/2014/main" id="{8FFC7D02-A941-079F-DE0E-1AEAC254D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931E3E29-E0F1-57C7-D4B8-C3594CBEFC8E}"/>
                </a:ext>
              </a:extLst>
            </p:cNvPr>
            <p:cNvSpPr>
              <a:spLocks noChangeAspect="1"/>
            </p:cNvSpPr>
            <p:nvPr/>
          </p:nvSpPr>
          <p:spPr>
            <a:xfrm rot="1924321">
              <a:off x="5470276" y="4768834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BD7AA6-704B-9F1A-8EF4-D4DA63AC16D6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CCC990-C2EE-630B-F16C-4BE70BACC0CE}"/>
                </a:ext>
              </a:extLst>
            </p:cNvPr>
            <p:cNvCxnSpPr>
              <a:cxnSpLocks/>
              <a:stCxn id="11" idx="0"/>
              <a:endCxn id="12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F1279C-6C95-09C8-846C-E2CE578A2F25}"/>
                </a:ext>
              </a:extLst>
            </p:cNvPr>
            <p:cNvCxnSpPr>
              <a:cxnSpLocks/>
              <a:stCxn id="25" idx="0"/>
              <a:endCxn id="15" idx="4"/>
            </p:cNvCxnSpPr>
            <p:nvPr/>
          </p:nvCxnSpPr>
          <p:spPr>
            <a:xfrm>
              <a:off x="6096834" y="4215680"/>
              <a:ext cx="58467" cy="466511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87A39C-A8AF-55F4-3FD6-FEF12F6860E4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B69BC9-4D47-06E0-6FDB-060906A57692}"/>
                </a:ext>
              </a:extLst>
            </p:cNvPr>
            <p:cNvSpPr txBox="1"/>
            <p:nvPr/>
          </p:nvSpPr>
          <p:spPr>
            <a:xfrm>
              <a:off x="4858907" y="1536886"/>
              <a:ext cx="2474187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On-page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3F266F-CBDD-DD28-2BD7-90324E74F6BC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F67305-CBE1-71E6-2C7F-F483AA4DDE90}"/>
                </a:ext>
              </a:extLst>
            </p:cNvPr>
            <p:cNvSpPr/>
            <p:nvPr/>
          </p:nvSpPr>
          <p:spPr>
            <a:xfrm>
              <a:off x="6051834" y="421568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E1B6F4A-202C-374A-3E46-63DE4C66E6D4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F4DBB5B-197E-1673-1275-4E0E8C66D9A0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D1EE3F-36FC-ED6B-C6CA-1E507C930912}"/>
                </a:ext>
              </a:extLst>
            </p:cNvPr>
            <p:cNvCxnSpPr>
              <a:cxnSpLocks/>
              <a:stCxn id="23" idx="2"/>
              <a:endCxn id="11" idx="4"/>
            </p:cNvCxnSpPr>
            <p:nvPr/>
          </p:nvCxnSpPr>
          <p:spPr>
            <a:xfrm flipH="1">
              <a:off x="5627718" y="2244772"/>
              <a:ext cx="468283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FA74B7-B273-8A0D-69B3-FB3E6A68EBF0}"/>
                </a:ext>
              </a:extLst>
            </p:cNvPr>
            <p:cNvCxnSpPr>
              <a:cxnSpLocks/>
              <a:stCxn id="23" idx="2"/>
              <a:endCxn id="11" idx="5"/>
            </p:cNvCxnSpPr>
            <p:nvPr/>
          </p:nvCxnSpPr>
          <p:spPr>
            <a:xfrm>
              <a:off x="6096001" y="2244772"/>
              <a:ext cx="484825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Graphic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C583101-654E-4238-6ABA-112AFA2D1B35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195404 w 228615"/>
                <a:gd name="connsiteY0" fmla="*/ 114298 h 228598"/>
                <a:gd name="connsiteX1" fmla="*/ 218907 w 228615"/>
                <a:gd name="connsiteY1" fmla="*/ 9690 h 228598"/>
                <a:gd name="connsiteX2" fmla="*/ 114298 w 228615"/>
                <a:gd name="connsiteY2" fmla="*/ 33193 h 228598"/>
                <a:gd name="connsiteX3" fmla="*/ 9690 w 228615"/>
                <a:gd name="connsiteY3" fmla="*/ 9690 h 228598"/>
                <a:gd name="connsiteX4" fmla="*/ 33193 w 228615"/>
                <a:gd name="connsiteY4" fmla="*/ 114298 h 228598"/>
                <a:gd name="connsiteX5" fmla="*/ 9690 w 228615"/>
                <a:gd name="connsiteY5" fmla="*/ 218907 h 228598"/>
                <a:gd name="connsiteX6" fmla="*/ 9690 w 228615"/>
                <a:gd name="connsiteY6" fmla="*/ 218907 h 228598"/>
                <a:gd name="connsiteX7" fmla="*/ 35777 w 228615"/>
                <a:gd name="connsiteY7" fmla="*/ 228598 h 228598"/>
                <a:gd name="connsiteX8" fmla="*/ 114358 w 228615"/>
                <a:gd name="connsiteY8" fmla="*/ 195404 h 228598"/>
                <a:gd name="connsiteX9" fmla="*/ 192879 w 228615"/>
                <a:gd name="connsiteY9" fmla="*/ 228598 h 228598"/>
                <a:gd name="connsiteX10" fmla="*/ 218966 w 228615"/>
                <a:gd name="connsiteY10" fmla="*/ 218907 h 228598"/>
                <a:gd name="connsiteX11" fmla="*/ 218966 w 228615"/>
                <a:gd name="connsiteY11" fmla="*/ 218907 h 228598"/>
                <a:gd name="connsiteX12" fmla="*/ 195404 w 228615"/>
                <a:gd name="connsiteY12" fmla="*/ 114298 h 228598"/>
                <a:gd name="connsiteX13" fmla="*/ 205441 w 228615"/>
                <a:gd name="connsiteY13" fmla="*/ 23156 h 228598"/>
                <a:gd name="connsiteX14" fmla="*/ 183390 w 228615"/>
                <a:gd name="connsiteY14" fmla="*/ 98499 h 228598"/>
                <a:gd name="connsiteX15" fmla="*/ 158161 w 228615"/>
                <a:gd name="connsiteY15" fmla="*/ 70436 h 228598"/>
                <a:gd name="connsiteX16" fmla="*/ 130098 w 228615"/>
                <a:gd name="connsiteY16" fmla="*/ 45242 h 228598"/>
                <a:gd name="connsiteX17" fmla="*/ 205441 w 228615"/>
                <a:gd name="connsiteY17" fmla="*/ 23156 h 228598"/>
                <a:gd name="connsiteX18" fmla="*/ 171794 w 228615"/>
                <a:gd name="connsiteY18" fmla="*/ 114298 h 228598"/>
                <a:gd name="connsiteX19" fmla="*/ 144695 w 228615"/>
                <a:gd name="connsiteY19" fmla="*/ 144695 h 228598"/>
                <a:gd name="connsiteX20" fmla="*/ 114298 w 228615"/>
                <a:gd name="connsiteY20" fmla="*/ 171794 h 228598"/>
                <a:gd name="connsiteX21" fmla="*/ 83902 w 228615"/>
                <a:gd name="connsiteY21" fmla="*/ 144695 h 228598"/>
                <a:gd name="connsiteX22" fmla="*/ 56803 w 228615"/>
                <a:gd name="connsiteY22" fmla="*/ 114298 h 228598"/>
                <a:gd name="connsiteX23" fmla="*/ 114298 w 228615"/>
                <a:gd name="connsiteY23" fmla="*/ 56803 h 228598"/>
                <a:gd name="connsiteX24" fmla="*/ 144695 w 228615"/>
                <a:gd name="connsiteY24" fmla="*/ 83902 h 228598"/>
                <a:gd name="connsiteX25" fmla="*/ 171794 w 228615"/>
                <a:gd name="connsiteY25" fmla="*/ 114298 h 228598"/>
                <a:gd name="connsiteX26" fmla="*/ 23156 w 228615"/>
                <a:gd name="connsiteY26" fmla="*/ 23156 h 228598"/>
                <a:gd name="connsiteX27" fmla="*/ 35800 w 228615"/>
                <a:gd name="connsiteY27" fmla="*/ 19167 h 228598"/>
                <a:gd name="connsiteX28" fmla="*/ 98487 w 228615"/>
                <a:gd name="connsiteY28" fmla="*/ 45242 h 228598"/>
                <a:gd name="connsiteX29" fmla="*/ 70436 w 228615"/>
                <a:gd name="connsiteY29" fmla="*/ 70436 h 228598"/>
                <a:gd name="connsiteX30" fmla="*/ 45242 w 228615"/>
                <a:gd name="connsiteY30" fmla="*/ 98499 h 228598"/>
                <a:gd name="connsiteX31" fmla="*/ 23156 w 228615"/>
                <a:gd name="connsiteY31" fmla="*/ 23156 h 228598"/>
                <a:gd name="connsiteX32" fmla="*/ 23156 w 228615"/>
                <a:gd name="connsiteY32" fmla="*/ 205441 h 228598"/>
                <a:gd name="connsiteX33" fmla="*/ 45242 w 228615"/>
                <a:gd name="connsiteY33" fmla="*/ 130098 h 228598"/>
                <a:gd name="connsiteX34" fmla="*/ 70471 w 228615"/>
                <a:gd name="connsiteY34" fmla="*/ 158161 h 228598"/>
                <a:gd name="connsiteX35" fmla="*/ 98499 w 228615"/>
                <a:gd name="connsiteY35" fmla="*/ 183354 h 228598"/>
                <a:gd name="connsiteX36" fmla="*/ 23156 w 228615"/>
                <a:gd name="connsiteY36" fmla="*/ 205441 h 228598"/>
                <a:gd name="connsiteX37" fmla="*/ 205441 w 228615"/>
                <a:gd name="connsiteY37" fmla="*/ 205441 h 228598"/>
                <a:gd name="connsiteX38" fmla="*/ 130098 w 228615"/>
                <a:gd name="connsiteY38" fmla="*/ 183390 h 228598"/>
                <a:gd name="connsiteX39" fmla="*/ 158161 w 228615"/>
                <a:gd name="connsiteY39" fmla="*/ 158161 h 228598"/>
                <a:gd name="connsiteX40" fmla="*/ 183354 w 228615"/>
                <a:gd name="connsiteY40" fmla="*/ 130098 h 228598"/>
                <a:gd name="connsiteX41" fmla="*/ 205441 w 228615"/>
                <a:gd name="connsiteY41" fmla="*/ 205441 h 228598"/>
                <a:gd name="connsiteX42" fmla="*/ 128586 w 228615"/>
                <a:gd name="connsiteY42" fmla="*/ 114298 h 228598"/>
                <a:gd name="connsiteX43" fmla="*/ 114298 w 228615"/>
                <a:gd name="connsiteY43" fmla="*/ 128586 h 228598"/>
                <a:gd name="connsiteX44" fmla="*/ 100011 w 228615"/>
                <a:gd name="connsiteY44" fmla="*/ 114298 h 228598"/>
                <a:gd name="connsiteX45" fmla="*/ 114298 w 228615"/>
                <a:gd name="connsiteY45" fmla="*/ 100011 h 228598"/>
                <a:gd name="connsiteX46" fmla="*/ 128586 w 228615"/>
                <a:gd name="connsiteY46" fmla="*/ 114298 h 22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28615" h="228598">
                  <a:moveTo>
                    <a:pt x="195404" y="114298"/>
                  </a:moveTo>
                  <a:cubicBezTo>
                    <a:pt x="224753" y="73091"/>
                    <a:pt x="239719" y="30502"/>
                    <a:pt x="218907" y="9690"/>
                  </a:cubicBezTo>
                  <a:cubicBezTo>
                    <a:pt x="198094" y="-11122"/>
                    <a:pt x="155506" y="3844"/>
                    <a:pt x="114298" y="33193"/>
                  </a:cubicBezTo>
                  <a:cubicBezTo>
                    <a:pt x="73091" y="3844"/>
                    <a:pt x="30502" y="-11122"/>
                    <a:pt x="9690" y="9690"/>
                  </a:cubicBezTo>
                  <a:cubicBezTo>
                    <a:pt x="-11122" y="30502"/>
                    <a:pt x="3844" y="73091"/>
                    <a:pt x="33193" y="114298"/>
                  </a:cubicBezTo>
                  <a:cubicBezTo>
                    <a:pt x="3844" y="155506"/>
                    <a:pt x="-11122" y="198094"/>
                    <a:pt x="9690" y="218907"/>
                  </a:cubicBezTo>
                  <a:lnTo>
                    <a:pt x="9690" y="218907"/>
                  </a:lnTo>
                  <a:cubicBezTo>
                    <a:pt x="16393" y="225610"/>
                    <a:pt x="25347" y="228598"/>
                    <a:pt x="35777" y="228598"/>
                  </a:cubicBezTo>
                  <a:cubicBezTo>
                    <a:pt x="57779" y="228598"/>
                    <a:pt x="86354" y="215299"/>
                    <a:pt x="114358" y="195404"/>
                  </a:cubicBezTo>
                  <a:cubicBezTo>
                    <a:pt x="142242" y="215299"/>
                    <a:pt x="170817" y="228598"/>
                    <a:pt x="192879" y="228598"/>
                  </a:cubicBezTo>
                  <a:cubicBezTo>
                    <a:pt x="203309" y="228598"/>
                    <a:pt x="212275" y="225598"/>
                    <a:pt x="218966" y="218907"/>
                  </a:cubicBezTo>
                  <a:lnTo>
                    <a:pt x="218966" y="218907"/>
                  </a:lnTo>
                  <a:cubicBezTo>
                    <a:pt x="239719" y="198094"/>
                    <a:pt x="224753" y="155506"/>
                    <a:pt x="195404" y="114298"/>
                  </a:cubicBezTo>
                  <a:close/>
                  <a:moveTo>
                    <a:pt x="205441" y="23156"/>
                  </a:moveTo>
                  <a:cubicBezTo>
                    <a:pt x="214537" y="32252"/>
                    <a:pt x="208393" y="61732"/>
                    <a:pt x="183390" y="98499"/>
                  </a:cubicBezTo>
                  <a:cubicBezTo>
                    <a:pt x="175480" y="88707"/>
                    <a:pt x="167058" y="79339"/>
                    <a:pt x="158161" y="70436"/>
                  </a:cubicBezTo>
                  <a:cubicBezTo>
                    <a:pt x="149256" y="61550"/>
                    <a:pt x="139888" y="53140"/>
                    <a:pt x="130098" y="45242"/>
                  </a:cubicBezTo>
                  <a:cubicBezTo>
                    <a:pt x="166864" y="20239"/>
                    <a:pt x="196344" y="14048"/>
                    <a:pt x="205441" y="23156"/>
                  </a:cubicBezTo>
                  <a:close/>
                  <a:moveTo>
                    <a:pt x="171794" y="114298"/>
                  </a:moveTo>
                  <a:cubicBezTo>
                    <a:pt x="163369" y="124957"/>
                    <a:pt x="154320" y="135107"/>
                    <a:pt x="144695" y="144695"/>
                  </a:cubicBezTo>
                  <a:cubicBezTo>
                    <a:pt x="135107" y="154320"/>
                    <a:pt x="124957" y="163369"/>
                    <a:pt x="114298" y="171794"/>
                  </a:cubicBezTo>
                  <a:cubicBezTo>
                    <a:pt x="103640" y="163369"/>
                    <a:pt x="93490" y="154320"/>
                    <a:pt x="83902" y="144695"/>
                  </a:cubicBezTo>
                  <a:cubicBezTo>
                    <a:pt x="74277" y="135107"/>
                    <a:pt x="65228" y="124957"/>
                    <a:pt x="56803" y="114298"/>
                  </a:cubicBezTo>
                  <a:cubicBezTo>
                    <a:pt x="73706" y="92998"/>
                    <a:pt x="92998" y="73706"/>
                    <a:pt x="114298" y="56803"/>
                  </a:cubicBezTo>
                  <a:cubicBezTo>
                    <a:pt x="124957" y="65228"/>
                    <a:pt x="135107" y="74277"/>
                    <a:pt x="144695" y="83902"/>
                  </a:cubicBezTo>
                  <a:cubicBezTo>
                    <a:pt x="154320" y="93490"/>
                    <a:pt x="163369" y="103640"/>
                    <a:pt x="171794" y="114298"/>
                  </a:cubicBezTo>
                  <a:close/>
                  <a:moveTo>
                    <a:pt x="23156" y="23156"/>
                  </a:moveTo>
                  <a:cubicBezTo>
                    <a:pt x="25775" y="20525"/>
                    <a:pt x="30097" y="19167"/>
                    <a:pt x="35800" y="19167"/>
                  </a:cubicBezTo>
                  <a:cubicBezTo>
                    <a:pt x="49874" y="19167"/>
                    <a:pt x="72341" y="27383"/>
                    <a:pt x="98487" y="45242"/>
                  </a:cubicBezTo>
                  <a:cubicBezTo>
                    <a:pt x="88705" y="53147"/>
                    <a:pt x="79342" y="61556"/>
                    <a:pt x="70436" y="70436"/>
                  </a:cubicBezTo>
                  <a:cubicBezTo>
                    <a:pt x="61550" y="79340"/>
                    <a:pt x="53140" y="88708"/>
                    <a:pt x="45242" y="98499"/>
                  </a:cubicBezTo>
                  <a:cubicBezTo>
                    <a:pt x="20239" y="61732"/>
                    <a:pt x="14060" y="32252"/>
                    <a:pt x="23156" y="23156"/>
                  </a:cubicBezTo>
                  <a:close/>
                  <a:moveTo>
                    <a:pt x="23156" y="205441"/>
                  </a:moveTo>
                  <a:cubicBezTo>
                    <a:pt x="14060" y="196344"/>
                    <a:pt x="20239" y="166864"/>
                    <a:pt x="45242" y="130098"/>
                  </a:cubicBezTo>
                  <a:cubicBezTo>
                    <a:pt x="53152" y="139890"/>
                    <a:pt x="61573" y="149257"/>
                    <a:pt x="70471" y="158161"/>
                  </a:cubicBezTo>
                  <a:cubicBezTo>
                    <a:pt x="79370" y="167039"/>
                    <a:pt x="88725" y="175449"/>
                    <a:pt x="98499" y="183354"/>
                  </a:cubicBezTo>
                  <a:cubicBezTo>
                    <a:pt x="61732" y="208358"/>
                    <a:pt x="32252" y="214549"/>
                    <a:pt x="23156" y="205441"/>
                  </a:cubicBezTo>
                  <a:close/>
                  <a:moveTo>
                    <a:pt x="205441" y="205441"/>
                  </a:moveTo>
                  <a:cubicBezTo>
                    <a:pt x="196344" y="214549"/>
                    <a:pt x="166864" y="208393"/>
                    <a:pt x="130098" y="183390"/>
                  </a:cubicBezTo>
                  <a:cubicBezTo>
                    <a:pt x="139885" y="175474"/>
                    <a:pt x="149251" y="167052"/>
                    <a:pt x="158161" y="158161"/>
                  </a:cubicBezTo>
                  <a:cubicBezTo>
                    <a:pt x="167046" y="149256"/>
                    <a:pt x="175456" y="139888"/>
                    <a:pt x="183354" y="130098"/>
                  </a:cubicBezTo>
                  <a:cubicBezTo>
                    <a:pt x="208358" y="166864"/>
                    <a:pt x="214537" y="196344"/>
                    <a:pt x="205441" y="205441"/>
                  </a:cubicBezTo>
                  <a:close/>
                  <a:moveTo>
                    <a:pt x="128586" y="114298"/>
                  </a:moveTo>
                  <a:cubicBezTo>
                    <a:pt x="128586" y="122189"/>
                    <a:pt x="122189" y="128586"/>
                    <a:pt x="114298" y="128586"/>
                  </a:cubicBezTo>
                  <a:cubicBezTo>
                    <a:pt x="106408" y="128586"/>
                    <a:pt x="100011" y="122189"/>
                    <a:pt x="100011" y="114298"/>
                  </a:cubicBezTo>
                  <a:cubicBezTo>
                    <a:pt x="100011" y="106408"/>
                    <a:pt x="106408" y="100011"/>
                    <a:pt x="114298" y="100011"/>
                  </a:cubicBezTo>
                  <a:cubicBezTo>
                    <a:pt x="122189" y="100011"/>
                    <a:pt x="128586" y="106408"/>
                    <a:pt x="128586" y="114298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4" name="Section Zoom 43">
                <a:extLst>
                  <a:ext uri="{FF2B5EF4-FFF2-40B4-BE49-F238E27FC236}">
                    <a16:creationId xmlns:a16="http://schemas.microsoft.com/office/drawing/2014/main" id="{EA2188E2-40CB-9823-3AA5-F3CD05B272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1482843"/>
                  </p:ext>
                </p:extLst>
              </p:nvPr>
            </p:nvGraphicFramePr>
            <p:xfrm>
              <a:off x="3808099" y="3247618"/>
              <a:ext cx="676656" cy="380619"/>
            </p:xfrm>
            <a:graphic>
              <a:graphicData uri="http://schemas.microsoft.com/office/powerpoint/2016/sectionzoom">
                <psez:sectionZm>
                  <psez:sectionZmObj sectionId="{FD3243C4-5DFF-4209-BFA7-D3F335C33FB7}">
                    <psez:zmPr id="{84D8D7E3-0876-491A-B8CA-CFF7F82B167A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76656" cy="38061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4" name="Section Zoom 4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A2188E2-40CB-9823-3AA5-F3CD05B272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8099" y="3247618"/>
                <a:ext cx="676656" cy="380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6" name="Section Zoom 45">
                <a:extLst>
                  <a:ext uri="{FF2B5EF4-FFF2-40B4-BE49-F238E27FC236}">
                    <a16:creationId xmlns:a16="http://schemas.microsoft.com/office/drawing/2014/main" id="{9FE92547-4925-DB19-9DF2-23999D8D7C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8364846"/>
                  </p:ext>
                </p:extLst>
              </p:nvPr>
            </p:nvGraphicFramePr>
            <p:xfrm>
              <a:off x="5816973" y="5147324"/>
              <a:ext cx="676656" cy="380619"/>
            </p:xfrm>
            <a:graphic>
              <a:graphicData uri="http://schemas.microsoft.com/office/powerpoint/2016/sectionzoom">
                <psez:sectionZm>
                  <psez:sectionZmObj sectionId="{A351018F-E5E7-4454-82AB-A4FCE788C2D6}">
                    <psez:zmPr id="{1CCC708D-FB44-4EE6-ADBD-AAC4DDF0B52E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76656" cy="38061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6" name="Section Zoom 4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FE92547-4925-DB19-9DF2-23999D8D7C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6973" y="5147324"/>
                <a:ext cx="676656" cy="380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9" name="Section Zoom 48">
                <a:extLst>
                  <a:ext uri="{FF2B5EF4-FFF2-40B4-BE49-F238E27FC236}">
                    <a16:creationId xmlns:a16="http://schemas.microsoft.com/office/drawing/2014/main" id="{9EE27560-5674-9F7A-1E91-AD66291A19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756711"/>
                  </p:ext>
                </p:extLst>
              </p:nvPr>
            </p:nvGraphicFramePr>
            <p:xfrm>
              <a:off x="7801217" y="3233151"/>
              <a:ext cx="676656" cy="380619"/>
            </p:xfrm>
            <a:graphic>
              <a:graphicData uri="http://schemas.microsoft.com/office/powerpoint/2016/sectionzoom">
                <psez:sectionZm>
                  <psez:sectionZmObj sectionId="{E2AD3269-941B-4651-A34B-F4A9C96732D0}">
                    <psez:zmPr id="{F896BE61-DA49-4B90-8126-C1A472CEB60D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76656" cy="38061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9" name="Section Zoom 4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EE27560-5674-9F7A-1E91-AD66291A19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01217" y="3233151"/>
                <a:ext cx="676656" cy="3806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38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903DF-83B6-D3D5-3D96-0B87856B3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406451E1-0CDA-B1FF-4EF4-A0E4A3597CB9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64498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1E7BC-6DF5-23C9-EBC2-DE520911185F}"/>
              </a:ext>
            </a:extLst>
          </p:cNvPr>
          <p:cNvSpPr txBox="1"/>
          <p:nvPr/>
        </p:nvSpPr>
        <p:spPr>
          <a:xfrm>
            <a:off x="2602095" y="1773404"/>
            <a:ext cx="6987810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Content Calendar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8D80-3F7F-E710-6BA9-957EEF30A899}"/>
              </a:ext>
            </a:extLst>
          </p:cNvPr>
          <p:cNvSpPr txBox="1"/>
          <p:nvPr/>
        </p:nvSpPr>
        <p:spPr>
          <a:xfrm>
            <a:off x="5865808" y="556884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EA7A65-7077-A4B6-4DFF-F5A9CF111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87684"/>
              </p:ext>
            </p:extLst>
          </p:nvPr>
        </p:nvGraphicFramePr>
        <p:xfrm>
          <a:off x="401255" y="2523281"/>
          <a:ext cx="11389490" cy="4027990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509012850"/>
                    </a:ext>
                  </a:extLst>
                </a:gridCol>
                <a:gridCol w="1739153">
                  <a:extLst>
                    <a:ext uri="{9D8B030D-6E8A-4147-A177-3AD203B41FA5}">
                      <a16:colId xmlns:a16="http://schemas.microsoft.com/office/drawing/2014/main" val="3600625330"/>
                    </a:ext>
                  </a:extLst>
                </a:gridCol>
                <a:gridCol w="3674450">
                  <a:extLst>
                    <a:ext uri="{9D8B030D-6E8A-4147-A177-3AD203B41FA5}">
                      <a16:colId xmlns:a16="http://schemas.microsoft.com/office/drawing/2014/main" val="1925150258"/>
                    </a:ext>
                  </a:extLst>
                </a:gridCol>
                <a:gridCol w="2771747">
                  <a:extLst>
                    <a:ext uri="{9D8B030D-6E8A-4147-A177-3AD203B41FA5}">
                      <a16:colId xmlns:a16="http://schemas.microsoft.com/office/drawing/2014/main" val="181158199"/>
                    </a:ext>
                  </a:extLst>
                </a:gridCol>
                <a:gridCol w="2277898">
                  <a:extLst>
                    <a:ext uri="{9D8B030D-6E8A-4147-A177-3AD203B41FA5}">
                      <a16:colId xmlns:a16="http://schemas.microsoft.com/office/drawing/2014/main" val="366117341"/>
                    </a:ext>
                  </a:extLst>
                </a:gridCol>
              </a:tblGrid>
              <a:tr h="6331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CONTENT TYPE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TOPIC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TARGET KEYWORDS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PROMOTION CHANNELS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889371"/>
                  </a:ext>
                </a:extLst>
              </a:tr>
              <a:tr h="8487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Blog Post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Top 10 Benefits of IT Product Engineering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Benefits of IT product engineering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LinkedIn, Twitter, Email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636806"/>
                  </a:ext>
                </a:extLst>
              </a:tr>
              <a:tr h="8487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2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Case Study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How </a:t>
                      </a:r>
                      <a:r>
                        <a:rPr lang="en-US" sz="1800" kern="1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EffiaSoft</a:t>
                      </a:r>
                      <a:r>
                        <a:rPr lang="en-US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Helped a Client with IT Product Engineering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product engineering case study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LinkedIn, Email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405680"/>
                  </a:ext>
                </a:extLst>
              </a:tr>
              <a:tr h="8487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3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FAQ Page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Frequently Asked Questions About IT Product Engineering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What is IT product engineering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Website, Social Media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077632"/>
                  </a:ext>
                </a:extLst>
              </a:tr>
              <a:tr h="8487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4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Video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How IT Product Engineering Works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product engineering process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YouTube, LinkedIn, Facebook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091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838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6D25E-AA4E-405C-DC57-989D5DFD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B0D481AD-FB3B-AF85-06F4-C81DA55215AC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49683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6EB5B-9920-5BFD-BFFA-E6DAC32EF7EE}"/>
              </a:ext>
            </a:extLst>
          </p:cNvPr>
          <p:cNvSpPr txBox="1"/>
          <p:nvPr/>
        </p:nvSpPr>
        <p:spPr>
          <a:xfrm>
            <a:off x="1254774" y="1278104"/>
            <a:ext cx="9682459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Monitoring and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273A4-9A16-DA6A-4518-DB0AE6FC918E}"/>
              </a:ext>
            </a:extLst>
          </p:cNvPr>
          <p:cNvSpPr txBox="1"/>
          <p:nvPr/>
        </p:nvSpPr>
        <p:spPr>
          <a:xfrm>
            <a:off x="1379317" y="2164178"/>
            <a:ext cx="9433367" cy="324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marL="342900" marR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 Performance: Use tools like Google Analytics and Google Search Console to monitor traffic, rankings, and user engagement.</a:t>
            </a:r>
          </a:p>
          <a:p>
            <a:pPr marL="342900" marR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lphaUcPeriod"/>
            </a:pPr>
            <a:endParaRPr lang="en-US" sz="2400" kern="1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Adjust Strategy: Based on performance data, refine the content strategy to focus on high-performing topics and keywords.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FCE29-7FBF-9F66-4FFE-4BB304BBB766}"/>
              </a:ext>
            </a:extLst>
          </p:cNvPr>
          <p:cNvSpPr txBox="1"/>
          <p:nvPr/>
        </p:nvSpPr>
        <p:spPr>
          <a:xfrm>
            <a:off x="5867412" y="6158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38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BCF4B65D-7EAA-E790-B48C-87EE320B2C01}"/>
              </a:ext>
            </a:extLst>
          </p:cNvPr>
          <p:cNvSpPr/>
          <p:nvPr/>
        </p:nvSpPr>
        <p:spPr>
          <a:xfrm>
            <a:off x="3021453" y="320078"/>
            <a:ext cx="6149094" cy="6149094"/>
          </a:xfrm>
          <a:prstGeom prst="ellipse">
            <a:avLst/>
          </a:prstGeom>
          <a:gradFill>
            <a:gsLst>
              <a:gs pos="100000">
                <a:srgbClr val="8730EA"/>
              </a:gs>
              <a:gs pos="17000">
                <a:srgbClr val="8730EA"/>
              </a:gs>
              <a:gs pos="35000">
                <a:srgbClr val="8730EA">
                  <a:alpha val="37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6185A3-5775-7D66-95FA-956B292D7110}"/>
              </a:ext>
            </a:extLst>
          </p:cNvPr>
          <p:cNvSpPr/>
          <p:nvPr/>
        </p:nvSpPr>
        <p:spPr>
          <a:xfrm>
            <a:off x="4167617" y="353483"/>
            <a:ext cx="3864387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E9D6CB85-F109-D291-D203-D28A27FAD076}"/>
              </a:ext>
            </a:extLst>
          </p:cNvPr>
          <p:cNvSpPr/>
          <p:nvPr/>
        </p:nvSpPr>
        <p:spPr>
          <a:xfrm>
            <a:off x="4478771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8A224E96-710E-D672-0CCB-6A80659E76BA}"/>
              </a:ext>
            </a:extLst>
          </p:cNvPr>
          <p:cNvSpPr txBox="1"/>
          <p:nvPr/>
        </p:nvSpPr>
        <p:spPr>
          <a:xfrm>
            <a:off x="7305253" y="866372"/>
            <a:ext cx="653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Content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DD665993-6F12-7448-6AA2-B3B747CBA0CE}"/>
              </a:ext>
            </a:extLst>
          </p:cNvPr>
          <p:cNvSpPr/>
          <p:nvPr/>
        </p:nvSpPr>
        <p:spPr>
          <a:xfrm>
            <a:off x="5974300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59388CC1-4A2B-B6D9-B17C-1045C600E5FF}"/>
              </a:ext>
            </a:extLst>
          </p:cNvPr>
          <p:cNvSpPr/>
          <p:nvPr/>
        </p:nvSpPr>
        <p:spPr>
          <a:xfrm>
            <a:off x="6750952" y="711386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AC22CC76-DBBB-1724-4E01-BF5946A8A9E8}"/>
              </a:ext>
            </a:extLst>
          </p:cNvPr>
          <p:cNvSpPr/>
          <p:nvPr/>
        </p:nvSpPr>
        <p:spPr>
          <a:xfrm>
            <a:off x="5217029" y="701953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FBAAE33C-D556-DA52-1A5D-583EBF8C638C}"/>
              </a:ext>
            </a:extLst>
          </p:cNvPr>
          <p:cNvSpPr/>
          <p:nvPr/>
        </p:nvSpPr>
        <p:spPr>
          <a:xfrm>
            <a:off x="7508274" y="510436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CE5BA2-8467-7076-7449-3BECDF0EEB7E}"/>
              </a:ext>
            </a:extLst>
          </p:cNvPr>
          <p:cNvGrpSpPr/>
          <p:nvPr/>
        </p:nvGrpSpPr>
        <p:grpSpPr>
          <a:xfrm>
            <a:off x="3476410" y="1536886"/>
            <a:ext cx="5321399" cy="4184784"/>
            <a:chOff x="3476410" y="1536886"/>
            <a:chExt cx="5321399" cy="4184784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178043B4-284A-45E7-4243-F49024477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420C43B-5802-71B8-BEDA-978346B1B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!!hex_A">
              <a:extLst>
                <a:ext uri="{FF2B5EF4-FFF2-40B4-BE49-F238E27FC236}">
                  <a16:creationId xmlns:a16="http://schemas.microsoft.com/office/drawing/2014/main" id="{919B8243-350F-AAB3-BE14-1DF06F01B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61C2D065-6FFE-B0F2-138F-67E759BD0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F8356BE-8CF7-EC0F-87B9-2FD05CC3A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CFC05B-A0FA-65D8-A5ED-2B68503AB53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E546BC-E28B-34EC-CC7E-A87C0FF3165D}"/>
                </a:ext>
              </a:extLst>
            </p:cNvPr>
            <p:cNvCxnSpPr>
              <a:cxnSpLocks/>
              <a:stCxn id="11" idx="0"/>
              <a:endCxn id="12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F4A95C-B11E-D53E-6E00-E09FCDE656C5}"/>
                </a:ext>
              </a:extLst>
            </p:cNvPr>
            <p:cNvCxnSpPr>
              <a:cxnSpLocks/>
              <a:stCxn id="11" idx="1"/>
              <a:endCxn id="15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4D4B7F-8D40-12E1-94C6-0B1FC66E6F08}"/>
                </a:ext>
              </a:extLst>
            </p:cNvPr>
            <p:cNvCxnSpPr>
              <a:cxnSpLocks/>
              <a:stCxn id="11" idx="2"/>
              <a:endCxn id="14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BAA4C3-9B6B-352B-216E-BC979EBF22E7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5CBD7-BC44-F5AA-14AE-19063F850912}"/>
                </a:ext>
              </a:extLst>
            </p:cNvPr>
            <p:cNvSpPr txBox="1"/>
            <p:nvPr/>
          </p:nvSpPr>
          <p:spPr>
            <a:xfrm>
              <a:off x="4918795" y="1536886"/>
              <a:ext cx="2354411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Content 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08EBC3-4DF3-9E2D-0CE4-6C8A4C0ED43A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397BF6-19C6-9684-A7D2-A467B72F0408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D6748D-86AA-54CE-ED6E-30C75D9B62C3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64FD18E-B1FD-D852-04A2-569FB1889B9A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9C1ACD2-9EE8-8AFF-30BF-0E22C92D6867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2ED03A-0E7F-B43D-0BA2-22398D290CEE}"/>
                </a:ext>
              </a:extLst>
            </p:cNvPr>
            <p:cNvCxnSpPr>
              <a:cxnSpLocks/>
              <a:stCxn id="23" idx="2"/>
              <a:endCxn id="11" idx="4"/>
            </p:cNvCxnSpPr>
            <p:nvPr/>
          </p:nvCxnSpPr>
          <p:spPr>
            <a:xfrm flipH="1">
              <a:off x="5627718" y="2244772"/>
              <a:ext cx="468283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E53436-0FBE-6E2A-3EBF-2ECFB327B404}"/>
                </a:ext>
              </a:extLst>
            </p:cNvPr>
            <p:cNvCxnSpPr>
              <a:cxnSpLocks/>
              <a:stCxn id="23" idx="2"/>
              <a:endCxn id="11" idx="5"/>
            </p:cNvCxnSpPr>
            <p:nvPr/>
          </p:nvCxnSpPr>
          <p:spPr>
            <a:xfrm>
              <a:off x="6096001" y="2244772"/>
              <a:ext cx="484825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Graphic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F1C583D3-A721-2755-DF3D-BC6F68E68772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238125 w 247650"/>
                <a:gd name="connsiteY0" fmla="*/ 228600 h 247650"/>
                <a:gd name="connsiteX1" fmla="*/ 214241 w 247650"/>
                <a:gd name="connsiteY1" fmla="*/ 228600 h 247650"/>
                <a:gd name="connsiteX2" fmla="*/ 199905 w 247650"/>
                <a:gd name="connsiteY2" fmla="*/ 81036 h 247650"/>
                <a:gd name="connsiteX3" fmla="*/ 142875 w 247650"/>
                <a:gd name="connsiteY3" fmla="*/ 57591 h 247650"/>
                <a:gd name="connsiteX4" fmla="*/ 142875 w 247650"/>
                <a:gd name="connsiteY4" fmla="*/ 19050 h 247650"/>
                <a:gd name="connsiteX5" fmla="*/ 123825 w 247650"/>
                <a:gd name="connsiteY5" fmla="*/ 0 h 247650"/>
                <a:gd name="connsiteX6" fmla="*/ 66675 w 247650"/>
                <a:gd name="connsiteY6" fmla="*/ 0 h 247650"/>
                <a:gd name="connsiteX7" fmla="*/ 47625 w 247650"/>
                <a:gd name="connsiteY7" fmla="*/ 19050 h 247650"/>
                <a:gd name="connsiteX8" fmla="*/ 47625 w 247650"/>
                <a:gd name="connsiteY8" fmla="*/ 142875 h 247650"/>
                <a:gd name="connsiteX9" fmla="*/ 66675 w 247650"/>
                <a:gd name="connsiteY9" fmla="*/ 161925 h 247650"/>
                <a:gd name="connsiteX10" fmla="*/ 123825 w 247650"/>
                <a:gd name="connsiteY10" fmla="*/ 161925 h 247650"/>
                <a:gd name="connsiteX11" fmla="*/ 142875 w 247650"/>
                <a:gd name="connsiteY11" fmla="*/ 142875 h 247650"/>
                <a:gd name="connsiteX12" fmla="*/ 142875 w 247650"/>
                <a:gd name="connsiteY12" fmla="*/ 76748 h 247650"/>
                <a:gd name="connsiteX13" fmla="*/ 218518 w 247650"/>
                <a:gd name="connsiteY13" fmla="*/ 171488 h 247650"/>
                <a:gd name="connsiteX14" fmla="*/ 187226 w 247650"/>
                <a:gd name="connsiteY14" fmla="*/ 228600 h 247650"/>
                <a:gd name="connsiteX15" fmla="*/ 9525 w 247650"/>
                <a:gd name="connsiteY15" fmla="*/ 228600 h 247650"/>
                <a:gd name="connsiteX16" fmla="*/ 0 w 247650"/>
                <a:gd name="connsiteY16" fmla="*/ 238125 h 247650"/>
                <a:gd name="connsiteX17" fmla="*/ 9525 w 247650"/>
                <a:gd name="connsiteY17" fmla="*/ 247650 h 247650"/>
                <a:gd name="connsiteX18" fmla="*/ 238125 w 247650"/>
                <a:gd name="connsiteY18" fmla="*/ 247650 h 247650"/>
                <a:gd name="connsiteX19" fmla="*/ 247650 w 247650"/>
                <a:gd name="connsiteY19" fmla="*/ 238125 h 247650"/>
                <a:gd name="connsiteX20" fmla="*/ 238125 w 247650"/>
                <a:gd name="connsiteY20" fmla="*/ 228600 h 247650"/>
                <a:gd name="connsiteX21" fmla="*/ 123825 w 247650"/>
                <a:gd name="connsiteY21" fmla="*/ 142875 h 247650"/>
                <a:gd name="connsiteX22" fmla="*/ 66675 w 247650"/>
                <a:gd name="connsiteY22" fmla="*/ 142875 h 247650"/>
                <a:gd name="connsiteX23" fmla="*/ 66675 w 247650"/>
                <a:gd name="connsiteY23" fmla="*/ 19050 h 247650"/>
                <a:gd name="connsiteX24" fmla="*/ 123825 w 247650"/>
                <a:gd name="connsiteY24" fmla="*/ 19050 h 247650"/>
                <a:gd name="connsiteX25" fmla="*/ 123825 w 247650"/>
                <a:gd name="connsiteY25" fmla="*/ 142875 h 247650"/>
                <a:gd name="connsiteX26" fmla="*/ 57150 w 247650"/>
                <a:gd name="connsiteY26" fmla="*/ 200025 h 247650"/>
                <a:gd name="connsiteX27" fmla="*/ 47625 w 247650"/>
                <a:gd name="connsiteY27" fmla="*/ 190500 h 247650"/>
                <a:gd name="connsiteX28" fmla="*/ 57150 w 247650"/>
                <a:gd name="connsiteY28" fmla="*/ 180975 h 247650"/>
                <a:gd name="connsiteX29" fmla="*/ 133350 w 247650"/>
                <a:gd name="connsiteY29" fmla="*/ 180975 h 247650"/>
                <a:gd name="connsiteX30" fmla="*/ 142875 w 247650"/>
                <a:gd name="connsiteY30" fmla="*/ 190500 h 247650"/>
                <a:gd name="connsiteX31" fmla="*/ 133350 w 247650"/>
                <a:gd name="connsiteY31" fmla="*/ 20002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7650" h="247650">
                  <a:moveTo>
                    <a:pt x="238125" y="228600"/>
                  </a:moveTo>
                  <a:lnTo>
                    <a:pt x="214241" y="228600"/>
                  </a:lnTo>
                  <a:cubicBezTo>
                    <a:pt x="251031" y="183893"/>
                    <a:pt x="244613" y="117827"/>
                    <a:pt x="199905" y="81036"/>
                  </a:cubicBezTo>
                  <a:cubicBezTo>
                    <a:pt x="183675" y="67681"/>
                    <a:pt x="163805" y="59512"/>
                    <a:pt x="142875" y="57591"/>
                  </a:cubicBezTo>
                  <a:lnTo>
                    <a:pt x="142875" y="19050"/>
                  </a:lnTo>
                  <a:cubicBezTo>
                    <a:pt x="142875" y="8529"/>
                    <a:pt x="134347" y="0"/>
                    <a:pt x="123825" y="0"/>
                  </a:cubicBezTo>
                  <a:lnTo>
                    <a:pt x="66675" y="0"/>
                  </a:lnTo>
                  <a:cubicBezTo>
                    <a:pt x="56154" y="0"/>
                    <a:pt x="47625" y="8529"/>
                    <a:pt x="47625" y="19050"/>
                  </a:cubicBezTo>
                  <a:lnTo>
                    <a:pt x="47625" y="142875"/>
                  </a:lnTo>
                  <a:cubicBezTo>
                    <a:pt x="47625" y="153397"/>
                    <a:pt x="56154" y="161925"/>
                    <a:pt x="66675" y="161925"/>
                  </a:cubicBezTo>
                  <a:lnTo>
                    <a:pt x="123825" y="161925"/>
                  </a:lnTo>
                  <a:cubicBezTo>
                    <a:pt x="134347" y="161925"/>
                    <a:pt x="142875" y="153397"/>
                    <a:pt x="142875" y="142875"/>
                  </a:cubicBezTo>
                  <a:lnTo>
                    <a:pt x="142875" y="76748"/>
                  </a:lnTo>
                  <a:cubicBezTo>
                    <a:pt x="189925" y="82021"/>
                    <a:pt x="223791" y="124438"/>
                    <a:pt x="218518" y="171488"/>
                  </a:cubicBezTo>
                  <a:cubicBezTo>
                    <a:pt x="216006" y="193900"/>
                    <a:pt x="204764" y="214420"/>
                    <a:pt x="187226" y="228600"/>
                  </a:cubicBezTo>
                  <a:lnTo>
                    <a:pt x="9525" y="228600"/>
                  </a:lnTo>
                  <a:cubicBezTo>
                    <a:pt x="4264" y="228600"/>
                    <a:pt x="0" y="232865"/>
                    <a:pt x="0" y="238125"/>
                  </a:cubicBezTo>
                  <a:cubicBezTo>
                    <a:pt x="0" y="243385"/>
                    <a:pt x="4264" y="247650"/>
                    <a:pt x="9525" y="247650"/>
                  </a:cubicBezTo>
                  <a:lnTo>
                    <a:pt x="238125" y="247650"/>
                  </a:lnTo>
                  <a:cubicBezTo>
                    <a:pt x="243385" y="247650"/>
                    <a:pt x="247650" y="243385"/>
                    <a:pt x="247650" y="238125"/>
                  </a:cubicBezTo>
                  <a:cubicBezTo>
                    <a:pt x="247650" y="232865"/>
                    <a:pt x="243385" y="228600"/>
                    <a:pt x="238125" y="228600"/>
                  </a:cubicBezTo>
                  <a:close/>
                  <a:moveTo>
                    <a:pt x="123825" y="142875"/>
                  </a:moveTo>
                  <a:lnTo>
                    <a:pt x="66675" y="142875"/>
                  </a:lnTo>
                  <a:lnTo>
                    <a:pt x="66675" y="19050"/>
                  </a:lnTo>
                  <a:lnTo>
                    <a:pt x="123825" y="19050"/>
                  </a:lnTo>
                  <a:lnTo>
                    <a:pt x="123825" y="142875"/>
                  </a:lnTo>
                  <a:close/>
                  <a:moveTo>
                    <a:pt x="57150" y="200025"/>
                  </a:moveTo>
                  <a:cubicBezTo>
                    <a:pt x="51889" y="200025"/>
                    <a:pt x="47625" y="195760"/>
                    <a:pt x="47625" y="190500"/>
                  </a:cubicBezTo>
                  <a:cubicBezTo>
                    <a:pt x="47625" y="185240"/>
                    <a:pt x="51889" y="180975"/>
                    <a:pt x="57150" y="180975"/>
                  </a:cubicBezTo>
                  <a:lnTo>
                    <a:pt x="133350" y="180975"/>
                  </a:lnTo>
                  <a:cubicBezTo>
                    <a:pt x="138610" y="180975"/>
                    <a:pt x="142875" y="185240"/>
                    <a:pt x="142875" y="190500"/>
                  </a:cubicBezTo>
                  <a:cubicBezTo>
                    <a:pt x="142875" y="195760"/>
                    <a:pt x="138610" y="200025"/>
                    <a:pt x="133350" y="200025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D58F09F8-1DDA-CAAA-973D-C5A60FA499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8161803"/>
                  </p:ext>
                </p:extLst>
              </p:nvPr>
            </p:nvGraphicFramePr>
            <p:xfrm>
              <a:off x="3803489" y="3238690"/>
              <a:ext cx="676656" cy="380619"/>
            </p:xfrm>
            <a:graphic>
              <a:graphicData uri="http://schemas.microsoft.com/office/powerpoint/2016/sectionzoom">
                <psez:sectionZm>
                  <psez:sectionZmObj sectionId="{164F61A7-4D24-4B2D-A56C-8ECFA23D4C5D}">
                    <psez:zmPr id="{3F9139A7-49E1-4244-88A3-7AD284DA2B04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76656" cy="38061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1" name="Section Zoom 2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8F09F8-1DDA-CAAA-973D-C5A60FA499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3489" y="3238690"/>
                <a:ext cx="676656" cy="380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8" name="Section Zoom 37">
                <a:extLst>
                  <a:ext uri="{FF2B5EF4-FFF2-40B4-BE49-F238E27FC236}">
                    <a16:creationId xmlns:a16="http://schemas.microsoft.com/office/drawing/2014/main" id="{072E692C-C51F-ECA9-E911-82ADE19613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1670046"/>
                  </p:ext>
                </p:extLst>
              </p:nvPr>
            </p:nvGraphicFramePr>
            <p:xfrm>
              <a:off x="4759147" y="4943401"/>
              <a:ext cx="676656" cy="380619"/>
            </p:xfrm>
            <a:graphic>
              <a:graphicData uri="http://schemas.microsoft.com/office/powerpoint/2016/sectionzoom">
                <psez:sectionZm>
                  <psez:sectionZmObj sectionId="{91EC6A3A-D571-4D47-9AE4-7641418791EB}">
                    <psez:zmPr id="{92EA9455-19FA-47ED-9BBB-26743BF8696F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76656" cy="38061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8" name="Section Zoom 3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72E692C-C51F-ECA9-E911-82ADE19613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9147" y="4943401"/>
                <a:ext cx="676656" cy="380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0" name="Section Zoom 39">
                <a:extLst>
                  <a:ext uri="{FF2B5EF4-FFF2-40B4-BE49-F238E27FC236}">
                    <a16:creationId xmlns:a16="http://schemas.microsoft.com/office/drawing/2014/main" id="{492926D7-CD94-0339-40CA-7CC5316473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7138425"/>
                  </p:ext>
                </p:extLst>
              </p:nvPr>
            </p:nvGraphicFramePr>
            <p:xfrm>
              <a:off x="6764666" y="4943610"/>
              <a:ext cx="676656" cy="380619"/>
            </p:xfrm>
            <a:graphic>
              <a:graphicData uri="http://schemas.microsoft.com/office/powerpoint/2016/sectionzoom">
                <psez:sectionZm>
                  <psez:sectionZmObj sectionId="{2630FF6F-A45A-4E68-96DC-A6ED3741522A}">
                    <psez:zmPr id="{27B5356B-9F10-4442-B7CD-A482DA1C089B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76656" cy="38061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0" name="Section Zoom 3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492926D7-CD94-0339-40CA-7CC5316473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4666" y="4943610"/>
                <a:ext cx="676656" cy="380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3" name="Section Zoom 42">
                <a:extLst>
                  <a:ext uri="{FF2B5EF4-FFF2-40B4-BE49-F238E27FC236}">
                    <a16:creationId xmlns:a16="http://schemas.microsoft.com/office/drawing/2014/main" id="{E618F969-F70E-5874-D958-9D1DEE47DC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9058772"/>
                  </p:ext>
                </p:extLst>
              </p:nvPr>
            </p:nvGraphicFramePr>
            <p:xfrm>
              <a:off x="7796371" y="3193690"/>
              <a:ext cx="676656" cy="380619"/>
            </p:xfrm>
            <a:graphic>
              <a:graphicData uri="http://schemas.microsoft.com/office/powerpoint/2016/sectionzoom">
                <psez:sectionZm>
                  <psez:sectionZmObj sectionId="{2A1FA412-F842-454B-84CB-8A0A64115B58}">
                    <psez:zmPr id="{1E4E7ECF-2700-4C57-AD1B-DB33442526C0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76656" cy="38061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3" name="Section Zoom 4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618F969-F70E-5874-D958-9D1DEE47DC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96371" y="3193690"/>
                <a:ext cx="676656" cy="3806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19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31541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4318113" y="1443839"/>
            <a:ext cx="3555782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>
                <a:solidFill>
                  <a:schemeClr val="bg1"/>
                </a:solidFill>
                <a:latin typeface="Darker Grotesque SemiBold"/>
              </a:rPr>
              <a:t>Strength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arker Grotesque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553616" y="2427703"/>
            <a:ext cx="11066106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 Security: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website uses HTTPS, ensuring secure connections, which is a positive signal for both users and search engines.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Canonical Tags: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Canonical tags are correctly implemented on the product page, helping to avoid duplicate content issues.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Robots.txt: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robots.txt file is configured correctly, allowing search engines to crawl the site effectively.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Internal Linking: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Internal linking is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welldistributed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the product page, with 22 internal links found, which helps with navigation and SEO structure.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Linking: 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links on the product page are relevant and point to authoritative sites, which is beneficial for SEO.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Friendliness: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website is </a:t>
            </a:r>
            <a:r>
              <a:rPr lang="en-US" sz="1800" kern="1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mobilefriendly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though there are minor usability issues that need to be addressed.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227319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4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Thesis PPT">
      <a:dk1>
        <a:sysClr val="windowText" lastClr="000000"/>
      </a:dk1>
      <a:lt1>
        <a:sysClr val="window" lastClr="FFFFFF"/>
      </a:lt1>
      <a:dk2>
        <a:srgbClr val="140812"/>
      </a:dk2>
      <a:lt2>
        <a:srgbClr val="D8D9DC"/>
      </a:lt2>
      <a:accent1>
        <a:srgbClr val="00FFB3"/>
      </a:accent1>
      <a:accent2>
        <a:srgbClr val="00F1FF"/>
      </a:accent2>
      <a:accent3>
        <a:srgbClr val="4775E7"/>
      </a:accent3>
      <a:accent4>
        <a:srgbClr val="8730EA"/>
      </a:accent4>
      <a:accent5>
        <a:srgbClr val="FD6364"/>
      </a:accent5>
      <a:accent6>
        <a:srgbClr val="D54773"/>
      </a:accent6>
      <a:hlink>
        <a:srgbClr val="4775E7"/>
      </a:hlink>
      <a:folHlink>
        <a:srgbClr val="8C8C8C"/>
      </a:folHlink>
    </a:clrScheme>
    <a:fontScheme name="Darker Grotesque">
      <a:majorFont>
        <a:latin typeface="Darker Grotesque SemiBold"/>
        <a:ea typeface=""/>
        <a:cs typeface=""/>
      </a:majorFont>
      <a:minorFont>
        <a:latin typeface="Darker Grotesque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Words>2957</Words>
  <Application>Microsoft Office PowerPoint</Application>
  <PresentationFormat>Widescreen</PresentationFormat>
  <Paragraphs>361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Aptos</vt:lpstr>
      <vt:lpstr>Arial</vt:lpstr>
      <vt:lpstr>Calibri</vt:lpstr>
      <vt:lpstr>Cambria</vt:lpstr>
      <vt:lpstr>Darker Grotesque</vt:lpstr>
      <vt:lpstr>Darker Grotesque Medium</vt:lpstr>
      <vt:lpstr>Darker Grotesque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Mr. S. Syed Ibrahim</cp:lastModifiedBy>
  <cp:revision>18</cp:revision>
  <dcterms:created xsi:type="dcterms:W3CDTF">2024-04-02T20:02:00Z</dcterms:created>
  <dcterms:modified xsi:type="dcterms:W3CDTF">2025-03-22T04:31:41Z</dcterms:modified>
</cp:coreProperties>
</file>