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69" r:id="rId3"/>
    <p:sldId id="282" r:id="rId4"/>
    <p:sldId id="283" r:id="rId5"/>
    <p:sldId id="284" r:id="rId6"/>
    <p:sldId id="264" r:id="rId7"/>
    <p:sldId id="274" r:id="rId8"/>
    <p:sldId id="275" r:id="rId9"/>
    <p:sldId id="286" r:id="rId10"/>
    <p:sldId id="287" r:id="rId11"/>
    <p:sldId id="288" r:id="rId12"/>
    <p:sldId id="290" r:id="rId13"/>
    <p:sldId id="289" r:id="rId14"/>
    <p:sldId id="272" r:id="rId15"/>
    <p:sldId id="291" r:id="rId16"/>
    <p:sldId id="292" r:id="rId17"/>
    <p:sldId id="293" r:id="rId18"/>
    <p:sldId id="294" r:id="rId19"/>
    <p:sldId id="276" r:id="rId20"/>
    <p:sldId id="295" r:id="rId21"/>
    <p:sldId id="296" r:id="rId22"/>
    <p:sldId id="297" r:id="rId23"/>
    <p:sldId id="298" r:id="rId24"/>
    <p:sldId id="278" r:id="rId25"/>
    <p:sldId id="299" r:id="rId26"/>
    <p:sldId id="300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C98733-D5EE-41D4-A4CC-C5868DFA5C16}">
          <p14:sldIdLst>
            <p14:sldId id="263"/>
            <p14:sldId id="269"/>
            <p14:sldId id="282"/>
            <p14:sldId id="283"/>
            <p14:sldId id="284"/>
            <p14:sldId id="264"/>
          </p14:sldIdLst>
        </p14:section>
        <p14:section name="One" id="{080493AC-021E-478B-A4AC-63E73666C5E3}">
          <p14:sldIdLst>
            <p14:sldId id="274"/>
            <p14:sldId id="275"/>
            <p14:sldId id="286"/>
            <p14:sldId id="287"/>
            <p14:sldId id="288"/>
            <p14:sldId id="290"/>
            <p14:sldId id="289"/>
          </p14:sldIdLst>
        </p14:section>
        <p14:section name="Two" id="{2C5F5E0C-4D56-4375-BC3F-270942F3227A}">
          <p14:sldIdLst>
            <p14:sldId id="272"/>
            <p14:sldId id="291"/>
            <p14:sldId id="292"/>
            <p14:sldId id="293"/>
            <p14:sldId id="294"/>
          </p14:sldIdLst>
        </p14:section>
        <p14:section name="Three" id="{044A7AE5-77FB-47F2-868E-1A9215387F8B}">
          <p14:sldIdLst>
            <p14:sldId id="276"/>
            <p14:sldId id="295"/>
            <p14:sldId id="296"/>
            <p14:sldId id="297"/>
            <p14:sldId id="298"/>
          </p14:sldIdLst>
        </p14:section>
        <p14:section name="Four" id="{BAFFEA5A-05AD-4D0F-8B2A-E1C9EBE39831}">
          <p14:sldIdLst>
            <p14:sldId id="27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B3"/>
    <a:srgbClr val="00F1FF"/>
    <a:srgbClr val="4775E7"/>
    <a:srgbClr val="8730EA"/>
    <a:srgbClr val="140812"/>
    <a:srgbClr val="FD6364"/>
    <a:srgbClr val="FF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63B8-A1B4-4735-B87B-DE4B910A20C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3649-4470-49A4-B013-96B8585E6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" Target="slide7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7.xml"/><Relationship Id="rId18" Type="http://schemas.openxmlformats.org/officeDocument/2006/relationships/image" Target="../media/image5.png"/><Relationship Id="rId3" Type="http://schemas.openxmlformats.org/officeDocument/2006/relationships/slide" Target="slide6.xml"/><Relationship Id="rId12" Type="http://schemas.openxmlformats.org/officeDocument/2006/relationships/image" Target="../media/image3.png"/><Relationship Id="rId17" Type="http://schemas.openxmlformats.org/officeDocument/2006/relationships/image" Target="../media/image40.png"/><Relationship Id="rId2" Type="http://schemas.openxmlformats.org/officeDocument/2006/relationships/slide" Target="slide2.xml"/><Relationship Id="rId16" Type="http://schemas.openxmlformats.org/officeDocument/2006/relationships/slide" Target="slide19.xml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15" Type="http://schemas.openxmlformats.org/officeDocument/2006/relationships/image" Target="../media/image4.png"/><Relationship Id="rId10" Type="http://schemas.openxmlformats.org/officeDocument/2006/relationships/slide" Target="slide14.xml"/><Relationship Id="rId19" Type="http://schemas.openxmlformats.org/officeDocument/2006/relationships/slide" Target="slide24.xml"/><Relationship Id="rId4" Type="http://schemas.openxmlformats.org/officeDocument/2006/relationships/image" Target="../media/image2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896522E-2C85-68A8-FB8B-1C5F8236853A}"/>
              </a:ext>
            </a:extLst>
          </p:cNvPr>
          <p:cNvSpPr/>
          <p:nvPr/>
        </p:nvSpPr>
        <p:spPr>
          <a:xfrm>
            <a:off x="3014826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17000">
                <a:schemeClr val="accent3"/>
              </a:gs>
              <a:gs pos="35000">
                <a:schemeClr val="accent3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1332527" y="2262883"/>
            <a:ext cx="95269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SUPERSTORE </a:t>
            </a:r>
            <a:endParaRPr lang="en-GB" sz="13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CA587-B4AA-9A69-9379-F61BF9EB4DC3}"/>
              </a:ext>
            </a:extLst>
          </p:cNvPr>
          <p:cNvSpPr txBox="1"/>
          <p:nvPr/>
        </p:nvSpPr>
        <p:spPr>
          <a:xfrm>
            <a:off x="4940080" y="1998726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Darker Grotesque SemiBold" pitchFamily="2" charset="0"/>
              </a:rPr>
              <a:t>FINAL PROJECT</a:t>
            </a:r>
            <a:endParaRPr lang="en-GB" sz="2000" spc="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3524250" y="-1176741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3717738" y="-663852"/>
            <a:ext cx="893514" cy="243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STATEMENT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0597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5552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3319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47979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0892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0F9CE643-D4CF-1CB2-D428-34A64DD60E90}"/>
              </a:ext>
            </a:extLst>
          </p:cNvPr>
          <p:cNvSpPr/>
          <p:nvPr/>
        </p:nvSpPr>
        <p:spPr>
          <a:xfrm>
            <a:off x="7865579" y="-828493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5">
            <a:extLst>
              <a:ext uri="{FF2B5EF4-FFF2-40B4-BE49-F238E27FC236}">
                <a16:creationId xmlns:a16="http://schemas.microsoft.com/office/drawing/2014/main" id="{1E9085DB-DDAB-C6D8-0127-4BF03BE2CEE3}"/>
              </a:ext>
            </a:extLst>
          </p:cNvPr>
          <p:cNvSpPr/>
          <p:nvPr/>
        </p:nvSpPr>
        <p:spPr>
          <a:xfrm>
            <a:off x="5972174" y="1453682"/>
            <a:ext cx="247654" cy="238240"/>
          </a:xfrm>
          <a:custGeom>
            <a:avLst/>
            <a:gdLst>
              <a:gd name="connsiteX0" fmla="*/ 241137 w 247654"/>
              <a:gd name="connsiteY0" fmla="*/ 38589 h 238240"/>
              <a:gd name="connsiteX1" fmla="*/ 126837 w 247654"/>
              <a:gd name="connsiteY1" fmla="*/ 489 h 238240"/>
              <a:gd name="connsiteX2" fmla="*/ 120813 w 247654"/>
              <a:gd name="connsiteY2" fmla="*/ 489 h 238240"/>
              <a:gd name="connsiteX3" fmla="*/ 6513 w 247654"/>
              <a:gd name="connsiteY3" fmla="*/ 38589 h 238240"/>
              <a:gd name="connsiteX4" fmla="*/ 0 w 247654"/>
              <a:gd name="connsiteY4" fmla="*/ 47626 h 238240"/>
              <a:gd name="connsiteX5" fmla="*/ 0 w 247654"/>
              <a:gd name="connsiteY5" fmla="*/ 142876 h 238240"/>
              <a:gd name="connsiteX6" fmla="*/ 9525 w 247654"/>
              <a:gd name="connsiteY6" fmla="*/ 152401 h 238240"/>
              <a:gd name="connsiteX7" fmla="*/ 19050 w 247654"/>
              <a:gd name="connsiteY7" fmla="*/ 142876 h 238240"/>
              <a:gd name="connsiteX8" fmla="*/ 19050 w 247654"/>
              <a:gd name="connsiteY8" fmla="*/ 60842 h 238240"/>
              <a:gd name="connsiteX9" fmla="*/ 59043 w 247654"/>
              <a:gd name="connsiteY9" fmla="*/ 74165 h 238240"/>
              <a:gd name="connsiteX10" fmla="*/ 83630 w 247654"/>
              <a:gd name="connsiteY10" fmla="*/ 178999 h 238240"/>
              <a:gd name="connsiteX11" fmla="*/ 30123 w 247654"/>
              <a:gd name="connsiteY11" fmla="*/ 223398 h 238240"/>
              <a:gd name="connsiteX12" fmla="*/ 32708 w 247654"/>
              <a:gd name="connsiteY12" fmla="*/ 236618 h 238240"/>
              <a:gd name="connsiteX13" fmla="*/ 45928 w 247654"/>
              <a:gd name="connsiteY13" fmla="*/ 234032 h 238240"/>
              <a:gd name="connsiteX14" fmla="*/ 46077 w 247654"/>
              <a:gd name="connsiteY14" fmla="*/ 233804 h 238240"/>
              <a:gd name="connsiteX15" fmla="*/ 123825 w 247654"/>
              <a:gd name="connsiteY15" fmla="*/ 190501 h 238240"/>
              <a:gd name="connsiteX16" fmla="*/ 201573 w 247654"/>
              <a:gd name="connsiteY16" fmla="*/ 233804 h 238240"/>
              <a:gd name="connsiteX17" fmla="*/ 214793 w 247654"/>
              <a:gd name="connsiteY17" fmla="*/ 236389 h 238240"/>
              <a:gd name="connsiteX18" fmla="*/ 217527 w 247654"/>
              <a:gd name="connsiteY18" fmla="*/ 223398 h 238240"/>
              <a:gd name="connsiteX19" fmla="*/ 164021 w 247654"/>
              <a:gd name="connsiteY19" fmla="*/ 178999 h 238240"/>
              <a:gd name="connsiteX20" fmla="*/ 188607 w 247654"/>
              <a:gd name="connsiteY20" fmla="*/ 74224 h 238240"/>
              <a:gd name="connsiteX21" fmla="*/ 241137 w 247654"/>
              <a:gd name="connsiteY21" fmla="*/ 56722 h 238240"/>
              <a:gd name="connsiteX22" fmla="*/ 247164 w 247654"/>
              <a:gd name="connsiteY22" fmla="*/ 44675 h 238240"/>
              <a:gd name="connsiteX23" fmla="*/ 241137 w 247654"/>
              <a:gd name="connsiteY23" fmla="*/ 38648 h 238240"/>
              <a:gd name="connsiteX24" fmla="*/ 180975 w 247654"/>
              <a:gd name="connsiteY24" fmla="*/ 114301 h 238240"/>
              <a:gd name="connsiteX25" fmla="*/ 123841 w 247654"/>
              <a:gd name="connsiteY25" fmla="*/ 171467 h 238240"/>
              <a:gd name="connsiteX26" fmla="*/ 66675 w 247654"/>
              <a:gd name="connsiteY26" fmla="*/ 114333 h 238240"/>
              <a:gd name="connsiteX27" fmla="*/ 77807 w 247654"/>
              <a:gd name="connsiteY27" fmla="*/ 80427 h 238240"/>
              <a:gd name="connsiteX28" fmla="*/ 120813 w 247654"/>
              <a:gd name="connsiteY28" fmla="*/ 94715 h 238240"/>
              <a:gd name="connsiteX29" fmla="*/ 126837 w 247654"/>
              <a:gd name="connsiteY29" fmla="*/ 94715 h 238240"/>
              <a:gd name="connsiteX30" fmla="*/ 169843 w 247654"/>
              <a:gd name="connsiteY30" fmla="*/ 80427 h 238240"/>
              <a:gd name="connsiteX31" fmla="*/ 180975 w 247654"/>
              <a:gd name="connsiteY31" fmla="*/ 114301 h 238240"/>
              <a:gd name="connsiteX32" fmla="*/ 123825 w 247654"/>
              <a:gd name="connsiteY32" fmla="*/ 75689 h 238240"/>
              <a:gd name="connsiteX33" fmla="*/ 39648 w 247654"/>
              <a:gd name="connsiteY33" fmla="*/ 47626 h 238240"/>
              <a:gd name="connsiteX34" fmla="*/ 123825 w 247654"/>
              <a:gd name="connsiteY34" fmla="*/ 19563 h 238240"/>
              <a:gd name="connsiteX35" fmla="*/ 208002 w 247654"/>
              <a:gd name="connsiteY35" fmla="*/ 47626 h 2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654" h="238240">
                <a:moveTo>
                  <a:pt x="241137" y="38589"/>
                </a:moveTo>
                <a:lnTo>
                  <a:pt x="126837" y="489"/>
                </a:lnTo>
                <a:cubicBezTo>
                  <a:pt x="124882" y="-163"/>
                  <a:pt x="122768" y="-163"/>
                  <a:pt x="120813" y="489"/>
                </a:cubicBezTo>
                <a:lnTo>
                  <a:pt x="6513" y="38589"/>
                </a:lnTo>
                <a:cubicBezTo>
                  <a:pt x="2623" y="39885"/>
                  <a:pt x="0" y="43526"/>
                  <a:pt x="0" y="47626"/>
                </a:cubicBezTo>
                <a:lnTo>
                  <a:pt x="0" y="142876"/>
                </a:lnTo>
                <a:cubicBezTo>
                  <a:pt x="0" y="148136"/>
                  <a:pt x="4264" y="152401"/>
                  <a:pt x="9525" y="152401"/>
                </a:cubicBezTo>
                <a:cubicBezTo>
                  <a:pt x="14786" y="152401"/>
                  <a:pt x="19050" y="148136"/>
                  <a:pt x="19050" y="142876"/>
                </a:cubicBezTo>
                <a:lnTo>
                  <a:pt x="19050" y="60842"/>
                </a:lnTo>
                <a:lnTo>
                  <a:pt x="59043" y="74165"/>
                </a:lnTo>
                <a:cubicBezTo>
                  <a:pt x="36918" y="109909"/>
                  <a:pt x="47920" y="156819"/>
                  <a:pt x="83630" y="178999"/>
                </a:cubicBezTo>
                <a:cubicBezTo>
                  <a:pt x="62198" y="187405"/>
                  <a:pt x="43672" y="202609"/>
                  <a:pt x="30123" y="223398"/>
                </a:cubicBezTo>
                <a:cubicBezTo>
                  <a:pt x="27186" y="227762"/>
                  <a:pt x="28344" y="233681"/>
                  <a:pt x="32708" y="236618"/>
                </a:cubicBezTo>
                <a:cubicBezTo>
                  <a:pt x="37073" y="239554"/>
                  <a:pt x="42992" y="238397"/>
                  <a:pt x="45928" y="234032"/>
                </a:cubicBezTo>
                <a:cubicBezTo>
                  <a:pt x="45979" y="233957"/>
                  <a:pt x="46029" y="233881"/>
                  <a:pt x="46077" y="233804"/>
                </a:cubicBezTo>
                <a:cubicBezTo>
                  <a:pt x="64020" y="206276"/>
                  <a:pt x="92357" y="190501"/>
                  <a:pt x="123825" y="190501"/>
                </a:cubicBezTo>
                <a:cubicBezTo>
                  <a:pt x="155293" y="190501"/>
                  <a:pt x="183630" y="206276"/>
                  <a:pt x="201573" y="233804"/>
                </a:cubicBezTo>
                <a:cubicBezTo>
                  <a:pt x="204509" y="238168"/>
                  <a:pt x="210428" y="239326"/>
                  <a:pt x="214793" y="236389"/>
                </a:cubicBezTo>
                <a:cubicBezTo>
                  <a:pt x="219069" y="233512"/>
                  <a:pt x="220281" y="227755"/>
                  <a:pt x="217527" y="223398"/>
                </a:cubicBezTo>
                <a:cubicBezTo>
                  <a:pt x="203978" y="202609"/>
                  <a:pt x="185380" y="187405"/>
                  <a:pt x="164021" y="178999"/>
                </a:cubicBezTo>
                <a:cubicBezTo>
                  <a:pt x="199694" y="156821"/>
                  <a:pt x="210691" y="109956"/>
                  <a:pt x="188607" y="74224"/>
                </a:cubicBezTo>
                <a:lnTo>
                  <a:pt x="241137" y="56722"/>
                </a:lnTo>
                <a:cubicBezTo>
                  <a:pt x="246128" y="55060"/>
                  <a:pt x="248826" y="49666"/>
                  <a:pt x="247164" y="44675"/>
                </a:cubicBezTo>
                <a:cubicBezTo>
                  <a:pt x="246216" y="41829"/>
                  <a:pt x="243983" y="39596"/>
                  <a:pt x="241137" y="38648"/>
                </a:cubicBezTo>
                <a:close/>
                <a:moveTo>
                  <a:pt x="180975" y="114301"/>
                </a:moveTo>
                <a:cubicBezTo>
                  <a:pt x="180984" y="145864"/>
                  <a:pt x="155404" y="171458"/>
                  <a:pt x="123841" y="171467"/>
                </a:cubicBezTo>
                <a:cubicBezTo>
                  <a:pt x="92278" y="171476"/>
                  <a:pt x="66684" y="145896"/>
                  <a:pt x="66675" y="114333"/>
                </a:cubicBezTo>
                <a:cubicBezTo>
                  <a:pt x="66672" y="102133"/>
                  <a:pt x="70573" y="90251"/>
                  <a:pt x="77807" y="80427"/>
                </a:cubicBezTo>
                <a:lnTo>
                  <a:pt x="120813" y="94715"/>
                </a:lnTo>
                <a:cubicBezTo>
                  <a:pt x="122768" y="95367"/>
                  <a:pt x="124882" y="95367"/>
                  <a:pt x="126837" y="94715"/>
                </a:cubicBezTo>
                <a:lnTo>
                  <a:pt x="169843" y="80427"/>
                </a:lnTo>
                <a:cubicBezTo>
                  <a:pt x="177079" y="90238"/>
                  <a:pt x="180981" y="102110"/>
                  <a:pt x="180975" y="114301"/>
                </a:cubicBezTo>
                <a:close/>
                <a:moveTo>
                  <a:pt x="123825" y="75689"/>
                </a:moveTo>
                <a:lnTo>
                  <a:pt x="39648" y="47626"/>
                </a:lnTo>
                <a:lnTo>
                  <a:pt x="123825" y="19563"/>
                </a:lnTo>
                <a:lnTo>
                  <a:pt x="208002" y="47626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  <a:effectLst>
            <a:outerShdw blurRad="101600" dir="5400000" algn="ctr" rotWithShape="0">
              <a:schemeClr val="bg1"/>
            </a:outerShdw>
          </a:effectLst>
        </p:spPr>
        <p:txBody>
          <a:bodyPr rtlCol="0" anchor="ctr"/>
          <a:lstStyle/>
          <a:p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21B8F-3E19-C1B8-77BE-0FC12A18A2E4}"/>
              </a:ext>
            </a:extLst>
          </p:cNvPr>
          <p:cNvGrpSpPr/>
          <p:nvPr/>
        </p:nvGrpSpPr>
        <p:grpSpPr>
          <a:xfrm>
            <a:off x="5198959" y="4616779"/>
            <a:ext cx="2852853" cy="695053"/>
            <a:chOff x="661888" y="3503215"/>
            <a:chExt cx="2852853" cy="6950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F49737-E106-8F76-A800-73727B82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" t="-302" r="-2707" b="22048"/>
            <a:stretch>
              <a:fillRect/>
            </a:stretch>
          </p:blipFill>
          <p:spPr>
            <a:xfrm>
              <a:off x="661888" y="3503215"/>
              <a:ext cx="682220" cy="682220"/>
            </a:xfrm>
            <a:prstGeom prst="ellipse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EECB64-518E-850F-FFC7-D0F5F0FA6ACA}"/>
                </a:ext>
              </a:extLst>
            </p:cNvPr>
            <p:cNvSpPr txBox="1"/>
            <p:nvPr/>
          </p:nvSpPr>
          <p:spPr>
            <a:xfrm>
              <a:off x="1406150" y="3644270"/>
              <a:ext cx="210859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00" spc="110">
                  <a:solidFill>
                    <a:schemeClr val="bg1"/>
                  </a:solidFill>
                  <a:latin typeface="Darker Grotesque" pitchFamily="2" charset="0"/>
                </a:defRPr>
              </a:lvl1pPr>
            </a:lstStyle>
            <a:p>
              <a:pPr algn="l"/>
              <a:r>
                <a:rPr lang="en-US" dirty="0"/>
                <a:t>SYED IBRAHIM .S, </a:t>
              </a:r>
              <a:br>
                <a:rPr lang="en-US" dirty="0"/>
              </a:br>
              <a:r>
                <a:rPr lang="en-US" dirty="0"/>
                <a:t>M.COM., PGDCA., PGDED., CGT.,</a:t>
              </a:r>
              <a:endParaRPr lang="en-GB" dirty="0"/>
            </a:p>
            <a:p>
              <a:pPr algn="l"/>
              <a:r>
                <a:rPr lang="en-US" dirty="0"/>
                <a:t>03.07.2025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8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150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6.25E-7 0.1138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  <p:bldP spid="7" grpId="0" animBg="1"/>
      <p:bldP spid="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A3B1-BACF-AF81-49CA-F582CA133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E5330F96-65A2-6F62-55DA-B6065D91E4E7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7A524-F21F-4B62-28F1-35FA8305A42B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14A4D-44DC-D98E-4ACD-79C2659B7B61}"/>
              </a:ext>
            </a:extLst>
          </p:cNvPr>
          <p:cNvSpPr txBox="1"/>
          <p:nvPr/>
        </p:nvSpPr>
        <p:spPr>
          <a:xfrm>
            <a:off x="4908355" y="2048112"/>
            <a:ext cx="685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SHIPPING DELAY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Fast shipping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Slower shipping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0.72, Adjusted R² = 0.58 → Moderately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A7B27-A2F4-EDC6-482D-9BE6A7066F9C}"/>
              </a:ext>
            </a:extLst>
          </p:cNvPr>
          <p:cNvSpPr txBox="1"/>
          <p:nvPr/>
        </p:nvSpPr>
        <p:spPr>
          <a:xfrm>
            <a:off x="5913899" y="-1713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ADD51-76B6-A76D-22DE-C3C2EB8EE3E2}"/>
              </a:ext>
            </a:extLst>
          </p:cNvPr>
          <p:cNvSpPr txBox="1"/>
          <p:nvPr/>
        </p:nvSpPr>
        <p:spPr>
          <a:xfrm>
            <a:off x="148790" y="2048112"/>
            <a:ext cx="42055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delivery-time sensitive—faster delivery directly drives higher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benefits from quick shipping and sees high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 are moderately impacted.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despite being offered at high discounts, face low order volume and are often returned if delivery is delayed.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Unlike Ad-based consumers, Referral-based buyers return products—particularly Tables—when shipping is slow, even with attractive pricing.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1282D-8CA1-C6CC-D1B8-4D64981E4256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 Central Region – Weekend Orders – Regular Consumer – Marketing Channel: Referral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59A578-BAA8-F201-E702-7BFDA34D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807" y="4286383"/>
            <a:ext cx="3728939" cy="203982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00625C-0041-20BC-91F4-C01F6217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76" y="4622775"/>
            <a:ext cx="3736095" cy="17034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298526-9328-FF05-5BFF-354AB6989D16}"/>
              </a:ext>
            </a:extLst>
          </p:cNvPr>
          <p:cNvSpPr txBox="1"/>
          <p:nvPr/>
        </p:nvSpPr>
        <p:spPr>
          <a:xfrm>
            <a:off x="1903233" y="-4748766"/>
            <a:ext cx="45533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Intensify weekend ad-based campaigns with heavy discounts on Furnishings and Furniture—these products yield high orders with no return risk.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Reintroduce Tables with combo deals or spotlight offers to improve performance.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cost-efficient delivery modes, as the segment tolerates delay without complaint.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return-free behavior using messaging like “Loved by Customers, Never Returned” or “100% Kept. 100% Trusted.” to build social proof and product confidence.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961BA7-AB25-7A66-7CF5-5379711F7CDC}"/>
              </a:ext>
            </a:extLst>
          </p:cNvPr>
          <p:cNvSpPr txBox="1"/>
          <p:nvPr/>
        </p:nvSpPr>
        <p:spPr>
          <a:xfrm>
            <a:off x="7399797" y="-4741971"/>
            <a:ext cx="2916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Furnishings &amp; Tables → Lie on the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Clearly follow the discount–order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reliable, loyal behavior with no product return risk, making them an ideal target for campaign investment.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6CB17-F146-6AE9-F433-17416CF1D1D8}"/>
              </a:ext>
            </a:extLst>
          </p:cNvPr>
          <p:cNvSpPr txBox="1"/>
          <p:nvPr/>
        </p:nvSpPr>
        <p:spPr>
          <a:xfrm>
            <a:off x="2080724" y="7637638"/>
            <a:ext cx="45533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express delivery options for Furniture and Tables for Referral-driven traffic to prevent order drop-offs and returns.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relying solely on discounts to push Table sales; instead, ensure realistic and fast delivery timelines are highlighted.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urgency-based messaging like “Delivered Before the Weekend” or “Buy Today, Use Tomorrow” tailored to this segment.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Clearly tag products with delivery timelines, and reroute Table logistics for faster dispatch to minimize dissatisfaction and returns.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80146-0C43-08DB-9C9D-3248D2C46F43}"/>
              </a:ext>
            </a:extLst>
          </p:cNvPr>
          <p:cNvSpPr txBox="1"/>
          <p:nvPr/>
        </p:nvSpPr>
        <p:spPr>
          <a:xfrm>
            <a:off x="7145066" y="7637638"/>
            <a:ext cx="291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and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delay–order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time-sensitive behavior, where shipping speed outweighs price in decision-making.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6A1F7-EF26-52EB-2414-44CC303C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A42CCD5-2BF7-9249-E574-1F4C2DA52B3C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DC814-896F-B2F7-B6DB-D2750E251D25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3BD28-132B-31EC-9F34-775F1777FE4D}"/>
              </a:ext>
            </a:extLst>
          </p:cNvPr>
          <p:cNvSpPr txBox="1"/>
          <p:nvPr/>
        </p:nvSpPr>
        <p:spPr>
          <a:xfrm>
            <a:off x="9784" y="-4657477"/>
            <a:ext cx="39650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SHIPPING DELAY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Fast shipping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Slower shipping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0.72, Adjusted R² = 0.58 → Moderately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63E13-6455-9B84-9039-D0EF34C2D196}"/>
              </a:ext>
            </a:extLst>
          </p:cNvPr>
          <p:cNvSpPr txBox="1"/>
          <p:nvPr/>
        </p:nvSpPr>
        <p:spPr>
          <a:xfrm>
            <a:off x="5913899" y="-1713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9DEFE-D93A-E010-DBFE-522B2E18226F}"/>
              </a:ext>
            </a:extLst>
          </p:cNvPr>
          <p:cNvSpPr txBox="1"/>
          <p:nvPr/>
        </p:nvSpPr>
        <p:spPr>
          <a:xfrm>
            <a:off x="4002829" y="-4657473"/>
            <a:ext cx="52438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delivery-time sensitive—faster delivery directly drives higher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benefits from quick shipping and sees high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 are moderately impacted.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despite being offered at high discounts, face low order volume and are often returned if delivery is delayed.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Unlike Ad-based consumers, Referral-based buyers return products—particularly Tables—when shipping is slow, even with attractive pricing.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28378-2F68-E0B5-1AFA-A35119D066EE}"/>
              </a:ext>
            </a:extLst>
          </p:cNvPr>
          <p:cNvSpPr txBox="1"/>
          <p:nvPr/>
        </p:nvSpPr>
        <p:spPr>
          <a:xfrm>
            <a:off x="9106677" y="-4657477"/>
            <a:ext cx="291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and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delay–order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time-sensitive behavior, where shipping speed outweighs price in decision-making.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8983B-907C-EFEB-1021-260D276ED922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 Central Region – Weekend Orders – Regular Consumer – Marketing Channel: Referral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EF122-467E-A20A-35E5-AA34C26587FA}"/>
              </a:ext>
            </a:extLst>
          </p:cNvPr>
          <p:cNvSpPr txBox="1"/>
          <p:nvPr/>
        </p:nvSpPr>
        <p:spPr>
          <a:xfrm>
            <a:off x="2080724" y="2034004"/>
            <a:ext cx="45533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express delivery options for Furniture and Tables for Referral-driven traffic to prevent order drop-offs and returns.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relying solely on discounts to push Table sales; instead, ensure realistic and fast delivery timelines are highlighted.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urgency-based messaging like “Delivered Before the Weekend” or “Buy Today, Use Tomorrow” tailored to this segment.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Clearly tag products with delivery timelines, and reroute Table logistics for faster dispatch to minimize dissatisfaction and returns.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2A432-53C0-F6A7-E24E-ACE389D66D1E}"/>
              </a:ext>
            </a:extLst>
          </p:cNvPr>
          <p:cNvSpPr txBox="1"/>
          <p:nvPr/>
        </p:nvSpPr>
        <p:spPr>
          <a:xfrm>
            <a:off x="7145066" y="2034004"/>
            <a:ext cx="291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and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delay–order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time-sensitive behavior, where shipping speed outweighs price in decision-making.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A3B17-1352-7232-B475-F34F1BDE9409}"/>
              </a:ext>
            </a:extLst>
          </p:cNvPr>
          <p:cNvSpPr txBox="1"/>
          <p:nvPr/>
        </p:nvSpPr>
        <p:spPr>
          <a:xfrm>
            <a:off x="4908355" y="-5099131"/>
            <a:ext cx="685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SHIPPING DELAY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Fast shipping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Slower shipping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0.72, Adjusted R² = 0.58 → Moderately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AC64C-4419-247E-498D-12FCF4D4230C}"/>
              </a:ext>
            </a:extLst>
          </p:cNvPr>
          <p:cNvSpPr txBox="1"/>
          <p:nvPr/>
        </p:nvSpPr>
        <p:spPr>
          <a:xfrm>
            <a:off x="148790" y="-5099131"/>
            <a:ext cx="42055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delivery-time sensitive—faster delivery directly drives higher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benefits from quick shipping and sees high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 are moderately impacted.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despite being offered at high discounts, face low order volume and are often returned if delivery is delayed.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Unlike Ad-based consumers, Referral-based buyers return products—particularly Tables—when shipping is slow, even with attractive pricing.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7383D25-CEC3-151B-8D0F-68C52573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807" y="-2860860"/>
            <a:ext cx="3728939" cy="203982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C07C15-6CA3-0857-1BCA-6468DBD3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76" y="-2524468"/>
            <a:ext cx="3736095" cy="17034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1A1247-0AE3-1A51-9D2F-C009A68211E8}"/>
              </a:ext>
            </a:extLst>
          </p:cNvPr>
          <p:cNvSpPr txBox="1"/>
          <p:nvPr/>
        </p:nvSpPr>
        <p:spPr>
          <a:xfrm>
            <a:off x="4348065" y="7648504"/>
            <a:ext cx="7843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PRODUCT RATING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Positive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product rating increases, customer orders increase.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rating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Low rating &amp; low orders → underperforming but show potential.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1, Adjusted R² = 1 → Perfectly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A63D5-EFEB-5362-082E-E1445AABA596}"/>
              </a:ext>
            </a:extLst>
          </p:cNvPr>
          <p:cNvSpPr txBox="1"/>
          <p:nvPr/>
        </p:nvSpPr>
        <p:spPr>
          <a:xfrm>
            <a:off x="111469" y="7648504"/>
            <a:ext cx="42365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audience is influenced by product rating quality.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prefer to order products with higher ratings, especially in the Furniture sub-category, which enjoys high trust and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on the other hand, are less preferred due to low ratings, which directly impacts their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Potential: This sub-category can improve performance by recommending high-rated Table products to these users.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is highly loyal and satisfied—they do not return products, even in cases of low product popularity.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E31965-DF9D-B262-75E2-A6C5A170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89" y="10172486"/>
            <a:ext cx="4086086" cy="184228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4780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5241C-C1B2-5BB3-EDD6-20CECAF50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7BBD0C0C-280D-BAAA-75A3-2F3286A34B7C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DB2E7-869D-729A-89C3-62E9F7D15CDD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1D1C7-1693-0AB2-B593-3B5701B912EA}"/>
              </a:ext>
            </a:extLst>
          </p:cNvPr>
          <p:cNvSpPr txBox="1"/>
          <p:nvPr/>
        </p:nvSpPr>
        <p:spPr>
          <a:xfrm>
            <a:off x="4348065" y="2087463"/>
            <a:ext cx="7843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PRODUCT RATING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Positive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product rating increases, customer orders increase.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rating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Low rating &amp; low orders → underperforming but show potential.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1, Adjusted R² = 1 → Perfectly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1897B-8268-2CF7-490E-DBA49BDB573F}"/>
              </a:ext>
            </a:extLst>
          </p:cNvPr>
          <p:cNvSpPr txBox="1"/>
          <p:nvPr/>
        </p:nvSpPr>
        <p:spPr>
          <a:xfrm>
            <a:off x="5913899" y="-1713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41CF9-F3FC-0C70-08AE-2E9979A165ED}"/>
              </a:ext>
            </a:extLst>
          </p:cNvPr>
          <p:cNvSpPr txBox="1"/>
          <p:nvPr/>
        </p:nvSpPr>
        <p:spPr>
          <a:xfrm>
            <a:off x="111469" y="2087463"/>
            <a:ext cx="42365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audience is influenced by product rating quality.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prefer to order products with higher ratings, especially in the Furniture sub-category, which enjoys high trust and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on the other hand, are less preferred due to low ratings, which directly impacts their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Potential: This sub-category can improve performance by recommending high-rated Table products to these users.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is highly loyal and satisfied—they do not return products, even in cases of low product popularity.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74DDB-2261-073F-CA70-08933AF07420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 Central Region – Weekend Orders – Regular Consumer – Marketing Channel: Direct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22F301-853A-8082-6B6A-67B23121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89" y="4611445"/>
            <a:ext cx="4086086" cy="1842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2FCE81-33E4-E407-E1AE-B131E3D67E67}"/>
              </a:ext>
            </a:extLst>
          </p:cNvPr>
          <p:cNvSpPr txBox="1"/>
          <p:nvPr/>
        </p:nvSpPr>
        <p:spPr>
          <a:xfrm>
            <a:off x="7539135" y="7682926"/>
            <a:ext cx="291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and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delay–order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time-sensitive behavior, where shipping speed outweighs price in decision-making.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D8329-9420-27BF-A764-47792F662299}"/>
              </a:ext>
            </a:extLst>
          </p:cNvPr>
          <p:cNvSpPr txBox="1"/>
          <p:nvPr/>
        </p:nvSpPr>
        <p:spPr>
          <a:xfrm>
            <a:off x="1763483" y="7682926"/>
            <a:ext cx="5159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top-rated Furniture and Table products in Direct campaigns—especially in personalized mailers, product detail pages, or “Recommended for You” carousels.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Actively filter out or improve low-rated Table products, and promote well-rated alternatives within the same price and style range to tap into this segment’s trust preference.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taglines like “Loved by 1000+ Buyers” or “Top Rated. Trusted. Timeless.” to align with this segment’s psychology.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Emphasize loyalty benefits (e.g., “You trust, we deliver”), and use real customer reviews to further strengthen product positioning.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88ACCC-7221-0D1D-5CCA-1967A2B54D66}"/>
              </a:ext>
            </a:extLst>
          </p:cNvPr>
          <p:cNvSpPr txBox="1"/>
          <p:nvPr/>
        </p:nvSpPr>
        <p:spPr>
          <a:xfrm>
            <a:off x="2080724" y="-4763036"/>
            <a:ext cx="45533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express delivery options for Furniture and Tables for Referral-driven traffic to prevent order drop-offs and returns.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relying solely on discounts to push Table sales; instead, ensure realistic and fast delivery timelines are highlighted.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urgency-based messaging like “Delivered Before the Weekend” or “Buy Today, Use Tomorrow” tailored to this segment.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Clearly tag products with delivery timelines, and reroute Table logistics for faster dispatch to minimize dissatisfaction and returns.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F6783-E9EE-592E-61E2-5B518A92E70D}"/>
              </a:ext>
            </a:extLst>
          </p:cNvPr>
          <p:cNvSpPr txBox="1"/>
          <p:nvPr/>
        </p:nvSpPr>
        <p:spPr>
          <a:xfrm>
            <a:off x="7145066" y="-4763036"/>
            <a:ext cx="291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and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delay–order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time-sensitive behavior, where shipping speed outweighs price in decision-making.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3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C1C1D-A5AF-5C6E-CD47-9A7DA05FE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7BDFD73-E545-19F4-B524-E07A7CB18971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7DB82-02B6-5C63-48CC-1EF1A88FF558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F08FF-600F-663B-8B94-BA40E3D77D08}"/>
              </a:ext>
            </a:extLst>
          </p:cNvPr>
          <p:cNvSpPr txBox="1"/>
          <p:nvPr/>
        </p:nvSpPr>
        <p:spPr>
          <a:xfrm>
            <a:off x="5913899" y="-1713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AB3C0-E685-979D-AF07-8F394632D5A1}"/>
              </a:ext>
            </a:extLst>
          </p:cNvPr>
          <p:cNvSpPr txBox="1"/>
          <p:nvPr/>
        </p:nvSpPr>
        <p:spPr>
          <a:xfrm>
            <a:off x="7539135" y="1841967"/>
            <a:ext cx="2916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and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delay–order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time-sensitive behavior, where shipping speed outweighs price in decision-making.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9556E-8A55-64B4-527C-E094945E4639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 Central Region – Weekend Orders – Regular Consumer – Marketing Channel: Direct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F99918-D5E5-1CE6-65F0-CD0A097A835B}"/>
              </a:ext>
            </a:extLst>
          </p:cNvPr>
          <p:cNvSpPr txBox="1"/>
          <p:nvPr/>
        </p:nvSpPr>
        <p:spPr>
          <a:xfrm>
            <a:off x="4348065" y="-5319177"/>
            <a:ext cx="7843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PRODUCT RATING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Positive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product rating increases, customer orders increase.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rating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Low rating &amp; low orders → underperforming but show potential.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1, Adjusted R² = 1 → Perfectly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4D928-9F87-8D5B-D1A0-A8F7224EFA22}"/>
              </a:ext>
            </a:extLst>
          </p:cNvPr>
          <p:cNvSpPr txBox="1"/>
          <p:nvPr/>
        </p:nvSpPr>
        <p:spPr>
          <a:xfrm>
            <a:off x="111469" y="-5319177"/>
            <a:ext cx="42365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audience is influenced by product rating quality.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prefer to order products with higher ratings, especially in the Furniture sub-category, which enjoys high trust and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on the other hand, are less preferred due to low ratings, which directly impacts their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Potential: This sub-category can improve performance by recommending high-rated Table products to these users.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is highly loyal and satisfied—they do not return products, even in cases of low product popularity.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49EBD7-16FC-3836-5A73-A0B83473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89" y="-2795195"/>
            <a:ext cx="4086086" cy="1842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937BC2-712A-D6D9-D247-9CB4AE2BDBF4}"/>
              </a:ext>
            </a:extLst>
          </p:cNvPr>
          <p:cNvSpPr txBox="1"/>
          <p:nvPr/>
        </p:nvSpPr>
        <p:spPr>
          <a:xfrm>
            <a:off x="1763483" y="1841967"/>
            <a:ext cx="5159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top-rated Furniture and Table products in Direct campaigns—especially in personalized mailers, product detail pages, or “Recommended for You” carousels.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Actively filter out or improve low-rated Table products, and promote well-rated alternatives within the same price and style range to tap into this segment’s trust preference.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taglines like “Loved by 1000+ Buyers” or “Top Rated. Trusted. Timeless.” to align with this segment’s psychology.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Emphasize loyalty benefits (e.g., “You trust, we deliver”), and use real customer reviews to further strengthen product positioning.</a:t>
            </a:r>
          </a:p>
        </p:txBody>
      </p:sp>
    </p:spTree>
    <p:extLst>
      <p:ext uri="{BB962C8B-B14F-4D97-AF65-F5344CB8AC3E}">
        <p14:creationId xmlns:p14="http://schemas.microsoft.com/office/powerpoint/2010/main" val="95340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BC6C-F95B-CEB9-C235-57D766DD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BE5FEC40-7C53-30D3-2F88-FD827162F6B1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FFEAB-BF04-95BE-90A3-4E54593CE2FC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EEC30-A8F2-7EAF-ECE7-16EACF2E5EC9}"/>
              </a:ext>
            </a:extLst>
          </p:cNvPr>
          <p:cNvSpPr txBox="1"/>
          <p:nvPr/>
        </p:nvSpPr>
        <p:spPr>
          <a:xfrm>
            <a:off x="4348065" y="2087463"/>
            <a:ext cx="7843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PRODUCT RATING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Positive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product rating increases, customer orders increase.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rating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Low rating &amp; low orders → underperforming but show potential.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1, Adjusted R² = 1 → Perfectly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910A3-7DC2-C8F4-802D-79F960994D5D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37CBF-8D6A-7040-0C70-BD62070672CD}"/>
              </a:ext>
            </a:extLst>
          </p:cNvPr>
          <p:cNvSpPr txBox="1"/>
          <p:nvPr/>
        </p:nvSpPr>
        <p:spPr>
          <a:xfrm>
            <a:off x="111469" y="2087463"/>
            <a:ext cx="42365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audience is influenced by product rating quality.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prefer to order products with higher ratings, especially in the Furniture sub-category, which enjoys high trust and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on the other hand, are less preferred due to low ratings, which directly impacts their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Potential: This sub-category can improve performance by recommending high-rated Table products to these users.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is highly loyal and satisfied—they do not return products, even in cases of low product popularity.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4F6FB-BCE7-AF26-E0AF-8E9D56FAD4F2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–East Region – Weekend Orders – Regular Consumer – Marketing </a:t>
            </a:r>
            <a:r>
              <a:rPr lang="en-US" dirty="0" err="1"/>
              <a:t>Channel:Ads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316D4-0A2C-1790-0518-DFDCD64B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89" y="4611445"/>
            <a:ext cx="4086086" cy="1842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DBF8F-DA83-97F0-2B46-1CB438ADA9FF}"/>
              </a:ext>
            </a:extLst>
          </p:cNvPr>
          <p:cNvSpPr txBox="1"/>
          <p:nvPr/>
        </p:nvSpPr>
        <p:spPr>
          <a:xfrm>
            <a:off x="7539135" y="7589620"/>
            <a:ext cx="2916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Bookcase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rating–order behavior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quality-first mindset, especially when influenced by ads and visuals.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D77D0-80C8-1842-6FAC-C10D59AB420E}"/>
              </a:ext>
            </a:extLst>
          </p:cNvPr>
          <p:cNvSpPr txBox="1"/>
          <p:nvPr/>
        </p:nvSpPr>
        <p:spPr>
          <a:xfrm>
            <a:off x="1763483" y="7589620"/>
            <a:ext cx="51598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Reoptimize Ad-driven campaigns to promote only high-rated Furniture, Chairs, and Bookcase products for East region buyers.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Curate a “Top Rated Picks” carousel for Bookcase sub-category and suppress low-rated SKUs from ad exposure to prevent conversion drop.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Include rating badges (e.g., ⭐4.5+) and customer review snippets directly in creatives to build instant trust.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“Rated High by People Like You” or “Only the Best Make It Here” to reinforce the quality-first mindset and convert intent to action.</a:t>
            </a:r>
          </a:p>
        </p:txBody>
      </p:sp>
    </p:spTree>
    <p:extLst>
      <p:ext uri="{BB962C8B-B14F-4D97-AF65-F5344CB8AC3E}">
        <p14:creationId xmlns:p14="http://schemas.microsoft.com/office/powerpoint/2010/main" val="248633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84525-732C-941F-941F-D4E0429FA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DECE898-DF22-6938-492A-81E1F7A20759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05B9-0A4D-6138-D5CE-C64F8F3EC035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7ED51-0E28-DA1F-33BF-BD45A497432F}"/>
              </a:ext>
            </a:extLst>
          </p:cNvPr>
          <p:cNvSpPr txBox="1"/>
          <p:nvPr/>
        </p:nvSpPr>
        <p:spPr>
          <a:xfrm>
            <a:off x="4348065" y="-5246392"/>
            <a:ext cx="7843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PRODUCT RATING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Positive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product rating increases, customer orders increase.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rating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Low rating &amp; low orders → underperforming but show potential.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1, Adjusted R² = 1 → Perfectly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D48CC-9706-9242-B535-46698201D790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71A14-2898-61C0-D4C4-0551F6898970}"/>
              </a:ext>
            </a:extLst>
          </p:cNvPr>
          <p:cNvSpPr txBox="1"/>
          <p:nvPr/>
        </p:nvSpPr>
        <p:spPr>
          <a:xfrm>
            <a:off x="111469" y="-5246392"/>
            <a:ext cx="42365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Direct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audience is influenced by product rating quality.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prefer to order products with higher ratings, especially in the Furniture sub-category, which enjoys high trust and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on the other hand, are less preferred due to low ratings, which directly impacts their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Potential: This sub-category can improve performance by recommending high-rated Table products to these users.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is highly loyal and satisfied—they do not return products, even in cases of low product popularity.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75891-53B4-E866-8B75-C23D8DEF9341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–East Region – Weekend Orders – Regular Consumer – Marketing </a:t>
            </a:r>
            <a:r>
              <a:rPr lang="en-US" dirty="0" err="1"/>
              <a:t>Channel:Ads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E4747-A922-E4BF-464E-CFB24FC8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89" y="-2722410"/>
            <a:ext cx="4086086" cy="1842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12432-30F4-2C89-8A4C-39D2026BCF83}"/>
              </a:ext>
            </a:extLst>
          </p:cNvPr>
          <p:cNvSpPr txBox="1"/>
          <p:nvPr/>
        </p:nvSpPr>
        <p:spPr>
          <a:xfrm>
            <a:off x="7539135" y="1841967"/>
            <a:ext cx="2916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Bookcase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rating–order behavior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quality-first mindset, especially when influenced by ads and visuals.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39DE7-5C39-5EE5-07C5-956795743A99}"/>
              </a:ext>
            </a:extLst>
          </p:cNvPr>
          <p:cNvSpPr txBox="1"/>
          <p:nvPr/>
        </p:nvSpPr>
        <p:spPr>
          <a:xfrm>
            <a:off x="1763483" y="1841967"/>
            <a:ext cx="51598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Reoptimize Ad-driven campaigns to promote only high-rated Furniture, Chairs, and Bookcase products for East region buyers.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Curate a “Top Rated Picks” carousel for Bookcase sub-category and suppress low-rated SKUs from ad exposure to prevent conversion drop.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Include rating badges (e.g., ⭐4.5+) and customer review snippets directly in creatives to build instant trust.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“Rated High by People Like You” or “Only the Best Make It Here” to reinforce the quality-first mindset and convert intent to action.</a:t>
            </a:r>
          </a:p>
        </p:txBody>
      </p:sp>
    </p:spTree>
    <p:extLst>
      <p:ext uri="{BB962C8B-B14F-4D97-AF65-F5344CB8AC3E}">
        <p14:creationId xmlns:p14="http://schemas.microsoft.com/office/powerpoint/2010/main" val="3127958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CFCD-03F4-68C9-916A-7AA9B1E46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6E4EF99-2CC4-A2EA-8032-F636082CC5C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67EBE-80CC-3C12-4C40-A6F3302F1A60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44443-EC14-CD47-AE6A-959CA5F3807A}"/>
              </a:ext>
            </a:extLst>
          </p:cNvPr>
          <p:cNvSpPr txBox="1"/>
          <p:nvPr/>
        </p:nvSpPr>
        <p:spPr>
          <a:xfrm>
            <a:off x="4348065" y="2087463"/>
            <a:ext cx="78439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East Region – Weekend Orders – Regular Customers – Marketing Channel: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Slope\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discount rate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Low discount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Bookcases: Low discount &amp; moderate orders → good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Moderate discount &amp; moderate orders.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High discount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0.81, Adjusted R² = 0.72 → Strong and reliable trend..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04EDB-135B-B1D6-D348-3CC20EF57369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06463-800E-E69C-D8EC-1CE71F8131F2}"/>
              </a:ext>
            </a:extLst>
          </p:cNvPr>
          <p:cNvSpPr txBox="1"/>
          <p:nvPr/>
        </p:nvSpPr>
        <p:spPr>
          <a:xfrm>
            <a:off x="111469" y="2087463"/>
            <a:ext cx="4236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East Region – Weekend Orders – Regular/Retaining Consumers via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not influenced by discounts.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tend to place more orders for products with lower discounts, showing a preference for value and perceived product quality over promotions.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 and Bookcases perform strongly without deep discounts.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perform poorly despite higher discounts, indicating discount resistance and potential quality concerns.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Discount Sensitivity: These users ignore high discounts and show more trust in consistent pricing and product value.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1B5ED-4BE2-392A-4685-9DAF95158EF7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–East Region – Weekend Orders – Regular Consumer – Marketing Channel: Email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F696A-0520-D73B-07C0-11D9867E334C}"/>
              </a:ext>
            </a:extLst>
          </p:cNvPr>
          <p:cNvSpPr txBox="1"/>
          <p:nvPr/>
        </p:nvSpPr>
        <p:spPr>
          <a:xfrm>
            <a:off x="7539135" y="-4617620"/>
            <a:ext cx="2916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Bookcase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the rating–order behavior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quality-first mindset, especially when influenced by ads and visuals.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67D89-094F-B739-1E0E-8D4F6F3B03D3}"/>
              </a:ext>
            </a:extLst>
          </p:cNvPr>
          <p:cNvSpPr txBox="1"/>
          <p:nvPr/>
        </p:nvSpPr>
        <p:spPr>
          <a:xfrm>
            <a:off x="1763483" y="-4617620"/>
            <a:ext cx="51598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Reoptimize Ad-driven campaigns to promote only high-rated Furniture, Chairs, and Bookcase products for East region buyers.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Curate a “Top Rated Picks” carousel for Bookcase sub-category and suppress low-rated SKUs from ad exposure to prevent conversion drop.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Include rating badges (e.g., ⭐4.5+) and customer review snippets directly in creatives to build instant trust.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“Rated High by People Like You” or “Only the Best Make It Here” to reinforce the quality-first mindset and convert intent to action.</a:t>
            </a:r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06AFB157-98A2-6869-C438-AA9B87078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7" y="4832927"/>
            <a:ext cx="4117005" cy="18341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03DBEC-433D-B71E-5154-9C2D3C5B8A11}"/>
              </a:ext>
            </a:extLst>
          </p:cNvPr>
          <p:cNvSpPr txBox="1"/>
          <p:nvPr/>
        </p:nvSpPr>
        <p:spPr>
          <a:xfrm>
            <a:off x="7492479" y="7589620"/>
            <a:ext cx="3125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Furnishings, Bookcases, Chairs,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discount–order inverse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rational, quality-driven purchase behavior, especially when influenced via email campaigns.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A3A04-D6CF-4913-737C-47E93789471B}"/>
              </a:ext>
            </a:extLst>
          </p:cNvPr>
          <p:cNvSpPr txBox="1"/>
          <p:nvPr/>
        </p:nvSpPr>
        <p:spPr>
          <a:xfrm>
            <a:off x="1716828" y="7589620"/>
            <a:ext cx="51598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pushing high-discount products in email campaigns. Instead, highlight product value, durability, and quality—especially for Bookcases and Chairs.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Promote Furnishings and Bookcases using messaging like “Quality Over Discounts” or “Smart Buys, Trusted by Regulars” to match audience mindset.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Reframe Table promotions with trust-building signals (e.g., user reviews, usage tips, or material specs) instead of focusing on discount tags.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“Why Pay Less for Less?” or “We Don’t Cut Corners, Just Prices” sparingly—only for well-rated, value-backed products.</a:t>
            </a:r>
          </a:p>
        </p:txBody>
      </p:sp>
    </p:spTree>
    <p:extLst>
      <p:ext uri="{BB962C8B-B14F-4D97-AF65-F5344CB8AC3E}">
        <p14:creationId xmlns:p14="http://schemas.microsoft.com/office/powerpoint/2010/main" val="935014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08BF1-261A-BB04-822D-D879832E0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B9AB6F4-FD4B-00D4-E130-278AEB002AA5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9750-417F-0629-33CA-2ED8E34DF331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3D381-5FFE-1804-6EFE-7B5F21B6A4DF}"/>
              </a:ext>
            </a:extLst>
          </p:cNvPr>
          <p:cNvSpPr txBox="1"/>
          <p:nvPr/>
        </p:nvSpPr>
        <p:spPr>
          <a:xfrm>
            <a:off x="4348065" y="-5471577"/>
            <a:ext cx="78439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East Region – Weekend Orders – Regular Customers – Marketing Channel: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Slope\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discount rate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Low discount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Bookcases: Low discount &amp; moderate orders → good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Moderate discount &amp; moderate orders.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High discount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0.81, Adjusted R² = 0.72 → Strong and reliable trend..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A134-31AF-005D-BEAF-1B40ACC3BE70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F80B6-9A3D-C6CA-6B30-F6C824B80357}"/>
              </a:ext>
            </a:extLst>
          </p:cNvPr>
          <p:cNvSpPr txBox="1"/>
          <p:nvPr/>
        </p:nvSpPr>
        <p:spPr>
          <a:xfrm>
            <a:off x="111469" y="-5471577"/>
            <a:ext cx="4236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East Region – Weekend Orders – Regular/Retaining Consumers via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not influenced by discounts.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tend to place more orders for products with lower discounts, showing a preference for value and perceived product quality over promotions.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 and Bookcases perform strongly without deep discounts.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perform poorly despite higher discounts, indicating discount resistance and potential quality concerns.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Discount Sensitivity: These users ignore high discounts and show more trust in consistent pricing and product value.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B4A3C-5CFE-A559-ACF4-83F7F078BB59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–East Region – Weekend Orders – Regular Consumer – Marketing Channel: Email</a:t>
            </a:r>
            <a:endParaRPr lang="en-GB" dirty="0"/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50BBCCBA-32B6-BDFB-E409-67B3EAAC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77" y="-2726113"/>
            <a:ext cx="4117005" cy="18341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E7B73-AF4C-A794-B1BA-78B55F54A0E4}"/>
              </a:ext>
            </a:extLst>
          </p:cNvPr>
          <p:cNvSpPr txBox="1"/>
          <p:nvPr/>
        </p:nvSpPr>
        <p:spPr>
          <a:xfrm>
            <a:off x="7492479" y="1841967"/>
            <a:ext cx="3125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Furnishings, Bookcases, Chairs,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discount–order inverse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rational, quality-driven purchase behavior, especially when influenced via email campaigns.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051FD-8744-1D99-98BD-D8DFF3A6FF8F}"/>
              </a:ext>
            </a:extLst>
          </p:cNvPr>
          <p:cNvSpPr txBox="1"/>
          <p:nvPr/>
        </p:nvSpPr>
        <p:spPr>
          <a:xfrm>
            <a:off x="1716828" y="1841967"/>
            <a:ext cx="51598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pushing high-discount products in email campaigns. Instead, highlight product value, durability, and quality—especially for Bookcases and Chairs.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Promote Furnishings and Bookcases using messaging like “Quality Over Discounts” or “Smart Buys, Trusted by Regulars” to match audience mindset.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Reframe Table promotions with trust-building signals (e.g., user reviews, usage tips, or material specs) instead of focusing on discount tags.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“Why Pay Less for Less?” or “We Don’t Cut Corners, Just Prices” sparingly—only for well-rated, value-backed products.</a:t>
            </a:r>
          </a:p>
        </p:txBody>
      </p:sp>
    </p:spTree>
    <p:extLst>
      <p:ext uri="{BB962C8B-B14F-4D97-AF65-F5344CB8AC3E}">
        <p14:creationId xmlns:p14="http://schemas.microsoft.com/office/powerpoint/2010/main" val="4204844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D6999A-2B7E-ECDA-C03B-42929E7A992A}"/>
              </a:ext>
            </a:extLst>
          </p:cNvPr>
          <p:cNvSpPr/>
          <p:nvPr/>
        </p:nvSpPr>
        <p:spPr>
          <a:xfrm>
            <a:off x="5017151" y="353483"/>
            <a:ext cx="2147565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5FD4AE-4218-6807-B8E5-CB544A7E884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!!menu_text">
            <a:extLst>
              <a:ext uri="{FF2B5EF4-FFF2-40B4-BE49-F238E27FC236}">
                <a16:creationId xmlns:a16="http://schemas.microsoft.com/office/drawing/2014/main" id="{49C45112-06B5-D467-6D2C-91990F1A0ECA}"/>
              </a:ext>
            </a:extLst>
          </p:cNvPr>
          <p:cNvSpPr txBox="1"/>
          <p:nvPr/>
        </p:nvSpPr>
        <p:spPr>
          <a:xfrm>
            <a:off x="5349224" y="799697"/>
            <a:ext cx="792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OVERALL</a:t>
            </a:r>
          </a:p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INSIGHTS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C8D57A28-B11A-D3CB-423A-DFE873054D46}"/>
              </a:ext>
            </a:extLst>
          </p:cNvPr>
          <p:cNvSpPr/>
          <p:nvPr/>
        </p:nvSpPr>
        <p:spPr>
          <a:xfrm>
            <a:off x="5640870" y="443761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97E73-6380-E99E-154E-7C61490A03F4}"/>
              </a:ext>
            </a:extLst>
          </p:cNvPr>
          <p:cNvSpPr txBox="1"/>
          <p:nvPr/>
        </p:nvSpPr>
        <p:spPr>
          <a:xfrm>
            <a:off x="110791" y="1624512"/>
            <a:ext cx="32388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629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83.30%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1.86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25.09%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244B0-7762-2A39-5BDB-61B77D3ADD9B}"/>
              </a:ext>
            </a:extLst>
          </p:cNvPr>
          <p:cNvSpPr txBox="1"/>
          <p:nvPr/>
        </p:nvSpPr>
        <p:spPr>
          <a:xfrm>
            <a:off x="110791" y="4910943"/>
            <a:ext cx="32388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1,168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4,526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873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C7EDA0-0E27-7D5A-2457-704454FA28D6}"/>
              </a:ext>
            </a:extLst>
          </p:cNvPr>
          <p:cNvSpPr txBox="1"/>
          <p:nvPr/>
        </p:nvSpPr>
        <p:spPr>
          <a:xfrm>
            <a:off x="8667749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$233,078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$240,915 (includes $22,760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–$7,837 (Loss)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1D318A-FCFC-533B-CD31-394BDEAF36E0}"/>
              </a:ext>
            </a:extLst>
          </p:cNvPr>
          <p:cNvSpPr txBox="1"/>
          <p:nvPr/>
        </p:nvSpPr>
        <p:spPr>
          <a:xfrm>
            <a:off x="4099179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5.22%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4.01 days.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55369-2E8F-1C69-9792-B380675505EA}"/>
              </a:ext>
            </a:extLst>
          </p:cNvPr>
          <p:cNvSpPr txBox="1"/>
          <p:nvPr/>
        </p:nvSpPr>
        <p:spPr>
          <a:xfrm>
            <a:off x="4024541" y="1623710"/>
            <a:ext cx="41429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Advertisements, Social Media, and Email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UPI, Net Banking, and Cash on Delivery (COD)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High, and Low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Promo Discounts, No Discount, and Clearance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FABAD-75B1-6620-150D-DD642E9C1971}"/>
              </a:ext>
            </a:extLst>
          </p:cNvPr>
          <p:cNvSpPr txBox="1"/>
          <p:nvPr/>
        </p:nvSpPr>
        <p:spPr>
          <a:xfrm>
            <a:off x="8698653" y="63567"/>
            <a:ext cx="86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sz="1400" b="1" kern="0" spc="0" dirty="0">
                <a:solidFill>
                  <a:schemeClr val="bg1"/>
                </a:solidFill>
                <a:latin typeface="Darker Grotesque SemiBold"/>
              </a:rPr>
              <a:t>Central</a:t>
            </a:r>
            <a:endParaRPr lang="en-US" sz="1400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48D9F-1090-4AD7-2273-27CA0BEAB0D2}"/>
              </a:ext>
            </a:extLst>
          </p:cNvPr>
          <p:cNvSpPr txBox="1"/>
          <p:nvPr/>
        </p:nvSpPr>
        <p:spPr>
          <a:xfrm>
            <a:off x="9413122" y="63567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East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E424D-ABC9-816E-6618-4FD134B17334}"/>
              </a:ext>
            </a:extLst>
          </p:cNvPr>
          <p:cNvSpPr txBox="1"/>
          <p:nvPr/>
        </p:nvSpPr>
        <p:spPr>
          <a:xfrm>
            <a:off x="10310697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South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63073-7647-CAB2-DC17-5BF95AE80347}"/>
              </a:ext>
            </a:extLst>
          </p:cNvPr>
          <p:cNvSpPr txBox="1"/>
          <p:nvPr/>
        </p:nvSpPr>
        <p:spPr>
          <a:xfrm>
            <a:off x="11177369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West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956D6-DAAE-A12A-D640-39D6F5A71EB7}"/>
              </a:ext>
            </a:extLst>
          </p:cNvPr>
          <p:cNvSpPr txBox="1"/>
          <p:nvPr/>
        </p:nvSpPr>
        <p:spPr>
          <a:xfrm>
            <a:off x="12862238" y="1624512"/>
            <a:ext cx="34134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673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85.43%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2.08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14.00%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CD5E5-5CE1-78E7-EB97-1FFB92A58651}"/>
              </a:ext>
            </a:extLst>
          </p:cNvPr>
          <p:cNvSpPr txBox="1"/>
          <p:nvPr/>
        </p:nvSpPr>
        <p:spPr>
          <a:xfrm>
            <a:off x="12862238" y="4910943"/>
            <a:ext cx="3413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1,400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5,184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970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FE8A7-20F3-9C2B-3B4B-B326293F368F}"/>
              </a:ext>
            </a:extLst>
          </p:cNvPr>
          <p:cNvSpPr txBox="1"/>
          <p:nvPr/>
        </p:nvSpPr>
        <p:spPr>
          <a:xfrm>
            <a:off x="21419196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$325,365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$302,894 (includes $33,309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$22,397 (Profit)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9A3F0-E902-C543-999E-6DE1FF55B93C}"/>
              </a:ext>
            </a:extLst>
          </p:cNvPr>
          <p:cNvSpPr txBox="1"/>
          <p:nvPr/>
        </p:nvSpPr>
        <p:spPr>
          <a:xfrm>
            <a:off x="16850626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5.89%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3.94 days.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4B6F8-5734-85A4-923C-96719D620ADA}"/>
              </a:ext>
            </a:extLst>
          </p:cNvPr>
          <p:cNvSpPr txBox="1"/>
          <p:nvPr/>
        </p:nvSpPr>
        <p:spPr>
          <a:xfrm>
            <a:off x="16775988" y="1623710"/>
            <a:ext cx="41429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Social Media, Email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Credit Card, Net Banking, and Cash on Delivery (COD)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Low and Critical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 and Bulk Deal</a:t>
            </a:r>
          </a:p>
        </p:txBody>
      </p:sp>
      <p:sp>
        <p:nvSpPr>
          <p:cNvPr id="32" name="Graphic 12">
            <a:hlinkClick r:id="rId3" action="ppaction://hlinksldjump"/>
            <a:extLst>
              <a:ext uri="{FF2B5EF4-FFF2-40B4-BE49-F238E27FC236}">
                <a16:creationId xmlns:a16="http://schemas.microsoft.com/office/drawing/2014/main" id="{E1312446-E995-71A9-FEFA-3DF26606B6BF}"/>
              </a:ext>
            </a:extLst>
          </p:cNvPr>
          <p:cNvSpPr/>
          <p:nvPr/>
        </p:nvSpPr>
        <p:spPr>
          <a:xfrm>
            <a:off x="6348201" y="688514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A84D6-6610-EEB0-8934-B1FF6564E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D6EA7A-55BE-27DE-D2E2-82C6F4A8FFC2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0289A-ABB0-43B0-DD24-0C3AD7FC26F6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BBD04-EC27-DBB9-93C7-ED148535899D}"/>
              </a:ext>
            </a:extLst>
          </p:cNvPr>
          <p:cNvSpPr txBox="1"/>
          <p:nvPr/>
        </p:nvSpPr>
        <p:spPr>
          <a:xfrm>
            <a:off x="4348065" y="2087463"/>
            <a:ext cx="7843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SHIPPING DELAY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 Customers – Marketing Channel: Ads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Fast delivery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Moderate delay &amp; high orders → stable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Long delay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0.72, Adjusted R² = 0.59 → Moderately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DDE23-0832-ADD7-50D5-CE41C75CF3E4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94986-324B-A153-0108-EAC0790077CD}"/>
              </a:ext>
            </a:extLst>
          </p:cNvPr>
          <p:cNvSpPr txBox="1"/>
          <p:nvPr/>
        </p:nvSpPr>
        <p:spPr>
          <a:xfrm>
            <a:off x="111469" y="2087463"/>
            <a:ext cx="4236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Regular/Retaining Consumers via Ads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audience exhibits urgent purchase behavior—they prefer quick delivery, and order volume drops as shipping delay increases.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and Chairs see high orders due to faster delivery timelines.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face low demand as they suffer from shipping delays, despite being part of the same category.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consists of loyal buyers who do not return products, even in cases of moderate delay.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48B70-DF0F-39E7-EA2C-0E926CCEBF96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–South Region – Weekend Orders – Regular Consumer – Marketing Channel: Ads</a:t>
            </a:r>
            <a:endParaRPr lang="en-GB" dirty="0"/>
          </a:p>
        </p:txBody>
      </p:sp>
      <p:pic>
        <p:nvPicPr>
          <p:cNvPr id="5122" name="Picture 2" descr="Uploaded image">
            <a:extLst>
              <a:ext uri="{FF2B5EF4-FFF2-40B4-BE49-F238E27FC236}">
                <a16:creationId xmlns:a16="http://schemas.microsoft.com/office/drawing/2014/main" id="{9139AC03-81A8-FB70-FDF7-3D7003F2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51" y="4524937"/>
            <a:ext cx="4589318" cy="208684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5AF5B-3A54-08D8-13C7-25BEF17FDF67}"/>
              </a:ext>
            </a:extLst>
          </p:cNvPr>
          <p:cNvSpPr txBox="1"/>
          <p:nvPr/>
        </p:nvSpPr>
        <p:spPr>
          <a:xfrm>
            <a:off x="7492479" y="7496314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Clearly follow the inverse delay–order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speed-oriented and loyal customer mindset, especially when influenced by Ads.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C111E-4038-86C2-E396-883FFB8E156D}"/>
              </a:ext>
            </a:extLst>
          </p:cNvPr>
          <p:cNvSpPr txBox="1"/>
          <p:nvPr/>
        </p:nvSpPr>
        <p:spPr>
          <a:xfrm>
            <a:off x="1716828" y="7496314"/>
            <a:ext cx="5159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fast dispatch and express delivery options for Tables to close the performance gap and match Furniture-level demand.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Leverage ad messaging like “Delivered Before the Weekend” or “Fast Furniture. Faster Comfort.” to meet urgency expectations.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delivery badges like “Ships in 24Hrs” or “Quick Arrival Guarantee” for all high-interest SKUs.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Focus logistics optimization in Southern zones, ensuring regional warehouses are stocked for weekend-ready fulfillment.</a:t>
            </a:r>
          </a:p>
        </p:txBody>
      </p:sp>
    </p:spTree>
    <p:extLst>
      <p:ext uri="{BB962C8B-B14F-4D97-AF65-F5344CB8AC3E}">
        <p14:creationId xmlns:p14="http://schemas.microsoft.com/office/powerpoint/2010/main" val="1298604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09BD-624E-816D-37C1-D31E22D0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119EA422-B746-D16C-DFD6-D5C72D99ECAE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ACA0-3818-4D95-81D6-848567FDC8ED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F2CDA-7C68-058F-913A-601B07C08076}"/>
              </a:ext>
            </a:extLst>
          </p:cNvPr>
          <p:cNvSpPr txBox="1"/>
          <p:nvPr/>
        </p:nvSpPr>
        <p:spPr>
          <a:xfrm>
            <a:off x="4348065" y="-5339698"/>
            <a:ext cx="7843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SHIPPING DELAY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 Customers – Marketing Channel: Ads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Fast delivery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Moderate delay &amp; high orders → stable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Long delay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0.72, Adjusted R² = 0.59 → Moderately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836D0-5681-DBBF-C0D5-D742E2F5852F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0A876-C417-8463-D284-68FC5716BFC3}"/>
              </a:ext>
            </a:extLst>
          </p:cNvPr>
          <p:cNvSpPr txBox="1"/>
          <p:nvPr/>
        </p:nvSpPr>
        <p:spPr>
          <a:xfrm>
            <a:off x="111469" y="-5339698"/>
            <a:ext cx="4236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Regular/Retaining Consumers via Ads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audience exhibits urgent purchase behavior—they prefer quick delivery, and order volume drops as shipping delay increases.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and Chairs see high orders due to faster delivery timelines.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face low demand as they suffer from shipping delays, despite being part of the same category.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consists of loyal buyers who do not return products, even in cases of moderate delay.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9CA35-A52A-45C6-19AB-6E8074C41E20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–South Region – Weekend Orders – Regular Consumer – Marketing Channel: Ads</a:t>
            </a:r>
            <a:endParaRPr lang="en-GB" dirty="0"/>
          </a:p>
        </p:txBody>
      </p:sp>
      <p:pic>
        <p:nvPicPr>
          <p:cNvPr id="5122" name="Picture 2" descr="Uploaded image">
            <a:extLst>
              <a:ext uri="{FF2B5EF4-FFF2-40B4-BE49-F238E27FC236}">
                <a16:creationId xmlns:a16="http://schemas.microsoft.com/office/drawing/2014/main" id="{2AE1B9F5-27F9-E6A6-4CAB-F9E98C9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51" y="-2902224"/>
            <a:ext cx="4589318" cy="208684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DBA12-6A20-70C6-1CE1-5C7833A9CD93}"/>
              </a:ext>
            </a:extLst>
          </p:cNvPr>
          <p:cNvSpPr txBox="1"/>
          <p:nvPr/>
        </p:nvSpPr>
        <p:spPr>
          <a:xfrm>
            <a:off x="7492479" y="1841967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Clearly follow the inverse delay–order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speed-oriented and loyal customer mindset, especially when influenced by Ads.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D1390-F022-255C-2BEB-D7367B32D092}"/>
              </a:ext>
            </a:extLst>
          </p:cNvPr>
          <p:cNvSpPr txBox="1"/>
          <p:nvPr/>
        </p:nvSpPr>
        <p:spPr>
          <a:xfrm>
            <a:off x="1716828" y="1841967"/>
            <a:ext cx="5159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fast dispatch and express delivery options for Tables to close the performance gap and match Furniture-level demand.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Leverage ad messaging like “Delivered Before the Weekend” or “Fast Furniture. Faster Comfort.” to meet urgency expectations.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delivery badges like “Ships in 24Hrs” or “Quick Arrival Guarantee” for all high-interest SKUs.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Focus logistics optimization in Southern zones, ensuring regional warehouses are stocked for weekend-ready fulfillment.</a:t>
            </a:r>
          </a:p>
        </p:txBody>
      </p:sp>
    </p:spTree>
    <p:extLst>
      <p:ext uri="{BB962C8B-B14F-4D97-AF65-F5344CB8AC3E}">
        <p14:creationId xmlns:p14="http://schemas.microsoft.com/office/powerpoint/2010/main" val="956410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64B2-0C35-D12A-983A-C2766979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60FEAD3F-087A-138C-1153-7FB1BF2ED97F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0473D-9F37-D0DB-F678-AF1DFE3BCB8C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E13D0-430A-A3DD-2154-C17E8538C5CA}"/>
              </a:ext>
            </a:extLst>
          </p:cNvPr>
          <p:cNvSpPr txBox="1"/>
          <p:nvPr/>
        </p:nvSpPr>
        <p:spPr>
          <a:xfrm>
            <a:off x="4348065" y="2087463"/>
            <a:ext cx="7843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 Customers – Marketing Channel: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discount rate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Low discount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Moderate discount &amp; high orders → strong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High discount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0.97, Adjusted R² = 0.94 → Very strong and highly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981C8-6551-FF4A-E905-CC066B8D682E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10798-ED2C-C0F8-933D-55C3757B0059}"/>
              </a:ext>
            </a:extLst>
          </p:cNvPr>
          <p:cNvSpPr txBox="1"/>
          <p:nvPr/>
        </p:nvSpPr>
        <p:spPr>
          <a:xfrm>
            <a:off x="111469" y="2087463"/>
            <a:ext cx="4236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Regular/Retaining Consumers via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not influenced by discounts.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value trust, quality, and consistency over price cuts.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 and Furnishings receive high orders even at low or moderate discounts, proving the segment's quality-first mindset.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despite being offered at the highest discount, show low demand, as discount is not the key purchase driver.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Behavior Pattern: All sub-categories lie on the regression line, reinforcing the predictable negative correlation between discounts and orders in this segment.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15874-8AAF-C832-DE1F-7A2472E040F1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–South Region – Weekend Orders – Regular Consumer – Marketing Channel: Email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CCCA0-31EA-1480-D683-2901BE00EA83}"/>
              </a:ext>
            </a:extLst>
          </p:cNvPr>
          <p:cNvSpPr txBox="1"/>
          <p:nvPr/>
        </p:nvSpPr>
        <p:spPr>
          <a:xfrm>
            <a:off x="7492479" y="-4249369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Furniture, Chairs,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Clearly follow the inverse delay–order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speed-oriented and loyal customer mindset, especially when influenced by Ads.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DF694-BD58-2D2A-8EB7-8489060BC321}"/>
              </a:ext>
            </a:extLst>
          </p:cNvPr>
          <p:cNvSpPr txBox="1"/>
          <p:nvPr/>
        </p:nvSpPr>
        <p:spPr>
          <a:xfrm>
            <a:off x="1716828" y="-4249369"/>
            <a:ext cx="5159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fast dispatch and express delivery options for Tables to close the performance gap and match Furniture-level demand.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Leverage ad messaging like “Delivered Before the Weekend” or “Fast Furniture. Faster Comfort.” to meet urgency expectations.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delivery badges like “Ships in 24Hrs” or “Quick Arrival Guarantee” for all high-interest SKUs.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Focus logistics optimization in Southern zones, ensuring regional warehouses are stocked for weekend-ready fulfillment.</a:t>
            </a:r>
          </a:p>
        </p:txBody>
      </p:sp>
      <p:pic>
        <p:nvPicPr>
          <p:cNvPr id="7170" name="Picture 2" descr="Uploaded image">
            <a:extLst>
              <a:ext uri="{FF2B5EF4-FFF2-40B4-BE49-F238E27FC236}">
                <a16:creationId xmlns:a16="http://schemas.microsoft.com/office/drawing/2014/main" id="{346D0E2D-3593-A425-58B6-164B22A3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23" y="4602869"/>
            <a:ext cx="4511386" cy="20089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35209-0467-22E1-DFE2-1B1C193F7D5C}"/>
              </a:ext>
            </a:extLst>
          </p:cNvPr>
          <p:cNvSpPr txBox="1"/>
          <p:nvPr/>
        </p:nvSpPr>
        <p:spPr>
          <a:xfrm>
            <a:off x="7492479" y="7337695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Chairs, Furnishings,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a clear discount–order inverse pattern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value-driven, non-price-sensitive behavior typical of email-engaged loyal customers.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6FA56-0D00-3811-6E27-6CA071B8307E}"/>
              </a:ext>
            </a:extLst>
          </p:cNvPr>
          <p:cNvSpPr txBox="1"/>
          <p:nvPr/>
        </p:nvSpPr>
        <p:spPr>
          <a:xfrm>
            <a:off x="1716828" y="7337695"/>
            <a:ext cx="5159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De-emphasize discounts in email campaigns for this segment; instead, focus on product reliability, craftsmanship, and user stories.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Promote Chairs and Furnishings with messaging like “Loved for Comfort, Not for Discount” or “Every Order Earns Trust.”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Reposition Table promotions by showcasing design quality, reviews, and durability instead of discount tags.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trust-building banners like “Smart Buyers Know Quality” or “Good Taste Doesn’t Wait for Sales” to reflect the segment’s mindset.</a:t>
            </a:r>
          </a:p>
        </p:txBody>
      </p:sp>
    </p:spTree>
    <p:extLst>
      <p:ext uri="{BB962C8B-B14F-4D97-AF65-F5344CB8AC3E}">
        <p14:creationId xmlns:p14="http://schemas.microsoft.com/office/powerpoint/2010/main" val="1351699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D661-C53D-4DAA-A50C-C32BE5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30B6272-7B09-522F-37AE-C8D97FB49212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97865-4D77-88BB-4D23-FDD23E98FE8E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8B554-F627-DCE8-5B43-F030D752EBA0}"/>
              </a:ext>
            </a:extLst>
          </p:cNvPr>
          <p:cNvSpPr txBox="1"/>
          <p:nvPr/>
        </p:nvSpPr>
        <p:spPr>
          <a:xfrm>
            <a:off x="4348065" y="-5059780"/>
            <a:ext cx="7843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 Customers – Marketing Channel: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discount rate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Low discount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Moderate discount &amp; high orders → strong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High discount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0.97, Adjusted R² = 0.94 → Very strong and highly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A73B6-465D-C732-8A53-00522437F008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146E7-8BB0-8477-2E85-7DA9EB269236}"/>
              </a:ext>
            </a:extLst>
          </p:cNvPr>
          <p:cNvSpPr txBox="1"/>
          <p:nvPr/>
        </p:nvSpPr>
        <p:spPr>
          <a:xfrm>
            <a:off x="111469" y="-5059780"/>
            <a:ext cx="4236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South Region – Weekend Orders – Regular/Retaining Consumers via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not influenced by discounts.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value trust, quality, and consistency over price cuts.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 and Furnishings receive high orders even at low or moderate discounts, proving the segment's quality-first mindset.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despite being offered at the highest discount, show low demand, as discount is not the key purchase driver.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Behavior Pattern: All sub-categories lie on the regression line, reinforcing the predictable negative correlation between discounts and orders in this segment.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EAA57-2493-A3C8-92B9-317871B2C004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–South Region – Weekend Orders – Regular Consumer – Marketing Channel: Email</a:t>
            </a:r>
            <a:endParaRPr lang="en-GB" dirty="0"/>
          </a:p>
        </p:txBody>
      </p:sp>
      <p:pic>
        <p:nvPicPr>
          <p:cNvPr id="7170" name="Picture 2" descr="Uploaded image">
            <a:extLst>
              <a:ext uri="{FF2B5EF4-FFF2-40B4-BE49-F238E27FC236}">
                <a16:creationId xmlns:a16="http://schemas.microsoft.com/office/drawing/2014/main" id="{AE2F1DF3-65CD-D3FA-36C0-6FA53F40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23" y="-2544374"/>
            <a:ext cx="4511386" cy="200890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C3D16-BD0B-2E1F-B63F-2C573E06D92D}"/>
              </a:ext>
            </a:extLst>
          </p:cNvPr>
          <p:cNvSpPr txBox="1"/>
          <p:nvPr/>
        </p:nvSpPr>
        <p:spPr>
          <a:xfrm>
            <a:off x="7492479" y="2056572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Chairs, Furnishings, Tables → On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Follow a clear discount–order inverse pattern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value-driven, non-price-sensitive behavior typical of email-engaged loyal customers.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DC17A-E95C-D10D-96D0-597507285AC2}"/>
              </a:ext>
            </a:extLst>
          </p:cNvPr>
          <p:cNvSpPr txBox="1"/>
          <p:nvPr/>
        </p:nvSpPr>
        <p:spPr>
          <a:xfrm>
            <a:off x="1716828" y="2056572"/>
            <a:ext cx="5159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De-emphasize discounts in email campaigns for this segment; instead, focus on product reliability, craftsmanship, and user stories.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Promote Chairs and Furnishings with messaging like “Loved for Comfort, Not for Discount” or “Every Order Earns Trust.”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Reposition Table promotions by showcasing design quality, reviews, and durability instead of discount tags.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trust-building banners like “Smart Buyers Know Quality” or “Good Taste Doesn’t Wait for Sales” to reflect the segment’s mindset.</a:t>
            </a:r>
          </a:p>
        </p:txBody>
      </p:sp>
    </p:spTree>
    <p:extLst>
      <p:ext uri="{BB962C8B-B14F-4D97-AF65-F5344CB8AC3E}">
        <p14:creationId xmlns:p14="http://schemas.microsoft.com/office/powerpoint/2010/main" val="846540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E226-DB3A-D248-4228-1B97E4E84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39DA8A48-BD38-0893-AE27-043ECD2B4340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47D82-DAB5-9798-7A67-6210A77871B4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26302-D7DC-6624-6F52-5B6C5F5F3A6F}"/>
              </a:ext>
            </a:extLst>
          </p:cNvPr>
          <p:cNvSpPr txBox="1"/>
          <p:nvPr/>
        </p:nvSpPr>
        <p:spPr>
          <a:xfrm>
            <a:off x="4348065" y="1905506"/>
            <a:ext cx="784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West Region – Weekend Orders – Regular Customers – Marketing Channel: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Slope, As product rating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Low rating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&amp; Bookcases: Moderate rating &amp; moderate orders.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High rating but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0.71, Adjusted R² = 0.57 → Moderately reliable trend.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product return rates also increase. Furnishings: Show a high return rate due to longer shipping delays. Tables &amp; Chairs: Shorter delays and lower return behavior. Regression Fit: Strong upward trend indicating clear delivery sensitivity.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E8E4A-3CF9-F88B-CC0E-6B8824248BEF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6F65C-8A97-EEAF-0E04-0ADADF5EDB1C}"/>
              </a:ext>
            </a:extLst>
          </p:cNvPr>
          <p:cNvSpPr txBox="1"/>
          <p:nvPr/>
        </p:nvSpPr>
        <p:spPr>
          <a:xfrm>
            <a:off x="111469" y="1829846"/>
            <a:ext cx="42365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West Region – Weekend Orders – Email Channel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Ordering Behavior: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don’t rely on product ratings—they order based on practical need, not reviews. Chairs have high orders despite low ratings.</a:t>
            </a:r>
          </a:p>
          <a:p>
            <a:r>
              <a:rPr lang="en-US" dirty="0">
                <a:solidFill>
                  <a:schemeClr val="bg1"/>
                </a:solidFill>
              </a:rPr>
              <a:t>Post-Purchase Behavior: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are highly sensitive to shipping delays—especially for Furnishings, which leads to higher returns if delayed.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C7D43-1CDD-314D-D4EF-75A9CF85B054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–West Region – Weekend Orders – Regular Consumer – Marketing Channel: Email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447139-B3F6-4883-39E1-5111AC93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65" y="4861121"/>
            <a:ext cx="4078214" cy="187377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0DFEA-A6AE-059D-2565-9A08FC038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30" y="4861121"/>
            <a:ext cx="3664524" cy="19968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5F9F30-6323-2CEE-1DC7-3A169A7A3DCD}"/>
              </a:ext>
            </a:extLst>
          </p:cNvPr>
          <p:cNvSpPr txBox="1"/>
          <p:nvPr/>
        </p:nvSpPr>
        <p:spPr>
          <a:xfrm>
            <a:off x="7492479" y="7897531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✅ Products follow the rating–order and delay–return regression lines.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need-driven but delivery-sensitive mindset—they ignore reviews but expect fast delivery to avoid returns..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C52AE-F889-8793-945E-4D50DF47D69F}"/>
              </a:ext>
            </a:extLst>
          </p:cNvPr>
          <p:cNvSpPr txBox="1"/>
          <p:nvPr/>
        </p:nvSpPr>
        <p:spPr>
          <a:xfrm>
            <a:off x="1716828" y="7897531"/>
            <a:ext cx="5159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rating-based promotions—focus on practical value and functional appeal (e.g., space-saving, multi-use designs).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fast delivery, especially for Furnishings, to minimize returns.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shipping speed in emails using badges like “Fast Delivery” or “Weekend-Ready Dispatch.”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“Fits Your Need, Fast to Your Home” or “Comfort Delivered On Time” to align with urgency expectations.</a:t>
            </a:r>
          </a:p>
        </p:txBody>
      </p:sp>
    </p:spTree>
    <p:extLst>
      <p:ext uri="{BB962C8B-B14F-4D97-AF65-F5344CB8AC3E}">
        <p14:creationId xmlns:p14="http://schemas.microsoft.com/office/powerpoint/2010/main" val="4207263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4C6CF-3E9C-725C-5FB0-6AC794C4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6128989E-9C26-103F-694F-9E803D06858E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F4104-B6F0-504D-9E4E-3FB4F0A57FDE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B57B7-00D8-3D32-E2D9-FEA02AE394AA}"/>
              </a:ext>
            </a:extLst>
          </p:cNvPr>
          <p:cNvSpPr txBox="1"/>
          <p:nvPr/>
        </p:nvSpPr>
        <p:spPr>
          <a:xfrm>
            <a:off x="4348065" y="-5059174"/>
            <a:ext cx="784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West Region – Weekend Orders – Regular Customers – Marketing Channel: Email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Slope, As product rating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Chairs: Low rating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 &amp; Bookcases: Moderate rating &amp; moderate orders.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High rating but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0.71, Adjusted R² = 0.57 → Moderately reliable trend.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product return rates also increase. Furnishings: Show a high return rate due to longer shipping delays. Tables &amp; Chairs: Shorter delays and lower return behavior. Regression Fit: Strong upward trend indicating clear delivery sensitivity.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51A73-44BC-D63A-6426-7DA2D60FFA80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9F727-E348-BE0D-95FA-8797CDE3A958}"/>
              </a:ext>
            </a:extLst>
          </p:cNvPr>
          <p:cNvSpPr txBox="1"/>
          <p:nvPr/>
        </p:nvSpPr>
        <p:spPr>
          <a:xfrm>
            <a:off x="111469" y="-5134834"/>
            <a:ext cx="42365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West Region – Weekend Orders – Email Channel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Ordering Behavior: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Customers don’t rely on product ratings—they order based on practical need, not reviews. Chairs have high orders despite low ratings.</a:t>
            </a:r>
          </a:p>
          <a:p>
            <a:r>
              <a:rPr lang="en-US" dirty="0">
                <a:solidFill>
                  <a:schemeClr val="bg1"/>
                </a:solidFill>
              </a:rPr>
              <a:t>Post-Purchase Behavior: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are highly sensitive to shipping delays—especially for Furnishings, which leads to higher returns if delayed.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F04B-2A41-1CE7-8963-4594324BF773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–West Region – Weekend Orders – Regular Consumer – Marketing Channel: Email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702B00-1D9F-4017-8397-AE0F7D56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65" y="-2103559"/>
            <a:ext cx="4078214" cy="187377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8ADE4C-0201-1034-9CB3-B2B448B8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30" y="-2103559"/>
            <a:ext cx="3664524" cy="19968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66894-4291-9B75-7BFD-E3577F39B803}"/>
              </a:ext>
            </a:extLst>
          </p:cNvPr>
          <p:cNvSpPr txBox="1"/>
          <p:nvPr/>
        </p:nvSpPr>
        <p:spPr>
          <a:xfrm>
            <a:off x="7492479" y="2056572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✅ Products follow the rating–order and delay–return regression lines.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need-driven but delivery-sensitive mindset—they ignore reviews but expect fast delivery to avoid returns..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42F51-53F7-6BCC-37DA-15E95B0F59E5}"/>
              </a:ext>
            </a:extLst>
          </p:cNvPr>
          <p:cNvSpPr txBox="1"/>
          <p:nvPr/>
        </p:nvSpPr>
        <p:spPr>
          <a:xfrm>
            <a:off x="1716828" y="2056572"/>
            <a:ext cx="5159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rating-based promotions—focus on practical value and functional appeal (e.g., space-saving, multi-use designs).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fast delivery, especially for Furnishings, to minimize returns.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shipping speed in emails using badges like “Fast Delivery” or “Weekend-Ready Dispatch.”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“Fits Your Need, Fast to Your Home” or “Comfort Delivered On Time” to align with urgency expectations.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CCF5D-EBBB-966C-649D-29CD5BFB6684}"/>
              </a:ext>
            </a:extLst>
          </p:cNvPr>
          <p:cNvSpPr txBox="1"/>
          <p:nvPr/>
        </p:nvSpPr>
        <p:spPr>
          <a:xfrm>
            <a:off x="4348065" y="7653159"/>
            <a:ext cx="784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discount rate increases, order volume decreases.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orders at low discount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Bookcase &amp; Tables: High discounts but low orders → underperformers.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0.99, Adjusted R² = 0.99 → Extremely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E9F47-56A9-606A-9FC9-75675DEBB74F}"/>
              </a:ext>
            </a:extLst>
          </p:cNvPr>
          <p:cNvSpPr txBox="1"/>
          <p:nvPr/>
        </p:nvSpPr>
        <p:spPr>
          <a:xfrm>
            <a:off x="111469" y="7653159"/>
            <a:ext cx="4236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West Region – Weekend Orders – Regular Consumers – Marketing Channel: Social Media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Ordering Behavior: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not influenced by discounts. Even at high discount rates, they don’t increase orders.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gets high orders with low discounts, while Bookcase and Table have low orders despite heavy discounts.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Return 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are loyal buyers with zero product return activity, regardless of product or discount level.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6BD27E-7266-DE04-25EE-A4A9E8AC6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32" y="9592692"/>
            <a:ext cx="4963218" cy="226726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4963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7FED6-262D-189B-E523-5EA37547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C085736-D26B-4314-7C2C-1CF6B4A25AF9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42867-D12A-FEE2-FD6F-2837A8957ED9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19C4B-C561-9E47-5A28-84805F3F54DF}"/>
              </a:ext>
            </a:extLst>
          </p:cNvPr>
          <p:cNvSpPr txBox="1"/>
          <p:nvPr/>
        </p:nvSpPr>
        <p:spPr>
          <a:xfrm>
            <a:off x="4348065" y="1905506"/>
            <a:ext cx="784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discount rate increases, order volume decreases.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orders at low discount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Bookcase &amp; Tables: High discounts but low orders → underperformers.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0.99, Adjusted R² = 0.99 → Extremely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6D37F-1D03-512D-AE56-CDF36BEFC836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588B6-95FA-33FB-F6C5-0BBA9E8CBC0D}"/>
              </a:ext>
            </a:extLst>
          </p:cNvPr>
          <p:cNvSpPr txBox="1"/>
          <p:nvPr/>
        </p:nvSpPr>
        <p:spPr>
          <a:xfrm>
            <a:off x="111469" y="1905506"/>
            <a:ext cx="4236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West Region – Weekend Orders – Regular Consumers – Marketing Channel: Social Media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Ordering Behavior: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not influenced by discounts. Even at high discount rates, they don’t increase orders.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gets high orders with low discounts, while Bookcase and Table have low orders despite heavy discounts.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Return 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are loyal buyers with zero product return activity, regardless of product or discount level.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5977E-946F-DCF7-578F-5EEF4579ABFF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–West Region – Weekend Orders – Regular Consumer – Marketing Channel: Social Media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88E28-39C4-4CBA-10F7-13B8D2138764}"/>
              </a:ext>
            </a:extLst>
          </p:cNvPr>
          <p:cNvSpPr txBox="1"/>
          <p:nvPr/>
        </p:nvSpPr>
        <p:spPr>
          <a:xfrm>
            <a:off x="7492479" y="-3778665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✅ Products follow the rating–order and delay–return regression lines.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need-driven but delivery-sensitive mindset—they ignore reviews but expect fast delivery to avoid returns..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7984A1-B7F6-7BA4-34FF-985AAC8767FB}"/>
              </a:ext>
            </a:extLst>
          </p:cNvPr>
          <p:cNvSpPr txBox="1"/>
          <p:nvPr/>
        </p:nvSpPr>
        <p:spPr>
          <a:xfrm>
            <a:off x="1716828" y="-3778665"/>
            <a:ext cx="5159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rating-based promotions—focus on practical value and functional appeal (e.g., space-saving, multi-use designs).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fast delivery, especially for Furnishings, to minimize returns.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shipping speed in emails using badges like “Fast Delivery” or “Weekend-Ready Dispatch.”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“Fits Your Need, Fast to Your Home” or “Comfort Delivered On Time” to align with urgency expectations.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889E2-6930-2566-2DCC-267E9099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32" y="3845039"/>
            <a:ext cx="4963218" cy="22672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53A3E-5AEE-9F5A-776B-3223F9C426B1}"/>
              </a:ext>
            </a:extLst>
          </p:cNvPr>
          <p:cNvSpPr txBox="1"/>
          <p:nvPr/>
        </p:nvSpPr>
        <p:spPr>
          <a:xfrm>
            <a:off x="7492479" y="7524307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✅ Products follow a strong negative discount–order slope (R² = 0.99, Adjusted R² = 0.99).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value-first, non-bargain-seeking mindset—they buy for style, utility, or brand perception, not price cuts.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FCACB-2C20-A4D6-A7AF-142B1CC581AF}"/>
              </a:ext>
            </a:extLst>
          </p:cNvPr>
          <p:cNvSpPr txBox="1"/>
          <p:nvPr/>
        </p:nvSpPr>
        <p:spPr>
          <a:xfrm>
            <a:off x="1716828" y="7524307"/>
            <a:ext cx="5159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discount-heavy promotions on social media; instead, highlight design, lifestyle fit, and visual appeal.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Promote Furniture with aesthetic-rich creatives and messages like “Own the Look” or “Styled for Everyday Living.”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Suppress low-performing Bookcase/Table SKUs with high discounts; instead, reposition better-designed alternatives.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 trust with lines like “Trusted by Many, Returned by None” to match their loyalty behavior.</a:t>
            </a:r>
          </a:p>
        </p:txBody>
      </p:sp>
    </p:spTree>
    <p:extLst>
      <p:ext uri="{BB962C8B-B14F-4D97-AF65-F5344CB8AC3E}">
        <p14:creationId xmlns:p14="http://schemas.microsoft.com/office/powerpoint/2010/main" val="3535454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91153-A7AC-D51F-ECCC-B4BE1229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B83BCD1-490F-BE34-A9DE-5A23F6A77A5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2AC88-A3FF-E625-8F94-631803A74592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B7E85-BF76-266F-BF0B-9EDA40F02793}"/>
              </a:ext>
            </a:extLst>
          </p:cNvPr>
          <p:cNvSpPr txBox="1"/>
          <p:nvPr/>
        </p:nvSpPr>
        <p:spPr>
          <a:xfrm>
            <a:off x="4348065" y="-4513951"/>
            <a:ext cx="7843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discount rate increases, order volume decreases.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High orders at low discount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Bookcase &amp; Tables: High discounts but low orders → underperformers.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0.99, Adjusted R² = 0.99 → Extremely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4B57B-B058-53F1-3ED4-11FE31D5384F}"/>
              </a:ext>
            </a:extLst>
          </p:cNvPr>
          <p:cNvSpPr txBox="1"/>
          <p:nvPr/>
        </p:nvSpPr>
        <p:spPr>
          <a:xfrm>
            <a:off x="5867412" y="-17138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81A86-1045-8160-D7A7-6C43CED992F5}"/>
              </a:ext>
            </a:extLst>
          </p:cNvPr>
          <p:cNvSpPr txBox="1"/>
          <p:nvPr/>
        </p:nvSpPr>
        <p:spPr>
          <a:xfrm>
            <a:off x="111469" y="-4513951"/>
            <a:ext cx="42365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West Region – Weekend Orders – Regular Consumers – Marketing Channel: Social Media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Ordering Behavior: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not influenced by discounts. Even at high discount rates, they don’t increase orders.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gets high orders with low discounts, while Bookcase and Table have low orders despite heavy discounts.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Return Behavior: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are loyal buyers with zero product return activity, regardless of product or discount level.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58769-2362-B869-D49E-AF0180E314E6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–West Region – Weekend Orders – Regular Consumer – Marketing Channel: Social Media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7CF70-EFDA-C926-150D-5E7CC7E490C0}"/>
              </a:ext>
            </a:extLst>
          </p:cNvPr>
          <p:cNvSpPr txBox="1"/>
          <p:nvPr/>
        </p:nvSpPr>
        <p:spPr>
          <a:xfrm>
            <a:off x="7492479" y="-3778665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✅ Products follow the rating–order and delay–return regression lines.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need-driven but delivery-sensitive mindset—they ignore reviews but expect fast delivery to avoid returns..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7B995-253C-9C0A-9D67-A74E2F885D9B}"/>
              </a:ext>
            </a:extLst>
          </p:cNvPr>
          <p:cNvSpPr txBox="1"/>
          <p:nvPr/>
        </p:nvSpPr>
        <p:spPr>
          <a:xfrm>
            <a:off x="1716828" y="-3778665"/>
            <a:ext cx="5159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rating-based promotions—focus on practical value and functional appeal (e.g., space-saving, multi-use designs).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Prioritize fast delivery, especially for Furnishings, to minimize returns.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shipping speed in emails using badges like “Fast Delivery” or “Weekend-Ready Dispatch.”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messaging like “Fits Your Need, Fast to Your Home” or “Comfort Delivered On Time” to align with urgency expectations.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97BC3-6FA7-ABF7-45DD-0097CCBE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32" y="-2574418"/>
            <a:ext cx="4963218" cy="22672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7963C-B290-4AB7-D578-7E0201001F27}"/>
              </a:ext>
            </a:extLst>
          </p:cNvPr>
          <p:cNvSpPr txBox="1"/>
          <p:nvPr/>
        </p:nvSpPr>
        <p:spPr>
          <a:xfrm>
            <a:off x="7492479" y="2056572"/>
            <a:ext cx="3125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✅ Products follow a strong negative discount–order slope (R² = 0.99, Adjusted R² = 0.99).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a value-first, non-bargain-seeking mindset—they buy for style, utility, or brand perception, not price cuts.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0FA13-B669-D454-77DF-5F36C23FF774}"/>
              </a:ext>
            </a:extLst>
          </p:cNvPr>
          <p:cNvSpPr txBox="1"/>
          <p:nvPr/>
        </p:nvSpPr>
        <p:spPr>
          <a:xfrm>
            <a:off x="1716828" y="2056572"/>
            <a:ext cx="5159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Avoid discount-heavy promotions on social media; instead, highlight design, lifestyle fit, and visual appeal.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Promote Furniture with aesthetic-rich creatives and messages like “Own the Look” or “Styled for Everyday Living.”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Suppress low-performing Bookcase/Table SKUs with high discounts; instead, reposition better-designed alternatives.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 trust with lines like “Trusted by Many, Returned by None” to match their loyalty behavior.</a:t>
            </a:r>
          </a:p>
        </p:txBody>
      </p:sp>
    </p:spTree>
    <p:extLst>
      <p:ext uri="{BB962C8B-B14F-4D97-AF65-F5344CB8AC3E}">
        <p14:creationId xmlns:p14="http://schemas.microsoft.com/office/powerpoint/2010/main" val="1955022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DEC90-880A-8749-ED9F-D8B869C9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14010D47-1F7E-F338-8A6B-6951A708185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9A653-77A2-2577-0375-5D29D9201940}"/>
              </a:ext>
            </a:extLst>
          </p:cNvPr>
          <p:cNvSpPr txBox="1"/>
          <p:nvPr/>
        </p:nvSpPr>
        <p:spPr>
          <a:xfrm>
            <a:off x="110791" y="1624512"/>
            <a:ext cx="34134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673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85.43%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2.08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14.00%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9EABBA-DF7E-E3AA-BC00-8756442328AD}"/>
              </a:ext>
            </a:extLst>
          </p:cNvPr>
          <p:cNvSpPr txBox="1"/>
          <p:nvPr/>
        </p:nvSpPr>
        <p:spPr>
          <a:xfrm>
            <a:off x="110791" y="4910943"/>
            <a:ext cx="3413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1,400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5,184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970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913105-7E29-33D1-99FD-C689A6787221}"/>
              </a:ext>
            </a:extLst>
          </p:cNvPr>
          <p:cNvSpPr txBox="1"/>
          <p:nvPr/>
        </p:nvSpPr>
        <p:spPr>
          <a:xfrm>
            <a:off x="8667749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$325,365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$302,894 (includes $33,309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$22,397 (Profit)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CEB17A-7B0E-C218-9664-CE0137F7FF2C}"/>
              </a:ext>
            </a:extLst>
          </p:cNvPr>
          <p:cNvSpPr txBox="1"/>
          <p:nvPr/>
        </p:nvSpPr>
        <p:spPr>
          <a:xfrm>
            <a:off x="4099179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5.89%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3.94 days.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50BD9-3594-D7CA-4D62-AB799E97CF84}"/>
              </a:ext>
            </a:extLst>
          </p:cNvPr>
          <p:cNvSpPr txBox="1"/>
          <p:nvPr/>
        </p:nvSpPr>
        <p:spPr>
          <a:xfrm>
            <a:off x="4024541" y="1623710"/>
            <a:ext cx="41429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Social Media, Email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Credit Card, Net Banking, and Cash on Delivery (COD)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Low and Critical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 and Bulk Deal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E9C56-2AAE-E03A-7975-214BC3AEACA9}"/>
              </a:ext>
            </a:extLst>
          </p:cNvPr>
          <p:cNvSpPr txBox="1"/>
          <p:nvPr/>
        </p:nvSpPr>
        <p:spPr>
          <a:xfrm>
            <a:off x="8698653" y="63567"/>
            <a:ext cx="86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sz="1400" dirty="0"/>
              <a:t>Central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B006-F49E-45C0-F68A-10EDC804EA23}"/>
              </a:ext>
            </a:extLst>
          </p:cNvPr>
          <p:cNvSpPr txBox="1"/>
          <p:nvPr/>
        </p:nvSpPr>
        <p:spPr>
          <a:xfrm>
            <a:off x="9413122" y="63567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b="1" kern="0" spc="0" dirty="0">
                <a:solidFill>
                  <a:schemeClr val="bg1"/>
                </a:solidFill>
                <a:latin typeface="Darker Grotesque SemiBold"/>
              </a:rPr>
              <a:t>East</a:t>
            </a:r>
            <a:endParaRPr lang="en-IN" sz="1400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73DF2-580C-A7FD-F6C4-5D8376BD9EF3}"/>
              </a:ext>
            </a:extLst>
          </p:cNvPr>
          <p:cNvSpPr txBox="1"/>
          <p:nvPr/>
        </p:nvSpPr>
        <p:spPr>
          <a:xfrm>
            <a:off x="10310697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South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F9586-A0D2-C1CA-9394-138096E4901A}"/>
              </a:ext>
            </a:extLst>
          </p:cNvPr>
          <p:cNvSpPr txBox="1"/>
          <p:nvPr/>
        </p:nvSpPr>
        <p:spPr>
          <a:xfrm>
            <a:off x="11177369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West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3DA20-A0AD-4527-E520-A27BE8394F8E}"/>
              </a:ext>
            </a:extLst>
          </p:cNvPr>
          <p:cNvSpPr txBox="1"/>
          <p:nvPr/>
        </p:nvSpPr>
        <p:spPr>
          <a:xfrm>
            <a:off x="-12259656" y="1624512"/>
            <a:ext cx="32388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629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83.30%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1.86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25.09%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B4150-1BB2-1B4F-9CC5-E75DBC462BD8}"/>
              </a:ext>
            </a:extLst>
          </p:cNvPr>
          <p:cNvSpPr txBox="1"/>
          <p:nvPr/>
        </p:nvSpPr>
        <p:spPr>
          <a:xfrm>
            <a:off x="-12259656" y="4910943"/>
            <a:ext cx="32388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1,168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4,526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873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23629-1225-EF51-819D-932B2D48CC5B}"/>
              </a:ext>
            </a:extLst>
          </p:cNvPr>
          <p:cNvSpPr txBox="1"/>
          <p:nvPr/>
        </p:nvSpPr>
        <p:spPr>
          <a:xfrm>
            <a:off x="-3702698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$233,078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$240,915 (includes $22,760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–$7,837 (Loss)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98430-7EA4-F154-891A-DCBB40EDAE52}"/>
              </a:ext>
            </a:extLst>
          </p:cNvPr>
          <p:cNvSpPr txBox="1"/>
          <p:nvPr/>
        </p:nvSpPr>
        <p:spPr>
          <a:xfrm>
            <a:off x="-8271268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5.22%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4.01 days.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E6A933-E227-8743-A9A9-7E1317D51AC6}"/>
              </a:ext>
            </a:extLst>
          </p:cNvPr>
          <p:cNvSpPr txBox="1"/>
          <p:nvPr/>
        </p:nvSpPr>
        <p:spPr>
          <a:xfrm>
            <a:off x="-8345906" y="1623710"/>
            <a:ext cx="41429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Advertisements, Social Media, and Email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UPI, Net Banking, and Cash on Delivery (COD)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High, and Low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Promo Discounts, No Discount, and Clearance Sales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3B9BD-6A6F-C776-D4A2-E5B5C6387988}"/>
              </a:ext>
            </a:extLst>
          </p:cNvPr>
          <p:cNvSpPr txBox="1"/>
          <p:nvPr/>
        </p:nvSpPr>
        <p:spPr>
          <a:xfrm>
            <a:off x="13312441" y="1624512"/>
            <a:ext cx="32388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512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82.73%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1.61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15.43%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76FD3-D8FD-B218-79BC-E2ACA229CEE2}"/>
              </a:ext>
            </a:extLst>
          </p:cNvPr>
          <p:cNvSpPr txBox="1"/>
          <p:nvPr/>
        </p:nvSpPr>
        <p:spPr>
          <a:xfrm>
            <a:off x="13312441" y="4910943"/>
            <a:ext cx="32388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822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3,167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647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A1D84-C75E-E66C-5C32-841BC5011A58}"/>
              </a:ext>
            </a:extLst>
          </p:cNvPr>
          <p:cNvSpPr txBox="1"/>
          <p:nvPr/>
        </p:nvSpPr>
        <p:spPr>
          <a:xfrm>
            <a:off x="21869399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$163,183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$158,287 (includes $15,819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$5,773 (Profit)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BDC513-DB28-E3BA-4943-25636C9C681A}"/>
              </a:ext>
            </a:extLst>
          </p:cNvPr>
          <p:cNvSpPr txBox="1"/>
          <p:nvPr/>
        </p:nvSpPr>
        <p:spPr>
          <a:xfrm>
            <a:off x="17300829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5.03%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3.97 days.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983CB-1C75-00F8-409F-59B245887492}"/>
              </a:ext>
            </a:extLst>
          </p:cNvPr>
          <p:cNvSpPr txBox="1"/>
          <p:nvPr/>
        </p:nvSpPr>
        <p:spPr>
          <a:xfrm>
            <a:off x="17226191" y="1623710"/>
            <a:ext cx="41429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Advertisements,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Referal</a:t>
            </a: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Credit Card, UPI and Net Banking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High, and Critical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 and Clearance Sales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EF77C33-689F-8AF5-42FA-C561A2D1F610}"/>
              </a:ext>
            </a:extLst>
          </p:cNvPr>
          <p:cNvSpPr/>
          <p:nvPr/>
        </p:nvSpPr>
        <p:spPr>
          <a:xfrm>
            <a:off x="5017151" y="353483"/>
            <a:ext cx="2147565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!!menu_text">
            <a:extLst>
              <a:ext uri="{FF2B5EF4-FFF2-40B4-BE49-F238E27FC236}">
                <a16:creationId xmlns:a16="http://schemas.microsoft.com/office/drawing/2014/main" id="{16B3227F-8385-1D64-CBAC-5492B99AEE7B}"/>
              </a:ext>
            </a:extLst>
          </p:cNvPr>
          <p:cNvSpPr txBox="1"/>
          <p:nvPr/>
        </p:nvSpPr>
        <p:spPr>
          <a:xfrm>
            <a:off x="5349224" y="799697"/>
            <a:ext cx="792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OVERALL</a:t>
            </a:r>
          </a:p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INSIGHTS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2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B9E4ADB0-E037-A5FC-40CE-3E8739BB26C9}"/>
              </a:ext>
            </a:extLst>
          </p:cNvPr>
          <p:cNvSpPr/>
          <p:nvPr/>
        </p:nvSpPr>
        <p:spPr>
          <a:xfrm>
            <a:off x="5640870" y="443761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Graphic 12">
            <a:hlinkClick r:id="rId3" action="ppaction://hlinksldjump"/>
            <a:extLst>
              <a:ext uri="{FF2B5EF4-FFF2-40B4-BE49-F238E27FC236}">
                <a16:creationId xmlns:a16="http://schemas.microsoft.com/office/drawing/2014/main" id="{11967C9C-FDCC-3627-BD09-BA067171CCFC}"/>
              </a:ext>
            </a:extLst>
          </p:cNvPr>
          <p:cNvSpPr/>
          <p:nvPr/>
        </p:nvSpPr>
        <p:spPr>
          <a:xfrm>
            <a:off x="6348201" y="688514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8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0BF-FA90-3C48-3575-1C241700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0120EE9B-B601-18FB-61BA-B35ABDFEBB4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0DA32-342A-A655-8366-793319524811}"/>
              </a:ext>
            </a:extLst>
          </p:cNvPr>
          <p:cNvSpPr txBox="1"/>
          <p:nvPr/>
        </p:nvSpPr>
        <p:spPr>
          <a:xfrm>
            <a:off x="110791" y="1624512"/>
            <a:ext cx="32388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512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82.73%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1.61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15.43%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0BCA2-176D-B9F9-3D96-A0CC107C4A31}"/>
              </a:ext>
            </a:extLst>
          </p:cNvPr>
          <p:cNvSpPr txBox="1"/>
          <p:nvPr/>
        </p:nvSpPr>
        <p:spPr>
          <a:xfrm>
            <a:off x="110791" y="4910943"/>
            <a:ext cx="32388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822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3,167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647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AF848-5C5D-4F0E-CC13-40EC1D821C6C}"/>
              </a:ext>
            </a:extLst>
          </p:cNvPr>
          <p:cNvSpPr txBox="1"/>
          <p:nvPr/>
        </p:nvSpPr>
        <p:spPr>
          <a:xfrm>
            <a:off x="8667749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$163,183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$158,287 (includes $15,819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$5,773 (Profit)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D65792-5675-F2E8-EE9A-81B6081DD08D}"/>
              </a:ext>
            </a:extLst>
          </p:cNvPr>
          <p:cNvSpPr txBox="1"/>
          <p:nvPr/>
        </p:nvSpPr>
        <p:spPr>
          <a:xfrm>
            <a:off x="4099179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5.03%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3.97 days.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5F500-16F1-70E9-7587-BF0E64527541}"/>
              </a:ext>
            </a:extLst>
          </p:cNvPr>
          <p:cNvSpPr txBox="1"/>
          <p:nvPr/>
        </p:nvSpPr>
        <p:spPr>
          <a:xfrm>
            <a:off x="4024541" y="1623710"/>
            <a:ext cx="41429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Advertisements,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Referal</a:t>
            </a: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Credit Card, UPI and Net Banking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High, and Critical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 and Clearance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120CB-B54B-2C98-30BC-9D73733EB5EA}"/>
              </a:ext>
            </a:extLst>
          </p:cNvPr>
          <p:cNvSpPr txBox="1"/>
          <p:nvPr/>
        </p:nvSpPr>
        <p:spPr>
          <a:xfrm>
            <a:off x="8698653" y="63567"/>
            <a:ext cx="86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sz="1400" dirty="0"/>
              <a:t>Central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FBDCE-1F3B-08DC-8DA9-AE1A0DA0C3C2}"/>
              </a:ext>
            </a:extLst>
          </p:cNvPr>
          <p:cNvSpPr txBox="1"/>
          <p:nvPr/>
        </p:nvSpPr>
        <p:spPr>
          <a:xfrm>
            <a:off x="9413122" y="63567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East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E5D39-BDE5-126E-D7D7-2B61F193A9B4}"/>
              </a:ext>
            </a:extLst>
          </p:cNvPr>
          <p:cNvSpPr txBox="1"/>
          <p:nvPr/>
        </p:nvSpPr>
        <p:spPr>
          <a:xfrm>
            <a:off x="10310697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b="1" kern="0" spc="0" dirty="0">
                <a:solidFill>
                  <a:schemeClr val="bg1"/>
                </a:solidFill>
                <a:latin typeface="Darker Grotesque SemiBold"/>
              </a:rPr>
              <a:t>South</a:t>
            </a:r>
            <a:endParaRPr lang="en-IN" sz="1400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54DDF-6AF3-9340-6CF9-DBCC80D401DA}"/>
              </a:ext>
            </a:extLst>
          </p:cNvPr>
          <p:cNvSpPr txBox="1"/>
          <p:nvPr/>
        </p:nvSpPr>
        <p:spPr>
          <a:xfrm>
            <a:off x="11177369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West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CD2B7-B353-7870-72EE-06029349DA15}"/>
              </a:ext>
            </a:extLst>
          </p:cNvPr>
          <p:cNvSpPr txBox="1"/>
          <p:nvPr/>
        </p:nvSpPr>
        <p:spPr>
          <a:xfrm>
            <a:off x="-12259656" y="1624512"/>
            <a:ext cx="34134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673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85.43%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2.08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14.00%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ED04D-035B-61CB-6285-FAF21DF2527C}"/>
              </a:ext>
            </a:extLst>
          </p:cNvPr>
          <p:cNvSpPr txBox="1"/>
          <p:nvPr/>
        </p:nvSpPr>
        <p:spPr>
          <a:xfrm>
            <a:off x="-12259656" y="4910943"/>
            <a:ext cx="3413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1,400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5,184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970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DDC51-9793-424C-041C-63C6A49E1EE8}"/>
              </a:ext>
            </a:extLst>
          </p:cNvPr>
          <p:cNvSpPr txBox="1"/>
          <p:nvPr/>
        </p:nvSpPr>
        <p:spPr>
          <a:xfrm>
            <a:off x="-3702698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$325,365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$302,894 (includes $33,309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$22,397 (Profit)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1BA14-C3FE-BAE2-B8BB-855D87D4ECBA}"/>
              </a:ext>
            </a:extLst>
          </p:cNvPr>
          <p:cNvSpPr txBox="1"/>
          <p:nvPr/>
        </p:nvSpPr>
        <p:spPr>
          <a:xfrm>
            <a:off x="-8271268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5.89%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3.94 days.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8B367-F689-1BB7-B69D-F71A63FF2AB1}"/>
              </a:ext>
            </a:extLst>
          </p:cNvPr>
          <p:cNvSpPr txBox="1"/>
          <p:nvPr/>
        </p:nvSpPr>
        <p:spPr>
          <a:xfrm>
            <a:off x="-8345906" y="1623710"/>
            <a:ext cx="41429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Social Media, Email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Credit Card, Net Banking, and Cash on Delivery (COD)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Low and Critical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 and Bulk Deal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4AF59-E1D8-5DEE-B3DA-08120C5BE4CE}"/>
              </a:ext>
            </a:extLst>
          </p:cNvPr>
          <p:cNvSpPr txBox="1"/>
          <p:nvPr/>
        </p:nvSpPr>
        <p:spPr>
          <a:xfrm>
            <a:off x="12645691" y="1624512"/>
            <a:ext cx="32388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686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84.30%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2.35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10.82%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C551CF-F456-8367-D357-0D8237E82551}"/>
              </a:ext>
            </a:extLst>
          </p:cNvPr>
          <p:cNvSpPr txBox="1"/>
          <p:nvPr/>
        </p:nvSpPr>
        <p:spPr>
          <a:xfrm>
            <a:off x="12645691" y="4910943"/>
            <a:ext cx="32388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1,611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6,134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1,044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DE55E9-0734-259A-C9C0-89DDC569EBF3}"/>
              </a:ext>
            </a:extLst>
          </p:cNvPr>
          <p:cNvSpPr txBox="1"/>
          <p:nvPr/>
        </p:nvSpPr>
        <p:spPr>
          <a:xfrm>
            <a:off x="21202649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$345,332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$333,771 (includes $34,409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$13,668 (Profit)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C7090-2EAA-451C-ECD5-32BB8E754372}"/>
              </a:ext>
            </a:extLst>
          </p:cNvPr>
          <p:cNvSpPr txBox="1"/>
          <p:nvPr/>
        </p:nvSpPr>
        <p:spPr>
          <a:xfrm>
            <a:off x="16634079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4.23%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3.93 days.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A60AD5-BD31-37C3-D49F-F8C4C2E99984}"/>
              </a:ext>
            </a:extLst>
          </p:cNvPr>
          <p:cNvSpPr txBox="1"/>
          <p:nvPr/>
        </p:nvSpPr>
        <p:spPr>
          <a:xfrm>
            <a:off x="16559441" y="1623710"/>
            <a:ext cx="41429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Email, Referral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Cash on Delivery (COD), Net Banking and UPI.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High, and Low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Discounts, and Clearance Sales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7B02248-F4CC-7295-61E3-961813D5C4DD}"/>
              </a:ext>
            </a:extLst>
          </p:cNvPr>
          <p:cNvSpPr/>
          <p:nvPr/>
        </p:nvSpPr>
        <p:spPr>
          <a:xfrm>
            <a:off x="5017151" y="353483"/>
            <a:ext cx="2147565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!!menu_text">
            <a:extLst>
              <a:ext uri="{FF2B5EF4-FFF2-40B4-BE49-F238E27FC236}">
                <a16:creationId xmlns:a16="http://schemas.microsoft.com/office/drawing/2014/main" id="{5E7895E1-FAD1-D89E-1ACA-09A27F7BCEFB}"/>
              </a:ext>
            </a:extLst>
          </p:cNvPr>
          <p:cNvSpPr txBox="1"/>
          <p:nvPr/>
        </p:nvSpPr>
        <p:spPr>
          <a:xfrm>
            <a:off x="5349224" y="799697"/>
            <a:ext cx="792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OVERALL</a:t>
            </a:r>
          </a:p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INSIGHTS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32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F0260F22-9F70-D190-9ADC-570F437DFFE4}"/>
              </a:ext>
            </a:extLst>
          </p:cNvPr>
          <p:cNvSpPr/>
          <p:nvPr/>
        </p:nvSpPr>
        <p:spPr>
          <a:xfrm>
            <a:off x="5640870" y="443761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Graphic 12">
            <a:hlinkClick r:id="rId3" action="ppaction://hlinksldjump"/>
            <a:extLst>
              <a:ext uri="{FF2B5EF4-FFF2-40B4-BE49-F238E27FC236}">
                <a16:creationId xmlns:a16="http://schemas.microsoft.com/office/drawing/2014/main" id="{CCC25208-51E0-514F-07F8-5B845C1BAB84}"/>
              </a:ext>
            </a:extLst>
          </p:cNvPr>
          <p:cNvSpPr/>
          <p:nvPr/>
        </p:nvSpPr>
        <p:spPr>
          <a:xfrm>
            <a:off x="6348201" y="688514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6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F77B-E9AD-C2F3-4F1D-22810B3A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5984108-B442-B784-0407-46719DA0BC26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26C0-2C99-3234-10EF-8B441E7F031C}"/>
              </a:ext>
            </a:extLst>
          </p:cNvPr>
          <p:cNvSpPr txBox="1"/>
          <p:nvPr/>
        </p:nvSpPr>
        <p:spPr>
          <a:xfrm>
            <a:off x="110791" y="1624512"/>
            <a:ext cx="32388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686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84.30%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2.35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10.82%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E0BA7-A448-23C2-77F0-5FF3162D6607}"/>
              </a:ext>
            </a:extLst>
          </p:cNvPr>
          <p:cNvSpPr txBox="1"/>
          <p:nvPr/>
        </p:nvSpPr>
        <p:spPr>
          <a:xfrm>
            <a:off x="110791" y="4910943"/>
            <a:ext cx="32388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1,611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6,134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1,044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94F073-5DC0-E65B-DE63-82CE40093334}"/>
              </a:ext>
            </a:extLst>
          </p:cNvPr>
          <p:cNvSpPr txBox="1"/>
          <p:nvPr/>
        </p:nvSpPr>
        <p:spPr>
          <a:xfrm>
            <a:off x="8667749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$345,332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$333,771 (includes $34,409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$13,668 (Profit)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EB98B-507C-DF0D-8148-7B9FBBEA5191}"/>
              </a:ext>
            </a:extLst>
          </p:cNvPr>
          <p:cNvSpPr txBox="1"/>
          <p:nvPr/>
        </p:nvSpPr>
        <p:spPr>
          <a:xfrm>
            <a:off x="4099179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4.23%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3.93 days.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5D890-CE00-441B-2D00-738C70B1AFDA}"/>
              </a:ext>
            </a:extLst>
          </p:cNvPr>
          <p:cNvSpPr txBox="1"/>
          <p:nvPr/>
        </p:nvSpPr>
        <p:spPr>
          <a:xfrm>
            <a:off x="4024541" y="1623710"/>
            <a:ext cx="414291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Email, Referral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Cash on Delivery (COD), Net Banking and UPI.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High, and Low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Discounts, and Clearance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0B84-DBF9-5769-0853-08432CFB036E}"/>
              </a:ext>
            </a:extLst>
          </p:cNvPr>
          <p:cNvSpPr txBox="1"/>
          <p:nvPr/>
        </p:nvSpPr>
        <p:spPr>
          <a:xfrm>
            <a:off x="8698653" y="63567"/>
            <a:ext cx="86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sz="1400" dirty="0"/>
              <a:t>Central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DCEAE-737D-2B3D-63B2-1C747C9FBF8A}"/>
              </a:ext>
            </a:extLst>
          </p:cNvPr>
          <p:cNvSpPr txBox="1"/>
          <p:nvPr/>
        </p:nvSpPr>
        <p:spPr>
          <a:xfrm>
            <a:off x="9413122" y="63567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East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16BFF-092C-5074-E161-D7470705837D}"/>
              </a:ext>
            </a:extLst>
          </p:cNvPr>
          <p:cNvSpPr txBox="1"/>
          <p:nvPr/>
        </p:nvSpPr>
        <p:spPr>
          <a:xfrm>
            <a:off x="10310697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dirty="0"/>
              <a:t>South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79012-101D-C875-AA22-7A037DEF2DC7}"/>
              </a:ext>
            </a:extLst>
          </p:cNvPr>
          <p:cNvSpPr txBox="1"/>
          <p:nvPr/>
        </p:nvSpPr>
        <p:spPr>
          <a:xfrm>
            <a:off x="11177369" y="63568"/>
            <a:ext cx="100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sz="1400" b="1" kern="0" spc="0" dirty="0">
                <a:solidFill>
                  <a:schemeClr val="bg1"/>
                </a:solidFill>
                <a:latin typeface="Darker Grotesque SemiBold"/>
              </a:rPr>
              <a:t>West</a:t>
            </a:r>
            <a:endParaRPr lang="en-IN" sz="1400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43C6D-B69C-3A5F-28E6-9D7A80EC66B5}"/>
              </a:ext>
            </a:extLst>
          </p:cNvPr>
          <p:cNvSpPr txBox="1"/>
          <p:nvPr/>
        </p:nvSpPr>
        <p:spPr>
          <a:xfrm>
            <a:off x="-12126306" y="1624512"/>
            <a:ext cx="32388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Customer Demographic Profile: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Unique Customers: 512 Customer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Repetition Rate: 82.73% 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Orders per Customer: 1.61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Discount Received: 15.43%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E0CC-4CAF-8885-DE03-49C8616F5EA0}"/>
              </a:ext>
            </a:extLst>
          </p:cNvPr>
          <p:cNvSpPr txBox="1"/>
          <p:nvPr/>
        </p:nvSpPr>
        <p:spPr>
          <a:xfrm>
            <a:off x="-12126306" y="4910943"/>
            <a:ext cx="32388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Overview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Orders: 822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Quantity Sold: 3,167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spc="110" dirty="0">
                <a:solidFill>
                  <a:schemeClr val="bg1"/>
                </a:solidFill>
                <a:latin typeface="Darker Grotesque" pitchFamily="2" charset="0"/>
              </a:rPr>
              <a:t>Total Unique Products Sold: 647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974BE-9D8D-1438-85C0-D9774ABD7B0F}"/>
              </a:ext>
            </a:extLst>
          </p:cNvPr>
          <p:cNvSpPr txBox="1"/>
          <p:nvPr/>
        </p:nvSpPr>
        <p:spPr>
          <a:xfrm>
            <a:off x="-3569348" y="1623710"/>
            <a:ext cx="34134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Financial Overview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Revenue: $163,183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Cost: $158,287 (includes $15,819 in additional/indirect costs)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Net Profit/Loss: $5,773 (Profit)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F3E76-EFD7-2D3A-E0BD-C2454FF015B8}"/>
              </a:ext>
            </a:extLst>
          </p:cNvPr>
          <p:cNvSpPr txBox="1"/>
          <p:nvPr/>
        </p:nvSpPr>
        <p:spPr>
          <a:xfrm>
            <a:off x="-8137918" y="4910943"/>
            <a:ext cx="4033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Operational Metrics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Product Return Rate: 5.03%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Average Shipping Delay: 3.97 days.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C9A51-4FB8-FA7B-94C4-B8929FFF3124}"/>
              </a:ext>
            </a:extLst>
          </p:cNvPr>
          <p:cNvSpPr txBox="1"/>
          <p:nvPr/>
        </p:nvSpPr>
        <p:spPr>
          <a:xfrm>
            <a:off x="-8212556" y="1623710"/>
            <a:ext cx="41429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Behavior Insights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Order Influencers: Majority influenced by Advertisements,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Referal</a:t>
            </a: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 and Direct Campaigns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Payment Methods: Credit Card, UPI and Net Banking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Shipping Modes: Standard Class, Second Class, and First Class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Common Order Priorities: Medium, High, and Critical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Preferred Discount Types: No Discount, Promo Discount and Clearance Sales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02AA1F-5BBB-4F07-4703-66C1CD88FA36}"/>
              </a:ext>
            </a:extLst>
          </p:cNvPr>
          <p:cNvSpPr/>
          <p:nvPr/>
        </p:nvSpPr>
        <p:spPr>
          <a:xfrm>
            <a:off x="5017151" y="353483"/>
            <a:ext cx="2147565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!!menu_text">
            <a:extLst>
              <a:ext uri="{FF2B5EF4-FFF2-40B4-BE49-F238E27FC236}">
                <a16:creationId xmlns:a16="http://schemas.microsoft.com/office/drawing/2014/main" id="{F0D00BEB-D451-16F6-A8FD-6F154969ACF6}"/>
              </a:ext>
            </a:extLst>
          </p:cNvPr>
          <p:cNvSpPr txBox="1"/>
          <p:nvPr/>
        </p:nvSpPr>
        <p:spPr>
          <a:xfrm>
            <a:off x="5349224" y="799697"/>
            <a:ext cx="792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OVERALL</a:t>
            </a:r>
          </a:p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INSIGHTS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5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DE39E7D7-8E12-F0CA-EF9D-31B4D46C770B}"/>
              </a:ext>
            </a:extLst>
          </p:cNvPr>
          <p:cNvSpPr/>
          <p:nvPr/>
        </p:nvSpPr>
        <p:spPr>
          <a:xfrm>
            <a:off x="5640870" y="443761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" name="Graphic 12">
            <a:hlinkClick r:id="rId3" action="ppaction://hlinksldjump"/>
            <a:extLst>
              <a:ext uri="{FF2B5EF4-FFF2-40B4-BE49-F238E27FC236}">
                <a16:creationId xmlns:a16="http://schemas.microsoft.com/office/drawing/2014/main" id="{989A72B9-33A7-5EB8-9CF3-B40C6C271865}"/>
              </a:ext>
            </a:extLst>
          </p:cNvPr>
          <p:cNvSpPr/>
          <p:nvPr/>
        </p:nvSpPr>
        <p:spPr>
          <a:xfrm>
            <a:off x="6348201" y="688514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4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BCF4B65D-7EAA-E790-B48C-87EE320B2C01}"/>
              </a:ext>
            </a:extLst>
          </p:cNvPr>
          <p:cNvSpPr/>
          <p:nvPr/>
        </p:nvSpPr>
        <p:spPr>
          <a:xfrm>
            <a:off x="3021453" y="320078"/>
            <a:ext cx="6149094" cy="6149094"/>
          </a:xfrm>
          <a:prstGeom prst="ellipse">
            <a:avLst/>
          </a:prstGeom>
          <a:gradFill>
            <a:gsLst>
              <a:gs pos="100000">
                <a:srgbClr val="8730EA"/>
              </a:gs>
              <a:gs pos="17000">
                <a:srgbClr val="8730EA"/>
              </a:gs>
              <a:gs pos="35000">
                <a:srgbClr val="8730EA">
                  <a:alpha val="37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CE6012-633D-36B5-A865-AEBD20CD2467}"/>
              </a:ext>
            </a:extLst>
          </p:cNvPr>
          <p:cNvSpPr/>
          <p:nvPr/>
        </p:nvSpPr>
        <p:spPr>
          <a:xfrm>
            <a:off x="5017151" y="353483"/>
            <a:ext cx="2147565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339EDF6C-4D5D-CA07-A9A7-336C3F6C4E0D}"/>
              </a:ext>
            </a:extLst>
          </p:cNvPr>
          <p:cNvSpPr/>
          <p:nvPr/>
        </p:nvSpPr>
        <p:spPr>
          <a:xfrm>
            <a:off x="5552621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!!menu_text">
            <a:extLst>
              <a:ext uri="{FF2B5EF4-FFF2-40B4-BE49-F238E27FC236}">
                <a16:creationId xmlns:a16="http://schemas.microsoft.com/office/drawing/2014/main" id="{5F20203C-04CC-5C00-8141-0370ECEBC79D}"/>
              </a:ext>
            </a:extLst>
          </p:cNvPr>
          <p:cNvSpPr txBox="1"/>
          <p:nvPr/>
        </p:nvSpPr>
        <p:spPr>
          <a:xfrm>
            <a:off x="6008719" y="866372"/>
            <a:ext cx="792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ANALYSIS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8" name="Graphic 12">
            <a:hlinkClick r:id="rId3" action="ppaction://hlinksldjump"/>
            <a:extLst>
              <a:ext uri="{FF2B5EF4-FFF2-40B4-BE49-F238E27FC236}">
                <a16:creationId xmlns:a16="http://schemas.microsoft.com/office/drawing/2014/main" id="{6813CB65-52EB-0F96-8CAB-3FB44663F497}"/>
              </a:ext>
            </a:extLst>
          </p:cNvPr>
          <p:cNvSpPr/>
          <p:nvPr/>
        </p:nvSpPr>
        <p:spPr>
          <a:xfrm>
            <a:off x="6290879" y="510436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5D24F-D95F-7547-B64A-A439C56BF492}"/>
              </a:ext>
            </a:extLst>
          </p:cNvPr>
          <p:cNvGrpSpPr/>
          <p:nvPr/>
        </p:nvGrpSpPr>
        <p:grpSpPr>
          <a:xfrm>
            <a:off x="3476410" y="1536886"/>
            <a:ext cx="5321399" cy="4184784"/>
            <a:chOff x="3476410" y="1536886"/>
            <a:chExt cx="5321399" cy="4184784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D03ADCB-65CA-F790-2B6E-47295CD52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71A5570-1DF5-99BC-C9EB-1104EBAC9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2" name="!!hex_A">
              <a:extLst>
                <a:ext uri="{FF2B5EF4-FFF2-40B4-BE49-F238E27FC236}">
                  <a16:creationId xmlns:a16="http://schemas.microsoft.com/office/drawing/2014/main" id="{6BEDD325-6FED-F63C-833B-05CD8089F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2C4C8BC-94E3-1F6D-2275-D96E9B1DE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A36E2AB-E1E2-FE68-FE10-D7F23E309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2D96F3-F656-2B3B-AA6B-4885421FA0C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2B85-0F9A-DFB6-EFA8-3DBBA2717896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7E0B10-31AE-6BE5-804F-FC6E868B1C86}"/>
                </a:ext>
              </a:extLst>
            </p:cNvPr>
            <p:cNvCxnSpPr>
              <a:cxnSpLocks/>
              <a:stCxn id="10" idx="1"/>
              <a:endCxn id="14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C81DCE-4E87-EB1A-55CD-E7984DE2908A}"/>
                </a:ext>
              </a:extLst>
            </p:cNvPr>
            <p:cNvCxnSpPr>
              <a:cxnSpLocks/>
              <a:stCxn id="10" idx="2"/>
              <a:endCxn id="13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Graphic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967AE0EB-D67C-A393-D786-D33215B01E7D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25816 w 228564"/>
                <a:gd name="connsiteY0" fmla="*/ 209276 h 238125"/>
                <a:gd name="connsiteX1" fmla="*/ 152366 w 228564"/>
                <a:gd name="connsiteY1" fmla="*/ 86820 h 238125"/>
                <a:gd name="connsiteX2" fmla="*/ 152366 w 228564"/>
                <a:gd name="connsiteY2" fmla="*/ 19050 h 238125"/>
                <a:gd name="connsiteX3" fmla="*/ 161891 w 228564"/>
                <a:gd name="connsiteY3" fmla="*/ 19050 h 238125"/>
                <a:gd name="connsiteX4" fmla="*/ 171416 w 228564"/>
                <a:gd name="connsiteY4" fmla="*/ 9525 h 238125"/>
                <a:gd name="connsiteX5" fmla="*/ 161891 w 228564"/>
                <a:gd name="connsiteY5" fmla="*/ 0 h 238125"/>
                <a:gd name="connsiteX6" fmla="*/ 66641 w 228564"/>
                <a:gd name="connsiteY6" fmla="*/ 0 h 238125"/>
                <a:gd name="connsiteX7" fmla="*/ 57116 w 228564"/>
                <a:gd name="connsiteY7" fmla="*/ 9525 h 238125"/>
                <a:gd name="connsiteX8" fmla="*/ 66641 w 228564"/>
                <a:gd name="connsiteY8" fmla="*/ 19050 h 238125"/>
                <a:gd name="connsiteX9" fmla="*/ 76166 w 228564"/>
                <a:gd name="connsiteY9" fmla="*/ 19050 h 238125"/>
                <a:gd name="connsiteX10" fmla="*/ 76166 w 228564"/>
                <a:gd name="connsiteY10" fmla="*/ 86820 h 238125"/>
                <a:gd name="connsiteX11" fmla="*/ 2716 w 228564"/>
                <a:gd name="connsiteY11" fmla="*/ 209276 h 238125"/>
                <a:gd name="connsiteX12" fmla="*/ 9254 w 228564"/>
                <a:gd name="connsiteY12" fmla="*/ 235412 h 238125"/>
                <a:gd name="connsiteX13" fmla="*/ 19016 w 228564"/>
                <a:gd name="connsiteY13" fmla="*/ 238125 h 238125"/>
                <a:gd name="connsiteX14" fmla="*/ 209516 w 228564"/>
                <a:gd name="connsiteY14" fmla="*/ 238125 h 238125"/>
                <a:gd name="connsiteX15" fmla="*/ 228565 w 228564"/>
                <a:gd name="connsiteY15" fmla="*/ 219074 h 238125"/>
                <a:gd name="connsiteX16" fmla="*/ 225851 w 228564"/>
                <a:gd name="connsiteY16" fmla="*/ 209276 h 238125"/>
                <a:gd name="connsiteX17" fmla="*/ 93859 w 228564"/>
                <a:gd name="connsiteY17" fmla="*/ 94357 h 238125"/>
                <a:gd name="connsiteX18" fmla="*/ 95216 w 228564"/>
                <a:gd name="connsiteY18" fmla="*/ 89464 h 238125"/>
                <a:gd name="connsiteX19" fmla="*/ 95216 w 228564"/>
                <a:gd name="connsiteY19" fmla="*/ 19050 h 238125"/>
                <a:gd name="connsiteX20" fmla="*/ 133316 w 228564"/>
                <a:gd name="connsiteY20" fmla="*/ 19050 h 238125"/>
                <a:gd name="connsiteX21" fmla="*/ 133316 w 228564"/>
                <a:gd name="connsiteY21" fmla="*/ 89464 h 238125"/>
                <a:gd name="connsiteX22" fmla="*/ 134673 w 228564"/>
                <a:gd name="connsiteY22" fmla="*/ 94357 h 238125"/>
                <a:gd name="connsiteX23" fmla="*/ 180179 w 228564"/>
                <a:gd name="connsiteY23" fmla="*/ 170259 h 238125"/>
                <a:gd name="connsiteX24" fmla="*/ 118564 w 228564"/>
                <a:gd name="connsiteY24" fmla="*/ 158222 h 238125"/>
                <a:gd name="connsiteX25" fmla="*/ 64724 w 228564"/>
                <a:gd name="connsiteY25" fmla="*/ 142970 h 238125"/>
                <a:gd name="connsiteX26" fmla="*/ 19016 w 228564"/>
                <a:gd name="connsiteY26" fmla="*/ 219075 h 238125"/>
                <a:gd name="connsiteX27" fmla="*/ 52996 w 228564"/>
                <a:gd name="connsiteY27" fmla="*/ 162425 h 238125"/>
                <a:gd name="connsiteX28" fmla="*/ 109932 w 228564"/>
                <a:gd name="connsiteY28" fmla="*/ 175189 h 238125"/>
                <a:gd name="connsiteX29" fmla="*/ 167082 w 228564"/>
                <a:gd name="connsiteY29" fmla="*/ 190524 h 238125"/>
                <a:gd name="connsiteX30" fmla="*/ 190359 w 228564"/>
                <a:gd name="connsiteY30" fmla="*/ 187309 h 238125"/>
                <a:gd name="connsiteX31" fmla="*/ 209516 w 228564"/>
                <a:gd name="connsiteY31" fmla="*/ 21907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8564" h="238125">
                  <a:moveTo>
                    <a:pt x="225816" y="209276"/>
                  </a:moveTo>
                  <a:lnTo>
                    <a:pt x="152366" y="86820"/>
                  </a:lnTo>
                  <a:lnTo>
                    <a:pt x="152366" y="19050"/>
                  </a:lnTo>
                  <a:lnTo>
                    <a:pt x="161891" y="19050"/>
                  </a:lnTo>
                  <a:cubicBezTo>
                    <a:pt x="167151" y="19050"/>
                    <a:pt x="171416" y="14786"/>
                    <a:pt x="171416" y="9525"/>
                  </a:cubicBezTo>
                  <a:cubicBezTo>
                    <a:pt x="171416" y="4264"/>
                    <a:pt x="167151" y="0"/>
                    <a:pt x="161891" y="0"/>
                  </a:cubicBezTo>
                  <a:lnTo>
                    <a:pt x="66641" y="0"/>
                  </a:lnTo>
                  <a:cubicBezTo>
                    <a:pt x="61380" y="0"/>
                    <a:pt x="57116" y="4264"/>
                    <a:pt x="57116" y="9525"/>
                  </a:cubicBezTo>
                  <a:cubicBezTo>
                    <a:pt x="57116" y="14786"/>
                    <a:pt x="61380" y="19050"/>
                    <a:pt x="66641" y="19050"/>
                  </a:cubicBezTo>
                  <a:lnTo>
                    <a:pt x="76166" y="19050"/>
                  </a:lnTo>
                  <a:lnTo>
                    <a:pt x="76166" y="86820"/>
                  </a:lnTo>
                  <a:lnTo>
                    <a:pt x="2716" y="209276"/>
                  </a:lnTo>
                  <a:cubicBezTo>
                    <a:pt x="-2695" y="218299"/>
                    <a:pt x="232" y="230000"/>
                    <a:pt x="9254" y="235412"/>
                  </a:cubicBezTo>
                  <a:cubicBezTo>
                    <a:pt x="12203" y="237181"/>
                    <a:pt x="15577" y="238118"/>
                    <a:pt x="19016" y="238125"/>
                  </a:cubicBezTo>
                  <a:lnTo>
                    <a:pt x="209516" y="238125"/>
                  </a:lnTo>
                  <a:cubicBezTo>
                    <a:pt x="220037" y="238124"/>
                    <a:pt x="228566" y="229595"/>
                    <a:pt x="228565" y="219074"/>
                  </a:cubicBezTo>
                  <a:cubicBezTo>
                    <a:pt x="228565" y="215622"/>
                    <a:pt x="227627" y="212236"/>
                    <a:pt x="225851" y="209276"/>
                  </a:cubicBezTo>
                  <a:close/>
                  <a:moveTo>
                    <a:pt x="93859" y="94357"/>
                  </a:moveTo>
                  <a:cubicBezTo>
                    <a:pt x="94749" y="92881"/>
                    <a:pt x="95218" y="91188"/>
                    <a:pt x="95216" y="89464"/>
                  </a:cubicBezTo>
                  <a:lnTo>
                    <a:pt x="95216" y="19050"/>
                  </a:lnTo>
                  <a:lnTo>
                    <a:pt x="133316" y="19050"/>
                  </a:lnTo>
                  <a:lnTo>
                    <a:pt x="133316" y="89464"/>
                  </a:lnTo>
                  <a:cubicBezTo>
                    <a:pt x="133314" y="91188"/>
                    <a:pt x="133783" y="92881"/>
                    <a:pt x="134673" y="94357"/>
                  </a:cubicBezTo>
                  <a:lnTo>
                    <a:pt x="180179" y="170259"/>
                  </a:lnTo>
                  <a:cubicBezTo>
                    <a:pt x="165891" y="173081"/>
                    <a:pt x="145567" y="171891"/>
                    <a:pt x="118564" y="158222"/>
                  </a:cubicBezTo>
                  <a:cubicBezTo>
                    <a:pt x="99621" y="148638"/>
                    <a:pt x="81595" y="143554"/>
                    <a:pt x="64724" y="142970"/>
                  </a:cubicBezTo>
                  <a:close/>
                  <a:moveTo>
                    <a:pt x="19016" y="219075"/>
                  </a:moveTo>
                  <a:lnTo>
                    <a:pt x="52996" y="162425"/>
                  </a:lnTo>
                  <a:cubicBezTo>
                    <a:pt x="69963" y="160353"/>
                    <a:pt x="89084" y="164628"/>
                    <a:pt x="109932" y="175189"/>
                  </a:cubicBezTo>
                  <a:cubicBezTo>
                    <a:pt x="132554" y="186630"/>
                    <a:pt x="151604" y="190524"/>
                    <a:pt x="167082" y="190524"/>
                  </a:cubicBezTo>
                  <a:cubicBezTo>
                    <a:pt x="174954" y="190558"/>
                    <a:pt x="182791" y="189476"/>
                    <a:pt x="190359" y="187309"/>
                  </a:cubicBezTo>
                  <a:lnTo>
                    <a:pt x="209516" y="219075"/>
                  </a:ln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92" name="Section Zoom 91">
                  <a:extLst>
                    <a:ext uri="{FF2B5EF4-FFF2-40B4-BE49-F238E27FC236}">
                      <a16:creationId xmlns:a16="http://schemas.microsoft.com/office/drawing/2014/main" id="{DCFB7C7D-0F59-38BD-8F1F-62150A5FB11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5023241"/>
                    </p:ext>
                  </p:extLst>
                </p:nvPr>
              </p:nvGraphicFramePr>
              <p:xfrm>
                <a:off x="4743009" y="4965220"/>
                <a:ext cx="732074" cy="411792"/>
              </p:xfrm>
              <a:graphic>
                <a:graphicData uri="http://schemas.microsoft.com/office/powerpoint/2016/sectionzoom">
                  <psez:sectionZm>
                    <psez:sectionZmObj sectionId="{2C5F5E0C-4D56-4375-BC3F-270942F3227A}">
                      <psez:zmPr id="{6E7ECDD7-C695-49E5-8488-3CBCB383AD61}" transitionDur="1000" showBg="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732074" cy="411792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92" name="Section Zoom 91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DCFB7C7D-0F59-38BD-8F1F-62150A5FB11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3009" y="4965220"/>
                  <a:ext cx="732074" cy="411792"/>
                </a:xfrm>
                <a:prstGeom prst="rect">
                  <a:avLst/>
                </a:prstGeom>
                <a:ln>
                  <a:noFill/>
                </a:ln>
              </p:spPr>
            </p:pic>
          </mc:Fallback>
        </mc:AlternateContent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94" name="Section Zoom 93">
                  <a:extLst>
                    <a:ext uri="{FF2B5EF4-FFF2-40B4-BE49-F238E27FC236}">
                      <a16:creationId xmlns:a16="http://schemas.microsoft.com/office/drawing/2014/main" id="{AE6673A4-3DA9-A92D-8B44-813BDAC33AE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9530172"/>
                    </p:ext>
                  </p:extLst>
                </p:nvPr>
              </p:nvGraphicFramePr>
              <p:xfrm>
                <a:off x="3796149" y="3232173"/>
                <a:ext cx="680136" cy="382576"/>
              </p:xfrm>
              <a:graphic>
                <a:graphicData uri="http://schemas.microsoft.com/office/powerpoint/2016/sectionzoom">
                  <psez:sectionZm>
                    <psez:sectionZmObj sectionId="{080493AC-021E-478B-A4AC-63E73666C5E3}">
                      <psez:zmPr id="{15C83639-DF3F-407D-A60F-1F975FA2B782}" transitionDur="1000" showBg="0">
                        <p166:blipFill xmlns:p166="http://schemas.microsoft.com/office/powerpoint/2016/6/main">
                          <a:blip r:embed="rId1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680136" cy="382576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94" name="Section Zoom 93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AE6673A4-3DA9-A92D-8B44-813BDAC33A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6149" y="3232173"/>
                  <a:ext cx="680136" cy="382576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E8C7974-4E64-FC78-071F-D3808DBD6ADD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AB5BBC-B96C-9484-7F77-31F212306A31}"/>
                </a:ext>
              </a:extLst>
            </p:cNvPr>
            <p:cNvSpPr txBox="1"/>
            <p:nvPr/>
          </p:nvSpPr>
          <p:spPr>
            <a:xfrm>
              <a:off x="4640365" y="1536886"/>
              <a:ext cx="2911270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Analysis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A29254-1958-182D-CC14-E7295B3CCCE6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F0385BD-7F04-0416-12D2-8DAFFF361D2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2E83AF5-4CDE-1B3F-4AC0-D13D6F3FF70D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494A11-0591-1F7C-03A0-0EEFF58903A7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A9E594-6EBF-A4CA-E8A8-3C5CCD241F1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6BF812-931A-F9D0-C71D-1FBE62585B37}"/>
                </a:ext>
              </a:extLst>
            </p:cNvPr>
            <p:cNvCxnSpPr>
              <a:cxnSpLocks/>
              <a:stCxn id="126" idx="2"/>
              <a:endCxn id="10" idx="4"/>
            </p:cNvCxnSpPr>
            <p:nvPr/>
          </p:nvCxnSpPr>
          <p:spPr>
            <a:xfrm flipH="1">
              <a:off x="5627718" y="2244772"/>
              <a:ext cx="468282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1D5C76-989D-BD09-10CC-98C877C30A02}"/>
                </a:ext>
              </a:extLst>
            </p:cNvPr>
            <p:cNvCxnSpPr>
              <a:cxnSpLocks/>
              <a:stCxn id="126" idx="2"/>
              <a:endCxn id="10" idx="5"/>
            </p:cNvCxnSpPr>
            <p:nvPr/>
          </p:nvCxnSpPr>
          <p:spPr>
            <a:xfrm>
              <a:off x="6096000" y="2244772"/>
              <a:ext cx="484826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7" name="Section Zoom 6">
                  <a:extLst>
                    <a:ext uri="{FF2B5EF4-FFF2-40B4-BE49-F238E27FC236}">
                      <a16:creationId xmlns:a16="http://schemas.microsoft.com/office/drawing/2014/main" id="{4E206024-949A-FEA2-13B7-3ADF1E0FEDD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35651004"/>
                    </p:ext>
                  </p:extLst>
                </p:nvPr>
              </p:nvGraphicFramePr>
              <p:xfrm>
                <a:off x="6717963" y="4965220"/>
                <a:ext cx="729600" cy="410400"/>
              </p:xfrm>
              <a:graphic>
                <a:graphicData uri="http://schemas.microsoft.com/office/powerpoint/2016/sectionzoom">
                  <psez:sectionZm>
                    <psez:sectionZmObj sectionId="{044A7AE5-77FB-47F2-868E-1A9215387F8B}">
                      <psez:zmPr id="{70032C68-E842-4769-80C3-6D29016DCE57}" transitionDur="1000" showBg="0">
                        <p166:blipFill xmlns:p166="http://schemas.microsoft.com/office/powerpoint/2016/6/main">
                          <a:blip r:embed="rId1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729600" cy="410400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7" name="Section Zoom 6">
                  <a:hlinkClick r:id="rId16" action="ppaction://hlinksldjump"/>
                  <a:extLst>
                    <a:ext uri="{FF2B5EF4-FFF2-40B4-BE49-F238E27FC236}">
                      <a16:creationId xmlns:a16="http://schemas.microsoft.com/office/drawing/2014/main" id="{4E206024-949A-FEA2-13B7-3ADF1E0FEDD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7963" y="4965220"/>
                  <a:ext cx="729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9" name="Section Zoom 8">
                  <a:extLst>
                    <a:ext uri="{FF2B5EF4-FFF2-40B4-BE49-F238E27FC236}">
                      <a16:creationId xmlns:a16="http://schemas.microsoft.com/office/drawing/2014/main" id="{941A417C-6AE3-98F1-1459-39EEFE9CFC6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4251825"/>
                    </p:ext>
                  </p:extLst>
                </p:nvPr>
              </p:nvGraphicFramePr>
              <p:xfrm>
                <a:off x="7773201" y="3204349"/>
                <a:ext cx="729600" cy="410400"/>
              </p:xfrm>
              <a:graphic>
                <a:graphicData uri="http://schemas.microsoft.com/office/powerpoint/2016/sectionzoom">
                  <psez:sectionZm>
                    <psez:sectionZmObj sectionId="{BAFFEA5A-05AD-4D0F-8B2A-E1C9EBE39831}">
                      <psez:zmPr id="{CD9189E2-1BF9-48DD-B704-DB74BE909BB3}" transitionDur="1000" showBg="0">
                        <p166:blipFill xmlns:p166="http://schemas.microsoft.com/office/powerpoint/2016/6/main">
                          <a:blip r:embed="rId1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729600" cy="410400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9" name="Section Zoom 8">
                  <a:hlinkClick r:id="rId19" action="ppaction://hlinksldjump"/>
                  <a:extLst>
                    <a:ext uri="{FF2B5EF4-FFF2-40B4-BE49-F238E27FC236}">
                      <a16:creationId xmlns:a16="http://schemas.microsoft.com/office/drawing/2014/main" id="{941A417C-6AE3-98F1-1459-39EEFE9CFC6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73201" y="3204349"/>
                  <a:ext cx="729600" cy="410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4E2FFB3-A1C5-F384-B34C-4F8059DD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>
                <a:latin typeface="Darker Grotesque" pitchFamily="2" charset="0"/>
              </a:rPr>
              <a:t>Designed by One Skill</a:t>
            </a:r>
            <a:endParaRPr lang="en-GB" sz="1000" dirty="0">
              <a:latin typeface="Darker Grotes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5011597" y="1902377"/>
            <a:ext cx="71706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Ads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Positive Slope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 discount rate increases, customer orders increase.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High discount &amp; high orders → top performer.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Tables: Low discount &amp; low orders → underperforming.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1, Adjusted R² = 1 → Perfectly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8F75D-A38E-7132-E81F-AA13498EEB7F}"/>
              </a:ext>
            </a:extLst>
          </p:cNvPr>
          <p:cNvSpPr txBox="1"/>
          <p:nvPr/>
        </p:nvSpPr>
        <p:spPr>
          <a:xfrm>
            <a:off x="5913899" y="-1713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7971B-B366-FEBF-5177-EAE65DE07E4E}"/>
              </a:ext>
            </a:extLst>
          </p:cNvPr>
          <p:cNvSpPr txBox="1"/>
          <p:nvPr/>
        </p:nvSpPr>
        <p:spPr>
          <a:xfrm>
            <a:off x="239281" y="1902377"/>
            <a:ext cx="43899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Ads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Customers respond positively to high discounts, directly increasing order volume.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 gain the highest traction with high discounts, while Tables lag under low discount rates.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Patience in Delivery: These consumers show flexibility with shipping time, tolerating standard or delayed delivery without dissatisfaction.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shows zero return activity. Regardless of discount level, products like Furniture, and Tables, proving strong post-purchase satisfaction.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66507-FAA8-6A9E-A144-AAEEA39BCF16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 Central Region – Weekend Orders – Regular Consumer – Marketing Channel: Ads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1AD8D7-E77F-67F2-2667-E94ED864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64" y="5113614"/>
            <a:ext cx="3707467" cy="166048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63CB2-43FB-B252-038E-2DA487C8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63" y="5124879"/>
            <a:ext cx="3743253" cy="16604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A917ED-D095-11C6-D824-B2DA90FB166D}"/>
              </a:ext>
            </a:extLst>
          </p:cNvPr>
          <p:cNvSpPr txBox="1"/>
          <p:nvPr/>
        </p:nvSpPr>
        <p:spPr>
          <a:xfrm>
            <a:off x="1903233" y="7368004"/>
            <a:ext cx="45533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Intensify weekend ad-based campaigns with heavy discounts on Furnishings and Furniture—these products yield high orders with no return risk.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Reintroduce Tables with combo deals or spotlight offers to improve performance.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cost-efficient delivery modes, as the segment tolerates delay without complaint.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return-free behavior using messaging like “Loved by Customers, Never Returned” or “100% Kept. 100% Trusted.” to build social proof and product confidence.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134282-2065-48E5-65C4-6E5C0ABD9353}"/>
              </a:ext>
            </a:extLst>
          </p:cNvPr>
          <p:cNvSpPr txBox="1"/>
          <p:nvPr/>
        </p:nvSpPr>
        <p:spPr>
          <a:xfrm>
            <a:off x="7399797" y="7374799"/>
            <a:ext cx="2916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Furnishings &amp; Tables → Lie on the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Clearly follow the discount–order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reliable, loyal behavior with no product return risk, making them an ideal target for campaign investment.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4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5717C-6C73-AD77-DC2D-6F4DB4581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3D97A0AD-F2A1-317A-03C9-F0F2943BC55A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70961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EE44-FDE7-A697-6B69-93B4B4B06406}"/>
              </a:ext>
            </a:extLst>
          </p:cNvPr>
          <p:cNvSpPr txBox="1"/>
          <p:nvPr/>
        </p:nvSpPr>
        <p:spPr>
          <a:xfrm>
            <a:off x="3606376" y="956786"/>
            <a:ext cx="4979247" cy="87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Customer Sensitivity &amp; </a:t>
            </a:r>
          </a:p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Return Behavior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556C0-36F1-D19F-86C9-F579CFE2CB3F}"/>
              </a:ext>
            </a:extLst>
          </p:cNvPr>
          <p:cNvSpPr txBox="1"/>
          <p:nvPr/>
        </p:nvSpPr>
        <p:spPr>
          <a:xfrm>
            <a:off x="5913899" y="-1713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FC888-A0F1-0A0C-1F80-8BED23DE7CEF}"/>
              </a:ext>
            </a:extLst>
          </p:cNvPr>
          <p:cNvSpPr txBox="1"/>
          <p:nvPr/>
        </p:nvSpPr>
        <p:spPr>
          <a:xfrm>
            <a:off x="111469" y="29028"/>
            <a:ext cx="3761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spc="110">
                <a:solidFill>
                  <a:schemeClr val="bg1"/>
                </a:solidFill>
                <a:latin typeface="Darker Grotesque" pitchFamily="2" charset="0"/>
              </a:defRPr>
            </a:lvl1pPr>
          </a:lstStyle>
          <a:p>
            <a:pPr algn="l"/>
            <a:r>
              <a:rPr lang="en-US" b="1" dirty="0"/>
              <a:t>TARGET SEGMENT:</a:t>
            </a:r>
          </a:p>
          <a:p>
            <a:pPr algn="l"/>
            <a:r>
              <a:rPr lang="en-US" dirty="0"/>
              <a:t>Furniture Buyers – Central Region – Weekend Orders – Regular Consumer – Marketing Channel: Ads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7B871-2AC4-69DB-3E2C-02D339D67AA5}"/>
              </a:ext>
            </a:extLst>
          </p:cNvPr>
          <p:cNvSpPr txBox="1"/>
          <p:nvPr/>
        </p:nvSpPr>
        <p:spPr>
          <a:xfrm>
            <a:off x="1903233" y="2034004"/>
            <a:ext cx="45533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RECOMMENDATION:</a:t>
            </a: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Intensify weekend ad-based campaigns with heavy discounts on Furnishings and Furniture—these products yield high orders with no return risk.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Reintroduce Tables with combo deals or spotlight offers to improve performance.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cost-efficient delivery modes, as the segment tolerates delay without complaint.</a:t>
            </a:r>
          </a:p>
          <a:p>
            <a:pPr marL="5715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715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Highlight return-free behavior using messaging like “Loved by Customers, Never Returned” or “100% Kept. 100% Trusted.” to build social proof and product confidence.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AABAB-BFA9-7B39-CB15-733640FB53F9}"/>
              </a:ext>
            </a:extLst>
          </p:cNvPr>
          <p:cNvSpPr txBox="1"/>
          <p:nvPr/>
        </p:nvSpPr>
        <p:spPr>
          <a:xfrm>
            <a:off x="7399797" y="2040799"/>
            <a:ext cx="2916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WHY?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Furnishings &amp; Tables → Lie on the regression line</a:t>
            </a:r>
          </a:p>
          <a:p>
            <a:r>
              <a:rPr lang="en-US" dirty="0">
                <a:solidFill>
                  <a:schemeClr val="bg1"/>
                </a:solidFill>
              </a:rPr>
              <a:t>✅ Clearly follow the discount–order trend</a:t>
            </a:r>
          </a:p>
          <a:p>
            <a:r>
              <a:rPr lang="en-US" dirty="0">
                <a:solidFill>
                  <a:schemeClr val="bg1"/>
                </a:solidFill>
              </a:rPr>
              <a:t>👉 Indicates reliable, loyal behavior with no product return risk, making them an ideal target for campaign investment.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89139-DC9F-9B19-D7A9-59680353A75E}"/>
              </a:ext>
            </a:extLst>
          </p:cNvPr>
          <p:cNvSpPr txBox="1"/>
          <p:nvPr/>
        </p:nvSpPr>
        <p:spPr>
          <a:xfrm>
            <a:off x="5011597" y="-5229943"/>
            <a:ext cx="71706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DISCOUNT RATE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Ads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Positive Slope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 discount rate increases, customer orders increase.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Furnishings: High discount &amp; high orders → top performer.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Tables: Low discount &amp; low orders → underperforming.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1, Adjusted R² = 1 → Perfectly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A7C30-B1B3-EB40-9D59-468F7F3B03F3}"/>
              </a:ext>
            </a:extLst>
          </p:cNvPr>
          <p:cNvSpPr txBox="1"/>
          <p:nvPr/>
        </p:nvSpPr>
        <p:spPr>
          <a:xfrm>
            <a:off x="239281" y="-5229943"/>
            <a:ext cx="43899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Ads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Customers respond positively to high discounts, directly increasing order volume.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Furnishings gain the highest traction with high discounts, while Tables lag under low discount rates.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Patience in Delivery: These consumers show flexibility with shipping time, tolerating standard or delayed delivery without dissatisfaction.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This segment shows zero return activity. Regardless of discount level, products like Furniture, and Tables, proving strong post-purchase satisfaction.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0800A4-09CF-505F-199D-A0039B6A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64" y="-2018706"/>
            <a:ext cx="3707467" cy="166048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CC1E97-8D5A-BAE6-1C11-62B6940D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63" y="-2007441"/>
            <a:ext cx="3743253" cy="16604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4121B2-5A20-0116-405A-CC8378FA527A}"/>
              </a:ext>
            </a:extLst>
          </p:cNvPr>
          <p:cNvSpPr txBox="1"/>
          <p:nvPr/>
        </p:nvSpPr>
        <p:spPr>
          <a:xfrm>
            <a:off x="4908355" y="7245260"/>
            <a:ext cx="6854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SHIPPING DELAY VS ORDER TREND: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 Customers – Marketing Channel: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Trend: Negative Slope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shipping delay increases, customer orders decrease.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Furniture: Fast shipping &amp; high orders → top performer.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Tables: Slower shipping &amp; low orders → underperforming.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Fit: R² = 0.72, Adjusted R² = 0.58 → Moderately strong and reliable trend.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32A62-F505-DCED-462F-4800FB94505F}"/>
              </a:ext>
            </a:extLst>
          </p:cNvPr>
          <p:cNvSpPr txBox="1"/>
          <p:nvPr/>
        </p:nvSpPr>
        <p:spPr>
          <a:xfrm>
            <a:off x="148790" y="7245260"/>
            <a:ext cx="42055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kern="0" spc="0" dirty="0">
                <a:solidFill>
                  <a:schemeClr val="bg1"/>
                </a:solidFill>
              </a:rPr>
              <a:t>AUDIENCE BEHAVIOR ANALYSIS: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Segment: Furniture Buyers – Central Region – Weekend Orders – Regular/Retaining Consumers via Referral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consumers are delivery-time sensitive—faster delivery directly drives higher order volume.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Furniture benefits from quick shipping and sees high demand.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 are moderately impacted.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Tables, despite being offered at high discounts, face low order volume and are often returned if delivery is delayed.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Return Behavior: Unlike Ad-based consumers, Referral-based buyers return products—particularly Tables—when shipping is slow, even with attractive pricing.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5F6E5F-8AB1-2F10-8558-0510DA60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807" y="9483531"/>
            <a:ext cx="3728939" cy="203982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2D861B-325F-58B2-161D-4B116F71E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176" y="9819923"/>
            <a:ext cx="3736095" cy="170343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4307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9067</Words>
  <Application>Microsoft Office PowerPoint</Application>
  <PresentationFormat>Widescreen</PresentationFormat>
  <Paragraphs>916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Darker Grotesque</vt:lpstr>
      <vt:lpstr>Darker Grotesque Medium</vt:lpstr>
      <vt:lpstr>Darker Grotesque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Mr. S. Syed Ibrahim</cp:lastModifiedBy>
  <cp:revision>15</cp:revision>
  <dcterms:created xsi:type="dcterms:W3CDTF">2024-04-02T20:02:00Z</dcterms:created>
  <dcterms:modified xsi:type="dcterms:W3CDTF">2025-07-03T06:17:48Z</dcterms:modified>
</cp:coreProperties>
</file>