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6" r:id="rId3"/>
  </p:sldMasterIdLst>
  <p:notesMasterIdLst>
    <p:notesMasterId r:id="rId44"/>
  </p:notesMasterIdLst>
  <p:sldIdLst>
    <p:sldId id="256" r:id="rId4"/>
    <p:sldId id="297" r:id="rId5"/>
    <p:sldId id="258" r:id="rId6"/>
    <p:sldId id="259" r:id="rId7"/>
    <p:sldId id="260" r:id="rId8"/>
    <p:sldId id="261" r:id="rId9"/>
    <p:sldId id="262" r:id="rId10"/>
    <p:sldId id="320" r:id="rId11"/>
    <p:sldId id="263" r:id="rId12"/>
    <p:sldId id="299" r:id="rId13"/>
    <p:sldId id="307" r:id="rId14"/>
    <p:sldId id="264" r:id="rId15"/>
    <p:sldId id="268" r:id="rId16"/>
    <p:sldId id="265" r:id="rId17"/>
    <p:sldId id="269" r:id="rId18"/>
    <p:sldId id="308" r:id="rId19"/>
    <p:sldId id="303" r:id="rId20"/>
    <p:sldId id="272" r:id="rId21"/>
    <p:sldId id="275" r:id="rId22"/>
    <p:sldId id="276" r:id="rId23"/>
    <p:sldId id="277" r:id="rId24"/>
    <p:sldId id="278" r:id="rId25"/>
    <p:sldId id="281" r:id="rId26"/>
    <p:sldId id="282" r:id="rId27"/>
    <p:sldId id="322" r:id="rId28"/>
    <p:sldId id="321" r:id="rId29"/>
    <p:sldId id="285" r:id="rId30"/>
    <p:sldId id="309" r:id="rId31"/>
    <p:sldId id="294" r:id="rId32"/>
    <p:sldId id="324" r:id="rId33"/>
    <p:sldId id="288" r:id="rId34"/>
    <p:sldId id="325" r:id="rId35"/>
    <p:sldId id="323" r:id="rId36"/>
    <p:sldId id="290" r:id="rId37"/>
    <p:sldId id="292" r:id="rId38"/>
    <p:sldId id="319" r:id="rId39"/>
    <p:sldId id="289" r:id="rId40"/>
    <p:sldId id="317" r:id="rId41"/>
    <p:sldId id="318" r:id="rId42"/>
    <p:sldId id="310"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7" autoAdjust="0"/>
    <p:restoredTop sz="91353" autoAdjust="0"/>
  </p:normalViewPr>
  <p:slideViewPr>
    <p:cSldViewPr>
      <p:cViewPr varScale="1">
        <p:scale>
          <a:sx n="82" d="100"/>
          <a:sy n="82" d="100"/>
        </p:scale>
        <p:origin x="17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4">
            <a:lumMod val="75000"/>
          </a:schemeClr>
        </a:solidFill>
        <a:ln>
          <a:solidFill>
            <a:schemeClr val="accent4">
              <a:lumMod val="75000"/>
            </a:schemeClr>
          </a:solidFill>
        </a:ln>
      </dgm:spPr>
      <dgm:t>
        <a:bodyPr/>
        <a:lstStyle/>
        <a:p>
          <a:r>
            <a:rPr lang="en-US" sz="2500" dirty="0"/>
            <a:t>Programs are written in modules</a:t>
          </a:r>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bg1"/>
        </a:solidFill>
      </dgm:spPr>
      <dgm:t>
        <a:bodyPr/>
        <a:lstStyle/>
        <a:p>
          <a:r>
            <a:rPr lang="en-US" dirty="0"/>
            <a:t>modules can be written and compiled independently</a:t>
          </a:r>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bg1"/>
        </a:solidFill>
      </dgm:spPr>
      <dgm:t>
        <a:bodyPr/>
        <a:lstStyle/>
        <a:p>
          <a:r>
            <a:rPr lang="en-US" dirty="0"/>
            <a:t>different degrees of protection given to modules (read-only, execute-only)</a:t>
          </a:r>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bg1"/>
        </a:solidFill>
      </dgm:spPr>
      <dgm:t>
        <a:bodyPr/>
        <a:lstStyle/>
        <a:p>
          <a:r>
            <a:rPr lang="en-US" dirty="0"/>
            <a:t>sharing on a module level corresponds to the user’s way of viewing the problem</a:t>
          </a:r>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pt>
    <dgm:pt modelId="{7B231396-7652-0541-A496-2537BE7F010F}" type="pres">
      <dgm:prSet presAssocID="{F7D9E317-E96A-8F48-9BFD-FBD175380725}" presName="desTx" presStyleLbl="alignAccFollowNode1" presStyleIdx="0" presStyleCnt="1">
        <dgm:presLayoutVars>
          <dgm:bulletEnabled val="1"/>
        </dgm:presLayoutVars>
      </dgm:prSet>
      <dgm:spPr/>
    </dgm:pt>
  </dgm:ptLst>
  <dgm:cxnLst>
    <dgm:cxn modelId="{B6C2FE04-64F9-7943-BFD4-434D29EA826D}" srcId="{F7D9E317-E96A-8F48-9BFD-FBD175380725}" destId="{1C7C63AB-06D3-0241-920D-B97768525412}" srcOrd="0" destOrd="0" parTransId="{F741D7E0-A918-2841-8387-EEE252900975}" sibTransId="{CF58A067-688F-2744-AE12-E10F8E99A363}"/>
    <dgm:cxn modelId="{5A54DD07-AB5B-5248-95A6-7C2EBEDC1608}" type="presOf" srcId="{1C7C63AB-06D3-0241-920D-B97768525412}" destId="{7B231396-7652-0541-A496-2537BE7F010F}" srcOrd="0" destOrd="0" presId="urn:microsoft.com/office/officeart/2005/8/layout/hList1"/>
    <dgm:cxn modelId="{1E56D556-3062-9444-8320-202CE9C86A2D}" srcId="{F7D9E317-E96A-8F48-9BFD-FBD175380725}" destId="{5B87985D-768B-DC44-8FF5-B494D1A296E1}" srcOrd="1" destOrd="0" parTransId="{E7DDB814-C877-4A46-88E6-5D1B71686589}" sibTransId="{96556E07-6761-CF4F-9301-87BF281EB7B1}"/>
    <dgm:cxn modelId="{D5B26882-86D4-0749-83E0-57270AFD8817}" type="presOf" srcId="{D44BB826-6576-BF41-8AE1-1F4600BE09C9}" destId="{7B231396-7652-0541-A496-2537BE7F010F}" srcOrd="0" destOrd="2"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7D20A988-C1F2-AF4A-B9D5-D78BC8454577}" type="presOf" srcId="{914781B9-B76E-DE48-B6CD-1871E6686F03}" destId="{3E1BEDC8-350A-874B-8364-625D062A1AF4}" srcOrd="0" destOrd="0" presId="urn:microsoft.com/office/officeart/2005/8/layout/hList1"/>
    <dgm:cxn modelId="{857EF8BE-BADD-CB4C-A55E-FA0AFCC012EE}" type="presOf" srcId="{5B87985D-768B-DC44-8FF5-B494D1A296E1}" destId="{7B231396-7652-0541-A496-2537BE7F010F}" srcOrd="0" destOrd="1" presId="urn:microsoft.com/office/officeart/2005/8/layout/hList1"/>
    <dgm:cxn modelId="{05C698C1-6351-AB40-91FB-B5A285653ADF}" type="presOf" srcId="{F7D9E317-E96A-8F48-9BFD-FBD175380725}" destId="{334D193C-839A-0E44-B28B-3AFED529D922}" srcOrd="0" destOrd="0"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EA0CAE30-534E-0F4C-91C5-53D40509E0FA}" type="presParOf" srcId="{3E1BEDC8-350A-874B-8364-625D062A1AF4}" destId="{27A62740-23BB-9348-9B74-BD00C3F5D9C1}" srcOrd="0" destOrd="0" presId="urn:microsoft.com/office/officeart/2005/8/layout/hList1"/>
    <dgm:cxn modelId="{8597EA63-EEC1-F747-9FEB-A52B7D50DD63}" type="presParOf" srcId="{27A62740-23BB-9348-9B74-BD00C3F5D9C1}" destId="{334D193C-839A-0E44-B28B-3AFED529D922}" srcOrd="0" destOrd="0" presId="urn:microsoft.com/office/officeart/2005/8/layout/hList1"/>
    <dgm:cxn modelId="{5E6E9569-DB14-C74D-A477-822DB65580E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FD33C0-9D90-E448-99A8-39F24AC271E8}">
      <dgm:prSet/>
      <dgm:spPr/>
      <dgm:t>
        <a:bodyPr/>
        <a:lstStyle/>
        <a:p>
          <a:pPr rtl="0"/>
          <a:r>
            <a:rPr lang="en-US" dirty="0"/>
            <a:t>Cannot leave the programmer with the responsibility to manage memory</a:t>
          </a:r>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dgm:t>
        <a:bodyPr/>
        <a:lstStyle/>
        <a:p>
          <a:pPr rtl="0"/>
          <a:r>
            <a:rPr lang="en-US" dirty="0"/>
            <a:t>Memory available for a program plus its data may be insufficient</a:t>
          </a:r>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dgm:t>
        <a:bodyPr/>
        <a:lstStyle/>
        <a:p>
          <a:pPr rtl="0"/>
          <a:r>
            <a:rPr lang="en-US" i="1" dirty="0"/>
            <a:t>overlaying</a:t>
          </a:r>
          <a:r>
            <a:rPr lang="en-US" dirty="0"/>
            <a:t> allows various modules to be assigned the same region of memory but is time consuming to program</a:t>
          </a:r>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dgm:t>
        <a:bodyPr/>
        <a:lstStyle/>
        <a:p>
          <a:pPr rtl="0"/>
          <a:r>
            <a:rPr lang="en-US" dirty="0"/>
            <a:t>Programmer does not know how much space will be available</a:t>
          </a:r>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4">
            <a:lumMod val="75000"/>
          </a:schemeClr>
        </a:solidFill>
      </dgm:spPr>
    </dgm:pt>
    <dgm:pt modelId="{79BC6BEE-B67A-394A-8158-298CBF1B4197}" type="pres">
      <dgm:prSet presAssocID="{B2FD33C0-9D90-E448-99A8-39F24AC271E8}" presName="text" presStyleLbl="fgAcc0" presStyleIdx="0" presStyleCnt="3">
        <dgm:presLayoutVars>
          <dgm:chPref val="3"/>
        </dgm:presLayoutVars>
      </dgm:prSet>
      <dgm:spPr/>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4">
            <a:lumMod val="75000"/>
          </a:schemeClr>
        </a:solidFill>
      </dgm:spPr>
    </dgm:pt>
    <dgm:pt modelId="{2D0F6A76-242F-F443-BCBE-F5935F9E9F58}" type="pres">
      <dgm:prSet presAssocID="{BA275269-8790-2648-BB18-E82260BC0144}" presName="text" presStyleLbl="fgAcc0" presStyleIdx="1" presStyleCnt="3">
        <dgm:presLayoutVars>
          <dgm:chPref val="3"/>
        </dgm:presLayoutVars>
      </dgm:prSet>
      <dgm:spPr/>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4">
            <a:lumMod val="75000"/>
          </a:schemeClr>
        </a:solidFill>
      </dgm:spPr>
    </dgm:pt>
    <dgm:pt modelId="{7F9F8578-2F5D-3F45-B52D-7BB5EC4A2206}" type="pres">
      <dgm:prSet presAssocID="{90223A1A-F998-AD4B-B5EA-B1841813D9D0}" presName="text2" presStyleLbl="fgAcc2" presStyleIdx="0" presStyleCnt="1">
        <dgm:presLayoutVars>
          <dgm:chPref val="3"/>
        </dgm:presLayoutVars>
      </dgm:prSet>
      <dgm:spPr/>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4">
            <a:lumMod val="75000"/>
          </a:schemeClr>
        </a:solidFill>
      </dgm:spPr>
    </dgm:pt>
    <dgm:pt modelId="{E9B4E0B0-ABEC-5142-9A88-22961B116F14}" type="pres">
      <dgm:prSet presAssocID="{339CD5B9-B496-F944-B7FF-858ACFA82FEF}" presName="text" presStyleLbl="fgAcc0" presStyleIdx="2" presStyleCnt="3">
        <dgm:presLayoutVars>
          <dgm:chPref val="3"/>
        </dgm:presLayoutVars>
      </dgm:prSet>
      <dgm:spPr/>
    </dgm:pt>
    <dgm:pt modelId="{B3789610-2E99-7D46-AD31-BB1D9AA6CA3B}" type="pres">
      <dgm:prSet presAssocID="{339CD5B9-B496-F944-B7FF-858ACFA82FEF}" presName="hierChild2" presStyleCnt="0"/>
      <dgm:spPr/>
    </dgm:pt>
  </dgm:ptLst>
  <dgm:cxnLst>
    <dgm:cxn modelId="{9F802F03-7255-D84F-B1E8-38AE94C7BA70}" type="presOf" srcId="{339CD5B9-B496-F944-B7FF-858ACFA82FEF}" destId="{E9B4E0B0-ABEC-5142-9A88-22961B116F14}" srcOrd="0" destOrd="0" presId="urn:microsoft.com/office/officeart/2005/8/layout/hierarchy1"/>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16F37467-F896-B143-8CE8-EA9515DAEA00}" type="presOf" srcId="{AE8F8C9F-57D8-AE42-81D9-B91C0DAF6E39}" destId="{51804E1D-7DB7-1A4C-99B9-995C996B94D5}" srcOrd="0" destOrd="0" presId="urn:microsoft.com/office/officeart/2005/8/layout/hierarchy1"/>
    <dgm:cxn modelId="{48C07548-2FF6-4544-93AB-53D254DD8058}" type="presOf" srcId="{B2FD33C0-9D90-E448-99A8-39F24AC271E8}" destId="{79BC6BEE-B67A-394A-8158-298CBF1B4197}" srcOrd="0" destOrd="0" presId="urn:microsoft.com/office/officeart/2005/8/layout/hierarchy1"/>
    <dgm:cxn modelId="{86299D88-936B-F345-9829-8AE25A86FA9A}" type="presOf" srcId="{05585182-54FE-5441-A3DC-E97E0B33673B}" destId="{B2ECD4BF-89FC-B24D-97F4-8FF30634CA4A}" srcOrd="0" destOrd="0" presId="urn:microsoft.com/office/officeart/2005/8/layout/hierarchy1"/>
    <dgm:cxn modelId="{435901A0-276A-704C-B707-1F8DBA33CFE0}" srcId="{AE8F8C9F-57D8-AE42-81D9-B91C0DAF6E39}" destId="{339CD5B9-B496-F944-B7FF-858ACFA82FEF}" srcOrd="2" destOrd="0" parTransId="{0F3C152E-618B-DA41-B2DB-48DC7B7FC8F1}" sibTransId="{70990F35-F2A7-0C48-8E1C-2D1CE3FD11B6}"/>
    <dgm:cxn modelId="{86C39DC5-3674-634C-80DC-408EA7507149}" srcId="{BA275269-8790-2648-BB18-E82260BC0144}" destId="{90223A1A-F998-AD4B-B5EA-B1841813D9D0}" srcOrd="0" destOrd="0" parTransId="{05585182-54FE-5441-A3DC-E97E0B33673B}" sibTransId="{5E4A9523-B14F-6C4D-93EF-9870D62B9D09}"/>
    <dgm:cxn modelId="{73C642DB-4AA9-5E4C-80B1-CAC93552D1A4}" type="presOf" srcId="{90223A1A-F998-AD4B-B5EA-B1841813D9D0}" destId="{7F9F8578-2F5D-3F45-B52D-7BB5EC4A2206}" srcOrd="0" destOrd="0" presId="urn:microsoft.com/office/officeart/2005/8/layout/hierarchy1"/>
    <dgm:cxn modelId="{97AB90F8-FFD2-6444-B4D9-EE8A8621835A}" type="presOf" srcId="{BA275269-8790-2648-BB18-E82260BC0144}" destId="{2D0F6A76-242F-F443-BCBE-F5935F9E9F58}" srcOrd="0" destOrd="0" presId="urn:microsoft.com/office/officeart/2005/8/layout/hierarchy1"/>
    <dgm:cxn modelId="{6D5BBDCB-D550-B349-BCA7-2AFF2C14BAEF}" type="presParOf" srcId="{51804E1D-7DB7-1A4C-99B9-995C996B94D5}" destId="{9476E45A-7745-1144-92A1-56BE3F8C40EF}" srcOrd="0" destOrd="0" presId="urn:microsoft.com/office/officeart/2005/8/layout/hierarchy1"/>
    <dgm:cxn modelId="{5F324C71-E208-6E47-997A-30ADC30D9318}" type="presParOf" srcId="{9476E45A-7745-1144-92A1-56BE3F8C40EF}" destId="{5406ED74-D085-E94B-93D4-FA6BEAA49B5B}" srcOrd="0" destOrd="0" presId="urn:microsoft.com/office/officeart/2005/8/layout/hierarchy1"/>
    <dgm:cxn modelId="{FBAC7EA8-A0EA-A64F-BA9F-EEB5D92DC1F5}" type="presParOf" srcId="{5406ED74-D085-E94B-93D4-FA6BEAA49B5B}" destId="{84D7EA67-4406-8541-ABBC-797C1A1BEB53}" srcOrd="0" destOrd="0" presId="urn:microsoft.com/office/officeart/2005/8/layout/hierarchy1"/>
    <dgm:cxn modelId="{6E849B08-6B7C-0B45-BD34-30BCBB836540}" type="presParOf" srcId="{5406ED74-D085-E94B-93D4-FA6BEAA49B5B}" destId="{79BC6BEE-B67A-394A-8158-298CBF1B4197}" srcOrd="1" destOrd="0" presId="urn:microsoft.com/office/officeart/2005/8/layout/hierarchy1"/>
    <dgm:cxn modelId="{F074C290-27A5-174E-A9A2-A78A8D4AD967}" type="presParOf" srcId="{9476E45A-7745-1144-92A1-56BE3F8C40EF}" destId="{D457C0EC-0C25-664C-9A7F-5F6E2A4A559F}" srcOrd="1" destOrd="0" presId="urn:microsoft.com/office/officeart/2005/8/layout/hierarchy1"/>
    <dgm:cxn modelId="{6037CD7E-593F-E64B-AC86-978CC133FF39}" type="presParOf" srcId="{51804E1D-7DB7-1A4C-99B9-995C996B94D5}" destId="{40CC0D38-F1DA-894B-87BF-311B804ABD43}" srcOrd="1" destOrd="0" presId="urn:microsoft.com/office/officeart/2005/8/layout/hierarchy1"/>
    <dgm:cxn modelId="{979D3C74-344F-754C-8470-3861A87AC6BC}" type="presParOf" srcId="{40CC0D38-F1DA-894B-87BF-311B804ABD43}" destId="{BBFB715D-AD16-8145-AA16-11967E3367FD}" srcOrd="0" destOrd="0" presId="urn:microsoft.com/office/officeart/2005/8/layout/hierarchy1"/>
    <dgm:cxn modelId="{1691653B-53E8-9A48-BBD3-2264AB827370}" type="presParOf" srcId="{BBFB715D-AD16-8145-AA16-11967E3367FD}" destId="{AC4EFED8-83BB-B440-A52A-0D2D9C2EFA39}" srcOrd="0" destOrd="0" presId="urn:microsoft.com/office/officeart/2005/8/layout/hierarchy1"/>
    <dgm:cxn modelId="{8B5EE566-C0C0-2947-B42E-8992C2D0465B}" type="presParOf" srcId="{BBFB715D-AD16-8145-AA16-11967E3367FD}" destId="{2D0F6A76-242F-F443-BCBE-F5935F9E9F58}" srcOrd="1" destOrd="0" presId="urn:microsoft.com/office/officeart/2005/8/layout/hierarchy1"/>
    <dgm:cxn modelId="{FAE6D64D-AA05-D24D-B241-90B171CDC50D}" type="presParOf" srcId="{40CC0D38-F1DA-894B-87BF-311B804ABD43}" destId="{EB207078-D21A-4C4F-8B66-C3E806F011DC}" srcOrd="1" destOrd="0" presId="urn:microsoft.com/office/officeart/2005/8/layout/hierarchy1"/>
    <dgm:cxn modelId="{0A861A55-E9D9-8342-BB6D-5A2562222120}" type="presParOf" srcId="{EB207078-D21A-4C4F-8B66-C3E806F011DC}" destId="{B2ECD4BF-89FC-B24D-97F4-8FF30634CA4A}" srcOrd="0" destOrd="0" presId="urn:microsoft.com/office/officeart/2005/8/layout/hierarchy1"/>
    <dgm:cxn modelId="{7488149B-7DA9-814E-8E57-B297AEED26C5}" type="presParOf" srcId="{EB207078-D21A-4C4F-8B66-C3E806F011DC}" destId="{901613D6-62ED-8B42-AA4E-D70D841A6C5D}" srcOrd="1" destOrd="0" presId="urn:microsoft.com/office/officeart/2005/8/layout/hierarchy1"/>
    <dgm:cxn modelId="{99C9F7B4-8C1D-F349-95F3-3730B3730107}" type="presParOf" srcId="{901613D6-62ED-8B42-AA4E-D70D841A6C5D}" destId="{11EDFD13-8881-9546-84D7-90BCA9CC85EA}" srcOrd="0" destOrd="0" presId="urn:microsoft.com/office/officeart/2005/8/layout/hierarchy1"/>
    <dgm:cxn modelId="{6758B2F9-10BC-FE42-ACCD-56B626844594}" type="presParOf" srcId="{11EDFD13-8881-9546-84D7-90BCA9CC85EA}" destId="{C6ABFF53-0685-2942-9C0C-09E3B98E9335}" srcOrd="0" destOrd="0" presId="urn:microsoft.com/office/officeart/2005/8/layout/hierarchy1"/>
    <dgm:cxn modelId="{F9673165-83A2-8147-BF1C-55C01345949F}" type="presParOf" srcId="{11EDFD13-8881-9546-84D7-90BCA9CC85EA}" destId="{7F9F8578-2F5D-3F45-B52D-7BB5EC4A2206}" srcOrd="1" destOrd="0" presId="urn:microsoft.com/office/officeart/2005/8/layout/hierarchy1"/>
    <dgm:cxn modelId="{E34B47BE-C5F8-BD4B-BDE3-E979249E82D9}" type="presParOf" srcId="{901613D6-62ED-8B42-AA4E-D70D841A6C5D}" destId="{821C9E5A-E58B-F84C-AB9A-2E491BA62C3C}" srcOrd="1" destOrd="0" presId="urn:microsoft.com/office/officeart/2005/8/layout/hierarchy1"/>
    <dgm:cxn modelId="{72BE33B5-0F7E-D141-8637-2C74B0BD6B85}" type="presParOf" srcId="{51804E1D-7DB7-1A4C-99B9-995C996B94D5}" destId="{324ABE12-4450-3545-B05B-5AF972265CF5}" srcOrd="2" destOrd="0" presId="urn:microsoft.com/office/officeart/2005/8/layout/hierarchy1"/>
    <dgm:cxn modelId="{8BFBFF34-ECB6-2148-9EF2-6F08FCA2AD8D}" type="presParOf" srcId="{324ABE12-4450-3545-B05B-5AF972265CF5}" destId="{44E4EEE9-6E6D-D445-96E4-992A74348E3D}" srcOrd="0" destOrd="0" presId="urn:microsoft.com/office/officeart/2005/8/layout/hierarchy1"/>
    <dgm:cxn modelId="{91C8700E-E0BD-D34B-8D56-B75581E430CF}" type="presParOf" srcId="{44E4EEE9-6E6D-D445-96E4-992A74348E3D}" destId="{CB460CD4-8724-EA4D-9689-CF20B06B4820}" srcOrd="0" destOrd="0" presId="urn:microsoft.com/office/officeart/2005/8/layout/hierarchy1"/>
    <dgm:cxn modelId="{2578B01F-B590-D34E-9995-13E2CE6A9D1B}" type="presParOf" srcId="{44E4EEE9-6E6D-D445-96E4-992A74348E3D}" destId="{E9B4E0B0-ABEC-5142-9A88-22961B116F14}" srcOrd="1" destOrd="0" presId="urn:microsoft.com/office/officeart/2005/8/layout/hierarchy1"/>
    <dgm:cxn modelId="{295D51C6-86F0-5541-B45C-947BD4C69E93}"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dirty="0"/>
            <a:t>memory becomes more and more fragmented with small blocks of free space that are not big enough to use.</a:t>
          </a:r>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dirty="0"/>
            <a:t>memory utilization declines</a:t>
          </a:r>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a:t>technique for overcoming external fragmentation</a:t>
          </a:r>
          <a:endParaRPr lang="en-NZ" dirty="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a:t>OS shifts processes so that they are contiguous</a:t>
          </a:r>
          <a:endParaRPr lang="en-NZ" dirty="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a:t>free memory is together in one block</a:t>
          </a:r>
          <a:endParaRPr lang="en-NZ" dirty="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a:t>time consuming and wastes CPU time</a:t>
          </a:r>
          <a:endParaRPr lang="en-NZ" dirty="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pt>
    <dgm:pt modelId="{E3F070B9-6919-BD46-80FE-BAF6D53D2FD9}" type="pres">
      <dgm:prSet presAssocID="{A8FC406A-186F-1F4E-96E1-B75D1DA97A3E}" presName="parentText" presStyleLbl="node1" presStyleIdx="0" presStyleCnt="2" custLinFactNeighborX="-24528" custLinFactNeighborY="21455">
        <dgm:presLayoutVars>
          <dgm:chMax val="0"/>
          <dgm:bulletEnabled val="1"/>
        </dgm:presLayoutVars>
      </dgm:prSet>
      <dgm:spPr/>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custScaleY="83325" custLinFactY="4490" custLinFactNeighborY="100000">
        <dgm:presLayoutVars>
          <dgm:bulletEnabled val="1"/>
        </dgm:presLayoutVars>
      </dgm:prSet>
      <dgm:spPr/>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pt>
    <dgm:pt modelId="{6ED051DD-8E06-014D-A56B-AECC9C897179}" type="pres">
      <dgm:prSet presAssocID="{CFA757D8-5B4A-8344-844C-50374B0AA18A}" presName="parentText" presStyleLbl="node1" presStyleIdx="1" presStyleCnt="2">
        <dgm:presLayoutVars>
          <dgm:chMax val="0"/>
          <dgm:bulletEnabled val="1"/>
        </dgm:presLayoutVars>
      </dgm:prSet>
      <dgm:spPr/>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pt>
  </dgm:ptLst>
  <dgm:cxnLst>
    <dgm:cxn modelId="{A3BF8D00-71A0-FD46-A722-96E5F874B9BA}" type="presOf" srcId="{A8FC406A-186F-1F4E-96E1-B75D1DA97A3E}" destId="{E3F070B9-6919-BD46-80FE-BAF6D53D2FD9}" srcOrd="1" destOrd="0" presId="urn:microsoft.com/office/officeart/2005/8/layout/list1"/>
    <dgm:cxn modelId="{ABFFF813-24B3-8F4A-A499-07947C93F2B2}" type="presOf" srcId="{1415E6DC-9DD3-0642-8F56-4D3A35AC3679}" destId="{E79C046D-0599-6A47-B1B9-B02280642755}" srcOrd="0"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8891A17-0924-D94D-9E94-DC76F2AFCA95}" type="presOf" srcId="{CFA757D8-5B4A-8344-844C-50374B0AA18A}" destId="{78569E4E-ADA1-6D4A-B56A-01059BBD2C01}" srcOrd="0" destOrd="0" presId="urn:microsoft.com/office/officeart/2005/8/layout/list1"/>
    <dgm:cxn modelId="{7C568239-7FB0-D14E-87D1-6C892FE9DC01}" srcId="{CFA757D8-5B4A-8344-844C-50374B0AA18A}" destId="{9E92A628-284B-0A4D-AF4A-A3E0CC5903D2}" srcOrd="0" destOrd="0" parTransId="{B89EFC6D-CA01-B246-9B67-51FE6E8B70BB}" sibTransId="{8D5778BE-8C45-DA4F-921B-A6D186764DDD}"/>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6D9D9B5C-A232-8A40-805D-6696A698083D}" srcId="{1415E6DC-9DD3-0642-8F56-4D3A35AC3679}" destId="{CFA757D8-5B4A-8344-844C-50374B0AA18A}" srcOrd="1" destOrd="0" parTransId="{7F660C03-3DC7-E241-A21F-3D5B9DAD5D7C}" sibTransId="{3F71CEBA-59C4-F14E-AEE9-C080D58E3B16}"/>
    <dgm:cxn modelId="{AC52A857-1045-D547-AAEC-467B1D6175AE}" type="presOf" srcId="{5BA5D4FC-88C5-694E-8CDC-E40067D32F36}" destId="{AF2C0A7A-BF2F-CB4A-AE7D-877EB948880B}" srcOrd="0" destOrd="0" presId="urn:microsoft.com/office/officeart/2005/8/layout/list1"/>
    <dgm:cxn modelId="{91626B90-22E5-EE47-B3C0-E1DAC5626635}" type="presOf" srcId="{EDD23089-E723-7049-A4E0-037CCF801387}" destId="{4B6B4C5E-5223-0843-B5C6-1C59E8EA8399}" srcOrd="0" destOrd="1" presId="urn:microsoft.com/office/officeart/2005/8/layout/list1"/>
    <dgm:cxn modelId="{5C11A3B7-9566-0848-A98D-30CB1C2B5091}" type="presOf" srcId="{C656067F-6308-0946-9224-7579E500CA19}" destId="{4B6B4C5E-5223-0843-B5C6-1C59E8EA8399}" srcOrd="0" destOrd="3" presId="urn:microsoft.com/office/officeart/2005/8/layout/list1"/>
    <dgm:cxn modelId="{C114D3C1-627F-A246-AACD-328C92F4C7B3}" type="presOf" srcId="{925627CF-133A-A441-9898-007F531F1EB1}" destId="{4B6B4C5E-5223-0843-B5C6-1C59E8EA8399}" srcOrd="0" destOrd="2"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9286BAC5-53B7-AA47-B6FB-4B5D9AC4E481}" type="presOf" srcId="{A8FC406A-186F-1F4E-96E1-B75D1DA97A3E}" destId="{AC90047A-3CB1-3B4B-9B72-82F93A5A00C5}" srcOrd="0" destOrd="0"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77546FE6-4B29-8848-87C8-93AFD1BF7CBD}" srcId="{CFA757D8-5B4A-8344-844C-50374B0AA18A}" destId="{C656067F-6308-0946-9224-7579E500CA19}" srcOrd="3" destOrd="0" parTransId="{62D77508-CA8A-5841-AD30-C46EEE506234}" sibTransId="{CA49C167-079C-B94F-B053-F5BD6714EFBD}"/>
    <dgm:cxn modelId="{136194E7-4526-7548-9470-6704CAD2B02D}" type="presOf" srcId="{0DE43C26-AC74-1A44-B67B-60C02D894803}" destId="{AF2C0A7A-BF2F-CB4A-AE7D-877EB948880B}" srcOrd="0" destOrd="1" presId="urn:microsoft.com/office/officeart/2005/8/layout/list1"/>
    <dgm:cxn modelId="{DDAEEFFC-E8DF-A948-9186-35E0044B0AAE}" type="presOf" srcId="{9E92A628-284B-0A4D-AF4A-A3E0CC5903D2}" destId="{4B6B4C5E-5223-0843-B5C6-1C59E8EA8399}" srcOrd="0" destOrd="0"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bg1"/>
        </a:solidFill>
      </dgm:spPr>
      <dgm:t>
        <a:bodyPr/>
        <a:lstStyle/>
        <a:p>
          <a:r>
            <a:rPr lang="en-US" dirty="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bg1"/>
        </a:solidFill>
      </dgm:spPr>
      <dgm:t>
        <a:bodyPr/>
        <a:lstStyle/>
        <a:p>
          <a:r>
            <a:rPr lang="en-US" dirty="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1"/>
        </a:solidFill>
      </dgm:spPr>
      <dgm:t>
        <a:bodyPr/>
        <a:lstStyle/>
        <a:p>
          <a:r>
            <a:rPr lang="en-US" dirty="0"/>
            <a:t>begins to scan memory from the location of the last placement and chooses the next available block that is large enough</a:t>
          </a:r>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pt>
    <dgm:pt modelId="{4D33AD13-58A2-6C4C-8ED2-4EC037E1447F}" type="pres">
      <dgm:prSet presAssocID="{67F380B8-4A46-A940-A35E-A8E090324DD2}" presName="desTx" presStyleLbl="alignAccFollowNode1" presStyleIdx="0" presStyleCnt="3">
        <dgm:presLayoutVars>
          <dgm:bulletEnabled val="1"/>
        </dgm:presLayoutVars>
      </dgm:prSet>
      <dgm:spPr/>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pt>
    <dgm:pt modelId="{5A54EFAA-A113-0C47-AF78-4821543B24FF}" type="pres">
      <dgm:prSet presAssocID="{DB9EFF8C-196F-5247-B65F-3BF933E46C11}" presName="desTx" presStyleLbl="alignAccFollowNode1" presStyleIdx="1" presStyleCnt="3">
        <dgm:presLayoutVars>
          <dgm:bulletEnabled val="1"/>
        </dgm:presLayoutVars>
      </dgm:prSet>
      <dgm:spPr/>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pt>
    <dgm:pt modelId="{F02FE02C-078E-2342-80A7-769674C16284}" type="pres">
      <dgm:prSet presAssocID="{46AD3565-A1BA-784F-AD34-7E4BF4E37363}" presName="desTx" presStyleLbl="alignAccFollowNode1" presStyleIdx="2" presStyleCnt="3">
        <dgm:presLayoutVars>
          <dgm:bulletEnabled val="1"/>
        </dgm:presLayoutVars>
      </dgm:prSet>
      <dgm:spPr/>
    </dgm:pt>
  </dgm:ptLst>
  <dgm:cxnLst>
    <dgm:cxn modelId="{3AADAB1B-BC1B-204D-810F-B2F5AB74FFC0}" type="presOf" srcId="{DC1194C7-6483-D74A-B3EE-E7C2B2CD1382}" destId="{E17189DE-CD6F-C941-875A-D5F01CE45548}" srcOrd="0" destOrd="0" presId="urn:microsoft.com/office/officeart/2005/8/layout/hList1"/>
    <dgm:cxn modelId="{E847003D-D77C-724F-B08D-0E844B3AE947}" type="presOf" srcId="{E2ADB8C5-0282-CE4E-87DC-7D9DB70729D2}" destId="{5A54EFAA-A113-0C47-AF78-4821543B24FF}" srcOrd="0" destOrd="0" presId="urn:microsoft.com/office/officeart/2005/8/layout/hList1"/>
    <dgm:cxn modelId="{0A48DA3E-F7BD-2048-80B4-EB4A561FF14D}" type="presOf" srcId="{67F380B8-4A46-A940-A35E-A8E090324DD2}" destId="{3AEB0A5F-B44A-0440-8E3D-4AA0FF30DE58}" srcOrd="0" destOrd="0" presId="urn:microsoft.com/office/officeart/2005/8/layout/hList1"/>
    <dgm:cxn modelId="{BF517144-8102-7041-B61C-8974C5414136}" type="presOf" srcId="{46AD3565-A1BA-784F-AD34-7E4BF4E37363}" destId="{265FA6A5-EDA7-7A42-B476-3F18F161237D}" srcOrd="0" destOrd="0" presId="urn:microsoft.com/office/officeart/2005/8/layout/hList1"/>
    <dgm:cxn modelId="{7F06866E-8471-9A48-BE1B-D1139AE27F24}" srcId="{DC1194C7-6483-D74A-B3EE-E7C2B2CD1382}" destId="{67F380B8-4A46-A940-A35E-A8E090324DD2}" srcOrd="0" destOrd="0" parTransId="{DCDEEE8D-7E75-5443-B673-0CE1E4FDA5E4}" sibTransId="{B5CF5095-BF26-D648-B0A9-81F01ABABF07}"/>
    <dgm:cxn modelId="{C61EC451-1BD8-B24B-BD01-AB754379B80B}" type="presOf" srcId="{58147522-5139-114D-8051-5D74E57ED8DC}" destId="{4D33AD13-58A2-6C4C-8ED2-4EC037E1447F}"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E7DAB58A-1C69-DA4B-B3B1-255CC6148713}" srcId="{46AD3565-A1BA-784F-AD34-7E4BF4E37363}" destId="{4F95C141-C594-A941-B7CC-A6387EF3D1A9}" srcOrd="0" destOrd="0" parTransId="{3939E570-EBCF-DD48-9709-D33AA4E5685A}" sibTransId="{830D0157-0623-004B-8B71-8237449FE54B}"/>
    <dgm:cxn modelId="{77EBC9A1-3C1A-B545-B1C1-385D5002B58C}" type="presOf" srcId="{4F95C141-C594-A941-B7CC-A6387EF3D1A9}" destId="{F02FE02C-078E-2342-80A7-769674C16284}" srcOrd="0" destOrd="0" presId="urn:microsoft.com/office/officeart/2005/8/layout/hList1"/>
    <dgm:cxn modelId="{2B5EC8A2-166E-D247-8591-8D5C2C718D5A}" srcId="{DC1194C7-6483-D74A-B3EE-E7C2B2CD1382}" destId="{DB9EFF8C-196F-5247-B65F-3BF933E46C11}" srcOrd="1" destOrd="0" parTransId="{6654E155-8899-0846-9A7A-E07F2DF62F08}" sibTransId="{3DE89FF0-3342-C74B-BA12-A92C830754F3}"/>
    <dgm:cxn modelId="{0ADE20D8-8DDC-EE4C-92FF-42FB575A8471}" type="presOf" srcId="{DB9EFF8C-196F-5247-B65F-3BF933E46C11}" destId="{861E1F7D-27A7-E044-A6C8-58B87E7DADD2}" srcOrd="0" destOrd="0" presId="urn:microsoft.com/office/officeart/2005/8/layout/hList1"/>
    <dgm:cxn modelId="{4C725DE3-3289-8946-9390-0B065E2AD422}" srcId="{67F380B8-4A46-A940-A35E-A8E090324DD2}" destId="{58147522-5139-114D-8051-5D74E57ED8DC}" srcOrd="0" destOrd="0" parTransId="{DDA5EE8E-C3C3-5A47-B7EC-E385293B5E08}" sibTransId="{6E9268CF-ED15-324D-8D31-B6967B1F94C4}"/>
    <dgm:cxn modelId="{E60ED3ED-F5FB-3046-9789-552FCB24B45C}" srcId="{DB9EFF8C-196F-5247-B65F-3BF933E46C11}" destId="{E2ADB8C5-0282-CE4E-87DC-7D9DB70729D2}" srcOrd="0" destOrd="0" parTransId="{0A229719-E780-C449-950C-B0CE4CEA3D5B}" sibTransId="{D50F23DB-9898-2342-99A8-D76576ED5BD1}"/>
    <dgm:cxn modelId="{03414833-8998-6849-897F-7C27394E794A}" type="presParOf" srcId="{E17189DE-CD6F-C941-875A-D5F01CE45548}" destId="{DBB53FED-FC7A-3F4D-A7F1-B2865894ECDB}" srcOrd="0" destOrd="0" presId="urn:microsoft.com/office/officeart/2005/8/layout/hList1"/>
    <dgm:cxn modelId="{27C03637-643C-DB43-981D-5C91CB1327EA}" type="presParOf" srcId="{DBB53FED-FC7A-3F4D-A7F1-B2865894ECDB}" destId="{3AEB0A5F-B44A-0440-8E3D-4AA0FF30DE58}" srcOrd="0" destOrd="0" presId="urn:microsoft.com/office/officeart/2005/8/layout/hList1"/>
    <dgm:cxn modelId="{618EE42C-1EDC-0345-BDD0-2EFF79E25492}" type="presParOf" srcId="{DBB53FED-FC7A-3F4D-A7F1-B2865894ECDB}" destId="{4D33AD13-58A2-6C4C-8ED2-4EC037E1447F}" srcOrd="1" destOrd="0" presId="urn:microsoft.com/office/officeart/2005/8/layout/hList1"/>
    <dgm:cxn modelId="{41F50267-5C66-1E48-A7BC-59D350B0F2BC}" type="presParOf" srcId="{E17189DE-CD6F-C941-875A-D5F01CE45548}" destId="{8B18329D-C6F2-754C-9B93-889659D94782}" srcOrd="1" destOrd="0" presId="urn:microsoft.com/office/officeart/2005/8/layout/hList1"/>
    <dgm:cxn modelId="{B2CE4F53-EAF6-3A4C-9D07-3CBB1971B498}" type="presParOf" srcId="{E17189DE-CD6F-C941-875A-D5F01CE45548}" destId="{5C587A37-99A1-3E4A-8958-78E1CF8479BF}" srcOrd="2" destOrd="0" presId="urn:microsoft.com/office/officeart/2005/8/layout/hList1"/>
    <dgm:cxn modelId="{98900B1D-6E80-7B47-B610-59790AF62C31}" type="presParOf" srcId="{5C587A37-99A1-3E4A-8958-78E1CF8479BF}" destId="{861E1F7D-27A7-E044-A6C8-58B87E7DADD2}" srcOrd="0" destOrd="0" presId="urn:microsoft.com/office/officeart/2005/8/layout/hList1"/>
    <dgm:cxn modelId="{E8E21DE4-9E3C-794B-B03C-01E579B0DADF}" type="presParOf" srcId="{5C587A37-99A1-3E4A-8958-78E1CF8479BF}" destId="{5A54EFAA-A113-0C47-AF78-4821543B24FF}" srcOrd="1" destOrd="0" presId="urn:microsoft.com/office/officeart/2005/8/layout/hList1"/>
    <dgm:cxn modelId="{06411D03-0C60-3549-AB31-0FAB6936AEDB}" type="presParOf" srcId="{E17189DE-CD6F-C941-875A-D5F01CE45548}" destId="{D7662487-F169-6C49-B3F0-3B0DECD25D92}" srcOrd="3" destOrd="0" presId="urn:microsoft.com/office/officeart/2005/8/layout/hList1"/>
    <dgm:cxn modelId="{6A252E22-8703-FA46-A92E-DF21FE0E721A}" type="presParOf" srcId="{E17189DE-CD6F-C941-875A-D5F01CE45548}" destId="{5730B196-C788-0C42-BCEB-B904B2C0FC4E}" srcOrd="4" destOrd="0" presId="urn:microsoft.com/office/officeart/2005/8/layout/hList1"/>
    <dgm:cxn modelId="{5FE96275-69BD-F54A-B807-F06FF070DF44}" type="presParOf" srcId="{5730B196-C788-0C42-BCEB-B904B2C0FC4E}" destId="{265FA6A5-EDA7-7A42-B476-3F18F161237D}" srcOrd="0" destOrd="0" presId="urn:microsoft.com/office/officeart/2005/8/layout/hList1"/>
    <dgm:cxn modelId="{1038686E-96A3-FA45-9CAC-53FF0AD4CE2C}"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a:t>Relative  (a type of logical address)</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a:t>address is expressed as a location relative to some known point – generated by translators</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pt>
    <dgm:pt modelId="{62188342-F933-5546-8BB3-C1B3099F523F}" type="pres">
      <dgm:prSet presAssocID="{EDBE8867-7758-3D40-B369-E92A59C78254}" presName="parentText" presStyleLbl="node1" presStyleIdx="0" presStyleCnt="3">
        <dgm:presLayoutVars>
          <dgm:chMax val="0"/>
          <dgm:bulletEnabled val="1"/>
        </dgm:presLayoutVars>
      </dgm:prSet>
      <dgm:spPr/>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pt>
    <dgm:pt modelId="{56B37D08-27E9-6348-A4E7-27939D35EA56}" type="pres">
      <dgm:prSet presAssocID="{B89FE6C2-077F-4741-8F16-B5795B7063E1}" presName="parentText" presStyleLbl="node1" presStyleIdx="1" presStyleCnt="3">
        <dgm:presLayoutVars>
          <dgm:chMax val="0"/>
          <dgm:bulletEnabled val="1"/>
        </dgm:presLayoutVars>
      </dgm:prSet>
      <dgm:spPr/>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pt>
    <dgm:pt modelId="{B3028417-3BB4-804F-B830-21EC724B50AF}" type="pres">
      <dgm:prSet presAssocID="{8440D138-BE73-FB44-BBEF-1FC3FB108A97}" presName="parentText" presStyleLbl="node1" presStyleIdx="2" presStyleCnt="3">
        <dgm:presLayoutVars>
          <dgm:chMax val="0"/>
          <dgm:bulletEnabled val="1"/>
        </dgm:presLayoutVars>
      </dgm:prSet>
      <dgm:spPr/>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pt>
  </dgm:ptLst>
  <dgm:cxnLst>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77C4B19-5757-A344-A22A-E7DCA796D57D}" type="presOf" srcId="{EDBE8867-7758-3D40-B369-E92A59C78254}" destId="{62188342-F933-5546-8BB3-C1B3099F523F}" srcOrd="1" destOrd="0" presId="urn:microsoft.com/office/officeart/2005/8/layout/list1"/>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7CBBAA5F-1D78-FD49-913C-20C3904C9E54}" type="presOf" srcId="{B89FE6C2-077F-4741-8F16-B5795B7063E1}" destId="{A032DD78-5CE7-214D-8E24-37D69D65FBC4}" srcOrd="0"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B3CB20A4-0368-BF40-98A2-B2A95ACABDBF}" type="presOf" srcId="{CD39444C-1B21-EF4A-B5D4-958159C7B42D}" destId="{23981AB3-A7C5-304C-B5DD-3C6A0BA47400}" srcOrd="0" destOrd="0" presId="urn:microsoft.com/office/officeart/2005/8/layout/list1"/>
    <dgm:cxn modelId="{4B8949C1-C410-F64A-83CE-4E286C200947}" type="presOf" srcId="{CBDD8360-C17A-D744-93D2-006C349A759D}" destId="{ACFD1858-5182-EC41-AD4F-BB7EB502C119}" srcOrd="0" destOrd="0" presId="urn:microsoft.com/office/officeart/2005/8/layout/list1"/>
    <dgm:cxn modelId="{AC3E68CA-59A6-0D47-96B7-56C985E7999F}" srcId="{B89FE6C2-077F-4741-8F16-B5795B7063E1}" destId="{A63F4F42-530D-0844-A623-B7BB97CA06C8}" srcOrd="0" destOrd="0" parTransId="{A6AF5B68-FC53-694A-82B8-D02D823211BF}" sibTransId="{45082585-C225-5042-8C96-B318BA935269}"/>
    <dgm:cxn modelId="{88A848D4-3287-8544-B217-17F7AAC14DB0}" srcId="{EDBE8867-7758-3D40-B369-E92A59C78254}" destId="{CD39444C-1B21-EF4A-B5D4-958159C7B42D}" srcOrd="0" destOrd="0" parTransId="{DD0191C7-CB08-B24A-8735-5956F0832DBC}" sibTransId="{EF9E6F1D-FB04-DC42-A706-3251421BB982}"/>
    <dgm:cxn modelId="{1AAEA0EB-CE8D-3546-B228-849C7BBECB24}" srcId="{CBDD8360-C17A-D744-93D2-006C349A759D}" destId="{8440D138-BE73-FB44-BBEF-1FC3FB108A97}" srcOrd="2" destOrd="0" parTransId="{E275FC03-8304-564E-89AB-373C17CB55F3}" sibTransId="{250D8BAF-EB6C-2B4D-8429-A8492959928C}"/>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a:t>Pages</a:t>
          </a:r>
          <a:r>
            <a:rPr lang="en-US" dirty="0"/>
            <a:t> </a:t>
          </a:r>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dgm:spPr>
      <dgm:t>
        <a:bodyPr/>
        <a:lstStyle/>
        <a:p>
          <a:r>
            <a:rPr lang="en-US" dirty="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dgm:spPr>
      <dgm:t>
        <a:bodyPr/>
        <a:lstStyle/>
        <a:p>
          <a:r>
            <a:rPr lang="en-US" dirty="0"/>
            <a:t>available chunks of memory</a:t>
          </a:r>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pt>
    <dgm:pt modelId="{46D6853D-8FF8-D64F-9F4D-3F18C7AC2088}" type="pres">
      <dgm:prSet presAssocID="{64C5CEBC-1F30-5443-B794-80FF362A2AF0}" presName="desTx" presStyleLbl="alignAccFollowNode1" presStyleIdx="0" presStyleCnt="2">
        <dgm:presLayoutVars>
          <dgm:bulletEnabled val="1"/>
        </dgm:presLayoutVars>
      </dgm:prSet>
      <dgm:spPr/>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pt>
    <dgm:pt modelId="{A1162212-C3C8-3A47-829A-648CCE353B98}" type="pres">
      <dgm:prSet presAssocID="{5BAEB20B-3695-E348-9F13-AECB8D7EFA27}" presName="desTx" presStyleLbl="alignAccFollowNode1" presStyleIdx="1" presStyleCnt="2">
        <dgm:presLayoutVars>
          <dgm:bulletEnabled val="1"/>
        </dgm:presLayoutVars>
      </dgm:prSet>
      <dgm:spPr/>
    </dgm:pt>
  </dgm:ptLst>
  <dgm:cxnLst>
    <dgm:cxn modelId="{9E6EA001-3F24-B24B-9B43-2CBB0F1A61BF}" type="presOf" srcId="{7AA8A9FF-58E2-CB47-ADA1-DE9E3BDCDC0F}" destId="{46D6853D-8FF8-D64F-9F4D-3F18C7AC208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B3689970-B6AA-F841-8AA9-BF33FA1007D0}" srcId="{98984BBF-D090-D94A-958C-707853D134BE}" destId="{64C5CEBC-1F30-5443-B794-80FF362A2AF0}" srcOrd="0" destOrd="0" parTransId="{BE0C5935-86C3-CE49-BC7C-DB3DC9A56DBA}" sibTransId="{0242CC9F-7F01-C541-AE84-95B60386F567}"/>
    <dgm:cxn modelId="{00913CB1-9610-624A-BE9D-1C50FCC5CCE3}" srcId="{5BAEB20B-3695-E348-9F13-AECB8D7EFA27}" destId="{097D4EAE-CD21-C547-B935-47F8B18B09F5}" srcOrd="0" destOrd="0" parTransId="{87A55BF3-60A6-CA4A-952B-9DB7A9BFC901}" sibTransId="{5B396445-CB01-9443-9541-38B17C330104}"/>
    <dgm:cxn modelId="{24914EDD-F887-F145-A25D-9C1F499EEC64}" srcId="{98984BBF-D090-D94A-958C-707853D134BE}" destId="{5BAEB20B-3695-E348-9F13-AECB8D7EFA27}" srcOrd="1" destOrd="0" parTransId="{F35B4B62-4741-964F-9F55-8BAE5A6BA9A5}" sibTransId="{E89D1576-1C84-A941-A5F3-6A6E595B57D7}"/>
    <dgm:cxn modelId="{848D44E0-2886-AF45-92D3-0D6D99B8E890}" type="presOf" srcId="{097D4EAE-CD21-C547-B935-47F8B18B09F5}" destId="{A1162212-C3C8-3A47-829A-648CCE353B98}" srcOrd="0" destOrd="0" presId="urn:microsoft.com/office/officeart/2005/8/layout/hList1"/>
    <dgm:cxn modelId="{51466DEE-7137-6746-8626-C7E5EE11618B}" type="presOf" srcId="{98984BBF-D090-D94A-958C-707853D134BE}" destId="{7427F0B0-35E5-664A-9214-512C0B3A33C3}" srcOrd="0" destOrd="0" presId="urn:microsoft.com/office/officeart/2005/8/layout/hList1"/>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a:t>Extract the segment number as the leftmost </a:t>
          </a:r>
          <a:r>
            <a:rPr lang="en-US" i="1"/>
            <a:t>n</a:t>
          </a:r>
          <a:r>
            <a:rPr lang="en-US"/>
            <a:t> bits of the logical address</a:t>
          </a:r>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a:t>Compare the offset, expressed in the rightmost </a:t>
          </a:r>
          <a:r>
            <a:rPr lang="en-US" i="1" dirty="0"/>
            <a:t>m</a:t>
          </a:r>
          <a:r>
            <a:rPr lang="en-US" dirty="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a:t>The desired physical address is the sum of the starting physical address of the segment plus the offset</a:t>
          </a:r>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pt>
  </dgm:ptLst>
  <dgm:cxnLst>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36EFC141-1523-DA4F-A8C1-095F63004DAE}" type="presOf" srcId="{78C684FE-1A2B-254D-8FD5-947512C78C87}" destId="{51DF321D-3BBA-4545-8424-1BB44DD484AB}" srcOrd="0" destOrd="0" presId="urn:microsoft.com/office/officeart/2005/8/layout/hProcess9"/>
    <dgm:cxn modelId="{E4C5E856-16CC-8F4A-89FB-5E9922E948E5}" type="presOf" srcId="{AC374B7D-944F-104D-B17A-59E6A717DA1E}" destId="{4476A394-1578-B443-9923-9E9465C6DB9E}"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0CAE04B2-1676-4941-A1A5-588758A32793}"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0"/>
          <a:ext cx="7620000" cy="604800"/>
        </a:xfrm>
        <a:prstGeom prst="rect">
          <a:avLst/>
        </a:prstGeom>
        <a:solidFill>
          <a:schemeClr val="accent4">
            <a:lumMod val="75000"/>
          </a:schemeClr>
        </a:solidFill>
        <a:ln w="15875" cap="flat" cmpd="sng" algn="ctr">
          <a:solidFill>
            <a:schemeClr val="accent4">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Programs are written in modules</a:t>
          </a:r>
        </a:p>
      </dsp:txBody>
      <dsp:txXfrm>
        <a:off x="0" y="0"/>
        <a:ext cx="7620000" cy="604800"/>
      </dsp:txXfrm>
    </dsp:sp>
    <dsp:sp modelId="{7B231396-7652-0541-A496-2537BE7F010F}">
      <dsp:nvSpPr>
        <dsp:cNvPr id="0" name=""/>
        <dsp:cNvSpPr/>
      </dsp:nvSpPr>
      <dsp:spPr>
        <a:xfrm>
          <a:off x="0" y="629813"/>
          <a:ext cx="7620000" cy="1758172"/>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modules can be written and compiled independently</a:t>
          </a:r>
        </a:p>
        <a:p>
          <a:pPr marL="228600" lvl="1" indent="-228600" algn="l" defTabSz="933450">
            <a:lnSpc>
              <a:spcPct val="90000"/>
            </a:lnSpc>
            <a:spcBef>
              <a:spcPct val="0"/>
            </a:spcBef>
            <a:spcAft>
              <a:spcPct val="15000"/>
            </a:spcAft>
            <a:buChar char="•"/>
          </a:pPr>
          <a:r>
            <a:rPr lang="en-US" sz="2100" kern="1200" dirty="0"/>
            <a:t>different degrees of protection given to modules (read-only, execute-only)</a:t>
          </a:r>
        </a:p>
        <a:p>
          <a:pPr marL="228600" lvl="1" indent="-228600" algn="l" defTabSz="933450">
            <a:lnSpc>
              <a:spcPct val="90000"/>
            </a:lnSpc>
            <a:spcBef>
              <a:spcPct val="0"/>
            </a:spcBef>
            <a:spcAft>
              <a:spcPct val="15000"/>
            </a:spcAft>
            <a:buChar char="•"/>
          </a:pPr>
          <a:r>
            <a:rPr lang="en-US" sz="2100" kern="1200" dirty="0"/>
            <a:t>sharing on a module level corresponds to the user’s way of viewing the problem</a:t>
          </a:r>
        </a:p>
      </dsp:txBody>
      <dsp:txXfrm>
        <a:off x="0" y="629813"/>
        <a:ext cx="7620000" cy="1758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Cannot leave the programmer with the responsibility to manage memory</a:t>
          </a:r>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Memory available for a program plus its data may be insufficient</a:t>
          </a:r>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i="1" kern="1200" dirty="0"/>
            <a:t>overlaying</a:t>
          </a:r>
          <a:r>
            <a:rPr lang="en-US" sz="1600" kern="1200" dirty="0"/>
            <a:t> allows various modules to be assigned the same region of memory but is time consuming to program</a:t>
          </a:r>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Programmer does not know how much space will be available</a:t>
          </a:r>
        </a:p>
      </dsp:txBody>
      <dsp:txXfrm>
        <a:off x="5958072" y="911573"/>
        <a:ext cx="2228479" cy="138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556615"/>
          <a:ext cx="8077200" cy="159977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a:lnSpc>
              <a:spcPct val="90000"/>
            </a:lnSpc>
            <a:spcBef>
              <a:spcPct val="0"/>
            </a:spcBef>
            <a:spcAft>
              <a:spcPct val="15000"/>
            </a:spcAft>
            <a:buChar char="•"/>
          </a:pPr>
          <a:r>
            <a:rPr lang="en-NZ" sz="2100" kern="1200" dirty="0"/>
            <a:t>memory becomes more and more fragmented with small blocks of free space that are not big enough to use.</a:t>
          </a:r>
        </a:p>
        <a:p>
          <a:pPr marL="228600" lvl="1" indent="-228600" algn="l" defTabSz="933450">
            <a:lnSpc>
              <a:spcPct val="90000"/>
            </a:lnSpc>
            <a:spcBef>
              <a:spcPct val="0"/>
            </a:spcBef>
            <a:spcAft>
              <a:spcPct val="15000"/>
            </a:spcAft>
            <a:buChar char="•"/>
          </a:pPr>
          <a:r>
            <a:rPr lang="en-NZ" sz="2100" kern="1200" dirty="0"/>
            <a:t>memory utilization declines</a:t>
          </a:r>
        </a:p>
      </dsp:txBody>
      <dsp:txXfrm>
        <a:off x="0" y="556615"/>
        <a:ext cx="8077200" cy="1599777"/>
      </dsp:txXfrm>
    </dsp:sp>
    <dsp:sp modelId="{E3F070B9-6919-BD46-80FE-BAF6D53D2FD9}">
      <dsp:nvSpPr>
        <dsp:cNvPr id="0" name=""/>
        <dsp:cNvSpPr/>
      </dsp:nvSpPr>
      <dsp:spPr>
        <a:xfrm>
          <a:off x="304801" y="152402"/>
          <a:ext cx="5654040" cy="67896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a:lnSpc>
              <a:spcPct val="90000"/>
            </a:lnSpc>
            <a:spcBef>
              <a:spcPct val="0"/>
            </a:spcBef>
            <a:spcAft>
              <a:spcPct val="35000"/>
            </a:spcAft>
            <a:buNone/>
          </a:pPr>
          <a:r>
            <a:rPr lang="en-NZ" sz="2400" b="1" i="0" kern="1200" dirty="0"/>
            <a:t>External Fragmentation</a:t>
          </a:r>
          <a:endParaRPr lang="en-US" sz="2400" i="0" kern="1200" dirty="0"/>
        </a:p>
      </dsp:txBody>
      <dsp:txXfrm>
        <a:off x="337945" y="185546"/>
        <a:ext cx="5587752" cy="612672"/>
      </dsp:txXfrm>
    </dsp:sp>
    <dsp:sp modelId="{4B6B4C5E-5223-0843-B5C6-1C59E8EA8399}">
      <dsp:nvSpPr>
        <dsp:cNvPr id="0" name=""/>
        <dsp:cNvSpPr/>
      </dsp:nvSpPr>
      <dsp:spPr>
        <a:xfrm>
          <a:off x="0" y="2409668"/>
          <a:ext cx="8077200" cy="2028600"/>
        </a:xfrm>
        <a:prstGeom prst="rect">
          <a:avLst/>
        </a:prstGeom>
        <a:solidFill>
          <a:schemeClr val="lt1">
            <a:alpha val="90000"/>
            <a:hueOff val="0"/>
            <a:satOff val="0"/>
            <a:lumOff val="0"/>
            <a:alphaOff val="0"/>
          </a:schemeClr>
        </a:solidFill>
        <a:ln w="1587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a:lnSpc>
              <a:spcPct val="90000"/>
            </a:lnSpc>
            <a:spcBef>
              <a:spcPct val="0"/>
            </a:spcBef>
            <a:spcAft>
              <a:spcPct val="15000"/>
            </a:spcAft>
            <a:buChar char="•"/>
          </a:pPr>
          <a:r>
            <a:rPr lang="en-NZ" sz="2100" kern="1200"/>
            <a:t>technique for overcoming external fragmentation</a:t>
          </a:r>
          <a:endParaRPr lang="en-NZ" sz="2100" kern="1200" dirty="0"/>
        </a:p>
        <a:p>
          <a:pPr marL="228600" lvl="1" indent="-228600" algn="l" defTabSz="933450">
            <a:lnSpc>
              <a:spcPct val="90000"/>
            </a:lnSpc>
            <a:spcBef>
              <a:spcPct val="0"/>
            </a:spcBef>
            <a:spcAft>
              <a:spcPct val="15000"/>
            </a:spcAft>
            <a:buChar char="•"/>
          </a:pPr>
          <a:r>
            <a:rPr lang="en-NZ" sz="2100" kern="1200"/>
            <a:t>OS shifts processes so that they are contiguous</a:t>
          </a:r>
          <a:endParaRPr lang="en-NZ" sz="2100" kern="1200" dirty="0"/>
        </a:p>
        <a:p>
          <a:pPr marL="228600" lvl="1" indent="-228600" algn="l" defTabSz="933450">
            <a:lnSpc>
              <a:spcPct val="90000"/>
            </a:lnSpc>
            <a:spcBef>
              <a:spcPct val="0"/>
            </a:spcBef>
            <a:spcAft>
              <a:spcPct val="15000"/>
            </a:spcAft>
            <a:buChar char="•"/>
          </a:pPr>
          <a:r>
            <a:rPr lang="en-NZ" sz="2100" kern="1200"/>
            <a:t>free memory is together in one block</a:t>
          </a:r>
          <a:endParaRPr lang="en-NZ" sz="2100" kern="1200" dirty="0"/>
        </a:p>
        <a:p>
          <a:pPr marL="228600" lvl="1" indent="-228600" algn="l" defTabSz="933450">
            <a:lnSpc>
              <a:spcPct val="90000"/>
            </a:lnSpc>
            <a:spcBef>
              <a:spcPct val="0"/>
            </a:spcBef>
            <a:spcAft>
              <a:spcPct val="15000"/>
            </a:spcAft>
            <a:buChar char="•"/>
          </a:pPr>
          <a:r>
            <a:rPr lang="en-NZ" sz="2100" kern="1200"/>
            <a:t>time consuming and wastes CPU time</a:t>
          </a:r>
          <a:endParaRPr lang="en-NZ" sz="2100" kern="1200" dirty="0"/>
        </a:p>
      </dsp:txBody>
      <dsp:txXfrm>
        <a:off x="0" y="2409668"/>
        <a:ext cx="8077200" cy="2028600"/>
      </dsp:txXfrm>
    </dsp:sp>
    <dsp:sp modelId="{6ED051DD-8E06-014D-A56B-AECC9C897179}">
      <dsp:nvSpPr>
        <dsp:cNvPr id="0" name=""/>
        <dsp:cNvSpPr/>
      </dsp:nvSpPr>
      <dsp:spPr>
        <a:xfrm>
          <a:off x="403860" y="2070188"/>
          <a:ext cx="5654040" cy="6789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066800">
            <a:lnSpc>
              <a:spcPct val="90000"/>
            </a:lnSpc>
            <a:spcBef>
              <a:spcPct val="0"/>
            </a:spcBef>
            <a:spcAft>
              <a:spcPct val="35000"/>
            </a:spcAft>
            <a:buNone/>
          </a:pPr>
          <a:r>
            <a:rPr lang="en-NZ" sz="2400" b="1" i="0" kern="1200" dirty="0"/>
            <a:t>Compaction</a:t>
          </a:r>
        </a:p>
      </dsp:txBody>
      <dsp:txXfrm>
        <a:off x="437004" y="2103332"/>
        <a:ext cx="558775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357" y="21819"/>
          <a:ext cx="2298501" cy="662400"/>
        </a:xfrm>
        <a:prstGeom prst="rect">
          <a:avLst/>
        </a:prstGeom>
        <a:solidFill>
          <a:schemeClr val="accent6">
            <a:lumMod val="50000"/>
          </a:schemeClr>
        </a:solidFill>
        <a:ln w="15875" cap="flat" cmpd="sng" algn="ctr">
          <a:solidFill>
            <a:schemeClr val="accent6">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Best-fit</a:t>
          </a:r>
          <a:endParaRPr lang="en-US" sz="2300" kern="1200" dirty="0"/>
        </a:p>
      </dsp:txBody>
      <dsp:txXfrm>
        <a:off x="2357" y="21819"/>
        <a:ext cx="2298501" cy="662400"/>
      </dsp:txXfrm>
    </dsp:sp>
    <dsp:sp modelId="{4D33AD13-58A2-6C4C-8ED2-4EC037E1447F}">
      <dsp:nvSpPr>
        <dsp:cNvPr id="0" name=""/>
        <dsp:cNvSpPr/>
      </dsp:nvSpPr>
      <dsp:spPr>
        <a:xfrm>
          <a:off x="2357" y="684219"/>
          <a:ext cx="2298501" cy="3357961"/>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chooses the block that is closest in size to the request</a:t>
          </a:r>
        </a:p>
      </dsp:txBody>
      <dsp:txXfrm>
        <a:off x="2357" y="684219"/>
        <a:ext cx="2298501" cy="3357961"/>
      </dsp:txXfrm>
    </dsp:sp>
    <dsp:sp modelId="{861E1F7D-27A7-E044-A6C8-58B87E7DADD2}">
      <dsp:nvSpPr>
        <dsp:cNvPr id="0" name=""/>
        <dsp:cNvSpPr/>
      </dsp:nvSpPr>
      <dsp:spPr>
        <a:xfrm>
          <a:off x="2622649" y="21819"/>
          <a:ext cx="2298501" cy="6624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First-fit</a:t>
          </a:r>
        </a:p>
      </dsp:txBody>
      <dsp:txXfrm>
        <a:off x="2622649" y="21819"/>
        <a:ext cx="2298501" cy="662400"/>
      </dsp:txXfrm>
    </dsp:sp>
    <dsp:sp modelId="{5A54EFAA-A113-0C47-AF78-4821543B24FF}">
      <dsp:nvSpPr>
        <dsp:cNvPr id="0" name=""/>
        <dsp:cNvSpPr/>
      </dsp:nvSpPr>
      <dsp:spPr>
        <a:xfrm>
          <a:off x="2622649" y="684219"/>
          <a:ext cx="2298501" cy="3357961"/>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begins to scan memory from the beginning and chooses the first available block that is large enough </a:t>
          </a:r>
        </a:p>
      </dsp:txBody>
      <dsp:txXfrm>
        <a:off x="2622649" y="684219"/>
        <a:ext cx="2298501" cy="3357961"/>
      </dsp:txXfrm>
    </dsp:sp>
    <dsp:sp modelId="{265FA6A5-EDA7-7A42-B476-3F18F161237D}">
      <dsp:nvSpPr>
        <dsp:cNvPr id="0" name=""/>
        <dsp:cNvSpPr/>
      </dsp:nvSpPr>
      <dsp:spPr>
        <a:xfrm>
          <a:off x="5242941" y="21819"/>
          <a:ext cx="2298501" cy="662400"/>
        </a:xfrm>
        <a:prstGeom prst="rect">
          <a:avLst/>
        </a:prstGeom>
        <a:solidFill>
          <a:schemeClr val="accent2">
            <a:lumMod val="50000"/>
          </a:schemeClr>
        </a:solidFill>
        <a:ln w="15875" cap="flat" cmpd="sng" algn="ctr">
          <a:solidFill>
            <a:schemeClr val="accent2">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Next-fit</a:t>
          </a:r>
        </a:p>
      </dsp:txBody>
      <dsp:txXfrm>
        <a:off x="5242941" y="21819"/>
        <a:ext cx="2298501" cy="662400"/>
      </dsp:txXfrm>
    </dsp:sp>
    <dsp:sp modelId="{F02FE02C-078E-2342-80A7-769674C16284}">
      <dsp:nvSpPr>
        <dsp:cNvPr id="0" name=""/>
        <dsp:cNvSpPr/>
      </dsp:nvSpPr>
      <dsp:spPr>
        <a:xfrm>
          <a:off x="5242941" y="684219"/>
          <a:ext cx="2298501" cy="3357961"/>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begins to scan memory from the location of the last placement and chooses the next available block that is large enough</a:t>
          </a:r>
        </a:p>
      </dsp:txBody>
      <dsp:txXfrm>
        <a:off x="5242941" y="684219"/>
        <a:ext cx="2298501" cy="33579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58124"/>
          <a:ext cx="7924800" cy="110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reference to a memory location independent of the current assignment of data to memory</a:t>
          </a:r>
        </a:p>
      </dsp:txBody>
      <dsp:txXfrm>
        <a:off x="0" y="358124"/>
        <a:ext cx="7924800" cy="1102500"/>
      </dsp:txXfrm>
    </dsp:sp>
    <dsp:sp modelId="{62188342-F933-5546-8BB3-C1B3099F523F}">
      <dsp:nvSpPr>
        <dsp:cNvPr id="0" name=""/>
        <dsp:cNvSpPr/>
      </dsp:nvSpPr>
      <dsp:spPr>
        <a:xfrm>
          <a:off x="396240" y="62924"/>
          <a:ext cx="5547360" cy="590400"/>
        </a:xfrm>
        <a:prstGeom prst="round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en-US" sz="2000" b="1" kern="1200" dirty="0"/>
            <a:t>Logical</a:t>
          </a:r>
          <a:endParaRPr lang="en-US" sz="2000" kern="1200" dirty="0"/>
        </a:p>
      </dsp:txBody>
      <dsp:txXfrm>
        <a:off x="425061" y="91745"/>
        <a:ext cx="5489718" cy="532758"/>
      </dsp:txXfrm>
    </dsp:sp>
    <dsp:sp modelId="{AD976998-883A-B44B-AA40-16EA334E3B09}">
      <dsp:nvSpPr>
        <dsp:cNvPr id="0" name=""/>
        <dsp:cNvSpPr/>
      </dsp:nvSpPr>
      <dsp:spPr>
        <a:xfrm>
          <a:off x="0" y="1863825"/>
          <a:ext cx="7924800" cy="1102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address is expressed as a location relative to some known point – generated by translators</a:t>
          </a:r>
        </a:p>
      </dsp:txBody>
      <dsp:txXfrm>
        <a:off x="0" y="1863825"/>
        <a:ext cx="7924800" cy="1102500"/>
      </dsp:txXfrm>
    </dsp:sp>
    <dsp:sp modelId="{56B37D08-27E9-6348-A4E7-27939D35EA56}">
      <dsp:nvSpPr>
        <dsp:cNvPr id="0" name=""/>
        <dsp:cNvSpPr/>
      </dsp:nvSpPr>
      <dsp:spPr>
        <a:xfrm>
          <a:off x="396240" y="1568625"/>
          <a:ext cx="5547360" cy="590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en-US" sz="2000" b="1" kern="1200" dirty="0"/>
            <a:t>Relative  (a type of logical address)</a:t>
          </a:r>
        </a:p>
      </dsp:txBody>
      <dsp:txXfrm>
        <a:off x="425061" y="1597446"/>
        <a:ext cx="5489718" cy="532758"/>
      </dsp:txXfrm>
    </dsp:sp>
    <dsp:sp modelId="{E5E2D93A-0FAC-8648-A220-3E52BE154C5F}">
      <dsp:nvSpPr>
        <dsp:cNvPr id="0" name=""/>
        <dsp:cNvSpPr/>
      </dsp:nvSpPr>
      <dsp:spPr>
        <a:xfrm>
          <a:off x="0" y="3369525"/>
          <a:ext cx="7924800" cy="834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actual location in main memory</a:t>
          </a:r>
        </a:p>
      </dsp:txBody>
      <dsp:txXfrm>
        <a:off x="0" y="3369525"/>
        <a:ext cx="7924800" cy="834750"/>
      </dsp:txXfrm>
    </dsp:sp>
    <dsp:sp modelId="{B3028417-3BB4-804F-B830-21EC724B50AF}">
      <dsp:nvSpPr>
        <dsp:cNvPr id="0" name=""/>
        <dsp:cNvSpPr/>
      </dsp:nvSpPr>
      <dsp:spPr>
        <a:xfrm>
          <a:off x="396240" y="3074325"/>
          <a:ext cx="5547360" cy="590400"/>
        </a:xfrm>
        <a:prstGeom prst="roundRect">
          <a:avLst/>
        </a:prstGeom>
        <a:solidFill>
          <a:schemeClr val="accent4">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89000">
            <a:lnSpc>
              <a:spcPct val="90000"/>
            </a:lnSpc>
            <a:spcBef>
              <a:spcPct val="0"/>
            </a:spcBef>
            <a:spcAft>
              <a:spcPct val="35000"/>
            </a:spcAft>
            <a:buNone/>
          </a:pPr>
          <a:r>
            <a:rPr lang="en-US" sz="2000" b="1" kern="1200" dirty="0"/>
            <a:t>Physical or Absolute</a:t>
          </a:r>
        </a:p>
      </dsp:txBody>
      <dsp:txXfrm>
        <a:off x="425061" y="3103146"/>
        <a:ext cx="548971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7706"/>
          <a:ext cx="2528106" cy="720000"/>
        </a:xfrm>
        <a:prstGeom prst="rect">
          <a:avLst/>
        </a:prstGeom>
        <a:solidFill>
          <a:schemeClr val="accent4">
            <a:lumMod val="50000"/>
          </a:schemeClr>
        </a:solidFill>
        <a:ln w="15875" cap="flat" cmpd="sng" algn="ctr">
          <a:solidFill>
            <a:schemeClr val="accent4">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a:t>Pages</a:t>
          </a:r>
          <a:r>
            <a:rPr lang="en-US" sz="2500" kern="1200" dirty="0"/>
            <a:t> </a:t>
          </a:r>
        </a:p>
      </dsp:txBody>
      <dsp:txXfrm>
        <a:off x="26" y="37706"/>
        <a:ext cx="2528106" cy="720000"/>
      </dsp:txXfrm>
    </dsp:sp>
    <dsp:sp modelId="{46D6853D-8FF8-D64F-9F4D-3F18C7AC2088}">
      <dsp:nvSpPr>
        <dsp:cNvPr id="0" name=""/>
        <dsp:cNvSpPr/>
      </dsp:nvSpPr>
      <dsp:spPr>
        <a:xfrm>
          <a:off x="26" y="757706"/>
          <a:ext cx="2528106" cy="1338187"/>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chunks of a process</a:t>
          </a:r>
        </a:p>
      </dsp:txBody>
      <dsp:txXfrm>
        <a:off x="26" y="757706"/>
        <a:ext cx="2528106" cy="1338187"/>
      </dsp:txXfrm>
    </dsp:sp>
    <dsp:sp modelId="{E43E3212-8A7F-3040-93CF-F261BAF43BC6}">
      <dsp:nvSpPr>
        <dsp:cNvPr id="0" name=""/>
        <dsp:cNvSpPr/>
      </dsp:nvSpPr>
      <dsp:spPr>
        <a:xfrm>
          <a:off x="2882067" y="37706"/>
          <a:ext cx="2528106" cy="720000"/>
        </a:xfrm>
        <a:prstGeom prst="rect">
          <a:avLst/>
        </a:prstGeom>
        <a:solidFill>
          <a:schemeClr val="accent2">
            <a:lumMod val="50000"/>
          </a:schemeClr>
        </a:solidFill>
        <a:ln w="15875" cap="flat" cmpd="sng" algn="ctr">
          <a:solidFill>
            <a:schemeClr val="accent2">
              <a:lumMod val="75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a:t>Frames</a:t>
          </a:r>
        </a:p>
      </dsp:txBody>
      <dsp:txXfrm>
        <a:off x="2882067" y="37706"/>
        <a:ext cx="2528106" cy="720000"/>
      </dsp:txXfrm>
    </dsp:sp>
    <dsp:sp modelId="{A1162212-C3C8-3A47-829A-648CCE353B98}">
      <dsp:nvSpPr>
        <dsp:cNvPr id="0" name=""/>
        <dsp:cNvSpPr/>
      </dsp:nvSpPr>
      <dsp:spPr>
        <a:xfrm>
          <a:off x="2882067" y="757706"/>
          <a:ext cx="2528106" cy="1338187"/>
        </a:xfrm>
        <a:prstGeom prst="rect">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available chunks of memory</a:t>
          </a:r>
        </a:p>
      </dsp:txBody>
      <dsp:txXfrm>
        <a:off x="2882067" y="757706"/>
        <a:ext cx="2528106" cy="13381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Extract the segment number as the leftmost </a:t>
          </a:r>
          <a:r>
            <a:rPr lang="en-US" sz="1200" i="1" kern="1200"/>
            <a:t>n</a:t>
          </a:r>
          <a:r>
            <a:rPr lang="en-US" sz="1200" kern="1200"/>
            <a:t> bits of the logical address</a:t>
          </a:r>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Compare the offset, expressed in the rightmost </a:t>
          </a:r>
          <a:r>
            <a:rPr lang="en-US" sz="1200" i="1" kern="1200" dirty="0"/>
            <a:t>m</a:t>
          </a:r>
          <a:r>
            <a:rPr lang="en-US" sz="1200" kern="1200" dirty="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desired physical address is the sum of the starting physical address of the segment plus the offset</a:t>
          </a:r>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39287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by William Stallings, Chapter 7 “</a:t>
            </a:r>
            <a:r>
              <a:rPr kumimoji="1" lang="en-GB" dirty="0">
                <a:latin typeface="Times New Roman" pitchFamily="-106" charset="0"/>
                <a:ea typeface="ＭＳ Ｐゴシック" pitchFamily="-106" charset="-128"/>
                <a:cs typeface="ＭＳ Ｐゴシック" pitchFamily="-106" charset="-128"/>
              </a:rPr>
              <a:t>Memory</a:t>
            </a:r>
            <a:r>
              <a:rPr kumimoji="1" lang="en-GB" baseline="0" dirty="0">
                <a:latin typeface="Times New Roman" pitchFamily="-106" charset="0"/>
                <a:ea typeface="ＭＳ Ｐゴシック" pitchFamily="-106" charset="-128"/>
                <a:cs typeface="ＭＳ Ｐゴシック" pitchFamily="-106" charset="-128"/>
              </a:rPr>
              <a:t> Management</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7.2   Memory Management</a:t>
            </a:r>
            <a:r>
              <a:rPr lang="en-US" baseline="0" dirty="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PARTITION SIZES </a:t>
            </a:r>
            <a:r>
              <a:rPr lang="en-US" sz="1200" b="0" i="1" kern="1200" baseline="0" dirty="0">
                <a:solidFill>
                  <a:schemeClr val="tx1"/>
                </a:solidFill>
                <a:latin typeface="+mn-lt"/>
                <a:ea typeface="+mn-ea"/>
                <a:cs typeface="+mn-cs"/>
              </a:rPr>
              <a:t>Figure 7.2 shows examples of two alternatives for fixed </a:t>
            </a:r>
            <a:r>
              <a:rPr lang="en-US" sz="1200" kern="1200" baseline="0" dirty="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PLACEMENT ALGORITHM </a:t>
            </a:r>
            <a:r>
              <a:rPr lang="en-US" sz="1200" b="0" i="1" kern="1200" baseline="0" dirty="0">
                <a:solidFill>
                  <a:schemeClr val="tx1"/>
                </a:solidFill>
                <a:latin typeface="+mn-lt"/>
                <a:ea typeface="+mn-ea"/>
                <a:cs typeface="+mn-cs"/>
              </a:rPr>
              <a:t>With equal-size partitions, the placement of processes </a:t>
            </a:r>
            <a:r>
              <a:rPr lang="en-US" sz="1200" kern="1200" baseline="0" dirty="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two difficulties with the use of equal-size fixed partitions: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a:solidFill>
                  <a:schemeClr val="tx1"/>
                </a:solidFill>
                <a:latin typeface="+mn-lt"/>
                <a:ea typeface="+mn-ea"/>
                <a:cs typeface="+mn-cs"/>
              </a:rPr>
              <a:t>external fragmentation </a:t>
            </a:r>
            <a:r>
              <a:rPr lang="en-US" sz="1200" b="0" kern="1200" baseline="0" dirty="0">
                <a:solidFill>
                  <a:schemeClr val="tx1"/>
                </a:solidFill>
                <a:latin typeface="+mn-lt"/>
                <a:ea typeface="+mn-ea"/>
                <a:cs typeface="+mn-cs"/>
              </a:rPr>
              <a:t>, indicating that the memory </a:t>
            </a:r>
            <a:r>
              <a:rPr lang="en-US" sz="1200" kern="1200" baseline="0" dirty="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a:solidFill>
                  <a:schemeClr val="tx1"/>
                </a:solidFill>
                <a:latin typeface="+mn-lt"/>
                <a:ea typeface="+mn-ea"/>
                <a:cs typeface="+mn-cs"/>
              </a:rPr>
              <a:t>One technique for overcoming external fragmentation is </a:t>
            </a:r>
            <a:r>
              <a:rPr lang="en-US" sz="1200" b="1" kern="1200" baseline="0" dirty="0">
                <a:solidFill>
                  <a:schemeClr val="tx1"/>
                </a:solidFill>
                <a:latin typeface="+mn-lt"/>
                <a:ea typeface="+mn-ea"/>
                <a:cs typeface="+mn-cs"/>
              </a:rPr>
              <a:t>compaction : </a:t>
            </a:r>
            <a:r>
              <a:rPr lang="en-US" sz="1200" b="0" kern="1200" baseline="0" dirty="0">
                <a:solidFill>
                  <a:schemeClr val="tx1"/>
                </a:solidFill>
                <a:latin typeface="+mn-lt"/>
                <a:ea typeface="+mn-ea"/>
                <a:cs typeface="+mn-cs"/>
              </a:rPr>
              <a:t>From</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a:solidFill>
                  <a:schemeClr val="tx1"/>
                </a:solidFill>
                <a:latin typeface="+mn-lt"/>
                <a:ea typeface="+mn-ea"/>
                <a:cs typeface="+mn-cs"/>
              </a:rPr>
              <a:t>Because memory compaction is time consuming, the OS </a:t>
            </a:r>
            <a:r>
              <a:rPr lang="en-US" sz="1200" kern="1200" baseline="0" dirty="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a:solidFill>
                  <a:schemeClr val="tx1"/>
                </a:solidFill>
                <a:latin typeface="+mn-lt"/>
                <a:ea typeface="+mn-ea"/>
                <a:cs typeface="+mn-cs"/>
              </a:rPr>
              <a:t>Best-fit </a:t>
            </a:r>
            <a:r>
              <a:rPr lang="en-US" sz="1200" b="0" kern="1200" baseline="0" dirty="0">
                <a:solidFill>
                  <a:schemeClr val="tx1"/>
                </a:solidFill>
                <a:latin typeface="+mn-lt"/>
                <a:ea typeface="+mn-ea"/>
                <a:cs typeface="+mn-cs"/>
              </a:rPr>
              <a:t>chooses the </a:t>
            </a:r>
            <a:r>
              <a:rPr lang="en-US" sz="1200" kern="1200" baseline="0" dirty="0">
                <a:solidFill>
                  <a:schemeClr val="tx1"/>
                </a:solidFill>
                <a:latin typeface="+mn-lt"/>
                <a:ea typeface="+mn-ea"/>
                <a:cs typeface="+mn-cs"/>
              </a:rPr>
              <a:t>block that is closest in size to the request. </a:t>
            </a:r>
            <a:r>
              <a:rPr lang="en-US" sz="1200" b="1" kern="1200" baseline="0" dirty="0">
                <a:solidFill>
                  <a:schemeClr val="tx1"/>
                </a:solidFill>
                <a:latin typeface="+mn-lt"/>
                <a:ea typeface="+mn-ea"/>
                <a:cs typeface="+mn-cs"/>
              </a:rPr>
              <a:t>First-fit </a:t>
            </a:r>
            <a:r>
              <a:rPr lang="en-US" sz="1200" b="0" kern="1200" baseline="0" dirty="0">
                <a:solidFill>
                  <a:schemeClr val="tx1"/>
                </a:solidFill>
                <a:latin typeface="+mn-lt"/>
                <a:ea typeface="+mn-ea"/>
                <a:cs typeface="+mn-cs"/>
              </a:rPr>
              <a:t>begins to scan memory from the </a:t>
            </a:r>
            <a:r>
              <a:rPr lang="en-US" sz="1200" kern="1200" baseline="0" dirty="0">
                <a:solidFill>
                  <a:schemeClr val="tx1"/>
                </a:solidFill>
                <a:latin typeface="+mn-lt"/>
                <a:ea typeface="+mn-ea"/>
                <a:cs typeface="+mn-cs"/>
              </a:rPr>
              <a:t>beginning and chooses the first available block that is large enough. </a:t>
            </a:r>
            <a:r>
              <a:rPr lang="en-US" sz="1200" b="1" kern="1200" baseline="0" dirty="0">
                <a:solidFill>
                  <a:schemeClr val="tx1"/>
                </a:solidFill>
                <a:latin typeface="+mn-lt"/>
                <a:ea typeface="+mn-ea"/>
                <a:cs typeface="+mn-cs"/>
              </a:rPr>
              <a:t>Next-fit </a:t>
            </a:r>
            <a:r>
              <a:rPr lang="en-US" sz="1200" b="0" kern="1200" baseline="0" dirty="0">
                <a:solidFill>
                  <a:schemeClr val="tx1"/>
                </a:solidFill>
                <a:latin typeface="+mn-lt"/>
                <a:ea typeface="+mn-ea"/>
                <a:cs typeface="+mn-cs"/>
              </a:rPr>
              <a:t>begins </a:t>
            </a:r>
            <a:r>
              <a:rPr lang="en-US" sz="1200" kern="1200" baseline="0" dirty="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a:solidFill>
                <a:schemeClr val="tx1"/>
              </a:solidFill>
              <a:latin typeface="+mn-lt"/>
              <a:ea typeface="+mn-ea"/>
              <a:cs typeface="+mn-cs"/>
            </a:endParaRPr>
          </a:p>
          <a:p>
            <a:r>
              <a:rPr lang="en-US" sz="3000" dirty="0"/>
              <a:t>Memory blocks are available of size 2</a:t>
            </a:r>
            <a:r>
              <a:rPr lang="en-US" sz="3000" i="1" baseline="30000" dirty="0"/>
              <a:t>K</a:t>
            </a:r>
            <a:r>
              <a:rPr lang="en-US" sz="3000" i="1" dirty="0"/>
              <a:t> words, L ≤ K ≤ U, </a:t>
            </a:r>
            <a:r>
              <a:rPr lang="en-US" sz="3000" dirty="0"/>
              <a:t>where </a:t>
            </a:r>
          </a:p>
          <a:p>
            <a:pPr lvl="2"/>
            <a:r>
              <a:rPr lang="en-US" dirty="0"/>
              <a:t>2</a:t>
            </a:r>
            <a:r>
              <a:rPr lang="en-US" i="1" baseline="30000" dirty="0"/>
              <a:t>L</a:t>
            </a:r>
            <a:r>
              <a:rPr lang="en-US" i="1" dirty="0"/>
              <a:t> = smallest size block that is allocated </a:t>
            </a:r>
          </a:p>
          <a:p>
            <a:pPr lvl="2"/>
            <a:r>
              <a:rPr lang="en-US" dirty="0"/>
              <a:t>2</a:t>
            </a:r>
            <a:r>
              <a:rPr lang="en-US" baseline="30000" dirty="0"/>
              <a:t>U</a:t>
            </a:r>
            <a:r>
              <a:rPr lang="en-US" dirty="0"/>
              <a:t> = largest size block that is allocated; generally 2</a:t>
            </a:r>
            <a:r>
              <a:rPr lang="en-US" baseline="30000" dirty="0"/>
              <a:t>U</a:t>
            </a:r>
            <a:r>
              <a:rPr lang="en-US" dirty="0"/>
              <a:t> is the size of the entire memory available for allocation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begin, the entire space available for allocation is treated as a single block of size 2</a:t>
            </a:r>
            <a:r>
              <a:rPr lang="en-US" sz="1200" i="1" kern="1200" baseline="30000" dirty="0">
                <a:solidFill>
                  <a:schemeClr val="tx1"/>
                </a:solidFill>
                <a:latin typeface="+mn-lt"/>
                <a:ea typeface="+mn-ea"/>
                <a:cs typeface="+mn-cs"/>
              </a:rPr>
              <a:t>U</a:t>
            </a:r>
            <a:r>
              <a:rPr lang="en-US" sz="1200" i="1" kern="1200" baseline="0" dirty="0">
                <a:solidFill>
                  <a:schemeClr val="tx1"/>
                </a:solidFill>
                <a:latin typeface="+mn-lt"/>
                <a:ea typeface="+mn-ea"/>
                <a:cs typeface="+mn-cs"/>
              </a:rPr>
              <a:t> . If a request of size s such that 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s 2</a:t>
            </a:r>
            <a:r>
              <a:rPr lang="en-US" sz="1200" i="1" kern="1200" baseline="30000" dirty="0">
                <a:solidFill>
                  <a:schemeClr val="tx1"/>
                </a:solidFill>
                <a:latin typeface="+mn-lt"/>
                <a:ea typeface="+mn-ea"/>
                <a:cs typeface="+mn-cs"/>
              </a:rPr>
              <a:t>U </a:t>
            </a:r>
            <a:r>
              <a:rPr lang="en-US" sz="1200" i="1" kern="1200" baseline="0" dirty="0">
                <a:solidFill>
                  <a:schemeClr val="tx1"/>
                </a:solidFill>
                <a:latin typeface="+mn-lt"/>
                <a:ea typeface="+mn-ea"/>
                <a:cs typeface="+mn-cs"/>
              </a:rPr>
              <a:t>is made, then the entire block </a:t>
            </a:r>
            <a:r>
              <a:rPr lang="en-US" sz="1200" kern="1200" baseline="0" dirty="0">
                <a:solidFill>
                  <a:schemeClr val="tx1"/>
                </a:solidFill>
                <a:latin typeface="+mn-lt"/>
                <a:ea typeface="+mn-ea"/>
                <a:cs typeface="+mn-cs"/>
              </a:rPr>
              <a:t>is allocated. Otherwise, the block is split into two equal buddies of size </a:t>
            </a:r>
            <a:r>
              <a:rPr lang="en-US" sz="1200" i="1" kern="1200" baseline="0" dirty="0">
                <a:solidFill>
                  <a:schemeClr val="tx1"/>
                </a:solidFill>
                <a:latin typeface="+mn-lt"/>
                <a:ea typeface="+mn-ea"/>
                <a:cs typeface="+mn-cs"/>
              </a:rPr>
              <a:t>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If 2</a:t>
            </a:r>
            <a:r>
              <a:rPr lang="en-US" sz="1200" i="1" kern="1200" baseline="30000" dirty="0">
                <a:solidFill>
                  <a:schemeClr val="tx1"/>
                </a:solidFill>
                <a:latin typeface="+mn-lt"/>
                <a:ea typeface="+mn-ea"/>
                <a:cs typeface="+mn-cs"/>
              </a:rPr>
              <a:t>U –2 ≤</a:t>
            </a:r>
            <a:r>
              <a:rPr lang="en-US" sz="1200" i="1" kern="1200" baseline="0" dirty="0">
                <a:solidFill>
                  <a:schemeClr val="tx1"/>
                </a:solidFill>
                <a:latin typeface="+mn-lt"/>
                <a:ea typeface="+mn-ea"/>
                <a:cs typeface="+mn-cs"/>
              </a:rPr>
              <a:t> ≤ </a:t>
            </a:r>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2</a:t>
            </a:r>
            <a:r>
              <a:rPr lang="en-US" sz="1200" i="1" kern="1200" baseline="30000" dirty="0">
                <a:solidFill>
                  <a:schemeClr val="tx1"/>
                </a:solidFill>
                <a:latin typeface="+mn-lt"/>
                <a:ea typeface="+mn-ea"/>
                <a:cs typeface="+mn-cs"/>
              </a:rPr>
              <a:t>U –1 </a:t>
            </a:r>
            <a:r>
              <a:rPr lang="en-US" sz="1200" i="1" kern="1200" baseline="0" dirty="0">
                <a:solidFill>
                  <a:schemeClr val="tx1"/>
                </a:solidFill>
                <a:latin typeface="+mn-lt"/>
                <a:ea typeface="+mn-ea"/>
                <a:cs typeface="+mn-cs"/>
              </a:rPr>
              <a:t>, then the request is allocated to one of the two buddies. Otherwise, one </a:t>
            </a:r>
            <a:r>
              <a:rPr lang="en-US" sz="1200" kern="1200" baseline="0" dirty="0">
                <a:solidFill>
                  <a:schemeClr val="tx1"/>
                </a:solidFill>
                <a:latin typeface="+mn-lt"/>
                <a:ea typeface="+mn-ea"/>
                <a:cs typeface="+mn-cs"/>
              </a:rPr>
              <a:t>of the buddies is split in half again. This process continues until the smallest block greater than or equal to </a:t>
            </a:r>
            <a:r>
              <a:rPr lang="en-US" sz="1200" i="1" kern="1200" baseline="0" dirty="0">
                <a:solidFill>
                  <a:schemeClr val="tx1"/>
                </a:solidFill>
                <a:latin typeface="+mn-lt"/>
                <a:ea typeface="+mn-ea"/>
                <a:cs typeface="+mn-cs"/>
              </a:rPr>
              <a:t>s is generated and allocated to the request. At any time, the </a:t>
            </a:r>
            <a:r>
              <a:rPr lang="en-US" sz="1200" kern="1200" baseline="0" dirty="0">
                <a:solidFill>
                  <a:schemeClr val="tx1"/>
                </a:solidFill>
                <a:latin typeface="+mn-lt"/>
                <a:ea typeface="+mn-ea"/>
                <a:cs typeface="+mn-cs"/>
              </a:rPr>
              <a:t>buddy system maintains a list of holes (unallocated blocks) of each size 2</a:t>
            </a:r>
            <a:r>
              <a:rPr lang="en-US" sz="1200" kern="1200" baseline="30000" dirty="0">
                <a:solidFill>
                  <a:schemeClr val="tx1"/>
                </a:solidFill>
                <a:latin typeface="+mn-lt"/>
                <a:ea typeface="+mn-ea"/>
                <a:cs typeface="+mn-cs"/>
              </a:rPr>
              <a:t> i </a:t>
            </a:r>
            <a:r>
              <a:rPr lang="en-US" sz="1200" i="1" kern="1200" baseline="0" dirty="0">
                <a:solidFill>
                  <a:schemeClr val="tx1"/>
                </a:solidFill>
                <a:latin typeface="+mn-lt"/>
                <a:ea typeface="+mn-ea"/>
                <a:cs typeface="+mn-cs"/>
              </a:rPr>
              <a:t>. A hole </a:t>
            </a:r>
            <a:r>
              <a:rPr lang="en-US" sz="1200" kern="1200" baseline="0" dirty="0">
                <a:solidFill>
                  <a:schemeClr val="tx1"/>
                </a:solidFill>
                <a:latin typeface="+mn-lt"/>
                <a:ea typeface="+mn-ea"/>
                <a:cs typeface="+mn-cs"/>
              </a:rPr>
              <a:t>may be removed from the ( </a:t>
            </a:r>
            <a:r>
              <a:rPr lang="en-US" sz="1200" i="1" kern="1200" baseline="0" dirty="0">
                <a:solidFill>
                  <a:schemeClr val="tx1"/>
                </a:solidFill>
                <a:latin typeface="+mn-lt"/>
                <a:ea typeface="+mn-ea"/>
                <a:cs typeface="+mn-cs"/>
              </a:rPr>
              <a:t>i + 1) list by splitting it in half to create two buddies of </a:t>
            </a:r>
            <a:r>
              <a:rPr lang="en-US" sz="1200" kern="1200" baseline="0" dirty="0">
                <a:solidFill>
                  <a:schemeClr val="tx1"/>
                </a:solidFill>
                <a:latin typeface="+mn-lt"/>
                <a:ea typeface="+mn-ea"/>
                <a:cs typeface="+mn-cs"/>
              </a:rPr>
              <a:t>size 2</a:t>
            </a:r>
            <a:r>
              <a:rPr lang="en-US" sz="1200" kern="1200" baseline="30000" dirty="0">
                <a:solidFill>
                  <a:schemeClr val="tx1"/>
                </a:solidFill>
                <a:latin typeface="+mn-lt"/>
                <a:ea typeface="+mn-ea"/>
                <a:cs typeface="+mn-cs"/>
              </a:rPr>
              <a:t> </a:t>
            </a:r>
            <a:r>
              <a:rPr lang="en-US" sz="1200" i="1" kern="1200" baseline="30000" dirty="0">
                <a:solidFill>
                  <a:schemeClr val="tx1"/>
                </a:solidFill>
                <a:latin typeface="+mn-lt"/>
                <a:ea typeface="+mn-ea"/>
                <a:cs typeface="+mn-cs"/>
              </a:rPr>
              <a:t>i </a:t>
            </a:r>
            <a:r>
              <a:rPr lang="en-US" sz="1200" i="1" kern="1200" baseline="0" dirty="0">
                <a:solidFill>
                  <a:schemeClr val="tx1"/>
                </a:solidFill>
                <a:latin typeface="+mn-lt"/>
                <a:ea typeface="+mn-ea"/>
                <a:cs typeface="+mn-cs"/>
              </a:rPr>
              <a:t>in the i list. Whenever a pair of buddies on the i list both become unallocated, </a:t>
            </a:r>
            <a:r>
              <a:rPr lang="en-US" sz="1200" kern="1200" baseline="0" dirty="0">
                <a:solidFill>
                  <a:schemeClr val="tx1"/>
                </a:solidFill>
                <a:latin typeface="+mn-lt"/>
                <a:ea typeface="+mn-ea"/>
                <a:cs typeface="+mn-cs"/>
              </a:rPr>
              <a:t>they are removed from that list and coalesced into a single block on the ( </a:t>
            </a:r>
            <a:r>
              <a:rPr lang="en-US" sz="1200" i="1" kern="1200" baseline="0" dirty="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Relocation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Protection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Sharing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Logical organization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a:t>
            </a:r>
            <a:r>
              <a:rPr lang="en-US" sz="1200" b="1" kern="1200" baseline="0" dirty="0">
                <a:solidFill>
                  <a:schemeClr val="tx1"/>
                </a:solidFill>
                <a:latin typeface="+mn-lt"/>
                <a:ea typeface="+mn-ea"/>
                <a:cs typeface="+mn-cs"/>
              </a:rPr>
              <a:t>logical address </a:t>
            </a:r>
            <a:r>
              <a:rPr lang="en-US" sz="1200" b="0" kern="1200" baseline="0" dirty="0">
                <a:solidFill>
                  <a:schemeClr val="tx1"/>
                </a:solidFill>
                <a:latin typeface="+mn-lt"/>
                <a:ea typeface="+mn-ea"/>
                <a:cs typeface="+mn-cs"/>
              </a:rPr>
              <a:t>is a reference to a memory location independent </a:t>
            </a:r>
            <a:r>
              <a:rPr lang="en-US" sz="1200" kern="1200" baseline="0" dirty="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a:solidFill>
                  <a:schemeClr val="tx1"/>
                </a:solidFill>
                <a:latin typeface="+mn-lt"/>
                <a:ea typeface="+mn-ea"/>
                <a:cs typeface="+mn-cs"/>
              </a:rPr>
              <a:t>relative address </a:t>
            </a:r>
            <a:r>
              <a:rPr lang="en-US" sz="1200" b="0" kern="1200" baseline="0" dirty="0">
                <a:solidFill>
                  <a:schemeClr val="tx1"/>
                </a:solidFill>
                <a:latin typeface="+mn-lt"/>
                <a:ea typeface="+mn-ea"/>
                <a:cs typeface="+mn-cs"/>
              </a:rPr>
              <a:t>is a </a:t>
            </a:r>
            <a:r>
              <a:rPr lang="en-US" sz="1200" kern="1200" baseline="0" dirty="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a:solidFill>
                  <a:schemeClr val="tx1"/>
                </a:solidFill>
                <a:latin typeface="+mn-lt"/>
                <a:ea typeface="+mn-ea"/>
                <a:cs typeface="+mn-cs"/>
              </a:rPr>
              <a:t>physical address , or absolute address, </a:t>
            </a:r>
            <a:r>
              <a:rPr lang="en-US" sz="1200" b="0" kern="1200" baseline="0" dirty="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a:t>
            </a:r>
            <a:r>
              <a:rPr lang="en-US" sz="1200" kern="1200" baseline="0" dirty="0" err="1">
                <a:solidFill>
                  <a:schemeClr val="tx1"/>
                </a:solidFill>
                <a:latin typeface="+mn-lt"/>
                <a:ea typeface="+mn-ea"/>
                <a:cs typeface="+mn-cs"/>
              </a:rPr>
              <a:t>uniprogramming</a:t>
            </a:r>
            <a:r>
              <a:rPr lang="en-US" sz="1200" kern="1200" baseline="0" dirty="0">
                <a:solidFill>
                  <a:schemeClr val="tx1"/>
                </a:solidFill>
                <a:latin typeface="+mn-lt"/>
                <a:ea typeface="+mn-ea"/>
                <a:cs typeface="+mn-cs"/>
              </a:rPr>
              <a:t> system, main memory is divided into two parts: one part</a:t>
            </a:r>
          </a:p>
          <a:p>
            <a:r>
              <a:rPr lang="en-US" sz="1200" kern="1200" baseline="0" dirty="0">
                <a:solidFill>
                  <a:schemeClr val="tx1"/>
                </a:solidFill>
                <a:latin typeface="+mn-lt"/>
                <a:ea typeface="+mn-ea"/>
                <a:cs typeface="+mn-cs"/>
              </a:rPr>
              <a:t>for the operating system (resident monitor, kernel) and other part for the program</a:t>
            </a:r>
          </a:p>
          <a:p>
            <a:r>
              <a:rPr lang="en-US" sz="1200" kern="1200" baseline="0" dirty="0">
                <a:solidFill>
                  <a:schemeClr val="tx1"/>
                </a:solidFill>
                <a:latin typeface="+mn-lt"/>
                <a:ea typeface="+mn-ea"/>
                <a:cs typeface="+mn-cs"/>
              </a:rPr>
              <a:t>currently being executed. In a multiprogramming system, the “user” part of</a:t>
            </a:r>
          </a:p>
          <a:p>
            <a:r>
              <a:rPr lang="en-US" sz="1200" kern="1200" baseline="0" dirty="0">
                <a:solidFill>
                  <a:schemeClr val="tx1"/>
                </a:solidFill>
                <a:latin typeface="+mn-lt"/>
                <a:ea typeface="+mn-ea"/>
                <a:cs typeface="+mn-cs"/>
              </a:rPr>
              <a:t>memory must be further subdivided to accommodate multiple processes. The task</a:t>
            </a:r>
          </a:p>
          <a:p>
            <a:r>
              <a:rPr lang="en-US" sz="1200" kern="1200" baseline="0" dirty="0">
                <a:solidFill>
                  <a:schemeClr val="tx1"/>
                </a:solidFill>
                <a:latin typeface="+mn-lt"/>
                <a:ea typeface="+mn-ea"/>
                <a:cs typeface="+mn-cs"/>
              </a:rPr>
              <a:t>of subdivision is carried out dynamically by the operating system and is known as</a:t>
            </a:r>
          </a:p>
          <a:p>
            <a:r>
              <a:rPr lang="en-US" sz="1200" kern="1200" baseline="0" dirty="0">
                <a:solidFill>
                  <a:schemeClr val="tx1"/>
                </a:solidFill>
                <a:latin typeface="+mn-lt"/>
                <a:ea typeface="+mn-ea"/>
                <a:cs typeface="+mn-cs"/>
              </a:rPr>
              <a:t>memory management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Effective memory management is vital in a multiprogramming system. If only</a:t>
            </a:r>
          </a:p>
          <a:p>
            <a:r>
              <a:rPr lang="en-US" sz="1200" kern="1200" baseline="0" dirty="0">
                <a:solidFill>
                  <a:schemeClr val="tx1"/>
                </a:solidFill>
                <a:latin typeface="+mn-lt"/>
                <a:ea typeface="+mn-ea"/>
                <a:cs typeface="+mn-cs"/>
              </a:rPr>
              <a:t>a few processes are in memory, then for much of the time all of the processes will be</a:t>
            </a:r>
          </a:p>
          <a:p>
            <a:r>
              <a:rPr lang="en-US" sz="1200" kern="1200" baseline="0" dirty="0">
                <a:solidFill>
                  <a:schemeClr val="tx1"/>
                </a:solidFill>
                <a:latin typeface="+mn-lt"/>
                <a:ea typeface="+mn-ea"/>
                <a:cs typeface="+mn-cs"/>
              </a:rPr>
              <a:t>waiting for I/O (input/output) and the processor will be idle. Thus memory needs to</a:t>
            </a:r>
          </a:p>
          <a:p>
            <a:r>
              <a:rPr lang="en-US" sz="1200" kern="1200" baseline="0" dirty="0">
                <a:solidFill>
                  <a:schemeClr val="tx1"/>
                </a:solidFill>
                <a:latin typeface="+mn-lt"/>
                <a:ea typeface="+mn-ea"/>
                <a:cs typeface="+mn-cs"/>
              </a:rPr>
              <a:t>be allocated to ensure a reasonable supply of ready processes to consume available</a:t>
            </a:r>
          </a:p>
          <a:p>
            <a:r>
              <a:rPr lang="en-US" sz="1200" kern="1200" baseline="0" dirty="0">
                <a:solidFill>
                  <a:schemeClr val="tx1"/>
                </a:solidFill>
                <a:latin typeface="+mn-lt"/>
                <a:ea typeface="+mn-ea"/>
                <a:cs typeface="+mn-cs"/>
              </a:rPr>
              <a:t>processor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a:solidFill>
                  <a:schemeClr val="tx1"/>
                </a:solidFill>
                <a:latin typeface="+mn-lt"/>
                <a:ea typeface="+mn-ea"/>
                <a:cs typeface="+mn-cs"/>
              </a:rPr>
              <a:t>pages , </a:t>
            </a:r>
            <a:r>
              <a:rPr lang="en-US" sz="1200" kern="1200" baseline="0" dirty="0">
                <a:solidFill>
                  <a:schemeClr val="tx1"/>
                </a:solidFill>
                <a:latin typeface="+mn-lt"/>
                <a:ea typeface="+mn-ea"/>
                <a:cs typeface="+mn-cs"/>
              </a:rPr>
              <a:t>could be assigned to available chunks of memory, known as </a:t>
            </a:r>
            <a:r>
              <a:rPr lang="en-US" sz="1200" b="1" kern="1200" baseline="0" dirty="0">
                <a:solidFill>
                  <a:schemeClr val="tx1"/>
                </a:solidFill>
                <a:latin typeface="+mn-lt"/>
                <a:ea typeface="+mn-ea"/>
                <a:cs typeface="+mn-cs"/>
              </a:rPr>
              <a:t>frames , or page frames. </a:t>
            </a:r>
            <a:r>
              <a:rPr lang="en-US" sz="1200" kern="1200" baseline="0" dirty="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simple base address register will no longer suffice. Rather, the operating system maintains a </a:t>
            </a:r>
            <a:r>
              <a:rPr lang="en-US" sz="1200" b="1" kern="1200" baseline="0" dirty="0">
                <a:solidFill>
                  <a:schemeClr val="tx1"/>
                </a:solidFill>
                <a:latin typeface="+mn-lt"/>
                <a:ea typeface="+mn-ea"/>
                <a:cs typeface="+mn-cs"/>
              </a:rPr>
              <a:t>page table </a:t>
            </a:r>
            <a:r>
              <a:rPr lang="en-US" sz="1200" b="0" kern="1200" baseline="0" dirty="0">
                <a:solidFill>
                  <a:schemeClr val="tx1"/>
                </a:solidFill>
                <a:latin typeface="+mn-lt"/>
                <a:ea typeface="+mn-ea"/>
                <a:cs typeface="+mn-cs"/>
              </a:rPr>
              <a:t>for each process. The page table shows the frame location for </a:t>
            </a:r>
            <a:r>
              <a:rPr lang="en-US" sz="1200" kern="1200" baseline="0" dirty="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simple base address register will no longer suffice. Rather, the operating system maintains a </a:t>
            </a:r>
            <a:r>
              <a:rPr lang="en-US" sz="1200" b="1" kern="1200" baseline="0" dirty="0">
                <a:solidFill>
                  <a:schemeClr val="tx1"/>
                </a:solidFill>
                <a:latin typeface="+mn-lt"/>
                <a:ea typeface="+mn-ea"/>
                <a:cs typeface="+mn-cs"/>
              </a:rPr>
              <a:t>page table </a:t>
            </a:r>
            <a:r>
              <a:rPr lang="en-US" sz="1200" b="0" kern="1200" baseline="0" dirty="0">
                <a:solidFill>
                  <a:schemeClr val="tx1"/>
                </a:solidFill>
                <a:latin typeface="+mn-lt"/>
                <a:ea typeface="+mn-ea"/>
                <a:cs typeface="+mn-cs"/>
              </a:rPr>
              <a:t>for each process. The page table shows the frame location for </a:t>
            </a:r>
            <a:r>
              <a:rPr lang="en-US" sz="1200" kern="1200" baseline="0" dirty="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a:solidFill>
                  <a:schemeClr val="tx1"/>
                </a:solidFill>
                <a:latin typeface="+mn-lt"/>
                <a:ea typeface="+mn-ea"/>
                <a:cs typeface="+mn-cs"/>
              </a:rPr>
              <a:t>relocate </a:t>
            </a:r>
            <a:r>
              <a:rPr lang="en-US" sz="1200" b="0" kern="1200" baseline="0" dirty="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a:solidFill>
                  <a:schemeClr val="tx1"/>
                </a:solidFill>
                <a:latin typeface="+mn-lt"/>
                <a:ea typeface="+mn-ea"/>
                <a:cs typeface="+mn-cs"/>
              </a:rPr>
              <a:t>6</a:t>
            </a:r>
            <a:r>
              <a:rPr lang="en-US" sz="1200" kern="1200" baseline="0" dirty="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a:solidFill>
                  <a:schemeClr val="tx1"/>
                </a:solidFill>
                <a:latin typeface="+mn-lt"/>
                <a:ea typeface="+mn-ea"/>
                <a:cs typeface="+mn-cs"/>
              </a:rPr>
              <a:t>n + m bits, where the leftmost n bits are the page number and the rightmost m </a:t>
            </a:r>
            <a:r>
              <a:rPr lang="en-US" sz="1200" kern="1200" baseline="0" dirty="0">
                <a:solidFill>
                  <a:schemeClr val="tx1"/>
                </a:solidFill>
                <a:latin typeface="+mn-lt"/>
                <a:ea typeface="+mn-ea"/>
                <a:cs typeface="+mn-cs"/>
              </a:rPr>
              <a:t>bits are the offset. In our example ( Figure 7.11b ),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6 and </a:t>
            </a:r>
            <a:r>
              <a:rPr lang="en-US" sz="1200" i="1" kern="1200" baseline="0" dirty="0" err="1">
                <a:solidFill>
                  <a:schemeClr val="tx1"/>
                </a:solidFill>
                <a:latin typeface="+mn-lt"/>
                <a:ea typeface="+mn-ea"/>
                <a:cs typeface="+mn-cs"/>
              </a:rPr>
              <a:t>m</a:t>
            </a:r>
            <a:r>
              <a:rPr lang="en-US" sz="1200" i="1" kern="1200" baseline="0" dirty="0">
                <a:solidFill>
                  <a:schemeClr val="tx1"/>
                </a:solidFill>
                <a:latin typeface="+mn-lt"/>
                <a:ea typeface="+mn-ea"/>
                <a:cs typeface="+mn-cs"/>
              </a:rPr>
              <a:t> =  10. The following </a:t>
            </a:r>
            <a:r>
              <a:rPr lang="en-US" sz="1200" kern="1200" baseline="0" dirty="0">
                <a:solidFill>
                  <a:schemeClr val="tx1"/>
                </a:solidFill>
                <a:latin typeface="+mn-lt"/>
                <a:ea typeface="+mn-ea"/>
                <a:cs typeface="+mn-cs"/>
              </a:rPr>
              <a:t>steps are needed for address translation: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Extract the page number as the leftmost </a:t>
            </a:r>
            <a:r>
              <a:rPr lang="en-US" sz="1200" i="1" kern="1200" baseline="0" dirty="0">
                <a:solidFill>
                  <a:schemeClr val="tx1"/>
                </a:solidFill>
                <a:latin typeface="+mn-lt"/>
                <a:ea typeface="+mn-ea"/>
                <a:cs typeface="+mn-cs"/>
              </a:rPr>
              <a:t>n bits of the logical address.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Use the page number as an index into the process page table to find the frame number, </a:t>
            </a:r>
            <a:r>
              <a:rPr lang="en-US" sz="1200" i="1" kern="1200" baseline="0" dirty="0">
                <a:solidFill>
                  <a:schemeClr val="tx1"/>
                </a:solidFill>
                <a:latin typeface="+mn-lt"/>
                <a:ea typeface="+mn-ea"/>
                <a:cs typeface="+mn-cs"/>
              </a:rPr>
              <a:t>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starting physical address of the frame is </a:t>
            </a:r>
            <a:r>
              <a:rPr lang="en-US" sz="1200" i="1" kern="1200" baseline="0" dirty="0" err="1">
                <a:solidFill>
                  <a:schemeClr val="tx1"/>
                </a:solidFill>
                <a:latin typeface="+mn-lt"/>
                <a:ea typeface="+mn-ea"/>
                <a:cs typeface="+mn-cs"/>
              </a:rPr>
              <a:t>k</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x</a:t>
            </a:r>
            <a:r>
              <a:rPr lang="en-US" sz="1200" i="1" kern="1200" baseline="0" dirty="0">
                <a:solidFill>
                  <a:schemeClr val="tx1"/>
                </a:solidFill>
                <a:latin typeface="+mn-lt"/>
                <a:ea typeface="+mn-ea"/>
                <a:cs typeface="+mn-cs"/>
              </a:rPr>
              <a:t> 2</a:t>
            </a:r>
            <a:r>
              <a:rPr lang="en-US" sz="1200" i="1" kern="1200" baseline="-25000" dirty="0">
                <a:solidFill>
                  <a:schemeClr val="tx1"/>
                </a:solidFill>
                <a:latin typeface="+mn-lt"/>
                <a:ea typeface="+mn-ea"/>
                <a:cs typeface="+mn-cs"/>
              </a:rPr>
              <a:t>m</a:t>
            </a:r>
          </a:p>
          <a:p>
            <a:r>
              <a:rPr lang="en-US" sz="1200" kern="1200" baseline="0" dirty="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summarize, with simple paging, main memory is divided into many small</a:t>
            </a:r>
          </a:p>
          <a:p>
            <a:r>
              <a:rPr lang="en-US" sz="1200" kern="1200" baseline="0" dirty="0">
                <a:solidFill>
                  <a:schemeClr val="tx1"/>
                </a:solidFill>
                <a:latin typeface="+mn-lt"/>
                <a:ea typeface="+mn-ea"/>
                <a:cs typeface="+mn-cs"/>
              </a:rPr>
              <a:t>equal-size frames. Each process is divided into frame-size pages. Smaller processes</a:t>
            </a:r>
          </a:p>
          <a:p>
            <a:r>
              <a:rPr lang="en-US" sz="1200" kern="1200" baseline="0" dirty="0">
                <a:solidFill>
                  <a:schemeClr val="tx1"/>
                </a:solidFill>
                <a:latin typeface="+mn-lt"/>
                <a:ea typeface="+mn-ea"/>
                <a:cs typeface="+mn-cs"/>
              </a:rPr>
              <a:t>require fewer pages; larger processes require more. When a process is brought in, all</a:t>
            </a:r>
          </a:p>
          <a:p>
            <a:r>
              <a:rPr lang="en-US" sz="1200" kern="1200" baseline="0" dirty="0">
                <a:solidFill>
                  <a:schemeClr val="tx1"/>
                </a:solidFill>
                <a:latin typeface="+mn-lt"/>
                <a:ea typeface="+mn-ea"/>
                <a:cs typeface="+mn-cs"/>
              </a:rPr>
              <a:t>of its pages are loaded into available frames, and a page table is set up. This approach</a:t>
            </a:r>
          </a:p>
          <a:p>
            <a:r>
              <a:rPr lang="en-US" sz="1200" kern="1200" baseline="0" dirty="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a:t>
            </a:r>
            <a:r>
              <a:rPr lang="en-US"/>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a:solidFill>
                  <a:schemeClr val="tx1"/>
                </a:solidFill>
                <a:latin typeface="+mn-lt"/>
                <a:ea typeface="+mn-ea"/>
                <a:cs typeface="+mn-cs"/>
              </a:rPr>
              <a:t>segments . </a:t>
            </a:r>
            <a:r>
              <a:rPr lang="en-US" sz="1200" b="0" kern="1200" baseline="0" dirty="0">
                <a:solidFill>
                  <a:schemeClr val="tx1"/>
                </a:solidFill>
                <a:latin typeface="+mn-lt"/>
                <a:ea typeface="+mn-ea"/>
                <a:cs typeface="+mn-cs"/>
              </a:rPr>
              <a:t>It is not required that all segments </a:t>
            </a:r>
            <a:r>
              <a:rPr lang="en-US" sz="1200" kern="1200" baseline="0" dirty="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 Whereas paging is invisible to the programmer, segmentation is usually visible</a:t>
            </a:r>
          </a:p>
          <a:p>
            <a:r>
              <a:rPr lang="en-US" sz="1200" kern="1200" baseline="0" dirty="0">
                <a:solidFill>
                  <a:schemeClr val="tx1"/>
                </a:solidFill>
                <a:latin typeface="+mn-lt"/>
                <a:ea typeface="+mn-ea"/>
                <a:cs typeface="+mn-cs"/>
              </a:rPr>
              <a:t>and is provided as a convenience for organizing programs and data. Typically, the</a:t>
            </a:r>
          </a:p>
          <a:p>
            <a:r>
              <a:rPr lang="en-US" sz="1200" kern="1200" baseline="0" dirty="0">
                <a:solidFill>
                  <a:schemeClr val="tx1"/>
                </a:solidFill>
                <a:latin typeface="+mn-lt"/>
                <a:ea typeface="+mn-ea"/>
                <a:cs typeface="+mn-cs"/>
              </a:rPr>
              <a:t>programmer or compiler will assign programs and data to different segments. For</a:t>
            </a:r>
          </a:p>
          <a:p>
            <a:r>
              <a:rPr lang="en-US" sz="1200" kern="1200" baseline="0" dirty="0">
                <a:solidFill>
                  <a:schemeClr val="tx1"/>
                </a:solidFill>
                <a:latin typeface="+mn-lt"/>
                <a:ea typeface="+mn-ea"/>
                <a:cs typeface="+mn-cs"/>
              </a:rPr>
              <a:t>purposes of modular programming, the program or data may be further broken down</a:t>
            </a:r>
          </a:p>
          <a:p>
            <a:r>
              <a:rPr lang="en-US" sz="1200" kern="1200" baseline="0" dirty="0">
                <a:solidFill>
                  <a:schemeClr val="tx1"/>
                </a:solidFill>
                <a:latin typeface="+mn-lt"/>
                <a:ea typeface="+mn-ea"/>
                <a:cs typeface="+mn-cs"/>
              </a:rPr>
              <a:t>into multiple segments. The principal inconvenience of this service is that the programmer</a:t>
            </a:r>
          </a:p>
          <a:p>
            <a:r>
              <a:rPr lang="en-US" sz="1200" kern="1200" baseline="0" dirty="0">
                <a:solidFill>
                  <a:schemeClr val="tx1"/>
                </a:solidFill>
                <a:latin typeface="+mn-lt"/>
                <a:ea typeface="+mn-ea"/>
                <a:cs typeface="+mn-cs"/>
              </a:rPr>
              <a:t>must be aware of the maximum segment size limitation.</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Another consequence of unequal-size segments is that there is no simple relationship</a:t>
            </a:r>
          </a:p>
          <a:p>
            <a:r>
              <a:rPr lang="en-US" sz="1200" kern="1200" baseline="0" dirty="0">
                <a:solidFill>
                  <a:schemeClr val="tx1"/>
                </a:solidFill>
                <a:latin typeface="+mn-lt"/>
                <a:ea typeface="+mn-ea"/>
                <a:cs typeface="+mn-cs"/>
              </a:rPr>
              <a:t>between logical addresses and physical addresses. Analogous to paging, a</a:t>
            </a:r>
          </a:p>
          <a:p>
            <a:r>
              <a:rPr lang="en-US" sz="1200" kern="1200" baseline="0" dirty="0">
                <a:solidFill>
                  <a:schemeClr val="tx1"/>
                </a:solidFill>
                <a:latin typeface="+mn-lt"/>
                <a:ea typeface="+mn-ea"/>
                <a:cs typeface="+mn-cs"/>
              </a:rPr>
              <a:t>simple segmentation scheme would make use of a segment table for each process</a:t>
            </a:r>
          </a:p>
          <a:p>
            <a:r>
              <a:rPr lang="en-US" sz="1200" kern="1200" baseline="0" dirty="0">
                <a:solidFill>
                  <a:schemeClr val="tx1"/>
                </a:solidFill>
                <a:latin typeface="+mn-lt"/>
                <a:ea typeface="+mn-ea"/>
                <a:cs typeface="+mn-cs"/>
              </a:rPr>
              <a:t>and a list of free blocks of main memory. Each segment table entry would have to</a:t>
            </a:r>
          </a:p>
          <a:p>
            <a:r>
              <a:rPr lang="en-US" sz="1200" kern="1200" baseline="0" dirty="0">
                <a:solidFill>
                  <a:schemeClr val="tx1"/>
                </a:solidFill>
                <a:latin typeface="+mn-lt"/>
                <a:ea typeface="+mn-ea"/>
                <a:cs typeface="+mn-cs"/>
              </a:rPr>
              <a:t>give the starting address in main memory of the corresponding segment. The entry</a:t>
            </a:r>
          </a:p>
          <a:p>
            <a:r>
              <a:rPr lang="en-US" sz="1200" kern="1200" baseline="0" dirty="0">
                <a:solidFill>
                  <a:schemeClr val="tx1"/>
                </a:solidFill>
                <a:latin typeface="+mn-lt"/>
                <a:ea typeface="+mn-ea"/>
                <a:cs typeface="+mn-cs"/>
              </a:rPr>
              <a:t>should also provide the length of the segment to assure that invalid addresses are</a:t>
            </a:r>
          </a:p>
          <a:p>
            <a:r>
              <a:rPr lang="en-US" sz="1200" kern="1200" baseline="0" dirty="0">
                <a:solidFill>
                  <a:schemeClr val="tx1"/>
                </a:solidFill>
                <a:latin typeface="+mn-lt"/>
                <a:ea typeface="+mn-ea"/>
                <a:cs typeface="+mn-cs"/>
              </a:rPr>
              <a:t>not used. When a process enters the Running state, the address of its segment table is</a:t>
            </a:r>
          </a:p>
          <a:p>
            <a:r>
              <a:rPr lang="en-US" sz="1200" kern="1200" baseline="0" dirty="0">
                <a:solidFill>
                  <a:schemeClr val="tx1"/>
                </a:solidFill>
                <a:latin typeface="+mn-lt"/>
                <a:ea typeface="+mn-ea"/>
                <a:cs typeface="+mn-cs"/>
              </a:rPr>
              <a:t>loaded into a special register used by the memory management hardware. </a:t>
            </a:r>
            <a:endParaRPr lang="en-US" dirty="0"/>
          </a:p>
          <a:p>
            <a:endParaRPr lang="en-US" dirty="0"/>
          </a:p>
          <a:p>
            <a:r>
              <a:rPr lang="en-US" sz="1200" kern="1200" baseline="0" dirty="0">
                <a:solidFill>
                  <a:schemeClr val="tx1"/>
                </a:solidFill>
                <a:latin typeface="+mn-lt"/>
                <a:ea typeface="+mn-ea"/>
                <a:cs typeface="+mn-cs"/>
              </a:rPr>
              <a:t> Consider an address of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bits, where the leftmost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bits are the segment number and the</a:t>
            </a:r>
          </a:p>
          <a:p>
            <a:r>
              <a:rPr lang="en-US" sz="1200" kern="1200" baseline="0" dirty="0">
                <a:solidFill>
                  <a:schemeClr val="tx1"/>
                </a:solidFill>
                <a:latin typeface="+mn-lt"/>
                <a:ea typeface="+mn-ea"/>
                <a:cs typeface="+mn-cs"/>
              </a:rPr>
              <a:t>rightmost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bits are the offset. In our example (Figure 7.11c),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  4 and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  12.</a:t>
            </a:r>
          </a:p>
          <a:p>
            <a:r>
              <a:rPr lang="en-US" sz="1200" kern="1200" baseline="0" dirty="0">
                <a:solidFill>
                  <a:schemeClr val="tx1"/>
                </a:solidFill>
                <a:latin typeface="+mn-lt"/>
                <a:ea typeface="+mn-ea"/>
                <a:cs typeface="+mn-cs"/>
              </a:rPr>
              <a:t>Thus the maximum segment size is 212 =  4096. The following steps are needed for</a:t>
            </a:r>
          </a:p>
          <a:p>
            <a:r>
              <a:rPr lang="en-US" sz="1200" kern="1200" baseline="0" dirty="0">
                <a:solidFill>
                  <a:schemeClr val="tx1"/>
                </a:solidFill>
                <a:latin typeface="+mn-lt"/>
                <a:ea typeface="+mn-ea"/>
                <a:cs typeface="+mn-cs"/>
              </a:rPr>
              <a:t>address translation: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Extract the segment number as the leftmost </a:t>
            </a:r>
            <a:r>
              <a:rPr lang="en-US" sz="1200" kern="1200" baseline="0" dirty="0" err="1">
                <a:solidFill>
                  <a:schemeClr val="tx1"/>
                </a:solidFill>
                <a:latin typeface="+mn-lt"/>
                <a:ea typeface="+mn-ea"/>
                <a:cs typeface="+mn-cs"/>
              </a:rPr>
              <a:t>n</a:t>
            </a:r>
            <a:r>
              <a:rPr lang="en-US" sz="1200" kern="1200" baseline="0" dirty="0">
                <a:solidFill>
                  <a:schemeClr val="tx1"/>
                </a:solidFill>
                <a:latin typeface="+mn-lt"/>
                <a:ea typeface="+mn-ea"/>
                <a:cs typeface="+mn-cs"/>
              </a:rPr>
              <a:t>  bits of the logical address.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Use the segment number as an index into the process segment table to find the</a:t>
            </a:r>
          </a:p>
          <a:p>
            <a:r>
              <a:rPr lang="en-US" sz="1200" kern="1200" baseline="0" dirty="0">
                <a:solidFill>
                  <a:schemeClr val="tx1"/>
                </a:solidFill>
                <a:latin typeface="+mn-lt"/>
                <a:ea typeface="+mn-ea"/>
                <a:cs typeface="+mn-cs"/>
              </a:rPr>
              <a:t>starting physical address of the segment.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Compare the offset, expressed in the rightmost </a:t>
            </a:r>
            <a:r>
              <a:rPr lang="en-US" sz="1200" kern="1200" baseline="0" dirty="0" err="1">
                <a:solidFill>
                  <a:schemeClr val="tx1"/>
                </a:solidFill>
                <a:latin typeface="+mn-lt"/>
                <a:ea typeface="+mn-ea"/>
                <a:cs typeface="+mn-cs"/>
              </a:rPr>
              <a:t>m</a:t>
            </a:r>
            <a:r>
              <a:rPr lang="en-US" sz="1200" kern="1200" baseline="0" dirty="0">
                <a:solidFill>
                  <a:schemeClr val="tx1"/>
                </a:solidFill>
                <a:latin typeface="+mn-lt"/>
                <a:ea typeface="+mn-ea"/>
                <a:cs typeface="+mn-cs"/>
              </a:rPr>
              <a:t>  bits, to the length of the segment.</a:t>
            </a:r>
          </a:p>
          <a:p>
            <a:r>
              <a:rPr lang="en-US" sz="1200" kern="1200" baseline="0" dirty="0">
                <a:solidFill>
                  <a:schemeClr val="tx1"/>
                </a:solidFill>
                <a:latin typeface="+mn-lt"/>
                <a:ea typeface="+mn-ea"/>
                <a:cs typeface="+mn-cs"/>
              </a:rPr>
              <a:t>If the offset is greater than or equal to the length, the address is invalid.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desired physical address is the sum of the starting physical address of the</a:t>
            </a:r>
          </a:p>
          <a:p>
            <a:r>
              <a:rPr lang="en-US" sz="1200" kern="1200" baseline="0" dirty="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summarize, with simple segmentation, a process is divided into a number</a:t>
            </a:r>
          </a:p>
          <a:p>
            <a:r>
              <a:rPr lang="en-US" sz="1200" kern="1200" baseline="0" dirty="0">
                <a:solidFill>
                  <a:schemeClr val="tx1"/>
                </a:solidFill>
                <a:latin typeface="+mn-lt"/>
                <a:ea typeface="+mn-ea"/>
                <a:cs typeface="+mn-cs"/>
              </a:rPr>
              <a:t>of segments that need not be of equal size. When a process is brought in, all</a:t>
            </a:r>
          </a:p>
          <a:p>
            <a:r>
              <a:rPr lang="en-US" sz="1200" kern="1200" baseline="0" dirty="0">
                <a:solidFill>
                  <a:schemeClr val="tx1"/>
                </a:solidFill>
                <a:latin typeface="+mn-lt"/>
                <a:ea typeface="+mn-ea"/>
                <a:cs typeface="+mn-cs"/>
              </a:rPr>
              <a:t>of its segments are loaded into available regions of memory, and a segment table</a:t>
            </a:r>
          </a:p>
          <a:p>
            <a:r>
              <a:rPr lang="en-US" sz="1200" kern="1200" baseline="0" dirty="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err="1">
                <a:solidFill>
                  <a:schemeClr val="tx1"/>
                </a:solidFill>
                <a:latin typeface="+mn-lt"/>
                <a:ea typeface="+mn-ea"/>
                <a:cs typeface="+mn-cs"/>
              </a:rPr>
              <a:t>becThus</a:t>
            </a:r>
            <a:r>
              <a:rPr lang="en-US" sz="1200" kern="1200" baseline="0" dirty="0">
                <a:solidFill>
                  <a:schemeClr val="tx1"/>
                </a:solidFill>
                <a:latin typeface="+mn-lt"/>
                <a:ea typeface="+mn-ea"/>
                <a:cs typeface="+mn-cs"/>
              </a:rPr>
              <a:t>,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a:solidFill>
                <a:schemeClr val="tx1"/>
              </a:solidFill>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Modules can be written and compiled independently, with all references from</a:t>
            </a:r>
          </a:p>
          <a:p>
            <a:r>
              <a:rPr lang="en-US" sz="1200" kern="1200" baseline="0" dirty="0">
                <a:solidFill>
                  <a:schemeClr val="tx1"/>
                </a:solidFill>
                <a:latin typeface="+mn-lt"/>
                <a:ea typeface="+mn-ea"/>
                <a:cs typeface="+mn-cs"/>
              </a:rPr>
              <a:t>one module to another resolved by the system at run time.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With modest additional overhead, different degrees of protection (read only,</a:t>
            </a:r>
          </a:p>
          <a:p>
            <a:r>
              <a:rPr lang="en-US" sz="1200" kern="1200" baseline="0" dirty="0">
                <a:solidFill>
                  <a:schemeClr val="tx1"/>
                </a:solidFill>
                <a:latin typeface="+mn-lt"/>
                <a:ea typeface="+mn-ea"/>
                <a:cs typeface="+mn-cs"/>
              </a:rPr>
              <a:t>execute only) can be given to different modules.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is possible to introduce mechanisms by which modules can be shared among</a:t>
            </a:r>
          </a:p>
          <a:p>
            <a:r>
              <a:rPr lang="en-US" sz="1200" kern="1200" baseline="0" dirty="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a:solidFill>
                  <a:schemeClr val="tx1"/>
                </a:solidFill>
                <a:latin typeface="+mn-lt"/>
                <a:ea typeface="+mn-ea"/>
                <a:cs typeface="+mn-cs"/>
              </a:rPr>
              <a:t>the user to specify the sharing that is desired.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tool that most readily satisfies these requirements is segmentation, which is one of the memory management techniques explored in this chapter.</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main memory available for a program plus its data may be insufficient. In</a:t>
            </a:r>
          </a:p>
          <a:p>
            <a:r>
              <a:rPr lang="en-US" sz="1200" kern="1200" baseline="0" dirty="0">
                <a:solidFill>
                  <a:schemeClr val="tx1"/>
                </a:solidFill>
                <a:latin typeface="+mn-lt"/>
                <a:ea typeface="+mn-ea"/>
                <a:cs typeface="+mn-cs"/>
              </a:rPr>
              <a:t>that case, the programmer must engage in a practice known as </a:t>
            </a:r>
            <a:r>
              <a:rPr lang="en-US" sz="1200" b="1" kern="1200" baseline="0" dirty="0">
                <a:solidFill>
                  <a:schemeClr val="tx1"/>
                </a:solidFill>
                <a:latin typeface="+mn-lt"/>
                <a:ea typeface="+mn-ea"/>
                <a:cs typeface="+mn-cs"/>
              </a:rPr>
              <a:t>overlaying , in </a:t>
            </a:r>
            <a:r>
              <a:rPr lang="en-US" sz="1200" kern="1200" baseline="0" dirty="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In a multiprogramming environment, the programmer does not know at the </a:t>
            </a:r>
            <a:r>
              <a:rPr lang="en-US" sz="1200" kern="1200" baseline="0" dirty="0">
                <a:solidFill>
                  <a:schemeClr val="tx1"/>
                </a:solidFill>
                <a:latin typeface="+mn-lt"/>
                <a:ea typeface="+mn-ea"/>
                <a:cs typeface="+mn-cs"/>
              </a:rPr>
              <a:t>time of coding how much space will be available or where that space will be.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10/25/2022</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10/25/2022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10/25/2022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10/25/2022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10/25/2022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10/25/2022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10/25/2022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10/25/2022</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10/25/2022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10/25/2022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10/25/2022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10/25/2022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10/25/2022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10/25/2022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10/25/2022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10/25/2022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10/25/2022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10/25/2022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10/25/2022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10/25/2022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10/25/2022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10/25/2022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10/25/2022</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10/25/2022</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5.xml"/><Relationship Id="rId1" Type="http://schemas.openxmlformats.org/officeDocument/2006/relationships/slideLayout" Target="../slideLayouts/slideLayout1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7</a:t>
            </a:r>
            <a:br>
              <a:rPr lang="en-US" dirty="0"/>
            </a:br>
            <a:r>
              <a:rPr lang="en-US" dirty="0"/>
              <a:t>Memory Management</a:t>
            </a:r>
          </a:p>
        </p:txBody>
      </p:sp>
      <p:sp>
        <p:nvSpPr>
          <p:cNvPr id="3" name="Subtitle 2"/>
          <p:cNvSpPr>
            <a:spLocks noGrp="1"/>
          </p:cNvSpPr>
          <p:nvPr>
            <p:ph type="body" idx="1"/>
          </p:nvPr>
        </p:nvSpPr>
        <p:spPr/>
        <p:txBody>
          <a:bodyPr rtlCol="0">
            <a:normAutofit/>
          </a:bodyPr>
          <a:lstStyle/>
          <a:p>
            <a:pPr>
              <a:defRPr/>
            </a:pPr>
            <a:r>
              <a:rPr lang="en-US" dirty="0">
                <a:solidFill>
                  <a:schemeClr val="tx2">
                    <a:lumMod val="75000"/>
                  </a:schemeClr>
                </a:solidFill>
              </a:rPr>
              <a:t>Eighth Edition</a:t>
            </a:r>
          </a:p>
          <a:p>
            <a:pPr>
              <a:defRPr/>
            </a:pPr>
            <a:r>
              <a:rPr lang="en-US" dirty="0">
                <a:solidFill>
                  <a:schemeClr val="tx2">
                    <a:lumMod val="75000"/>
                  </a:schemeClr>
                </a:solidFill>
              </a:rPr>
              <a:t>William Stallings</a:t>
            </a:r>
            <a:endParaRPr lang="en-US" i="1" dirty="0">
              <a:solidFill>
                <a:schemeClr val="tx2">
                  <a:lumMod val="75000"/>
                </a:schemeClr>
              </a:solidFill>
            </a:endParaRPr>
          </a:p>
        </p:txBody>
      </p:sp>
      <p:sp>
        <p:nvSpPr>
          <p:cNvPr id="5" name="Rectangle 4"/>
          <p:cNvSpPr/>
          <p:nvPr/>
        </p:nvSpPr>
        <p:spPr>
          <a:xfrm>
            <a:off x="533400" y="1524000"/>
            <a:ext cx="2133600" cy="3046988"/>
          </a:xfrm>
          <a:prstGeom prst="rect">
            <a:avLst/>
          </a:prstGeom>
        </p:spPr>
        <p:txBody>
          <a:bodyPr wrap="square">
            <a:spAutoFit/>
          </a:bodyPr>
          <a:lstStyle/>
          <a:p>
            <a:pPr lvl="0" algn="ctr">
              <a:defRPr/>
            </a:pPr>
            <a:r>
              <a:rPr lang="en-US" sz="3200" i="1" dirty="0">
                <a:solidFill>
                  <a:schemeClr val="bg2">
                    <a:lumMod val="25000"/>
                  </a:schemeClr>
                </a:solidFill>
                <a:latin typeface="Calisto MT"/>
              </a:rPr>
              <a:t>Operating Systems:</a:t>
            </a:r>
            <a:br>
              <a:rPr lang="en-US" sz="3200" i="1" dirty="0">
                <a:solidFill>
                  <a:schemeClr val="bg2">
                    <a:lumMod val="25000"/>
                  </a:schemeClr>
                </a:solidFill>
                <a:latin typeface="Calisto MT"/>
              </a:rPr>
            </a:br>
            <a:r>
              <a:rPr lang="en-US" sz="3200" i="1" dirty="0">
                <a:solidFill>
                  <a:schemeClr val="bg2">
                    <a:lumMod val="25000"/>
                  </a:schemeClr>
                </a:solidFill>
                <a:latin typeface="Calisto MT"/>
              </a:rPr>
              <a:t>Internals and Design Principles</a:t>
            </a:r>
          </a:p>
          <a:p>
            <a:pPr>
              <a:defRPr/>
            </a:pPr>
            <a:endParaRPr lang="en-US" sz="3200" i="1"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4">
                    <a:lumMod val="50000"/>
                  </a:schemeClr>
                </a:solidFill>
              </a:rPr>
              <a:t>Memory Partitioning</a:t>
            </a:r>
          </a:p>
        </p:txBody>
      </p:sp>
      <p:sp>
        <p:nvSpPr>
          <p:cNvPr id="3" name="Content Placeholder 2"/>
          <p:cNvSpPr>
            <a:spLocks noGrp="1"/>
          </p:cNvSpPr>
          <p:nvPr>
            <p:ph idx="4294967295"/>
          </p:nvPr>
        </p:nvSpPr>
        <p:spPr>
          <a:xfrm>
            <a:off x="457200" y="2133600"/>
            <a:ext cx="8382000" cy="5029200"/>
          </a:xfrm>
        </p:spPr>
        <p:txBody>
          <a:bodyPr/>
          <a:lstStyle/>
          <a:p>
            <a:r>
              <a:rPr lang="en-NZ" sz="2200" dirty="0"/>
              <a:t>Memory management brings processes into main memory for execution by the processor</a:t>
            </a:r>
          </a:p>
          <a:p>
            <a:pPr marL="1027113" lvl="5" indent="-279400">
              <a:buClr>
                <a:schemeClr val="accent1">
                  <a:lumMod val="75000"/>
                </a:schemeClr>
              </a:buClr>
              <a:buFont typeface="Wingdings" charset="2"/>
              <a:buChar char="§"/>
            </a:pPr>
            <a:r>
              <a:rPr lang="en-NZ" sz="2200" dirty="0"/>
              <a:t> today, involves virtual memory</a:t>
            </a:r>
          </a:p>
          <a:p>
            <a:pPr marL="1082675" lvl="3" indent="-346075">
              <a:buClr>
                <a:schemeClr val="accent1">
                  <a:lumMod val="75000"/>
                </a:schemeClr>
              </a:buClr>
              <a:buSzPct val="100000"/>
              <a:buFont typeface="Wingdings" charset="2"/>
              <a:buChar char="§"/>
            </a:pPr>
            <a:r>
              <a:rPr lang="en-NZ" sz="2200" dirty="0"/>
              <a:t>based on paging or paging with segmentation</a:t>
            </a:r>
          </a:p>
          <a:p>
            <a:pPr marL="342900" lvl="2" indent="-342900"/>
            <a:r>
              <a:rPr lang="en-NZ" sz="2200" dirty="0"/>
              <a:t>Partitioning</a:t>
            </a:r>
          </a:p>
          <a:p>
            <a:pPr marL="1077913" lvl="5" indent="-277813">
              <a:buClr>
                <a:schemeClr val="accent1">
                  <a:lumMod val="75000"/>
                </a:schemeClr>
              </a:buClr>
              <a:buFont typeface="Wingdings" charset="2"/>
              <a:buChar char="§"/>
            </a:pPr>
            <a:r>
              <a:rPr lang="en-NZ" sz="2200" dirty="0"/>
              <a:t>used in several variations in some now-obsolete operating systems</a:t>
            </a:r>
          </a:p>
          <a:p>
            <a:pPr marL="1077913" lvl="5" indent="-277813">
              <a:buClr>
                <a:schemeClr val="accent1">
                  <a:lumMod val="75000"/>
                </a:schemeClr>
              </a:buClr>
              <a:buFont typeface="Wingdings" charset="2"/>
              <a:buChar char="§"/>
            </a:pPr>
            <a:r>
              <a:rPr lang="en-NZ" sz="2200" dirty="0"/>
              <a:t>does not involve virtual memory</a:t>
            </a:r>
          </a:p>
          <a:p>
            <a:pPr lvl="2"/>
            <a:endParaRPr lang="en-NZ" dirty="0"/>
          </a:p>
          <a:p>
            <a:pPr marL="800100" lvl="3" indent="-342900"/>
            <a:endParaRPr lang="en-NZ" sz="3200" dirty="0"/>
          </a:p>
        </p:txBody>
      </p:sp>
      <p:pic>
        <p:nvPicPr>
          <p:cNvPr id="7" name="Picture 6"/>
          <p:cNvPicPr>
            <a:picLocks noChangeAspect="1"/>
          </p:cNvPicPr>
          <p:nvPr/>
        </p:nvPicPr>
        <p:blipFill>
          <a:blip r:embed="rId3"/>
          <a:stretch>
            <a:fillRect/>
          </a:stretch>
        </p:blipFill>
        <p:spPr>
          <a:xfrm>
            <a:off x="6858000" y="4876800"/>
            <a:ext cx="1612900" cy="1612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609600"/>
            <a:ext cx="5105400" cy="5906456"/>
          </a:xfrm>
          <a:prstGeom prst="rect">
            <a:avLst/>
          </a:prstGeom>
          <a:solidFill>
            <a:schemeClr val="bg1"/>
          </a:solidFill>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7" name="Rectangle 6"/>
          <p:cNvSpPr/>
          <p:nvPr/>
        </p:nvSpPr>
        <p:spPr>
          <a:xfrm>
            <a:off x="5715000" y="1447800"/>
            <a:ext cx="2971800" cy="2554545"/>
          </a:xfrm>
          <a:prstGeom prst="rect">
            <a:avLst/>
          </a:prstGeom>
        </p:spPr>
        <p:txBody>
          <a:bodyPr wrap="square">
            <a:spAutoFit/>
          </a:bodyPr>
          <a:lstStyle/>
          <a:p>
            <a:pPr algn="ctr"/>
            <a:r>
              <a:rPr lang="en-US" sz="3200" dirty="0">
                <a:latin typeface="+mn-lt"/>
              </a:rPr>
              <a:t>Table 7.2   </a:t>
            </a:r>
          </a:p>
          <a:p>
            <a:pPr algn="ctr"/>
            <a:endParaRPr lang="en-US" sz="3200" dirty="0">
              <a:latin typeface="+mn-lt"/>
            </a:endParaRPr>
          </a:p>
          <a:p>
            <a:pPr algn="ctr"/>
            <a:r>
              <a:rPr lang="en-US" sz="3200" dirty="0">
                <a:latin typeface="+mn-lt"/>
              </a:rPr>
              <a:t>Memory Management Techniques </a:t>
            </a:r>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a:latin typeface="+mn-lt"/>
              </a:rPr>
              <a:t>(Table is on page 315 in textbook)</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2057400" y="174812"/>
            <a:ext cx="5164282" cy="6683188"/>
          </a:xfrm>
          <a:prstGeom prst="rect">
            <a:avLst/>
          </a:prstGeom>
        </p:spPr>
      </p:pic>
      <p:sp>
        <p:nvSpPr>
          <p:cNvPr id="2" name="TextBox 1"/>
          <p:cNvSpPr txBox="1"/>
          <p:nvPr/>
        </p:nvSpPr>
        <p:spPr>
          <a:xfrm>
            <a:off x="609600" y="2667000"/>
            <a:ext cx="2133600" cy="1754326"/>
          </a:xfrm>
          <a:prstGeom prst="rect">
            <a:avLst/>
          </a:prstGeom>
          <a:noFill/>
        </p:spPr>
        <p:txBody>
          <a:bodyPr wrap="square" rtlCol="0">
            <a:spAutoFit/>
          </a:bodyPr>
          <a:lstStyle/>
          <a:p>
            <a:r>
              <a:rPr lang="en-US" dirty="0"/>
              <a:t>What if all partitions are full and no process is in the Ready state?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p>
        </p:txBody>
      </p:sp>
      <p:sp>
        <p:nvSpPr>
          <p:cNvPr id="3" name="Content Placeholder 2"/>
          <p:cNvSpPr>
            <a:spLocks noGrp="1"/>
          </p:cNvSpPr>
          <p:nvPr>
            <p:ph idx="4294967295"/>
          </p:nvPr>
        </p:nvSpPr>
        <p:spPr>
          <a:xfrm>
            <a:off x="533400" y="2133600"/>
            <a:ext cx="8001000" cy="5867400"/>
          </a:xfrm>
        </p:spPr>
        <p:txBody>
          <a:bodyPr/>
          <a:lstStyle/>
          <a:p>
            <a:r>
              <a:rPr lang="en-US" sz="2200" dirty="0"/>
              <a:t>A program may be too big to fit in a partition </a:t>
            </a:r>
          </a:p>
          <a:p>
            <a:pPr lvl="2"/>
            <a:r>
              <a:rPr lang="en-US" sz="2200" dirty="0"/>
              <a:t>program needs to be designed with the use of overlays</a:t>
            </a:r>
          </a:p>
          <a:p>
            <a:r>
              <a:rPr lang="en-NZ" sz="2400" dirty="0"/>
              <a:t>The number of partitions specified at system generation time limits the number of active processes in the system</a:t>
            </a:r>
          </a:p>
          <a:p>
            <a:r>
              <a:rPr lang="en-US" sz="2200" dirty="0"/>
              <a:t>Main memory utilization is inefficient  </a:t>
            </a:r>
          </a:p>
          <a:p>
            <a:pPr lvl="2"/>
            <a:r>
              <a:rPr lang="en-US" sz="2200" dirty="0"/>
              <a:t>any program, regardless of size, occupies an entire partition</a:t>
            </a:r>
          </a:p>
          <a:p>
            <a:pPr lvl="2"/>
            <a:r>
              <a:rPr lang="en-US" sz="2200" b="1" i="1" dirty="0"/>
              <a:t>internal fragmentation </a:t>
            </a:r>
          </a:p>
          <a:p>
            <a:pPr lvl="3"/>
            <a:r>
              <a:rPr lang="en-US" sz="2200" dirty="0"/>
              <a:t>wasted space due to the block of data loaded being smaller than the partition</a:t>
            </a:r>
          </a:p>
          <a:p>
            <a:pPr lvl="1"/>
            <a:endParaRPr lang="en-US" dirty="0"/>
          </a:p>
        </p:txBody>
      </p:sp>
      <p:pic>
        <p:nvPicPr>
          <p:cNvPr id="4" name="Picture 3"/>
          <p:cNvPicPr>
            <a:picLocks noChangeAspect="1"/>
          </p:cNvPicPr>
          <p:nvPr/>
        </p:nvPicPr>
        <p:blipFill>
          <a:blip r:embed="rId3"/>
          <a:stretch>
            <a:fillRect/>
          </a:stretch>
        </p:blipFill>
        <p:spPr>
          <a:xfrm>
            <a:off x="6705600" y="5334000"/>
            <a:ext cx="1091018" cy="11128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a:t>Partitions are of variable length and number</a:t>
            </a:r>
          </a:p>
          <a:p>
            <a:r>
              <a:rPr lang="en-US" sz="2400" dirty="0"/>
              <a:t>Process is allocated exactly as much memory as it requires (sometimes within a power of 2)</a:t>
            </a:r>
          </a:p>
          <a:p>
            <a:r>
              <a:rPr lang="en-US" sz="2400" dirty="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371600" y="609600"/>
            <a:ext cx="6416434" cy="6038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a:solidFill>
                  <a:schemeClr val="accent6">
                    <a:lumMod val="75000"/>
                  </a:schemeClr>
                </a:solidFill>
              </a:rPr>
              <a:t>Dynamic Partitioning</a:t>
            </a:r>
          </a:p>
        </p:txBody>
      </p:sp>
      <p:graphicFrame>
        <p:nvGraphicFramePr>
          <p:cNvPr id="4" name="Diagram 3"/>
          <p:cNvGraphicFramePr/>
          <p:nvPr>
            <p:extLst>
              <p:ext uri="{D42A27DB-BD31-4B8C-83A1-F6EECF244321}">
                <p14:modId xmlns:p14="http://schemas.microsoft.com/office/powerpoint/2010/main" val="1192237772"/>
              </p:ext>
            </p:extLst>
          </p:nvPr>
        </p:nvGraphicFramePr>
        <p:xfrm>
          <a:off x="533400" y="2057400"/>
          <a:ext cx="8077200" cy="444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a:solidFill>
                  <a:schemeClr val="accent1">
                    <a:lumMod val="50000"/>
                  </a:schemeClr>
                </a:solidFill>
              </a:rPr>
              <a:t>Placement Algorithms</a:t>
            </a:r>
          </a:p>
        </p:txBody>
      </p:sp>
      <p:graphicFrame>
        <p:nvGraphicFramePr>
          <p:cNvPr id="4" name="Diagram 3"/>
          <p:cNvGraphicFramePr/>
          <p:nvPr>
            <p:extLst>
              <p:ext uri="{D42A27DB-BD31-4B8C-83A1-F6EECF244321}">
                <p14:modId xmlns:p14="http://schemas.microsoft.com/office/powerpoint/2010/main" val="3877978675"/>
              </p:ext>
            </p:extLst>
          </p:nvPr>
        </p:nvGraphicFramePr>
        <p:xfrm>
          <a:off x="838200" y="23622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0294" y="609600"/>
            <a:ext cx="5603698"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a:solidFill>
                  <a:schemeClr val="accent4">
                    <a:lumMod val="50000"/>
                  </a:schemeClr>
                </a:solidFill>
              </a:rPr>
              <a:t>Memory Management Requirements</a:t>
            </a:r>
          </a:p>
        </p:txBody>
      </p:sp>
      <p:sp>
        <p:nvSpPr>
          <p:cNvPr id="3" name="Content Placeholder 2"/>
          <p:cNvSpPr>
            <a:spLocks noGrp="1"/>
          </p:cNvSpPr>
          <p:nvPr>
            <p:ph idx="4294967295"/>
          </p:nvPr>
        </p:nvSpPr>
        <p:spPr>
          <a:xfrm>
            <a:off x="685800" y="2057400"/>
            <a:ext cx="7924800" cy="4419600"/>
          </a:xfrm>
        </p:spPr>
        <p:txBody>
          <a:bodyPr>
            <a:normAutofit fontScale="92500" lnSpcReduction="20000"/>
          </a:bodyPr>
          <a:lstStyle/>
          <a:p>
            <a:pPr>
              <a:spcBef>
                <a:spcPts val="600"/>
              </a:spcBef>
            </a:pPr>
            <a:r>
              <a:rPr lang="en-NZ" sz="2800" dirty="0"/>
              <a:t>Hardware + software</a:t>
            </a:r>
          </a:p>
          <a:p>
            <a:pPr>
              <a:spcBef>
                <a:spcPts val="600"/>
              </a:spcBef>
            </a:pPr>
            <a:r>
              <a:rPr lang="en-NZ" sz="2800" dirty="0"/>
              <a:t>Main purpose: allocate memory to processes efficiently, so as many processes as possible can be in memory, ready to run</a:t>
            </a:r>
          </a:p>
          <a:p>
            <a:pPr>
              <a:spcBef>
                <a:spcPts val="600"/>
              </a:spcBef>
            </a:pPr>
            <a:r>
              <a:rPr lang="en-NZ" sz="2800" dirty="0"/>
              <a:t>Memory management must also satisfy the following requirements:</a:t>
            </a:r>
          </a:p>
          <a:p>
            <a:pPr marL="1139825" indent="-346075">
              <a:spcBef>
                <a:spcPts val="600"/>
              </a:spcBef>
            </a:pPr>
            <a:r>
              <a:rPr lang="en-NZ" sz="2800" dirty="0"/>
              <a:t>Relocation</a:t>
            </a:r>
          </a:p>
          <a:p>
            <a:pPr marL="1139825" indent="-346075">
              <a:spcBef>
                <a:spcPts val="600"/>
              </a:spcBef>
            </a:pPr>
            <a:r>
              <a:rPr lang="en-NZ" sz="2800" dirty="0"/>
              <a:t>Protection</a:t>
            </a:r>
          </a:p>
          <a:p>
            <a:pPr marL="1139825" indent="-346075">
              <a:spcBef>
                <a:spcPts val="600"/>
              </a:spcBef>
            </a:pPr>
            <a:r>
              <a:rPr lang="en-NZ" sz="2800" dirty="0"/>
              <a:t>Sharing</a:t>
            </a:r>
          </a:p>
          <a:p>
            <a:pPr marL="1139825" indent="-346075">
              <a:spcBef>
                <a:spcPts val="600"/>
              </a:spcBef>
            </a:pPr>
            <a:r>
              <a:rPr lang="en-NZ" sz="2800" dirty="0"/>
              <a:t>Logical organization</a:t>
            </a:r>
          </a:p>
          <a:p>
            <a:pPr marL="1139825" indent="-346075">
              <a:spcBef>
                <a:spcPts val="600"/>
              </a:spcBef>
            </a:pPr>
            <a:r>
              <a:rPr lang="en-NZ" sz="2800" dirty="0"/>
              <a:t>Physical organization</a:t>
            </a:r>
          </a:p>
        </p:txBody>
      </p:sp>
      <p:pic>
        <p:nvPicPr>
          <p:cNvPr id="6" name="Picture 5"/>
          <p:cNvPicPr>
            <a:picLocks noChangeAspect="1"/>
          </p:cNvPicPr>
          <p:nvPr/>
        </p:nvPicPr>
        <p:blipFill>
          <a:blip r:embed="rId3"/>
          <a:stretch>
            <a:fillRect/>
          </a:stretch>
        </p:blipFill>
        <p:spPr>
          <a:xfrm>
            <a:off x="5747657" y="3657600"/>
            <a:ext cx="2222500" cy="2222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a:solidFill>
                  <a:schemeClr val="accent6">
                    <a:lumMod val="75000"/>
                  </a:schemeClr>
                </a:solidFill>
              </a:rPr>
              <a:t>Buddy System</a:t>
            </a:r>
          </a:p>
        </p:txBody>
      </p:sp>
      <p:sp>
        <p:nvSpPr>
          <p:cNvPr id="3" name="Content Placeholder 2"/>
          <p:cNvSpPr>
            <a:spLocks noGrp="1"/>
          </p:cNvSpPr>
          <p:nvPr>
            <p:ph idx="4294967295"/>
          </p:nvPr>
        </p:nvSpPr>
        <p:spPr>
          <a:xfrm>
            <a:off x="381000" y="2209800"/>
            <a:ext cx="7772400" cy="4419600"/>
          </a:xfrm>
        </p:spPr>
        <p:txBody>
          <a:bodyPr>
            <a:normAutofit fontScale="92500"/>
          </a:bodyPr>
          <a:lstStyle/>
          <a:p>
            <a:r>
              <a:rPr lang="en-US" sz="3000" dirty="0"/>
              <a:t>Compromise between fixed and dynamic partitioning schemes</a:t>
            </a:r>
          </a:p>
          <a:p>
            <a:r>
              <a:rPr lang="en-US" sz="3000" dirty="0"/>
              <a:t>Space available for allocation is treated as a single block</a:t>
            </a:r>
          </a:p>
          <a:p>
            <a:r>
              <a:rPr lang="en-US" sz="3000" dirty="0"/>
              <a:t>Memory blocks are available of size 2</a:t>
            </a:r>
            <a:r>
              <a:rPr lang="en-US" sz="3000" i="1" baseline="30000" dirty="0"/>
              <a:t>K</a:t>
            </a:r>
            <a:r>
              <a:rPr lang="en-US" sz="3000" i="1" dirty="0"/>
              <a:t> words, L ≤ K ≤ U, </a:t>
            </a:r>
            <a:r>
              <a:rPr lang="en-US" sz="3000" dirty="0"/>
              <a:t>where </a:t>
            </a:r>
          </a:p>
          <a:p>
            <a:pPr lvl="2"/>
            <a:r>
              <a:rPr lang="en-US" sz="2400" dirty="0"/>
              <a:t>2</a:t>
            </a:r>
            <a:r>
              <a:rPr lang="en-US" sz="2400" i="1" baseline="30000" dirty="0"/>
              <a:t>L</a:t>
            </a:r>
            <a:r>
              <a:rPr lang="en-US" sz="2400" i="1" dirty="0"/>
              <a:t> = </a:t>
            </a:r>
            <a:r>
              <a:rPr lang="en-US" sz="2400" dirty="0"/>
              <a:t>smallest size block that is allocated </a:t>
            </a:r>
          </a:p>
          <a:p>
            <a:pPr lvl="2"/>
            <a:r>
              <a:rPr lang="en-US" sz="2400" dirty="0"/>
              <a:t>2</a:t>
            </a:r>
            <a:r>
              <a:rPr lang="en-US" sz="2400" baseline="30000" dirty="0"/>
              <a:t>U</a:t>
            </a:r>
            <a:r>
              <a:rPr lang="en-US" sz="2400" dirty="0"/>
              <a:t> = largest size block that is allocated; generally 2</a:t>
            </a:r>
            <a:r>
              <a:rPr lang="en-US" sz="2400" baseline="30000" dirty="0"/>
              <a:t>U</a:t>
            </a:r>
            <a:r>
              <a:rPr lang="en-US" sz="2400" dirty="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531099"/>
            <a:ext cx="6553200" cy="60906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a:solidFill>
                  <a:schemeClr val="tx2">
                    <a:lumMod val="50000"/>
                  </a:schemeClr>
                </a:solidFill>
              </a:rPr>
              <a:t>Addresses</a:t>
            </a:r>
          </a:p>
        </p:txBody>
      </p:sp>
      <p:graphicFrame>
        <p:nvGraphicFramePr>
          <p:cNvPr id="4" name="Diagram 3"/>
          <p:cNvGraphicFramePr/>
          <p:nvPr>
            <p:extLst>
              <p:ext uri="{D42A27DB-BD31-4B8C-83A1-F6EECF244321}">
                <p14:modId xmlns:p14="http://schemas.microsoft.com/office/powerpoint/2010/main" val="282551313"/>
              </p:ext>
            </p:extLst>
          </p:nvPr>
        </p:nvGraphicFramePr>
        <p:xfrm>
          <a:off x="533400" y="22098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066800" y="762000"/>
            <a:ext cx="7044816" cy="5884483"/>
          </a:xfrm>
          <a:prstGeom prst="rect">
            <a:avLst/>
          </a:prstGeom>
        </p:spPr>
      </p:pic>
      <p:sp>
        <p:nvSpPr>
          <p:cNvPr id="3" name="TextBox 2"/>
          <p:cNvSpPr txBox="1"/>
          <p:nvPr/>
        </p:nvSpPr>
        <p:spPr>
          <a:xfrm>
            <a:off x="6629400" y="6112720"/>
            <a:ext cx="177709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(and protection)</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sz="6600" dirty="0">
                <a:effectLst>
                  <a:outerShdw blurRad="38100" dist="38100" dir="2700000" algn="tl">
                    <a:srgbClr val="000000">
                      <a:alpha val="43137"/>
                    </a:srgbClr>
                  </a:outerShdw>
                </a:effectLst>
                <a:latin typeface="Calisto MT" panose="02040603050505030304" pitchFamily="18" charset="0"/>
              </a:rPr>
              <a:t>Simple Paging</a:t>
            </a:r>
            <a:r>
              <a:rPr lang="en-US" dirty="0">
                <a:latin typeface="Calisto MT" panose="02040603050505030304" pitchFamily="18" charset="0"/>
              </a:rPr>
              <a:t>	</a:t>
            </a:r>
          </a:p>
        </p:txBody>
      </p:sp>
      <p:sp>
        <p:nvSpPr>
          <p:cNvPr id="3" name="Subtitle 2"/>
          <p:cNvSpPr>
            <a:spLocks noGrp="1"/>
          </p:cNvSpPr>
          <p:nvPr>
            <p:ph type="subTitle" idx="1"/>
          </p:nvPr>
        </p:nvSpPr>
        <p:spPr/>
        <p:txBody>
          <a:bodyPr/>
          <a:lstStyle/>
          <a:p>
            <a:r>
              <a:rPr lang="en-US" b="1" dirty="0">
                <a:solidFill>
                  <a:schemeClr val="tx1"/>
                </a:solidFill>
                <a:latin typeface="Calisto MT" panose="02040603050505030304" pitchFamily="18" charset="0"/>
              </a:rPr>
              <a:t>A Prelude to Virtual Memory </a:t>
            </a:r>
          </a:p>
        </p:txBody>
      </p:sp>
    </p:spTree>
    <p:extLst>
      <p:ext uri="{BB962C8B-B14F-4D97-AF65-F5344CB8AC3E}">
        <p14:creationId xmlns:p14="http://schemas.microsoft.com/office/powerpoint/2010/main" val="334546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1524000"/>
            <a:ext cx="8231319" cy="2285523"/>
          </a:xfrm>
          <a:prstGeom prst="rect">
            <a:avLst/>
          </a:prstGeom>
        </p:spPr>
      </p:pic>
      <p:sp>
        <p:nvSpPr>
          <p:cNvPr id="7" name="TextBox 6"/>
          <p:cNvSpPr txBox="1"/>
          <p:nvPr/>
        </p:nvSpPr>
        <p:spPr>
          <a:xfrm>
            <a:off x="457200" y="4572000"/>
            <a:ext cx="8229600" cy="1384995"/>
          </a:xfrm>
          <a:prstGeom prst="rect">
            <a:avLst/>
          </a:prstGeom>
          <a:noFill/>
        </p:spPr>
        <p:txBody>
          <a:bodyPr wrap="square" rtlCol="0">
            <a:spAutoFit/>
          </a:bodyPr>
          <a:lstStyle/>
          <a:p>
            <a:pPr algn="ctr"/>
            <a:r>
              <a:rPr lang="en-US" sz="2800" b="1" dirty="0">
                <a:latin typeface="+mn-lt"/>
              </a:rPr>
              <a:t>Table 7.1  </a:t>
            </a:r>
          </a:p>
          <a:p>
            <a:pPr algn="ctr"/>
            <a:endParaRPr lang="en-US" sz="2800" b="1" dirty="0">
              <a:latin typeface="+mn-lt"/>
            </a:endParaRPr>
          </a:p>
          <a:p>
            <a:pPr algn="ctr"/>
            <a:r>
              <a:rPr lang="en-US" sz="2800" b="1" dirty="0">
                <a:latin typeface="+mn-lt"/>
              </a:rPr>
              <a:t>Memory Management Terms </a:t>
            </a:r>
          </a:p>
        </p:txBody>
      </p:sp>
    </p:spTree>
    <p:extLst>
      <p:ext uri="{BB962C8B-B14F-4D97-AF65-F5344CB8AC3E}">
        <p14:creationId xmlns:p14="http://schemas.microsoft.com/office/powerpoint/2010/main" val="164552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p>
        </p:txBody>
      </p:sp>
      <p:sp>
        <p:nvSpPr>
          <p:cNvPr id="3" name="Content Placeholder 2"/>
          <p:cNvSpPr>
            <a:spLocks noGrp="1"/>
          </p:cNvSpPr>
          <p:nvPr>
            <p:ph idx="4294967295"/>
          </p:nvPr>
        </p:nvSpPr>
        <p:spPr>
          <a:xfrm>
            <a:off x="533400" y="2209800"/>
            <a:ext cx="8305800" cy="4267200"/>
          </a:xfrm>
        </p:spPr>
        <p:txBody>
          <a:bodyPr>
            <a:normAutofit/>
          </a:bodyPr>
          <a:lstStyle/>
          <a:p>
            <a:r>
              <a:rPr lang="en-US" sz="2500" dirty="0"/>
              <a:t>Partition memory into equal fixed-size chunks that are relatively small</a:t>
            </a:r>
          </a:p>
          <a:p>
            <a:r>
              <a:rPr lang="en-US" sz="2500" dirty="0"/>
              <a:t>Process is also divided into small fixed-size chunks of the same size</a:t>
            </a:r>
          </a:p>
        </p:txBody>
      </p:sp>
      <p:graphicFrame>
        <p:nvGraphicFramePr>
          <p:cNvPr id="4" name="Diagram 3"/>
          <p:cNvGraphicFramePr/>
          <p:nvPr>
            <p:extLst>
              <p:ext uri="{D42A27DB-BD31-4B8C-83A1-F6EECF244321}">
                <p14:modId xmlns:p14="http://schemas.microsoft.com/office/powerpoint/2010/main" val="1227494163"/>
              </p:ext>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solidFill>
                  <a:schemeClr val="accent1">
                    <a:lumMod val="75000"/>
                  </a:schemeClr>
                </a:solidFill>
              </a:rPr>
              <a:t>Page Table</a:t>
            </a:r>
          </a:p>
        </p:txBody>
      </p:sp>
      <p:sp>
        <p:nvSpPr>
          <p:cNvPr id="3" name="Content Placeholder 2"/>
          <p:cNvSpPr>
            <a:spLocks noGrp="1"/>
          </p:cNvSpPr>
          <p:nvPr>
            <p:ph idx="4294967295"/>
          </p:nvPr>
        </p:nvSpPr>
        <p:spPr>
          <a:xfrm>
            <a:off x="609600" y="2286000"/>
            <a:ext cx="8153400" cy="3840163"/>
          </a:xfrm>
        </p:spPr>
        <p:txBody>
          <a:bodyPr>
            <a:normAutofit/>
          </a:bodyPr>
          <a:lstStyle/>
          <a:p>
            <a:r>
              <a:rPr lang="en-US" sz="2200" dirty="0"/>
              <a:t>But now the base and bounds register approach won’t work for  either relocation or protection.</a:t>
            </a:r>
          </a:p>
          <a:p>
            <a:r>
              <a:rPr lang="en-US" sz="2200" dirty="0"/>
              <a:t>We need the equivalent of a base register for each page of the process</a:t>
            </a:r>
          </a:p>
          <a:p>
            <a:r>
              <a:rPr lang="en-US" sz="2200" dirty="0"/>
              <a:t>The answer is a data structure known as a page table</a:t>
            </a:r>
          </a:p>
          <a:p>
            <a:r>
              <a:rPr lang="en-US" sz="2200" dirty="0"/>
              <a:t>Maintained by operating system for each process</a:t>
            </a:r>
          </a:p>
          <a:p>
            <a:endParaRPr lang="en-US" sz="22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a:solidFill>
                  <a:schemeClr val="accent6">
                    <a:lumMod val="75000"/>
                  </a:schemeClr>
                </a:solidFill>
              </a:rPr>
              <a:t>Relocation</a:t>
            </a:r>
          </a:p>
        </p:txBody>
      </p:sp>
      <p:sp>
        <p:nvSpPr>
          <p:cNvPr id="3" name="Content Placeholder 2"/>
          <p:cNvSpPr>
            <a:spLocks noGrp="1"/>
          </p:cNvSpPr>
          <p:nvPr>
            <p:ph idx="4294967295"/>
          </p:nvPr>
        </p:nvSpPr>
        <p:spPr>
          <a:xfrm>
            <a:off x="457200" y="2209800"/>
            <a:ext cx="8229600" cy="5257800"/>
          </a:xfrm>
        </p:spPr>
        <p:txBody>
          <a:bodyPr>
            <a:normAutofit/>
          </a:bodyPr>
          <a:lstStyle/>
          <a:p>
            <a:r>
              <a:rPr lang="en-US" dirty="0"/>
              <a:t>When a program is compiled it is not known where a program will be stored in main memory, so it is impossible to assign actual physical addresses to instructions and data.</a:t>
            </a:r>
          </a:p>
          <a:p>
            <a:pPr lvl="1"/>
            <a:r>
              <a:rPr lang="en-US" dirty="0"/>
              <a:t>Instead, logical (virtual) addresses are assigned</a:t>
            </a:r>
          </a:p>
          <a:p>
            <a:pPr lvl="1"/>
            <a:r>
              <a:rPr lang="en-US" dirty="0"/>
              <a:t>When the program is loaded into memory, it is </a:t>
            </a:r>
            <a:r>
              <a:rPr lang="en-US" i="1" dirty="0"/>
              <a:t>relocated</a:t>
            </a:r>
            <a:r>
              <a:rPr lang="en-US" dirty="0"/>
              <a:t>: that is,  bound to a set of physical addresses</a:t>
            </a:r>
          </a:p>
          <a:p>
            <a:r>
              <a:rPr lang="en-US" dirty="0"/>
              <a:t>Active processes need to be able to be swapped in and out of main memory in order to maximize processor utilization – Specifying  that a process must be placed in the same memory region when it is swapped back in would be limiting</a:t>
            </a:r>
          </a:p>
          <a:p>
            <a:pPr lvl="2"/>
            <a:r>
              <a:rPr lang="en-US" sz="2000" dirty="0"/>
              <a:t>may need to </a:t>
            </a:r>
            <a:r>
              <a:rPr lang="en-US" sz="2000" i="1" dirty="0"/>
              <a:t>relocate </a:t>
            </a:r>
            <a:r>
              <a:rPr lang="en-US" sz="2000" dirty="0"/>
              <a:t> the process to a different area of memory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solidFill>
                  <a:schemeClr val="accent1">
                    <a:lumMod val="75000"/>
                  </a:schemeClr>
                </a:solidFill>
              </a:rPr>
              <a:t>Page Table</a:t>
            </a:r>
          </a:p>
        </p:txBody>
      </p:sp>
      <p:sp>
        <p:nvSpPr>
          <p:cNvPr id="3" name="Content Placeholder 2"/>
          <p:cNvSpPr>
            <a:spLocks noGrp="1"/>
          </p:cNvSpPr>
          <p:nvPr>
            <p:ph idx="4294967295"/>
          </p:nvPr>
        </p:nvSpPr>
        <p:spPr>
          <a:xfrm>
            <a:off x="609600" y="2286000"/>
            <a:ext cx="8153400" cy="3840163"/>
          </a:xfrm>
        </p:spPr>
        <p:txBody>
          <a:bodyPr>
            <a:normAutofit/>
          </a:bodyPr>
          <a:lstStyle/>
          <a:p>
            <a:r>
              <a:rPr lang="en-US" sz="2200" dirty="0"/>
              <a:t>Contains the frame location for each page in the process</a:t>
            </a:r>
          </a:p>
          <a:p>
            <a:r>
              <a:rPr lang="en-US" sz="2200" dirty="0"/>
              <a:t>Processor must know how to access the page table for the current process</a:t>
            </a:r>
          </a:p>
          <a:p>
            <a:r>
              <a:rPr lang="en-US" sz="2200" dirty="0"/>
              <a:t>Just as with partitioned memory, hardware translates  logical addresses to physical addresses</a:t>
            </a:r>
          </a:p>
          <a:p>
            <a:r>
              <a:rPr lang="en-US" sz="2200" dirty="0"/>
              <a:t>The page table holds the information needed for translation.</a:t>
            </a:r>
          </a:p>
          <a:p>
            <a:pPr marL="0" indent="0">
              <a:buNone/>
            </a:pPr>
            <a:endParaRPr lang="en-US" sz="2200" dirty="0"/>
          </a:p>
          <a:p>
            <a:endParaRPr lang="en-US" dirty="0"/>
          </a:p>
        </p:txBody>
      </p:sp>
    </p:spTree>
    <p:extLst>
      <p:ext uri="{BB962C8B-B14F-4D97-AF65-F5344CB8AC3E}">
        <p14:creationId xmlns:p14="http://schemas.microsoft.com/office/powerpoint/2010/main" val="3423965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838200"/>
            <a:ext cx="8455628" cy="3352800"/>
          </a:xfrm>
          <a:prstGeom prst="rect">
            <a:avLst/>
          </a:prstGeom>
        </p:spPr>
      </p:pic>
      <p:sp>
        <p:nvSpPr>
          <p:cNvPr id="2" name="TextBox 1"/>
          <p:cNvSpPr txBox="1"/>
          <p:nvPr/>
        </p:nvSpPr>
        <p:spPr>
          <a:xfrm>
            <a:off x="368828" y="4038600"/>
            <a:ext cx="8305800" cy="1938992"/>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Each page table is an array </a:t>
            </a: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page table indexes refer to the page numbers in the program, the contents of each indexed entry gives the page number where that logical page is stored.  So page 3 of process D is stored in frame 11.</a:t>
            </a:r>
          </a:p>
        </p:txBody>
      </p:sp>
    </p:spTree>
  </p:cSld>
  <p:clrMapOvr>
    <a:masterClrMapping/>
  </p:clrMapOvr>
  <p:transition spd="slow">
    <p:wheel spokes="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solidFill>
                  <a:schemeClr val="accent1">
                    <a:lumMod val="75000"/>
                  </a:schemeClr>
                </a:solidFill>
              </a:rPr>
              <a:t>Logical Addresses</a:t>
            </a:r>
            <a:endParaRPr lang="en-US" sz="4800" dirty="0"/>
          </a:p>
        </p:txBody>
      </p:sp>
      <p:sp>
        <p:nvSpPr>
          <p:cNvPr id="3" name="Content Placeholder 2"/>
          <p:cNvSpPr>
            <a:spLocks noGrp="1"/>
          </p:cNvSpPr>
          <p:nvPr>
            <p:ph sz="half" idx="1"/>
          </p:nvPr>
        </p:nvSpPr>
        <p:spPr>
          <a:xfrm>
            <a:off x="654050" y="2286000"/>
            <a:ext cx="7848600" cy="3886199"/>
          </a:xfrm>
        </p:spPr>
        <p:txBody>
          <a:bodyPr>
            <a:normAutofit/>
          </a:bodyPr>
          <a:lstStyle/>
          <a:p>
            <a:r>
              <a:rPr lang="en-US" sz="2400" dirty="0"/>
              <a:t>Our addresses are </a:t>
            </a:r>
            <a:r>
              <a:rPr lang="en-US" sz="2400" b="1" dirty="0"/>
              <a:t>relative</a:t>
            </a:r>
            <a:r>
              <a:rPr lang="en-US" sz="2400" dirty="0"/>
              <a:t> to a start address of 0, although other start addresses are acceptable as well</a:t>
            </a:r>
          </a:p>
          <a:p>
            <a:pPr>
              <a:spcBef>
                <a:spcPts val="600"/>
              </a:spcBef>
            </a:pPr>
            <a:r>
              <a:rPr lang="en-US" sz="2600" dirty="0"/>
              <a:t>A relative address can be divided into two parts:</a:t>
            </a:r>
          </a:p>
          <a:p>
            <a:pPr lvl="1"/>
            <a:r>
              <a:rPr lang="en-US" sz="2400" dirty="0"/>
              <a:t>A (logical) page number</a:t>
            </a:r>
          </a:p>
          <a:p>
            <a:pPr lvl="1"/>
            <a:r>
              <a:rPr lang="en-US" sz="2400" dirty="0"/>
              <a:t>A (absolute) position within the page (an offset)</a:t>
            </a:r>
          </a:p>
          <a:p>
            <a:r>
              <a:rPr lang="en-US" sz="2400" dirty="0"/>
              <a:t>The page table is used </a:t>
            </a:r>
            <a:r>
              <a:rPr lang="en-US" sz="2400" i="1" dirty="0"/>
              <a:t>by the memory management hardware</a:t>
            </a:r>
            <a:r>
              <a:rPr lang="en-US" sz="2400" dirty="0"/>
              <a:t> to convert the logical address to an absolute (or physical) address during execution.</a:t>
            </a:r>
            <a:endParaRPr lang="en-US" sz="2400" i="1" dirty="0"/>
          </a:p>
          <a:p>
            <a:endParaRPr lang="en-US" sz="2400" dirty="0"/>
          </a:p>
          <a:p>
            <a:endParaRPr lang="en-US" sz="2400" dirty="0"/>
          </a:p>
        </p:txBody>
      </p:sp>
    </p:spTree>
    <p:extLst>
      <p:ext uri="{BB962C8B-B14F-4D97-AF65-F5344CB8AC3E}">
        <p14:creationId xmlns:p14="http://schemas.microsoft.com/office/powerpoint/2010/main" val="181849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a:solidFill>
                  <a:schemeClr val="accent1">
                    <a:lumMod val="75000"/>
                  </a:schemeClr>
                </a:solidFill>
              </a:rPr>
              <a:t>Logical Addresses</a:t>
            </a:r>
            <a:endParaRPr lang="en-US" sz="4800" dirty="0"/>
          </a:p>
        </p:txBody>
      </p:sp>
      <p:sp>
        <p:nvSpPr>
          <p:cNvPr id="3" name="Content Placeholder 2"/>
          <p:cNvSpPr>
            <a:spLocks noGrp="1"/>
          </p:cNvSpPr>
          <p:nvPr>
            <p:ph sz="half" idx="1"/>
          </p:nvPr>
        </p:nvSpPr>
        <p:spPr>
          <a:xfrm>
            <a:off x="654050" y="2286000"/>
            <a:ext cx="7848600" cy="3886199"/>
          </a:xfrm>
        </p:spPr>
        <p:txBody>
          <a:bodyPr>
            <a:normAutofit fontScale="92500" lnSpcReduction="10000"/>
          </a:bodyPr>
          <a:lstStyle/>
          <a:p>
            <a:pPr>
              <a:spcBef>
                <a:spcPts val="600"/>
              </a:spcBef>
            </a:pPr>
            <a:r>
              <a:rPr lang="en-US" sz="2600" dirty="0"/>
              <a:t>To see how this works, consider the example on the next slide.</a:t>
            </a:r>
          </a:p>
          <a:p>
            <a:pPr>
              <a:spcBef>
                <a:spcPts val="600"/>
              </a:spcBef>
            </a:pPr>
            <a:r>
              <a:rPr lang="en-US" sz="2600" dirty="0"/>
              <a:t>Conditions</a:t>
            </a:r>
          </a:p>
          <a:p>
            <a:pPr lvl="1"/>
            <a:r>
              <a:rPr lang="en-US" sz="2400" dirty="0"/>
              <a:t>Page &amp; frame sizes are always powers of 2</a:t>
            </a:r>
          </a:p>
          <a:p>
            <a:pPr lvl="1"/>
            <a:r>
              <a:rPr lang="en-US" sz="2400" dirty="0"/>
              <a:t>In the example, addresses are 16 bits and a page is 1K</a:t>
            </a:r>
          </a:p>
          <a:p>
            <a:pPr lvl="1"/>
            <a:r>
              <a:rPr lang="en-US" sz="2400" dirty="0"/>
              <a:t>1K = 2</a:t>
            </a:r>
            <a:r>
              <a:rPr lang="en-US" sz="2400" baseline="30000" dirty="0"/>
              <a:t>10</a:t>
            </a:r>
            <a:r>
              <a:rPr lang="en-US" sz="2400" dirty="0"/>
              <a:t> , so it takes 10 bits to represent the locations in a single page, leaving 6 bits for a page number. </a:t>
            </a:r>
          </a:p>
          <a:p>
            <a:r>
              <a:rPr lang="en-US" sz="2400" dirty="0"/>
              <a:t>The leftmost six bits represent the page number and the remaining 10 bits represent the offset – the address of a memory location on the selected page.</a:t>
            </a:r>
          </a:p>
        </p:txBody>
      </p:sp>
    </p:spTree>
    <p:extLst>
      <p:ext uri="{BB962C8B-B14F-4D97-AF65-F5344CB8AC3E}">
        <p14:creationId xmlns:p14="http://schemas.microsoft.com/office/powerpoint/2010/main" val="1416204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381000" y="228600"/>
            <a:ext cx="8875059" cy="6858000"/>
          </a:xfrm>
          <a:prstGeom prst="rect">
            <a:avLst/>
          </a:prstGeom>
        </p:spPr>
      </p:pic>
      <p:cxnSp>
        <p:nvCxnSpPr>
          <p:cNvPr id="3" name="Straight Connector 2"/>
          <p:cNvCxnSpPr/>
          <p:nvPr/>
        </p:nvCxnSpPr>
        <p:spPr>
          <a:xfrm>
            <a:off x="6629400" y="838200"/>
            <a:ext cx="1371600" cy="4343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6553200" y="685800"/>
            <a:ext cx="1447800" cy="45720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a:solidFill>
                  <a:schemeClr val="accent1">
                    <a:lumMod val="75000"/>
                  </a:schemeClr>
                </a:solidFill>
              </a:rPr>
              <a:t>Summary</a:t>
            </a:r>
          </a:p>
        </p:txBody>
      </p:sp>
      <p:sp>
        <p:nvSpPr>
          <p:cNvPr id="7" name="Content Placeholder 6"/>
          <p:cNvSpPr>
            <a:spLocks noGrp="1"/>
          </p:cNvSpPr>
          <p:nvPr>
            <p:ph sz="half" idx="1"/>
          </p:nvPr>
        </p:nvSpPr>
        <p:spPr>
          <a:xfrm>
            <a:off x="4828032" y="2286000"/>
            <a:ext cx="3858768" cy="4114799"/>
          </a:xfrm>
        </p:spPr>
        <p:txBody>
          <a:bodyPr>
            <a:normAutofit/>
          </a:bodyPr>
          <a:lstStyle/>
          <a:p>
            <a:r>
              <a:rPr lang="en-US" sz="2700" dirty="0"/>
              <a:t>Memory partitioning</a:t>
            </a:r>
          </a:p>
          <a:p>
            <a:pPr lvl="2"/>
            <a:r>
              <a:rPr lang="en-US" sz="2700" dirty="0"/>
              <a:t>fixed partitioning</a:t>
            </a:r>
          </a:p>
          <a:p>
            <a:pPr lvl="2"/>
            <a:r>
              <a:rPr lang="en-US" sz="2700" dirty="0"/>
              <a:t>dynamic partitioning</a:t>
            </a:r>
          </a:p>
          <a:p>
            <a:pPr lvl="2"/>
            <a:r>
              <a:rPr lang="en-US" sz="2700" dirty="0"/>
              <a:t>buddy system</a:t>
            </a:r>
          </a:p>
          <a:p>
            <a:pPr lvl="2"/>
            <a:r>
              <a:rPr lang="en-US" sz="2700" dirty="0"/>
              <a:t>relocation</a:t>
            </a:r>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a:t>Memory management requirements</a:t>
            </a:r>
          </a:p>
          <a:p>
            <a:pPr lvl="2"/>
            <a:r>
              <a:rPr lang="en-US" sz="3892" dirty="0"/>
              <a:t>relocation</a:t>
            </a:r>
          </a:p>
          <a:p>
            <a:pPr lvl="2"/>
            <a:r>
              <a:rPr lang="en-US" sz="3892" dirty="0"/>
              <a:t>protection</a:t>
            </a:r>
          </a:p>
          <a:p>
            <a:pPr lvl="2"/>
            <a:r>
              <a:rPr lang="en-US" sz="3892" dirty="0"/>
              <a:t>sharing</a:t>
            </a:r>
          </a:p>
          <a:p>
            <a:pPr lvl="2"/>
            <a:r>
              <a:rPr lang="en-US" sz="3892" dirty="0"/>
              <a:t>logical organization</a:t>
            </a:r>
          </a:p>
          <a:p>
            <a:pPr lvl="2"/>
            <a:r>
              <a:rPr lang="en-US" sz="3892" dirty="0"/>
              <a:t>physical organization</a:t>
            </a:r>
          </a:p>
          <a:p>
            <a:r>
              <a:rPr lang="en-US" sz="3892" dirty="0"/>
              <a:t>Paging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a:solidFill>
                  <a:schemeClr val="accent1">
                    <a:lumMod val="75000"/>
                  </a:schemeClr>
                </a:solidFill>
              </a:rPr>
              <a:t>Segmentation</a:t>
            </a:r>
          </a:p>
        </p:txBody>
      </p:sp>
      <p:sp>
        <p:nvSpPr>
          <p:cNvPr id="3" name="Content Placeholder 2"/>
          <p:cNvSpPr>
            <a:spLocks noGrp="1"/>
          </p:cNvSpPr>
          <p:nvPr>
            <p:ph idx="4294967295"/>
          </p:nvPr>
        </p:nvSpPr>
        <p:spPr>
          <a:xfrm>
            <a:off x="457200" y="2057400"/>
            <a:ext cx="8382000" cy="4419600"/>
          </a:xfrm>
        </p:spPr>
        <p:txBody>
          <a:bodyPr>
            <a:normAutofit lnSpcReduction="10000"/>
          </a:bodyPr>
          <a:lstStyle/>
          <a:p>
            <a:r>
              <a:rPr lang="en-US" sz="3100" dirty="0"/>
              <a:t>A program can be subdivided into segments</a:t>
            </a:r>
          </a:p>
          <a:p>
            <a:pPr lvl="2">
              <a:buSzPct val="125000"/>
              <a:buFont typeface="Wingdings" charset="2"/>
              <a:buChar char="§"/>
            </a:pPr>
            <a:r>
              <a:rPr lang="en-US" sz="2800" dirty="0"/>
              <a:t>may vary in length</a:t>
            </a:r>
          </a:p>
          <a:p>
            <a:pPr lvl="2">
              <a:buSzPct val="125000"/>
              <a:buFont typeface="Wingdings" charset="2"/>
              <a:buChar char="§"/>
            </a:pPr>
            <a:r>
              <a:rPr lang="en-US" sz="2800" dirty="0"/>
              <a:t>there is a maximum length</a:t>
            </a:r>
          </a:p>
          <a:p>
            <a:r>
              <a:rPr lang="en-US" sz="3100" dirty="0"/>
              <a:t>Addressing consists of two parts:</a:t>
            </a:r>
          </a:p>
          <a:p>
            <a:pPr lvl="2">
              <a:buSzPct val="125000"/>
              <a:buFont typeface="Wingdings" charset="2"/>
              <a:buChar char="§"/>
            </a:pPr>
            <a:r>
              <a:rPr lang="en-US" sz="2800" dirty="0"/>
              <a:t>segment number </a:t>
            </a:r>
          </a:p>
          <a:p>
            <a:pPr lvl="2">
              <a:buSzPct val="125000"/>
              <a:buFont typeface="Wingdings" charset="2"/>
              <a:buChar char="§"/>
            </a:pPr>
            <a:r>
              <a:rPr lang="en-US" sz="2800" dirty="0"/>
              <a:t>an offset</a:t>
            </a:r>
          </a:p>
          <a:p>
            <a:r>
              <a:rPr lang="en-US" sz="3100" dirty="0"/>
              <a:t>Similar to dynamic partitioning</a:t>
            </a:r>
          </a:p>
          <a:p>
            <a:r>
              <a:rPr lang="en-US" sz="3100" dirty="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a:solidFill>
                  <a:schemeClr val="accent1">
                    <a:lumMod val="75000"/>
                  </a:schemeClr>
                </a:solidFill>
              </a:rPr>
              <a:t>Segmentation</a:t>
            </a:r>
          </a:p>
        </p:txBody>
      </p:sp>
      <p:sp>
        <p:nvSpPr>
          <p:cNvPr id="6" name="Content Placeholder 5"/>
          <p:cNvSpPr>
            <a:spLocks noGrp="1"/>
          </p:cNvSpPr>
          <p:nvPr>
            <p:ph sz="half" idx="1"/>
          </p:nvPr>
        </p:nvSpPr>
        <p:spPr>
          <a:xfrm>
            <a:off x="654050" y="2286000"/>
            <a:ext cx="7880350" cy="4114800"/>
          </a:xfrm>
        </p:spPr>
        <p:txBody>
          <a:bodyPr>
            <a:noAutofit/>
          </a:bodyPr>
          <a:lstStyle/>
          <a:p>
            <a:r>
              <a:rPr lang="en-US" sz="2400" dirty="0"/>
              <a:t>Usually visible </a:t>
            </a:r>
          </a:p>
          <a:p>
            <a:r>
              <a:rPr lang="en-US" sz="2400" dirty="0"/>
              <a:t>Provided as a convenience for organizing programs and data</a:t>
            </a:r>
          </a:p>
          <a:p>
            <a:r>
              <a:rPr lang="en-US" sz="2400" dirty="0"/>
              <a:t>Typically the programmer will assign programs and data to different segments</a:t>
            </a:r>
          </a:p>
          <a:p>
            <a:r>
              <a:rPr lang="en-US" sz="2400" dirty="0"/>
              <a:t>For purposes of modular programming the program or data may be further broken down into multiple segments</a:t>
            </a:r>
          </a:p>
          <a:p>
            <a:pPr lvl="1"/>
            <a:r>
              <a:rPr lang="en-US" sz="2000" dirty="0"/>
              <a:t>the principal inconvenience of this service is that the programmer must be aware of the maximum segment size limitation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lnSpcReduction="10000"/>
          </a:bodyPr>
          <a:lstStyle/>
          <a:p>
            <a:r>
              <a:rPr lang="en-US" sz="2400" dirty="0"/>
              <a:t>Another consequence of unequal size segments is that there is no simple relationship between logical addresses and physical addresses</a:t>
            </a:r>
          </a:p>
          <a:p>
            <a:r>
              <a:rPr lang="en-US" sz="2400" dirty="0"/>
              <a:t>The following steps are needed for address translation:</a:t>
            </a:r>
          </a:p>
        </p:txBody>
      </p:sp>
      <p:graphicFrame>
        <p:nvGraphicFramePr>
          <p:cNvPr id="2" name="Diagram 1"/>
          <p:cNvGraphicFramePr/>
          <p:nvPr>
            <p:extLst>
              <p:ext uri="{D42A27DB-BD31-4B8C-83A1-F6EECF244321}">
                <p14:modId xmlns:p14="http://schemas.microsoft.com/office/powerpoint/2010/main" val="2686226360"/>
              </p:ext>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524000" y="762000"/>
            <a:ext cx="6219816" cy="5869554"/>
          </a:xfrm>
          <a:prstGeom prst="rect">
            <a:avLst/>
          </a:prstGeom>
        </p:spPr>
      </p:pic>
      <p:sp>
        <p:nvSpPr>
          <p:cNvPr id="2" name="TextBox 1"/>
          <p:cNvSpPr txBox="1"/>
          <p:nvPr/>
        </p:nvSpPr>
        <p:spPr>
          <a:xfrm>
            <a:off x="304800" y="3373611"/>
            <a:ext cx="3581400" cy="738664"/>
          </a:xfrm>
          <a:prstGeom prst="rect">
            <a:avLst/>
          </a:prstGeom>
          <a:noFill/>
        </p:spPr>
        <p:txBody>
          <a:bodyPr wrap="square" rtlCol="0">
            <a:spAutoFit/>
          </a:bodyPr>
          <a:lstStyle/>
          <a:p>
            <a:r>
              <a:rPr lang="en-US" sz="1400" dirty="0"/>
              <a:t>Hardware &amp; OS must know where program is stored so it can have the actual address of the data, stack top, PCB, etc.</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a:solidFill>
                  <a:schemeClr val="accent6">
                    <a:lumMod val="75000"/>
                  </a:schemeClr>
                </a:solidFill>
              </a:rPr>
              <a:t>Protection</a:t>
            </a:r>
          </a:p>
        </p:txBody>
      </p:sp>
      <p:sp>
        <p:nvSpPr>
          <p:cNvPr id="3" name="Content Placeholder 2"/>
          <p:cNvSpPr>
            <a:spLocks noGrp="1"/>
          </p:cNvSpPr>
          <p:nvPr>
            <p:ph idx="4294967295"/>
          </p:nvPr>
        </p:nvSpPr>
        <p:spPr>
          <a:xfrm>
            <a:off x="457200" y="2057400"/>
            <a:ext cx="8229600" cy="5105400"/>
          </a:xfrm>
        </p:spPr>
        <p:txBody>
          <a:bodyPr/>
          <a:lstStyle/>
          <a:p>
            <a:r>
              <a:rPr lang="en-US" dirty="0"/>
              <a:t>Location of a program in main memory is not known until it is loaded</a:t>
            </a:r>
          </a:p>
          <a:p>
            <a:r>
              <a:rPr lang="en-US" dirty="0"/>
              <a:t>Memory references generated by a process must be checked at run time – the general rule is that a process can only read/write locations that are part of its process image</a:t>
            </a:r>
          </a:p>
          <a:p>
            <a:r>
              <a:rPr lang="en-US" dirty="0"/>
              <a:t>Mechanisms that support relocation also support protection</a:t>
            </a:r>
          </a:p>
          <a:p>
            <a:endParaRPr lang="en-US" dirty="0"/>
          </a:p>
        </p:txBody>
      </p:sp>
      <p:pic>
        <p:nvPicPr>
          <p:cNvPr id="4" name="Picture 3"/>
          <p:cNvPicPr>
            <a:picLocks noChangeAspect="1"/>
          </p:cNvPicPr>
          <p:nvPr/>
        </p:nvPicPr>
        <p:blipFill>
          <a:blip r:embed="rId3"/>
          <a:stretch>
            <a:fillRect/>
          </a:stretch>
        </p:blipFill>
        <p:spPr>
          <a:xfrm>
            <a:off x="3200400" y="4343400"/>
            <a:ext cx="2965704" cy="2044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a:solidFill>
                  <a:schemeClr val="accent1">
                    <a:lumMod val="50000"/>
                  </a:schemeClr>
                </a:solidFill>
              </a:rPr>
              <a:t>Sharing</a:t>
            </a:r>
          </a:p>
        </p:txBody>
      </p:sp>
      <p:sp>
        <p:nvSpPr>
          <p:cNvPr id="3" name="Content Placeholder 2"/>
          <p:cNvSpPr>
            <a:spLocks noGrp="1"/>
          </p:cNvSpPr>
          <p:nvPr>
            <p:ph idx="4294967295"/>
          </p:nvPr>
        </p:nvSpPr>
        <p:spPr>
          <a:xfrm>
            <a:off x="533400" y="2133600"/>
            <a:ext cx="8229600" cy="5181600"/>
          </a:xfrm>
        </p:spPr>
        <p:txBody>
          <a:bodyPr/>
          <a:lstStyle/>
          <a:p>
            <a:r>
              <a:rPr lang="en-US" sz="2200" dirty="0"/>
              <a:t>Advantageous to allow each process access to the same copy of the program rather than have their own separate copy</a:t>
            </a:r>
          </a:p>
          <a:p>
            <a:r>
              <a:rPr lang="en-US" sz="2200" dirty="0"/>
              <a:t>Memory management must allow controlled access to shared areas of memory without compromising protection</a:t>
            </a:r>
          </a:p>
          <a:p>
            <a:r>
              <a:rPr lang="en-US" sz="2200" dirty="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724400"/>
            <a:ext cx="1752600" cy="1752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20148"/>
          </a:xfrm>
        </p:spPr>
        <p:txBody>
          <a:bodyPr/>
          <a:lstStyle/>
          <a:p>
            <a:pPr algn="ctr"/>
            <a:r>
              <a:rPr lang="en-US" b="1" dirty="0">
                <a:ln w="1905"/>
                <a:solidFill>
                  <a:schemeClr val="accent4">
                    <a:lumMod val="50000"/>
                  </a:schemeClr>
                </a:solidFill>
                <a:effectLst>
                  <a:innerShdw blurRad="69850" dist="43180" dir="5400000">
                    <a:srgbClr val="000000">
                      <a:alpha val="65000"/>
                    </a:srgbClr>
                  </a:innerShdw>
                </a:effectLst>
              </a:rPr>
              <a:t>Logical Organization</a:t>
            </a:r>
          </a:p>
        </p:txBody>
      </p:sp>
      <p:sp>
        <p:nvSpPr>
          <p:cNvPr id="3" name="Content Placeholder 2"/>
          <p:cNvSpPr>
            <a:spLocks noGrp="1"/>
          </p:cNvSpPr>
          <p:nvPr>
            <p:ph idx="4294967295"/>
          </p:nvPr>
        </p:nvSpPr>
        <p:spPr>
          <a:xfrm>
            <a:off x="457200" y="2286000"/>
            <a:ext cx="8229600" cy="4267200"/>
          </a:xfrm>
        </p:spPr>
        <p:txBody>
          <a:bodyPr>
            <a:normAutofit lnSpcReduction="10000"/>
          </a:bodyPr>
          <a:lstStyle/>
          <a:p>
            <a:r>
              <a:rPr lang="en-US" sz="2300" dirty="0"/>
              <a:t>Memory is organized as linear</a:t>
            </a:r>
          </a:p>
          <a:p>
            <a:endParaRPr lang="en-US" dirty="0"/>
          </a:p>
          <a:p>
            <a:endParaRPr lang="en-US" dirty="0"/>
          </a:p>
          <a:p>
            <a:endParaRPr lang="en-US" dirty="0"/>
          </a:p>
          <a:p>
            <a:endParaRPr lang="en-US" dirty="0"/>
          </a:p>
          <a:p>
            <a:pPr>
              <a:buNone/>
            </a:pPr>
            <a:endParaRPr lang="en-US" sz="1200" dirty="0"/>
          </a:p>
          <a:p>
            <a:pPr>
              <a:buNone/>
            </a:pPr>
            <a:endParaRPr lang="en-US" sz="1200" dirty="0"/>
          </a:p>
          <a:p>
            <a:r>
              <a:rPr lang="en-US" sz="2300" dirty="0"/>
              <a:t>Segmentation is the tool that most readily satisfies requirements but is not commonly used</a:t>
            </a:r>
          </a:p>
          <a:p>
            <a:endParaRPr lang="en-US" sz="2600" dirty="0"/>
          </a:p>
        </p:txBody>
      </p:sp>
      <p:graphicFrame>
        <p:nvGraphicFramePr>
          <p:cNvPr id="4" name="Diagram 3"/>
          <p:cNvGraphicFramePr/>
          <p:nvPr>
            <p:extLst>
              <p:ext uri="{D42A27DB-BD31-4B8C-83A1-F6EECF244321}">
                <p14:modId xmlns:p14="http://schemas.microsoft.com/office/powerpoint/2010/main" val="512785066"/>
              </p:ext>
            </p:extLst>
          </p:nvPr>
        </p:nvGraphicFramePr>
        <p:xfrm>
          <a:off x="685800" y="2971800"/>
          <a:ext cx="76200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30000"/>
                </a:solidFill>
                <a:effectLst>
                  <a:outerShdw blurRad="38100" dist="38100" dir="2700000" algn="tl">
                    <a:srgbClr val="C0C0C0"/>
                  </a:outerShdw>
                </a:effectLst>
              </a:rPr>
              <a:t>Physical Organization</a:t>
            </a:r>
            <a:endParaRPr lang="en-US" dirty="0"/>
          </a:p>
        </p:txBody>
      </p:sp>
      <p:sp>
        <p:nvSpPr>
          <p:cNvPr id="3" name="Content Placeholder 2"/>
          <p:cNvSpPr>
            <a:spLocks noGrp="1"/>
          </p:cNvSpPr>
          <p:nvPr>
            <p:ph sz="half" idx="1"/>
          </p:nvPr>
        </p:nvSpPr>
        <p:spPr>
          <a:xfrm>
            <a:off x="658904" y="2286000"/>
            <a:ext cx="8027896" cy="3840163"/>
          </a:xfrm>
        </p:spPr>
        <p:txBody>
          <a:bodyPr/>
          <a:lstStyle/>
          <a:p>
            <a:r>
              <a:rPr lang="en-US" altLang="en-US" sz="2800" dirty="0"/>
              <a:t>Two-level memory for program storage:</a:t>
            </a:r>
          </a:p>
          <a:p>
            <a:pPr lvl="1"/>
            <a:r>
              <a:rPr lang="en-US" altLang="en-US" sz="2400" dirty="0"/>
              <a:t>Disk (slow and cheap) &amp; RAM (fast and more expensive)</a:t>
            </a:r>
          </a:p>
          <a:p>
            <a:pPr lvl="1"/>
            <a:r>
              <a:rPr lang="en-US" altLang="en-US" sz="2400" dirty="0"/>
              <a:t>Main memory is volatile, disk isn’t</a:t>
            </a:r>
          </a:p>
          <a:p>
            <a:r>
              <a:rPr lang="en-US" altLang="en-US" sz="2800" dirty="0"/>
              <a:t>User should not have to be responsible for organizing movement of code/data between the two levels.</a:t>
            </a:r>
          </a:p>
          <a:p>
            <a:endParaRPr lang="en-US" dirty="0"/>
          </a:p>
        </p:txBody>
      </p:sp>
    </p:spTree>
    <p:extLst>
      <p:ext uri="{BB962C8B-B14F-4D97-AF65-F5344CB8AC3E}">
        <p14:creationId xmlns:p14="http://schemas.microsoft.com/office/powerpoint/2010/main" val="65578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05788" cy="1067747"/>
          </a:xfrm>
        </p:spPr>
        <p:txBody>
          <a:bodyPr/>
          <a:lstStyle/>
          <a:p>
            <a:r>
              <a:rPr lang="en-US" b="1" dirty="0">
                <a:solidFill>
                  <a:schemeClr val="accent1">
                    <a:lumMod val="75000"/>
                  </a:schemeClr>
                </a:solidFill>
              </a:rPr>
              <a:t>Physical Organization</a:t>
            </a:r>
          </a:p>
        </p:txBody>
      </p:sp>
      <p:graphicFrame>
        <p:nvGraphicFramePr>
          <p:cNvPr id="5" name="Content Placeholder 4"/>
          <p:cNvGraphicFramePr>
            <a:graphicFrameLocks noGrp="1"/>
          </p:cNvGraphicFramePr>
          <p:nvPr>
            <p:ph idx="4294967295"/>
          </p:nvPr>
        </p:nvGraphicFramePr>
        <p:xfrm>
          <a:off x="457200" y="1752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7916</Words>
  <Application>Microsoft Office PowerPoint</Application>
  <PresentationFormat>On-screen Show (4:3)</PresentationFormat>
  <Paragraphs>386</Paragraphs>
  <Slides>40</Slides>
  <Notes>36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Arial</vt:lpstr>
      <vt:lpstr>Calibri</vt:lpstr>
      <vt:lpstr>Calisto MT</vt:lpstr>
      <vt:lpstr>Times New Roman</vt:lpstr>
      <vt:lpstr>Wingdings</vt:lpstr>
      <vt:lpstr>Custom Design</vt:lpstr>
      <vt:lpstr>Codex</vt:lpstr>
      <vt:lpstr>1_Codex</vt:lpstr>
      <vt:lpstr>Chapter 7 Memory Management</vt:lpstr>
      <vt:lpstr>Memory Management Requirements</vt:lpstr>
      <vt:lpstr>Relocation</vt:lpstr>
      <vt:lpstr>PowerPoint Presentation</vt:lpstr>
      <vt:lpstr>Protection</vt:lpstr>
      <vt:lpstr>Sharing</vt:lpstr>
      <vt:lpstr>Logical Organization</vt:lpstr>
      <vt:lpstr>Physical Organization</vt:lpstr>
      <vt:lpstr>Physical Organization</vt:lpstr>
      <vt:lpstr>Memory Partitioning</vt:lpstr>
      <vt:lpstr>PowerPoint Presentation</vt:lpstr>
      <vt:lpstr>PowerPoint Presentation</vt:lpstr>
      <vt:lpstr>PowerPoint Presentation</vt:lpstr>
      <vt:lpstr>Disadvantages</vt:lpstr>
      <vt:lpstr>Dynamic Partitioning</vt:lpstr>
      <vt:lpstr>PowerPoint Presentation</vt:lpstr>
      <vt:lpstr>Dynamic Partitioning</vt:lpstr>
      <vt:lpstr>Placement Algorithms</vt:lpstr>
      <vt:lpstr>PowerPoint Presentation</vt:lpstr>
      <vt:lpstr>Buddy System</vt:lpstr>
      <vt:lpstr>PowerPoint Presentation</vt:lpstr>
      <vt:lpstr>PowerPoint Presentation</vt:lpstr>
      <vt:lpstr>Addresses</vt:lpstr>
      <vt:lpstr>PowerPoint Presentation</vt:lpstr>
      <vt:lpstr> Simple Paging </vt:lpstr>
      <vt:lpstr>PowerPoint Presentation</vt:lpstr>
      <vt:lpstr>Paging</vt:lpstr>
      <vt:lpstr>PowerPoint Presentation</vt:lpstr>
      <vt:lpstr>Page Table</vt:lpstr>
      <vt:lpstr>Page Table</vt:lpstr>
      <vt:lpstr>PowerPoint Presentation</vt:lpstr>
      <vt:lpstr>Logical Addresses</vt:lpstr>
      <vt:lpstr>Logical Addresses</vt:lpstr>
      <vt:lpstr>PowerPoint Presentation</vt:lpstr>
      <vt:lpstr>PowerPoint Presentation</vt:lpstr>
      <vt:lpstr>Summary</vt:lpstr>
      <vt:lpstr>Segmentation</vt:lpstr>
      <vt:lpstr>Segmentation</vt:lpstr>
      <vt:lpstr>Address Translation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2014-01-25T03:32:55Z</dcterms:created>
  <dcterms:modified xsi:type="dcterms:W3CDTF">2022-10-25T05:55:20Z</dcterms:modified>
</cp:coreProperties>
</file>