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5"/>
  </p:notesMasterIdLst>
  <p:sldIdLst>
    <p:sldId id="256" r:id="rId2"/>
    <p:sldId id="259" r:id="rId3"/>
    <p:sldId id="261" r:id="rId4"/>
    <p:sldId id="260" r:id="rId5"/>
    <p:sldId id="262" r:id="rId6"/>
    <p:sldId id="263" r:id="rId7"/>
    <p:sldId id="264" r:id="rId8"/>
    <p:sldId id="265" r:id="rId9"/>
    <p:sldId id="266" r:id="rId10"/>
    <p:sldId id="268" r:id="rId11"/>
    <p:sldId id="269" r:id="rId12"/>
    <p:sldId id="271" r:id="rId13"/>
    <p:sldId id="267" r:id="rId14"/>
    <p:sldId id="270" r:id="rId15"/>
    <p:sldId id="273" r:id="rId16"/>
    <p:sldId id="274" r:id="rId17"/>
    <p:sldId id="277" r:id="rId18"/>
    <p:sldId id="275" r:id="rId19"/>
    <p:sldId id="276" r:id="rId20"/>
    <p:sldId id="279" r:id="rId21"/>
    <p:sldId id="280" r:id="rId22"/>
    <p:sldId id="281" r:id="rId23"/>
    <p:sldId id="28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6A6054-83E6-40D6-ACB1-654186C3A69D}">
          <p14:sldIdLst>
            <p14:sldId id="256"/>
            <p14:sldId id="259"/>
            <p14:sldId id="261"/>
            <p14:sldId id="260"/>
            <p14:sldId id="262"/>
            <p14:sldId id="263"/>
            <p14:sldId id="264"/>
            <p14:sldId id="265"/>
            <p14:sldId id="266"/>
            <p14:sldId id="268"/>
            <p14:sldId id="269"/>
            <p14:sldId id="271"/>
            <p14:sldId id="267"/>
            <p14:sldId id="270"/>
            <p14:sldId id="273"/>
            <p14:sldId id="274"/>
            <p14:sldId id="277"/>
            <p14:sldId id="275"/>
            <p14:sldId id="276"/>
            <p14:sldId id="279"/>
            <p14:sldId id="280"/>
            <p14:sldId id="281"/>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81113" autoAdjust="0"/>
  </p:normalViewPr>
  <p:slideViewPr>
    <p:cSldViewPr snapToGrid="0">
      <p:cViewPr varScale="1">
        <p:scale>
          <a:sx n="54" d="100"/>
          <a:sy n="54" d="100"/>
        </p:scale>
        <p:origin x="13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007BB0-3A6D-B942-AE4B-A89E9F6F0971}"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1725039-EDE0-0241-BB1F-68A904D35115}">
      <dgm:prSet/>
      <dgm:spPr>
        <a:solidFill>
          <a:schemeClr val="bg2">
            <a:lumMod val="50000"/>
            <a:lumOff val="50000"/>
          </a:schemeClr>
        </a:solidFill>
        <a:ln>
          <a:solidFill>
            <a:schemeClr val="accent5"/>
          </a:solidFill>
        </a:ln>
      </dgm:spPr>
      <dgm:t>
        <a:bodyPr/>
        <a:lstStyle/>
        <a:p>
          <a:pPr rtl="0"/>
          <a:r>
            <a:rPr lang="en-NZ" dirty="0"/>
            <a:t>An interrupt occurs while another interrupt is being processed</a:t>
          </a:r>
        </a:p>
      </dgm:t>
    </dgm:pt>
    <dgm:pt modelId="{EACA4E9E-5792-7C41-A0BD-E3ACCECF2D7B}" type="parTrans" cxnId="{EC1CFC9B-3971-2D46-8932-AB30BFDD981D}">
      <dgm:prSet/>
      <dgm:spPr/>
      <dgm:t>
        <a:bodyPr/>
        <a:lstStyle/>
        <a:p>
          <a:endParaRPr lang="en-US"/>
        </a:p>
      </dgm:t>
    </dgm:pt>
    <dgm:pt modelId="{DB0AAF0F-30D6-614C-B436-CC42338F5C78}" type="sibTrans" cxnId="{EC1CFC9B-3971-2D46-8932-AB30BFDD981D}">
      <dgm:prSet/>
      <dgm:spPr/>
      <dgm:t>
        <a:bodyPr/>
        <a:lstStyle/>
        <a:p>
          <a:endParaRPr lang="en-US"/>
        </a:p>
      </dgm:t>
    </dgm:pt>
    <dgm:pt modelId="{19EFBAB3-8C73-4B4E-BFD4-390288903C8D}">
      <dgm:prSet custT="1"/>
      <dgm:spPr>
        <a:solidFill>
          <a:schemeClr val="bg1"/>
        </a:solidFill>
        <a:ln>
          <a:solidFill>
            <a:schemeClr val="accent5"/>
          </a:solidFill>
        </a:ln>
      </dgm:spPr>
      <dgm:t>
        <a:bodyPr/>
        <a:lstStyle/>
        <a:p>
          <a:pPr rtl="0"/>
          <a:r>
            <a:rPr lang="en-US" sz="2600" dirty="0"/>
            <a:t>e.g. receiving data from a communications line and printing results at the same time</a:t>
          </a:r>
        </a:p>
      </dgm:t>
    </dgm:pt>
    <dgm:pt modelId="{AB70C653-986A-0A41-BF91-176B6CB57711}" type="parTrans" cxnId="{9ADDE226-1382-3142-A6CB-03D80A59193D}">
      <dgm:prSet/>
      <dgm:spPr/>
      <dgm:t>
        <a:bodyPr/>
        <a:lstStyle/>
        <a:p>
          <a:endParaRPr lang="en-US"/>
        </a:p>
      </dgm:t>
    </dgm:pt>
    <dgm:pt modelId="{21531D86-4A75-834D-B047-A359759A7B04}" type="sibTrans" cxnId="{9ADDE226-1382-3142-A6CB-03D80A59193D}">
      <dgm:prSet/>
      <dgm:spPr/>
      <dgm:t>
        <a:bodyPr/>
        <a:lstStyle/>
        <a:p>
          <a:endParaRPr lang="en-US"/>
        </a:p>
      </dgm:t>
    </dgm:pt>
    <dgm:pt modelId="{C034143B-51AE-A74F-A366-CED5E94A34DC}">
      <dgm:prSet/>
      <dgm:spPr>
        <a:solidFill>
          <a:schemeClr val="bg2">
            <a:lumMod val="50000"/>
            <a:lumOff val="50000"/>
          </a:schemeClr>
        </a:solidFill>
        <a:ln>
          <a:solidFill>
            <a:schemeClr val="accent5"/>
          </a:solidFill>
        </a:ln>
      </dgm:spPr>
      <dgm:t>
        <a:bodyPr/>
        <a:lstStyle/>
        <a:p>
          <a:pPr rtl="0"/>
          <a:r>
            <a:rPr lang="en-NZ" dirty="0"/>
            <a:t>Two approaches:</a:t>
          </a:r>
        </a:p>
      </dgm:t>
    </dgm:pt>
    <dgm:pt modelId="{2C83A6C7-D690-1543-A630-D5F247466812}" type="parTrans" cxnId="{5F3207B6-466B-4248-9808-2EAD00D83004}">
      <dgm:prSet/>
      <dgm:spPr/>
      <dgm:t>
        <a:bodyPr/>
        <a:lstStyle/>
        <a:p>
          <a:endParaRPr lang="en-US"/>
        </a:p>
      </dgm:t>
    </dgm:pt>
    <dgm:pt modelId="{7FACD8FA-F9F3-784A-8D9D-62C74599412A}" type="sibTrans" cxnId="{5F3207B6-466B-4248-9808-2EAD00D83004}">
      <dgm:prSet/>
      <dgm:spPr/>
      <dgm:t>
        <a:bodyPr/>
        <a:lstStyle/>
        <a:p>
          <a:endParaRPr lang="en-US"/>
        </a:p>
      </dgm:t>
    </dgm:pt>
    <dgm:pt modelId="{7B979FB0-5748-5947-87A5-F4D24F0FB489}">
      <dgm:prSet custT="1"/>
      <dgm:spPr>
        <a:solidFill>
          <a:schemeClr val="bg1"/>
        </a:solidFill>
        <a:ln>
          <a:solidFill>
            <a:schemeClr val="accent5"/>
          </a:solidFill>
        </a:ln>
      </dgm:spPr>
      <dgm:t>
        <a:bodyPr/>
        <a:lstStyle/>
        <a:p>
          <a:pPr rtl="0"/>
          <a:r>
            <a:rPr lang="en-NZ" sz="2600" dirty="0"/>
            <a:t>disable interrupts while an interrupt is being processed</a:t>
          </a:r>
        </a:p>
      </dgm:t>
    </dgm:pt>
    <dgm:pt modelId="{56AEADFE-06B9-B34E-9098-01E8E588C57E}" type="parTrans" cxnId="{3B8B81F0-858B-884F-9FA3-B544C6E3CA08}">
      <dgm:prSet/>
      <dgm:spPr/>
      <dgm:t>
        <a:bodyPr/>
        <a:lstStyle/>
        <a:p>
          <a:endParaRPr lang="en-US"/>
        </a:p>
      </dgm:t>
    </dgm:pt>
    <dgm:pt modelId="{D2C7F174-6682-9947-AACC-2890FA793CB2}" type="sibTrans" cxnId="{3B8B81F0-858B-884F-9FA3-B544C6E3CA08}">
      <dgm:prSet/>
      <dgm:spPr/>
      <dgm:t>
        <a:bodyPr/>
        <a:lstStyle/>
        <a:p>
          <a:endParaRPr lang="en-US"/>
        </a:p>
      </dgm:t>
    </dgm:pt>
    <dgm:pt modelId="{C8AC9EE9-B6CC-7C46-B15E-2C7B9AEF8A70}">
      <dgm:prSet custT="1"/>
      <dgm:spPr>
        <a:solidFill>
          <a:schemeClr val="bg1"/>
        </a:solidFill>
        <a:ln>
          <a:solidFill>
            <a:schemeClr val="accent5"/>
          </a:solidFill>
        </a:ln>
      </dgm:spPr>
      <dgm:t>
        <a:bodyPr/>
        <a:lstStyle/>
        <a:p>
          <a:pPr rtl="0"/>
          <a:r>
            <a:rPr lang="en-US" sz="2600" dirty="0"/>
            <a:t>use a priority scheme</a:t>
          </a:r>
        </a:p>
      </dgm:t>
    </dgm:pt>
    <dgm:pt modelId="{0EEAC409-36B0-2947-BBD4-21BEE30775B9}" type="parTrans" cxnId="{368BF2E9-83B0-2D46-8C5A-D52EDE9812CF}">
      <dgm:prSet/>
      <dgm:spPr/>
      <dgm:t>
        <a:bodyPr/>
        <a:lstStyle/>
        <a:p>
          <a:endParaRPr lang="en-US"/>
        </a:p>
      </dgm:t>
    </dgm:pt>
    <dgm:pt modelId="{548D858A-F6C1-2E42-B8C6-F7CBA0C9A3E3}" type="sibTrans" cxnId="{368BF2E9-83B0-2D46-8C5A-D52EDE9812CF}">
      <dgm:prSet/>
      <dgm:spPr/>
      <dgm:t>
        <a:bodyPr/>
        <a:lstStyle/>
        <a:p>
          <a:endParaRPr lang="en-US"/>
        </a:p>
      </dgm:t>
    </dgm:pt>
    <dgm:pt modelId="{D5A35BEA-5153-D24B-B1DD-2371FF44373E}" type="pres">
      <dgm:prSet presAssocID="{69007BB0-3A6D-B942-AE4B-A89E9F6F0971}" presName="Name0" presStyleCnt="0">
        <dgm:presLayoutVars>
          <dgm:dir/>
          <dgm:animLvl val="lvl"/>
          <dgm:resizeHandles val="exact"/>
        </dgm:presLayoutVars>
      </dgm:prSet>
      <dgm:spPr/>
    </dgm:pt>
    <dgm:pt modelId="{78A52B61-466F-B14A-AC04-BAA0198028DA}" type="pres">
      <dgm:prSet presAssocID="{61725039-EDE0-0241-BB1F-68A904D35115}" presName="composite" presStyleCnt="0"/>
      <dgm:spPr/>
    </dgm:pt>
    <dgm:pt modelId="{A80F1619-2A2E-4440-879E-1CD49AE3B62E}" type="pres">
      <dgm:prSet presAssocID="{61725039-EDE0-0241-BB1F-68A904D35115}" presName="parTx" presStyleLbl="alignNode1" presStyleIdx="0" presStyleCnt="2">
        <dgm:presLayoutVars>
          <dgm:chMax val="0"/>
          <dgm:chPref val="0"/>
          <dgm:bulletEnabled val="1"/>
        </dgm:presLayoutVars>
      </dgm:prSet>
      <dgm:spPr/>
    </dgm:pt>
    <dgm:pt modelId="{EAEBF06E-CDBA-5D42-ACA0-CDB013F15D32}" type="pres">
      <dgm:prSet presAssocID="{61725039-EDE0-0241-BB1F-68A904D35115}" presName="desTx" presStyleLbl="alignAccFollowNode1" presStyleIdx="0" presStyleCnt="2">
        <dgm:presLayoutVars>
          <dgm:bulletEnabled val="1"/>
        </dgm:presLayoutVars>
      </dgm:prSet>
      <dgm:spPr/>
    </dgm:pt>
    <dgm:pt modelId="{1C923A7D-FF3A-FC49-821C-27A212E30EBF}" type="pres">
      <dgm:prSet presAssocID="{DB0AAF0F-30D6-614C-B436-CC42338F5C78}" presName="space" presStyleCnt="0"/>
      <dgm:spPr/>
    </dgm:pt>
    <dgm:pt modelId="{5307D3CF-80ED-384B-BC82-27D638A22E40}" type="pres">
      <dgm:prSet presAssocID="{C034143B-51AE-A74F-A366-CED5E94A34DC}" presName="composite" presStyleCnt="0"/>
      <dgm:spPr/>
    </dgm:pt>
    <dgm:pt modelId="{05EE9C55-7598-D34F-BE05-E40A82C0CF1B}" type="pres">
      <dgm:prSet presAssocID="{C034143B-51AE-A74F-A366-CED5E94A34DC}" presName="parTx" presStyleLbl="alignNode1" presStyleIdx="1" presStyleCnt="2">
        <dgm:presLayoutVars>
          <dgm:chMax val="0"/>
          <dgm:chPref val="0"/>
          <dgm:bulletEnabled val="1"/>
        </dgm:presLayoutVars>
      </dgm:prSet>
      <dgm:spPr/>
    </dgm:pt>
    <dgm:pt modelId="{2584F76F-3CB1-A44A-BC5D-6B2AE9488314}" type="pres">
      <dgm:prSet presAssocID="{C034143B-51AE-A74F-A366-CED5E94A34DC}" presName="desTx" presStyleLbl="alignAccFollowNode1" presStyleIdx="1" presStyleCnt="2">
        <dgm:presLayoutVars>
          <dgm:bulletEnabled val="1"/>
        </dgm:presLayoutVars>
      </dgm:prSet>
      <dgm:spPr/>
    </dgm:pt>
  </dgm:ptLst>
  <dgm:cxnLst>
    <dgm:cxn modelId="{F46A0B17-70D3-5341-BB53-E49E221AFA8F}" type="presOf" srcId="{61725039-EDE0-0241-BB1F-68A904D35115}" destId="{A80F1619-2A2E-4440-879E-1CD49AE3B62E}" srcOrd="0" destOrd="0" presId="urn:microsoft.com/office/officeart/2005/8/layout/hList1"/>
    <dgm:cxn modelId="{0BD26519-EF88-C84C-BF99-B5664EFC962C}" type="presOf" srcId="{19EFBAB3-8C73-4B4E-BFD4-390288903C8D}" destId="{EAEBF06E-CDBA-5D42-ACA0-CDB013F15D32}" srcOrd="0" destOrd="0" presId="urn:microsoft.com/office/officeart/2005/8/layout/hList1"/>
    <dgm:cxn modelId="{9ADDE226-1382-3142-A6CB-03D80A59193D}" srcId="{61725039-EDE0-0241-BB1F-68A904D35115}" destId="{19EFBAB3-8C73-4B4E-BFD4-390288903C8D}" srcOrd="0" destOrd="0" parTransId="{AB70C653-986A-0A41-BF91-176B6CB57711}" sibTransId="{21531D86-4A75-834D-B047-A359759A7B04}"/>
    <dgm:cxn modelId="{115B6332-2489-4D4D-9686-EC9CD015E505}" type="presOf" srcId="{C034143B-51AE-A74F-A366-CED5E94A34DC}" destId="{05EE9C55-7598-D34F-BE05-E40A82C0CF1B}" srcOrd="0" destOrd="0" presId="urn:microsoft.com/office/officeart/2005/8/layout/hList1"/>
    <dgm:cxn modelId="{EC1CFC9B-3971-2D46-8932-AB30BFDD981D}" srcId="{69007BB0-3A6D-B942-AE4B-A89E9F6F0971}" destId="{61725039-EDE0-0241-BB1F-68A904D35115}" srcOrd="0" destOrd="0" parTransId="{EACA4E9E-5792-7C41-A0BD-E3ACCECF2D7B}" sibTransId="{DB0AAF0F-30D6-614C-B436-CC42338F5C78}"/>
    <dgm:cxn modelId="{46B6AF9F-5310-7B45-9BFF-3B8CE7BD6BF6}" type="presOf" srcId="{7B979FB0-5748-5947-87A5-F4D24F0FB489}" destId="{2584F76F-3CB1-A44A-BC5D-6B2AE9488314}" srcOrd="0" destOrd="0" presId="urn:microsoft.com/office/officeart/2005/8/layout/hList1"/>
    <dgm:cxn modelId="{5F3207B6-466B-4248-9808-2EAD00D83004}" srcId="{69007BB0-3A6D-B942-AE4B-A89E9F6F0971}" destId="{C034143B-51AE-A74F-A366-CED5E94A34DC}" srcOrd="1" destOrd="0" parTransId="{2C83A6C7-D690-1543-A630-D5F247466812}" sibTransId="{7FACD8FA-F9F3-784A-8D9D-62C74599412A}"/>
    <dgm:cxn modelId="{368BF2E9-83B0-2D46-8C5A-D52EDE9812CF}" srcId="{C034143B-51AE-A74F-A366-CED5E94A34DC}" destId="{C8AC9EE9-B6CC-7C46-B15E-2C7B9AEF8A70}" srcOrd="1" destOrd="0" parTransId="{0EEAC409-36B0-2947-BBD4-21BEE30775B9}" sibTransId="{548D858A-F6C1-2E42-B8C6-F7CBA0C9A3E3}"/>
    <dgm:cxn modelId="{90183FEE-9F26-C64E-A4AE-ABE1B1B78026}" type="presOf" srcId="{69007BB0-3A6D-B942-AE4B-A89E9F6F0971}" destId="{D5A35BEA-5153-D24B-B1DD-2371FF44373E}" srcOrd="0" destOrd="0" presId="urn:microsoft.com/office/officeart/2005/8/layout/hList1"/>
    <dgm:cxn modelId="{75487FEF-DAAA-084B-BC37-A6646C75B3AE}" type="presOf" srcId="{C8AC9EE9-B6CC-7C46-B15E-2C7B9AEF8A70}" destId="{2584F76F-3CB1-A44A-BC5D-6B2AE9488314}" srcOrd="0" destOrd="1" presId="urn:microsoft.com/office/officeart/2005/8/layout/hList1"/>
    <dgm:cxn modelId="{3B8B81F0-858B-884F-9FA3-B544C6E3CA08}" srcId="{C034143B-51AE-A74F-A366-CED5E94A34DC}" destId="{7B979FB0-5748-5947-87A5-F4D24F0FB489}" srcOrd="0" destOrd="0" parTransId="{56AEADFE-06B9-B34E-9098-01E8E588C57E}" sibTransId="{D2C7F174-6682-9947-AACC-2890FA793CB2}"/>
    <dgm:cxn modelId="{627066A3-DE85-E54F-970A-F14696023ADF}" type="presParOf" srcId="{D5A35BEA-5153-D24B-B1DD-2371FF44373E}" destId="{78A52B61-466F-B14A-AC04-BAA0198028DA}" srcOrd="0" destOrd="0" presId="urn:microsoft.com/office/officeart/2005/8/layout/hList1"/>
    <dgm:cxn modelId="{C901B5C2-C561-4440-8416-0EA8F206F6B9}" type="presParOf" srcId="{78A52B61-466F-B14A-AC04-BAA0198028DA}" destId="{A80F1619-2A2E-4440-879E-1CD49AE3B62E}" srcOrd="0" destOrd="0" presId="urn:microsoft.com/office/officeart/2005/8/layout/hList1"/>
    <dgm:cxn modelId="{DF14B50A-DE29-EB40-906F-7D49B071022D}" type="presParOf" srcId="{78A52B61-466F-B14A-AC04-BAA0198028DA}" destId="{EAEBF06E-CDBA-5D42-ACA0-CDB013F15D32}" srcOrd="1" destOrd="0" presId="urn:microsoft.com/office/officeart/2005/8/layout/hList1"/>
    <dgm:cxn modelId="{AC339545-FB53-044D-8795-D835DC34389F}" type="presParOf" srcId="{D5A35BEA-5153-D24B-B1DD-2371FF44373E}" destId="{1C923A7D-FF3A-FC49-821C-27A212E30EBF}" srcOrd="1" destOrd="0" presId="urn:microsoft.com/office/officeart/2005/8/layout/hList1"/>
    <dgm:cxn modelId="{45AFB70F-C938-204B-AD70-C17CE6F3F876}" type="presParOf" srcId="{D5A35BEA-5153-D24B-B1DD-2371FF44373E}" destId="{5307D3CF-80ED-384B-BC82-27D638A22E40}" srcOrd="2" destOrd="0" presId="urn:microsoft.com/office/officeart/2005/8/layout/hList1"/>
    <dgm:cxn modelId="{1A9E3EBF-CF72-134A-8AE1-54864F9A3734}" type="presParOf" srcId="{5307D3CF-80ED-384B-BC82-27D638A22E40}" destId="{05EE9C55-7598-D34F-BE05-E40A82C0CF1B}" srcOrd="0" destOrd="0" presId="urn:microsoft.com/office/officeart/2005/8/layout/hList1"/>
    <dgm:cxn modelId="{E2C09DBC-4567-2F44-9C98-95162702F3DA}" type="presParOf" srcId="{5307D3CF-80ED-384B-BC82-27D638A22E40}" destId="{2584F76F-3CB1-A44A-BC5D-6B2AE948831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F1619-2A2E-4440-879E-1CD49AE3B62E}">
      <dsp:nvSpPr>
        <dsp:cNvPr id="0" name=""/>
        <dsp:cNvSpPr/>
      </dsp:nvSpPr>
      <dsp:spPr>
        <a:xfrm>
          <a:off x="50" y="809954"/>
          <a:ext cx="4854438" cy="1695351"/>
        </a:xfrm>
        <a:prstGeom prst="rect">
          <a:avLst/>
        </a:prstGeom>
        <a:solidFill>
          <a:schemeClr val="bg2">
            <a:lumMod val="50000"/>
            <a:lumOff val="50000"/>
          </a:schemeClr>
        </a:solidFill>
        <a:ln w="9525" cap="flat" cmpd="sng" algn="ctr">
          <a:solidFill>
            <a:schemeClr val="accent5"/>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63144" tIns="150368" rIns="263144" bIns="150368" numCol="1" spcCol="1270" anchor="ctr" anchorCtr="0">
          <a:noAutofit/>
        </a:bodyPr>
        <a:lstStyle/>
        <a:p>
          <a:pPr marL="0" lvl="0" indent="0" algn="ctr" defTabSz="1644650" rtl="0">
            <a:lnSpc>
              <a:spcPct val="90000"/>
            </a:lnSpc>
            <a:spcBef>
              <a:spcPct val="0"/>
            </a:spcBef>
            <a:spcAft>
              <a:spcPct val="35000"/>
            </a:spcAft>
            <a:buNone/>
          </a:pPr>
          <a:r>
            <a:rPr lang="en-NZ" sz="3700" kern="1200" dirty="0"/>
            <a:t>An interrupt occurs while another interrupt is being processed</a:t>
          </a:r>
        </a:p>
      </dsp:txBody>
      <dsp:txXfrm>
        <a:off x="50" y="809954"/>
        <a:ext cx="4854438" cy="1695351"/>
      </dsp:txXfrm>
    </dsp:sp>
    <dsp:sp modelId="{EAEBF06E-CDBA-5D42-ACA0-CDB013F15D32}">
      <dsp:nvSpPr>
        <dsp:cNvPr id="0" name=""/>
        <dsp:cNvSpPr/>
      </dsp:nvSpPr>
      <dsp:spPr>
        <a:xfrm>
          <a:off x="50" y="2505305"/>
          <a:ext cx="4854438" cy="1625040"/>
        </a:xfrm>
        <a:prstGeom prst="rect">
          <a:avLst/>
        </a:prstGeom>
        <a:solidFill>
          <a:schemeClr val="bg1"/>
        </a:solidFill>
        <a:ln w="9525" cap="flat" cmpd="sng" algn="ctr">
          <a:solidFill>
            <a:schemeClr val="accent5"/>
          </a:solidFill>
          <a:prstDash val="solid"/>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rtl="0">
            <a:lnSpc>
              <a:spcPct val="90000"/>
            </a:lnSpc>
            <a:spcBef>
              <a:spcPct val="0"/>
            </a:spcBef>
            <a:spcAft>
              <a:spcPct val="15000"/>
            </a:spcAft>
            <a:buChar char="•"/>
          </a:pPr>
          <a:r>
            <a:rPr lang="en-US" sz="2600" kern="1200" dirty="0"/>
            <a:t>e.g. receiving data from a communications line and printing results at the same time</a:t>
          </a:r>
        </a:p>
      </dsp:txBody>
      <dsp:txXfrm>
        <a:off x="50" y="2505305"/>
        <a:ext cx="4854438" cy="1625040"/>
      </dsp:txXfrm>
    </dsp:sp>
    <dsp:sp modelId="{05EE9C55-7598-D34F-BE05-E40A82C0CF1B}">
      <dsp:nvSpPr>
        <dsp:cNvPr id="0" name=""/>
        <dsp:cNvSpPr/>
      </dsp:nvSpPr>
      <dsp:spPr>
        <a:xfrm>
          <a:off x="5534110" y="809954"/>
          <a:ext cx="4854438" cy="1695351"/>
        </a:xfrm>
        <a:prstGeom prst="rect">
          <a:avLst/>
        </a:prstGeom>
        <a:solidFill>
          <a:schemeClr val="bg2">
            <a:lumMod val="50000"/>
            <a:lumOff val="50000"/>
          </a:schemeClr>
        </a:solidFill>
        <a:ln w="9525" cap="flat" cmpd="sng" algn="ctr">
          <a:solidFill>
            <a:schemeClr val="accent5"/>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63144" tIns="150368" rIns="263144" bIns="150368" numCol="1" spcCol="1270" anchor="ctr" anchorCtr="0">
          <a:noAutofit/>
        </a:bodyPr>
        <a:lstStyle/>
        <a:p>
          <a:pPr marL="0" lvl="0" indent="0" algn="ctr" defTabSz="1644650" rtl="0">
            <a:lnSpc>
              <a:spcPct val="90000"/>
            </a:lnSpc>
            <a:spcBef>
              <a:spcPct val="0"/>
            </a:spcBef>
            <a:spcAft>
              <a:spcPct val="35000"/>
            </a:spcAft>
            <a:buNone/>
          </a:pPr>
          <a:r>
            <a:rPr lang="en-NZ" sz="3700" kern="1200" dirty="0"/>
            <a:t>Two approaches:</a:t>
          </a:r>
        </a:p>
      </dsp:txBody>
      <dsp:txXfrm>
        <a:off x="5534110" y="809954"/>
        <a:ext cx="4854438" cy="1695351"/>
      </dsp:txXfrm>
    </dsp:sp>
    <dsp:sp modelId="{2584F76F-3CB1-A44A-BC5D-6B2AE9488314}">
      <dsp:nvSpPr>
        <dsp:cNvPr id="0" name=""/>
        <dsp:cNvSpPr/>
      </dsp:nvSpPr>
      <dsp:spPr>
        <a:xfrm>
          <a:off x="5534110" y="2505305"/>
          <a:ext cx="4854438" cy="1625040"/>
        </a:xfrm>
        <a:prstGeom prst="rect">
          <a:avLst/>
        </a:prstGeom>
        <a:solidFill>
          <a:schemeClr val="bg1"/>
        </a:solidFill>
        <a:ln w="9525" cap="flat" cmpd="sng" algn="ctr">
          <a:solidFill>
            <a:schemeClr val="accent5"/>
          </a:solidFill>
          <a:prstDash val="solid"/>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rtl="0">
            <a:lnSpc>
              <a:spcPct val="90000"/>
            </a:lnSpc>
            <a:spcBef>
              <a:spcPct val="0"/>
            </a:spcBef>
            <a:spcAft>
              <a:spcPct val="15000"/>
            </a:spcAft>
            <a:buChar char="•"/>
          </a:pPr>
          <a:r>
            <a:rPr lang="en-NZ" sz="2600" kern="1200" dirty="0"/>
            <a:t>disable interrupts while an interrupt is being processed</a:t>
          </a:r>
        </a:p>
        <a:p>
          <a:pPr marL="228600" lvl="1" indent="-228600" algn="l" defTabSz="1155700" rtl="0">
            <a:lnSpc>
              <a:spcPct val="90000"/>
            </a:lnSpc>
            <a:spcBef>
              <a:spcPct val="0"/>
            </a:spcBef>
            <a:spcAft>
              <a:spcPct val="15000"/>
            </a:spcAft>
            <a:buChar char="•"/>
          </a:pPr>
          <a:r>
            <a:rPr lang="en-US" sz="2600" kern="1200" dirty="0"/>
            <a:t>use a priority scheme</a:t>
          </a:r>
        </a:p>
      </dsp:txBody>
      <dsp:txXfrm>
        <a:off x="5534110" y="2505305"/>
        <a:ext cx="4854438" cy="162504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3201F7-FE14-4227-BFBA-2FC7551F7A10}" type="datetimeFigureOut">
              <a:rPr lang="en-US" smtClean="0"/>
              <a:t>8/30/2022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30AF02-BB36-476D-B51D-A6B323F693B0}" type="slidenum">
              <a:rPr lang="en-US" smtClean="0"/>
              <a:t>‹#›</a:t>
            </a:fld>
            <a:endParaRPr lang="en-US"/>
          </a:p>
        </p:txBody>
      </p:sp>
    </p:spTree>
    <p:extLst>
      <p:ext uri="{BB962C8B-B14F-4D97-AF65-F5344CB8AC3E}">
        <p14:creationId xmlns:p14="http://schemas.microsoft.com/office/powerpoint/2010/main" val="1536973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information either analog or digital needs to be converted to either a digital signal or an analog signal for transmission.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this lecture, digital transmission only…the schemes and techniques that we use to transmit data digitally.</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First, we discuss digital-to-digital conversion techniques, methods which convert digital data to digital signals.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Second, we discuss analog-to-digital conversion techniques, </a:t>
            </a:r>
            <a:endParaRPr lang="en-US" dirty="0"/>
          </a:p>
        </p:txBody>
      </p:sp>
      <p:sp>
        <p:nvSpPr>
          <p:cNvPr id="4" name="Slide Number Placeholder 3"/>
          <p:cNvSpPr>
            <a:spLocks noGrp="1"/>
          </p:cNvSpPr>
          <p:nvPr>
            <p:ph type="sldNum" sz="quarter" idx="5"/>
          </p:nvPr>
        </p:nvSpPr>
        <p:spPr/>
        <p:txBody>
          <a:bodyPr/>
          <a:lstStyle/>
          <a:p>
            <a:fld id="{0730AF02-BB36-476D-B51D-A6B323F693B0}" type="slidenum">
              <a:rPr lang="en-US" smtClean="0"/>
              <a:t>1</a:t>
            </a:fld>
            <a:endParaRPr lang="en-US"/>
          </a:p>
        </p:txBody>
      </p:sp>
    </p:spTree>
    <p:extLst>
      <p:ext uri="{BB962C8B-B14F-4D97-AF65-F5344CB8AC3E}">
        <p14:creationId xmlns:p14="http://schemas.microsoft.com/office/powerpoint/2010/main" val="3858043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1" i="0" u="none" strike="noStrike" baseline="0" dirty="0"/>
              <a:t>1. </a:t>
            </a:r>
            <a:r>
              <a:rPr lang="en-US" sz="1200" b="0" i="0" u="none" strike="noStrike" baseline="0" dirty="0"/>
              <a:t>The PC contains 300, the address of the first instruction. This instruction (the</a:t>
            </a:r>
          </a:p>
          <a:p>
            <a:pPr algn="l"/>
            <a:r>
              <a:rPr lang="en-US" sz="1200" b="0" i="0" u="none" strike="noStrike" baseline="0" dirty="0"/>
              <a:t>value 1940 in hexadecimal) is loaded into the IR and the PC is incremented.</a:t>
            </a:r>
          </a:p>
          <a:p>
            <a:pPr algn="l"/>
            <a:r>
              <a:rPr lang="en-US" sz="1200" b="0" i="0" u="none" strike="noStrike" baseline="0" dirty="0"/>
              <a:t>Note that this process involves the use of a memory address register (MAR)</a:t>
            </a:r>
          </a:p>
          <a:p>
            <a:pPr algn="l"/>
            <a:r>
              <a:rPr lang="en-US" sz="1200" b="0" i="0" u="none" strike="noStrike" baseline="0" dirty="0"/>
              <a:t>and a memory buffer register (MBR). For simplicity, these intermediate registers</a:t>
            </a:r>
          </a:p>
          <a:p>
            <a:pPr algn="l"/>
            <a:r>
              <a:rPr lang="en-US" sz="1200" b="0" i="0" u="none" strike="noStrike" baseline="0" dirty="0"/>
              <a:t>are not shown.</a:t>
            </a:r>
          </a:p>
          <a:p>
            <a:pPr algn="l"/>
            <a:r>
              <a:rPr lang="en-US" sz="1200" b="1" i="0" u="none" strike="noStrike" baseline="0" dirty="0"/>
              <a:t>2. </a:t>
            </a:r>
            <a:r>
              <a:rPr lang="en-US" sz="1200" b="0" i="0" u="none" strike="noStrike" baseline="0" dirty="0"/>
              <a:t>The first 4 bits (first hexadecimal digit) in the IR indicate that the AC is to be</a:t>
            </a:r>
          </a:p>
          <a:p>
            <a:pPr algn="l"/>
            <a:r>
              <a:rPr lang="en-US" sz="1200" b="0" i="0" u="none" strike="noStrike" baseline="0" dirty="0"/>
              <a:t>loaded from memory. The remaining 12 bits (three hexadecimal digits) specify</a:t>
            </a:r>
          </a:p>
          <a:p>
            <a:pPr algn="l"/>
            <a:r>
              <a:rPr lang="en-US" sz="1200" b="0" i="0" u="none" strike="noStrike" baseline="0" dirty="0"/>
              <a:t>the address, which is 940.</a:t>
            </a:r>
          </a:p>
          <a:p>
            <a:pPr algn="l"/>
            <a:r>
              <a:rPr lang="en-US" sz="1200" b="1" i="0" u="none" strike="noStrike" baseline="0" dirty="0"/>
              <a:t>3. </a:t>
            </a:r>
            <a:r>
              <a:rPr lang="en-US" sz="1200" b="0" i="0" u="none" strike="noStrike" baseline="0" dirty="0"/>
              <a:t>The next instruction (5941) is fetched from location 301 and the PC is</a:t>
            </a:r>
          </a:p>
          <a:p>
            <a:pPr algn="l"/>
            <a:r>
              <a:rPr lang="en-US" sz="1200" b="0" i="0" u="none" strike="noStrike" baseline="0" dirty="0"/>
              <a:t>incremented.</a:t>
            </a:r>
          </a:p>
          <a:p>
            <a:pPr algn="l"/>
            <a:r>
              <a:rPr lang="en-US" sz="1800" b="0" i="0" u="none" strike="noStrike" baseline="0" dirty="0">
                <a:latin typeface="TimesTenLTStd-Roman"/>
              </a:rPr>
              <a:t>The old contents of the AC and the contents of location 941 are added and the</a:t>
            </a:r>
          </a:p>
          <a:p>
            <a:pPr algn="l"/>
            <a:r>
              <a:rPr lang="en-US" sz="1800" b="0" i="0" u="none" strike="noStrike" baseline="0" dirty="0">
                <a:latin typeface="TimesTenLTStd-Roman"/>
              </a:rPr>
              <a:t>result is stored in the AC.</a:t>
            </a:r>
          </a:p>
          <a:p>
            <a:pPr algn="l"/>
            <a:r>
              <a:rPr lang="en-US" sz="1800" b="1" i="0" u="none" strike="noStrike" baseline="0" dirty="0">
                <a:latin typeface="TimesTenLTStd-Bold"/>
              </a:rPr>
              <a:t>5. </a:t>
            </a:r>
            <a:r>
              <a:rPr lang="en-US" sz="1800" b="0" i="0" u="none" strike="noStrike" baseline="0" dirty="0">
                <a:latin typeface="TimesTenLTStd-Roman"/>
              </a:rPr>
              <a:t>The next instruction (2941) is fetched from location 302 and the PC is</a:t>
            </a:r>
          </a:p>
          <a:p>
            <a:pPr algn="l"/>
            <a:r>
              <a:rPr lang="en-US" sz="1800" b="0" i="0" u="none" strike="noStrike" baseline="0" dirty="0">
                <a:latin typeface="TimesTenLTStd-Roman"/>
              </a:rPr>
              <a:t>incremented.</a:t>
            </a:r>
          </a:p>
          <a:p>
            <a:pPr algn="l"/>
            <a:r>
              <a:rPr lang="en-US" sz="1800" b="1" i="0" u="none" strike="noStrike" baseline="0" dirty="0">
                <a:latin typeface="TimesTenLTStd-Bold"/>
              </a:rPr>
              <a:t>6. </a:t>
            </a:r>
            <a:r>
              <a:rPr lang="en-US" sz="1800" b="0" i="0" u="none" strike="noStrike" baseline="0" dirty="0">
                <a:latin typeface="TimesTenLTStd-Roman"/>
              </a:rPr>
              <a:t>The contents of the AC are stored in location 941.</a:t>
            </a:r>
            <a:endParaRPr lang="en-US" dirty="0"/>
          </a:p>
          <a:p>
            <a:endParaRPr lang="en-US" dirty="0"/>
          </a:p>
        </p:txBody>
      </p:sp>
      <p:sp>
        <p:nvSpPr>
          <p:cNvPr id="4" name="Slide Number Placeholder 3"/>
          <p:cNvSpPr>
            <a:spLocks noGrp="1"/>
          </p:cNvSpPr>
          <p:nvPr>
            <p:ph type="sldNum" sz="quarter" idx="5"/>
          </p:nvPr>
        </p:nvSpPr>
        <p:spPr/>
        <p:txBody>
          <a:bodyPr/>
          <a:lstStyle/>
          <a:p>
            <a:fld id="{0730AF02-BB36-476D-B51D-A6B323F693B0}" type="slidenum">
              <a:rPr lang="en-US" smtClean="0"/>
              <a:t>6</a:t>
            </a:fld>
            <a:endParaRPr lang="en-US"/>
          </a:p>
        </p:txBody>
      </p:sp>
    </p:spTree>
    <p:extLst>
      <p:ext uri="{BB962C8B-B14F-4D97-AF65-F5344CB8AC3E}">
        <p14:creationId xmlns:p14="http://schemas.microsoft.com/office/powerpoint/2010/main" val="592480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30AF02-BB36-476D-B51D-A6B323F693B0}" type="slidenum">
              <a:rPr lang="en-US" smtClean="0"/>
              <a:t>14</a:t>
            </a:fld>
            <a:endParaRPr lang="en-US"/>
          </a:p>
        </p:txBody>
      </p:sp>
    </p:spTree>
    <p:extLst>
      <p:ext uri="{BB962C8B-B14F-4D97-AF65-F5344CB8AC3E}">
        <p14:creationId xmlns:p14="http://schemas.microsoft.com/office/powerpoint/2010/main" val="17682543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5F6E3B4-A214-4E58-BEE4-1DE5815DCEED}" type="datetime4">
              <a:rPr lang="en-US" smtClean="0"/>
              <a:t>August 30, 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167062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248774-032E-4E0D-A95D-1D9D2957C820}" type="datetime4">
              <a:rPr lang="en-US" smtClean="0"/>
              <a:t>August 30,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721900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7EDC0-2E04-4D08-82BD-63727FC3DCC3}" type="datetime4">
              <a:rPr lang="en-US" smtClean="0"/>
              <a:t>August 30,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930386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3EC184-510B-4890-82EF-698874E75DF9}" type="datetime4">
              <a:rPr lang="en-US" smtClean="0"/>
              <a:t>August 30,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47429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C63A98-ECC5-4E94-9370-82233F316F45}" type="datetime4">
              <a:rPr lang="en-US" smtClean="0"/>
              <a:t>August 30,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395448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942152-EC67-464B-8C67-F2528BBE3B01}" type="datetime4">
              <a:rPr lang="en-US" smtClean="0"/>
              <a:t>August 30, 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204301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EEA5E3B-2905-4D56-9991-73CFCAD199FF}" type="datetime4">
              <a:rPr lang="en-US" smtClean="0"/>
              <a:t>August 30, 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496189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C12BE9-FB94-4AC7-B71C-3B343A371AD0}" type="datetime4">
              <a:rPr lang="en-US" smtClean="0"/>
              <a:t>August 30,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655036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FE456A-A42A-47A7-9565-CEC4733F87C7}" type="datetime4">
              <a:rPr lang="en-US" smtClean="0"/>
              <a:t>August 30,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785682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CBAB406-A234-44FF-8E91-A3F2A3EF3DCC}"/>
              </a:ext>
            </a:extLst>
          </p:cNvPr>
          <p:cNvSpPr/>
          <p:nvPr userDrawn="1"/>
        </p:nvSpPr>
        <p:spPr>
          <a:xfrm>
            <a:off x="9636369" y="6618848"/>
            <a:ext cx="1136409" cy="18287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b" anchorCtr="0"/>
          <a:lstStyle/>
          <a:p>
            <a:endParaRPr lang="en-US" sz="1100" dirty="0">
              <a:solidFill>
                <a:schemeClr val="bg1"/>
              </a:solidFill>
              <a:latin typeface="Segoe Print" panose="02000600000000000000" pitchFamily="2" charset="0"/>
            </a:endParaRPr>
          </a:p>
        </p:txBody>
      </p:sp>
      <p:sp>
        <p:nvSpPr>
          <p:cNvPr id="8" name="Rectangle 7">
            <a:extLst>
              <a:ext uri="{FF2B5EF4-FFF2-40B4-BE49-F238E27FC236}">
                <a16:creationId xmlns:a16="http://schemas.microsoft.com/office/drawing/2014/main" id="{937B540E-9168-4A67-8D0C-CDA34F024DB9}"/>
              </a:ext>
            </a:extLst>
          </p:cNvPr>
          <p:cNvSpPr/>
          <p:nvPr userDrawn="1"/>
        </p:nvSpPr>
        <p:spPr>
          <a:xfrm>
            <a:off x="1005839" y="6618848"/>
            <a:ext cx="8588326" cy="1828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b" anchorCtr="0"/>
          <a:lstStyle/>
          <a:p>
            <a:r>
              <a:rPr lang="en-US" sz="1100" b="1" spc="100" baseline="0" dirty="0">
                <a:solidFill>
                  <a:schemeClr val="bg1"/>
                </a:solidFill>
                <a:latin typeface="Segoe Print" panose="02000600000000000000" pitchFamily="2" charset="0"/>
              </a:rPr>
              <a:t>Mukesh Kumar Rathi, Department of Computer Science, University of Karachi</a:t>
            </a:r>
          </a:p>
        </p:txBody>
      </p:sp>
      <p:sp>
        <p:nvSpPr>
          <p:cNvPr id="9" name="Rectangle 8">
            <a:extLst>
              <a:ext uri="{FF2B5EF4-FFF2-40B4-BE49-F238E27FC236}">
                <a16:creationId xmlns:a16="http://schemas.microsoft.com/office/drawing/2014/main" id="{7F69BCD9-D5C3-40FC-BE25-F0BDCDF59DB5}"/>
              </a:ext>
            </a:extLst>
          </p:cNvPr>
          <p:cNvSpPr/>
          <p:nvPr userDrawn="1"/>
        </p:nvSpPr>
        <p:spPr>
          <a:xfrm>
            <a:off x="10816089" y="6618848"/>
            <a:ext cx="560386" cy="1828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dirty="0">
              <a:solidFill>
                <a:schemeClr val="bg1"/>
              </a:solidFill>
              <a:latin typeface="Consolas" panose="020B0609020204030204" pitchFamily="49" charset="0"/>
            </a:endParaRPr>
          </a:p>
        </p:txBody>
      </p:sp>
      <p:sp>
        <p:nvSpPr>
          <p:cNvPr id="2" name="Title 1"/>
          <p:cNvSpPr>
            <a:spLocks noGrp="1"/>
          </p:cNvSpPr>
          <p:nvPr>
            <p:ph type="title"/>
          </p:nvPr>
        </p:nvSpPr>
        <p:spPr>
          <a:xfrm>
            <a:off x="965199" y="69218"/>
            <a:ext cx="10388601" cy="1046729"/>
          </a:xfrm>
        </p:spPr>
        <p:txBody>
          <a:bodyPr/>
          <a:lstStyle>
            <a:lvl1pPr algn="ctr">
              <a:defRPr>
                <a:solidFill>
                  <a:srgbClr val="002060"/>
                </a:solidFill>
              </a:defRPr>
            </a:lvl1pPr>
          </a:lstStyle>
          <a:p>
            <a:r>
              <a:rPr lang="en-US" dirty="0"/>
              <a:t>Click to edit Master title style</a:t>
            </a:r>
          </a:p>
        </p:txBody>
      </p:sp>
      <p:sp>
        <p:nvSpPr>
          <p:cNvPr id="3" name="Content Placeholder 2"/>
          <p:cNvSpPr>
            <a:spLocks noGrp="1"/>
          </p:cNvSpPr>
          <p:nvPr>
            <p:ph idx="1"/>
          </p:nvPr>
        </p:nvSpPr>
        <p:spPr>
          <a:xfrm>
            <a:off x="965199" y="1505596"/>
            <a:ext cx="10388601" cy="4940317"/>
          </a:xfrm>
        </p:spPr>
        <p:txBody>
          <a:bodyPr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10844225" y="6606151"/>
            <a:ext cx="560386" cy="188592"/>
          </a:xfrm>
        </p:spPr>
        <p:txBody>
          <a:bodyPr lIns="0" tIns="0" rIns="0" bIns="0" anchor="ctr" anchorCtr="1"/>
          <a:lstStyle>
            <a:lvl1pPr algn="ctr">
              <a:defRPr sz="1200" b="0">
                <a:solidFill>
                  <a:schemeClr val="bg1"/>
                </a:solidFill>
                <a:latin typeface="Calibri" panose="020F0502020204030204" pitchFamily="34" charset="0"/>
                <a:cs typeface="Calibri" panose="020F0502020204030204" pitchFamily="34" charset="0"/>
              </a:defRPr>
            </a:lvl1pPr>
          </a:lstStyle>
          <a:p>
            <a:fld id="{8330CF0F-2992-4812-A2BD-C038BC9AA5D1}" type="slidenum">
              <a:rPr lang="en-US" smtClean="0"/>
              <a:pPr/>
              <a:t>‹#›</a:t>
            </a:fld>
            <a:endParaRPr lang="en-US" dirty="0"/>
          </a:p>
        </p:txBody>
      </p:sp>
      <p:cxnSp>
        <p:nvCxnSpPr>
          <p:cNvPr id="7" name="Straight Connector 6">
            <a:extLst>
              <a:ext uri="{FF2B5EF4-FFF2-40B4-BE49-F238E27FC236}">
                <a16:creationId xmlns:a16="http://schemas.microsoft.com/office/drawing/2014/main" id="{79B37B94-E3C2-4E89-B607-B52CCD4EDFC6}"/>
              </a:ext>
            </a:extLst>
          </p:cNvPr>
          <p:cNvCxnSpPr>
            <a:cxnSpLocks/>
          </p:cNvCxnSpPr>
          <p:nvPr userDrawn="1"/>
        </p:nvCxnSpPr>
        <p:spPr>
          <a:xfrm>
            <a:off x="965199" y="1240431"/>
            <a:ext cx="10388601" cy="0"/>
          </a:xfrm>
          <a:prstGeom prst="line">
            <a:avLst/>
          </a:prstGeom>
          <a:ln w="508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8BFC23E-5290-483E-A30D-57BCE011E5D6}"/>
              </a:ext>
            </a:extLst>
          </p:cNvPr>
          <p:cNvCxnSpPr>
            <a:cxnSpLocks/>
          </p:cNvCxnSpPr>
          <p:nvPr userDrawn="1"/>
        </p:nvCxnSpPr>
        <p:spPr>
          <a:xfrm>
            <a:off x="1001942" y="6558749"/>
            <a:ext cx="10388601" cy="0"/>
          </a:xfrm>
          <a:prstGeom prst="line">
            <a:avLst/>
          </a:prstGeom>
          <a:ln w="50800">
            <a:solidFill>
              <a:srgbClr val="002060"/>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751A8997-16F0-4426-8147-7679904BA574}"/>
              </a:ext>
            </a:extLst>
          </p:cNvPr>
          <p:cNvSpPr>
            <a:spLocks noGrp="1"/>
          </p:cNvSpPr>
          <p:nvPr>
            <p:ph type="dt" sz="half" idx="10"/>
          </p:nvPr>
        </p:nvSpPr>
        <p:spPr>
          <a:xfrm>
            <a:off x="9681692" y="6589588"/>
            <a:ext cx="1018735" cy="241398"/>
          </a:xfrm>
        </p:spPr>
        <p:txBody>
          <a:bodyPr lIns="0" tIns="0" rIns="0" bIns="0" anchor="ctr" anchorCtr="1"/>
          <a:lstStyle>
            <a:lvl1pPr>
              <a:defRPr sz="1200">
                <a:solidFill>
                  <a:schemeClr val="bg1"/>
                </a:solidFill>
                <a:latin typeface="Calibri" panose="020F0502020204030204" pitchFamily="34" charset="0"/>
                <a:cs typeface="Calibri" panose="020F0502020204030204" pitchFamily="34" charset="0"/>
              </a:defRPr>
            </a:lvl1pPr>
          </a:lstStyle>
          <a:p>
            <a:fld id="{6526A4C5-F4C6-44F0-80FA-7D7F363485F3}" type="datetime4">
              <a:rPr lang="en-US" smtClean="0"/>
              <a:t>August 30, 2022</a:t>
            </a:fld>
            <a:endParaRPr lang="en-US" dirty="0"/>
          </a:p>
        </p:txBody>
      </p:sp>
    </p:spTree>
    <p:extLst>
      <p:ext uri="{BB962C8B-B14F-4D97-AF65-F5344CB8AC3E}">
        <p14:creationId xmlns:p14="http://schemas.microsoft.com/office/powerpoint/2010/main" val="2813837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9B3965-B268-408B-B15C-A16FE6EF618D}" type="datetime4">
              <a:rPr lang="en-US" smtClean="0"/>
              <a:t>August 30,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68449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D0D77D-FAC8-4700-A5AA-8F1C39EE1C2B}" type="datetime4">
              <a:rPr lang="en-US" smtClean="0"/>
              <a:t>August 30,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5518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997135-7DFC-4FFE-AC42-9574AF0A58E8}" type="datetime4">
              <a:rPr lang="en-US" smtClean="0"/>
              <a:t>August 30, 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24262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B7E2E3-9200-4637-A3AD-31600B5067D2}" type="datetime4">
              <a:rPr lang="en-US" smtClean="0"/>
              <a:t>August 30, 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869738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31460C-76F2-4CEF-BC7B-7B5832C2CCC1}" type="datetime4">
              <a:rPr lang="en-US" smtClean="0"/>
              <a:t>August 30, 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862733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836F33-1393-43B2-BD43-D1C87BF2CA99}" type="datetime4">
              <a:rPr lang="en-US" smtClean="0"/>
              <a:t>August 30,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718059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010DED-CA7D-4381-A556-62466C07BF48}" type="datetime4">
              <a:rPr lang="en-US" smtClean="0"/>
              <a:t>August 30,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442100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5000">
              <a:srgbClr val="F3F3F3"/>
            </a:gs>
            <a:gs pos="75000">
              <a:schemeClr val="bg1">
                <a:tint val="98000"/>
                <a:hueMod val="94000"/>
                <a:satMod val="148000"/>
                <a:lumMod val="150000"/>
              </a:schemeClr>
            </a:gs>
            <a:gs pos="1782">
              <a:srgbClr val="D8D8D8"/>
            </a:gs>
            <a:gs pos="0">
              <a:srgbClr val="D7D7D7"/>
            </a:gs>
            <a:gs pos="100000">
              <a:schemeClr val="bg1">
                <a:shade val="92000"/>
                <a:hueMod val="104000"/>
                <a:satMod val="140000"/>
                <a:lumMod val="68000"/>
              </a:schemeClr>
            </a:gs>
          </a:gsLst>
          <a:lin ang="16200000" scaled="0"/>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9ADFA39-91C1-441F-A425-34037C2472F9}" type="datetime4">
              <a:rPr lang="en-US" smtClean="0"/>
              <a:t>August 30, 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DE0FBF-DAC6-4C39-8D3F-4B17C837AFA4}" type="slidenum">
              <a:rPr lang="en-US" smtClean="0"/>
              <a:t>‹#›</a:t>
            </a:fld>
            <a:endParaRPr lang="en-US"/>
          </a:p>
        </p:txBody>
      </p:sp>
    </p:spTree>
    <p:extLst>
      <p:ext uri="{BB962C8B-B14F-4D97-AF65-F5344CB8AC3E}">
        <p14:creationId xmlns:p14="http://schemas.microsoft.com/office/powerpoint/2010/main" val="50296310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C7953-6730-4444-9AE5-A37B0EBF208D}"/>
              </a:ext>
            </a:extLst>
          </p:cNvPr>
          <p:cNvSpPr>
            <a:spLocks noGrp="1"/>
          </p:cNvSpPr>
          <p:nvPr>
            <p:ph type="ctrTitle"/>
          </p:nvPr>
        </p:nvSpPr>
        <p:spPr/>
        <p:txBody>
          <a:bodyPr/>
          <a:lstStyle/>
          <a:p>
            <a:r>
              <a:rPr lang="en-US" dirty="0"/>
              <a:t>Computer system overview</a:t>
            </a:r>
          </a:p>
        </p:txBody>
      </p:sp>
      <p:sp>
        <p:nvSpPr>
          <p:cNvPr id="3" name="Subtitle 2">
            <a:extLst>
              <a:ext uri="{FF2B5EF4-FFF2-40B4-BE49-F238E27FC236}">
                <a16:creationId xmlns:a16="http://schemas.microsoft.com/office/drawing/2014/main" id="{FAAE7089-3677-43A1-8942-C304E61891E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29603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234DB-71F4-47FC-9882-C3762849BBD1}"/>
              </a:ext>
            </a:extLst>
          </p:cNvPr>
          <p:cNvSpPr>
            <a:spLocks noGrp="1"/>
          </p:cNvSpPr>
          <p:nvPr>
            <p:ph type="title"/>
          </p:nvPr>
        </p:nvSpPr>
        <p:spPr/>
        <p:txBody>
          <a:bodyPr/>
          <a:lstStyle/>
          <a:p>
            <a:r>
              <a:rPr lang="en-US" dirty="0"/>
              <a:t>Interrupts example</a:t>
            </a:r>
          </a:p>
        </p:txBody>
      </p:sp>
      <p:sp>
        <p:nvSpPr>
          <p:cNvPr id="3" name="Content Placeholder 2">
            <a:extLst>
              <a:ext uri="{FF2B5EF4-FFF2-40B4-BE49-F238E27FC236}">
                <a16:creationId xmlns:a16="http://schemas.microsoft.com/office/drawing/2014/main" id="{B15C8B36-AF47-42FF-9129-A877449E5FE9}"/>
              </a:ext>
            </a:extLst>
          </p:cNvPr>
          <p:cNvSpPr>
            <a:spLocks noGrp="1"/>
          </p:cNvSpPr>
          <p:nvPr>
            <p:ph idx="1"/>
          </p:nvPr>
        </p:nvSpPr>
        <p:spPr>
          <a:xfrm>
            <a:off x="965199" y="1505596"/>
            <a:ext cx="7797801" cy="4940317"/>
          </a:xfrm>
        </p:spPr>
        <p:txBody>
          <a:bodyPr>
            <a:normAutofit fontScale="85000" lnSpcReduction="10000"/>
          </a:bodyPr>
          <a:lstStyle/>
          <a:p>
            <a:pPr algn="just"/>
            <a:r>
              <a:rPr lang="en-US" b="0" i="0" u="none" strike="noStrike" baseline="0" dirty="0"/>
              <a:t>The dashed line represents the path of execution followed by the processor; that is, this line shows the sequence in which instructions are executed. Thus, after the first WRITE instruction is encountered, the user program is interrupted and execution continues with the I/O program.</a:t>
            </a:r>
          </a:p>
          <a:p>
            <a:pPr algn="just"/>
            <a:endParaRPr lang="en-US" b="0" i="0" u="none" strike="noStrike" baseline="0" dirty="0"/>
          </a:p>
          <a:p>
            <a:pPr algn="just"/>
            <a:r>
              <a:rPr lang="en-US" b="0" i="0" u="none" strike="noStrike" baseline="0" dirty="0"/>
              <a:t>After the I/O program execution is complete, execution resumes in the user program immediately following the WRITE instruction.</a:t>
            </a:r>
          </a:p>
          <a:p>
            <a:pPr algn="just"/>
            <a:endParaRPr lang="en-US" b="0" i="0" u="none" strike="noStrike" baseline="0" dirty="0"/>
          </a:p>
          <a:p>
            <a:pPr algn="just"/>
            <a:r>
              <a:rPr lang="en-US" b="0" i="0" u="none" strike="noStrike" baseline="0" dirty="0"/>
              <a:t>Because the I/O operation may take a relatively long time to complete, the I/O program is hung up waiting for the operation to complete; hence, the user program is stopped at the point of the WRITE call for some considerable period of time.</a:t>
            </a:r>
            <a:endParaRPr lang="en-US" sz="3200" dirty="0"/>
          </a:p>
        </p:txBody>
      </p:sp>
      <p:sp>
        <p:nvSpPr>
          <p:cNvPr id="4" name="Slide Number Placeholder 3">
            <a:extLst>
              <a:ext uri="{FF2B5EF4-FFF2-40B4-BE49-F238E27FC236}">
                <a16:creationId xmlns:a16="http://schemas.microsoft.com/office/drawing/2014/main" id="{CD39F14E-FA66-41BF-A808-FD1746D66C5D}"/>
              </a:ext>
            </a:extLst>
          </p:cNvPr>
          <p:cNvSpPr>
            <a:spLocks noGrp="1"/>
          </p:cNvSpPr>
          <p:nvPr>
            <p:ph type="sldNum" sz="quarter" idx="12"/>
          </p:nvPr>
        </p:nvSpPr>
        <p:spPr/>
        <p:txBody>
          <a:bodyPr/>
          <a:lstStyle/>
          <a:p>
            <a:fld id="{8330CF0F-2992-4812-A2BD-C038BC9AA5D1}" type="slidenum">
              <a:rPr lang="en-US" smtClean="0"/>
              <a:pPr/>
              <a:t>10</a:t>
            </a:fld>
            <a:endParaRPr lang="en-US" dirty="0"/>
          </a:p>
        </p:txBody>
      </p:sp>
      <p:sp>
        <p:nvSpPr>
          <p:cNvPr id="5" name="Date Placeholder 4">
            <a:extLst>
              <a:ext uri="{FF2B5EF4-FFF2-40B4-BE49-F238E27FC236}">
                <a16:creationId xmlns:a16="http://schemas.microsoft.com/office/drawing/2014/main" id="{45D6F5E7-7565-4654-B16F-3528DAED265D}"/>
              </a:ext>
            </a:extLst>
          </p:cNvPr>
          <p:cNvSpPr>
            <a:spLocks noGrp="1"/>
          </p:cNvSpPr>
          <p:nvPr>
            <p:ph type="dt" sz="half" idx="10"/>
          </p:nvPr>
        </p:nvSpPr>
        <p:spPr/>
        <p:txBody>
          <a:bodyPr/>
          <a:lstStyle/>
          <a:p>
            <a:fld id="{6526A4C5-F4C6-44F0-80FA-7D7F363485F3}" type="datetime4">
              <a:rPr lang="en-US" smtClean="0"/>
              <a:t>August 30, 2022</a:t>
            </a:fld>
            <a:endParaRPr lang="en-US" dirty="0"/>
          </a:p>
        </p:txBody>
      </p:sp>
      <p:pic>
        <p:nvPicPr>
          <p:cNvPr id="7" name="Picture 6" descr="f5.pdf">
            <a:extLst>
              <a:ext uri="{FF2B5EF4-FFF2-40B4-BE49-F238E27FC236}">
                <a16:creationId xmlns:a16="http://schemas.microsoft.com/office/drawing/2014/main" id="{FB58D0BC-30D4-4E56-9403-86E1485DB7A5}"/>
              </a:ext>
            </a:extLst>
          </p:cNvPr>
          <p:cNvPicPr>
            <a:picLocks noChangeAspect="1"/>
          </p:cNvPicPr>
          <p:nvPr/>
        </p:nvPicPr>
        <p:blipFill>
          <a:blip r:embed="rId2">
            <a:extLst>
              <a:ext uri="{28A0092B-C50C-407E-A947-70E740481C1C}">
                <a14:useLocalDpi xmlns:a14="http://schemas.microsoft.com/office/drawing/2010/main" val="0"/>
              </a:ext>
            </a:extLst>
          </a:blip>
          <a:srcRect l="4706" t="20909" r="64706" b="33636"/>
          <a:stretch>
            <a:fillRect/>
          </a:stretch>
        </p:blipFill>
        <p:spPr>
          <a:xfrm>
            <a:off x="8763001" y="1395692"/>
            <a:ext cx="2641610" cy="5080125"/>
          </a:xfrm>
          <a:prstGeom prst="rect">
            <a:avLst/>
          </a:prstGeom>
        </p:spPr>
      </p:pic>
    </p:spTree>
    <p:extLst>
      <p:ext uri="{BB962C8B-B14F-4D97-AF65-F5344CB8AC3E}">
        <p14:creationId xmlns:p14="http://schemas.microsoft.com/office/powerpoint/2010/main" val="4226283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4EBFE-4808-4ED5-9CC5-49BB347FB515}"/>
              </a:ext>
            </a:extLst>
          </p:cNvPr>
          <p:cNvSpPr>
            <a:spLocks noGrp="1"/>
          </p:cNvSpPr>
          <p:nvPr>
            <p:ph type="title"/>
          </p:nvPr>
        </p:nvSpPr>
        <p:spPr/>
        <p:txBody>
          <a:bodyPr/>
          <a:lstStyle/>
          <a:p>
            <a:r>
              <a:rPr lang="en-US" dirty="0"/>
              <a:t>Interrupts example</a:t>
            </a:r>
          </a:p>
        </p:txBody>
      </p:sp>
      <p:sp>
        <p:nvSpPr>
          <p:cNvPr id="3" name="Content Placeholder 2">
            <a:extLst>
              <a:ext uri="{FF2B5EF4-FFF2-40B4-BE49-F238E27FC236}">
                <a16:creationId xmlns:a16="http://schemas.microsoft.com/office/drawing/2014/main" id="{6D82C303-7522-4791-AF29-935F5D5067E2}"/>
              </a:ext>
            </a:extLst>
          </p:cNvPr>
          <p:cNvSpPr>
            <a:spLocks noGrp="1"/>
          </p:cNvSpPr>
          <p:nvPr>
            <p:ph idx="1"/>
          </p:nvPr>
        </p:nvSpPr>
        <p:spPr>
          <a:xfrm>
            <a:off x="965199" y="1505596"/>
            <a:ext cx="7852711" cy="4940317"/>
          </a:xfrm>
        </p:spPr>
        <p:txBody>
          <a:bodyPr>
            <a:normAutofit fontScale="92500" lnSpcReduction="20000"/>
          </a:bodyPr>
          <a:lstStyle/>
          <a:p>
            <a:pPr algn="just"/>
            <a:r>
              <a:rPr lang="en-US" sz="1800" b="1" i="0" u="none" strike="noStrike" baseline="0" dirty="0">
                <a:solidFill>
                  <a:srgbClr val="FF0000"/>
                </a:solidFill>
              </a:rPr>
              <a:t>With interrupts</a:t>
            </a:r>
            <a:r>
              <a:rPr lang="en-US" sz="1800" b="0" i="0" u="none" strike="noStrike" baseline="0" dirty="0"/>
              <a:t>, the processor can be engaged in executing other instructions while an I/O operation is in progress.</a:t>
            </a:r>
          </a:p>
          <a:p>
            <a:pPr algn="just"/>
            <a:r>
              <a:rPr lang="en-US" sz="1800" b="0" i="0" u="none" strike="noStrike" baseline="0" dirty="0"/>
              <a:t>As before, the user program reaches a point at which it makes a </a:t>
            </a:r>
            <a:r>
              <a:rPr lang="en-US" sz="1800" b="1" i="0" u="none" strike="noStrike" baseline="0" dirty="0">
                <a:solidFill>
                  <a:srgbClr val="FF0000"/>
                </a:solidFill>
              </a:rPr>
              <a:t>system call </a:t>
            </a:r>
            <a:r>
              <a:rPr lang="en-US" sz="1800" b="0" i="0" u="none" strike="noStrike" baseline="0" dirty="0"/>
              <a:t>(WRITE call). The I/O program that is invoked in this case consists only of the preparation code and the actual I/O command. After these few instructions have been executed, control returns to the user program. Meanwhile, the external device is busy accepting data from computer memory and printing it. </a:t>
            </a:r>
            <a:r>
              <a:rPr lang="en-US" sz="1800" b="0" i="0" u="none" strike="noStrike" baseline="0" dirty="0">
                <a:solidFill>
                  <a:srgbClr val="FF0000"/>
                </a:solidFill>
              </a:rPr>
              <a:t>This I/O operation is conducted concurrently with the execution of instructions in the user program.</a:t>
            </a:r>
          </a:p>
          <a:p>
            <a:pPr algn="just"/>
            <a:r>
              <a:rPr lang="en-US" sz="1800" b="0" i="0" u="none" strike="noStrike" baseline="0" dirty="0"/>
              <a:t>When the external device becomes ready to be serviced, that is, when it is ready to accept more data from the processor, </a:t>
            </a:r>
            <a:r>
              <a:rPr lang="en-US" sz="1800" b="0" i="0" u="none" strike="noStrike" baseline="0" dirty="0">
                <a:solidFill>
                  <a:srgbClr val="FF0000"/>
                </a:solidFill>
              </a:rPr>
              <a:t>the I/O module for that external device sends an </a:t>
            </a:r>
            <a:r>
              <a:rPr lang="en-US" sz="1800" b="0" i="1" u="none" strike="noStrike" baseline="0" dirty="0">
                <a:solidFill>
                  <a:srgbClr val="FF0000"/>
                </a:solidFill>
              </a:rPr>
              <a:t>interrupt request </a:t>
            </a:r>
            <a:r>
              <a:rPr lang="en-US" sz="1800" b="0" i="0" u="none" strike="noStrike" baseline="0" dirty="0">
                <a:solidFill>
                  <a:srgbClr val="FF0000"/>
                </a:solidFill>
              </a:rPr>
              <a:t>signal to the processor</a:t>
            </a:r>
            <a:r>
              <a:rPr lang="en-US" sz="1800" b="0" i="0" u="none" strike="noStrike" baseline="0" dirty="0"/>
              <a:t>. The processor responds by suspending operation of the current program; branching off to a routine to service that particular I/O device, known as an interrupt handler; and resuming the original execution after the device is serviced.</a:t>
            </a:r>
          </a:p>
          <a:p>
            <a:pPr algn="just"/>
            <a:r>
              <a:rPr lang="en-US" sz="1800" b="0" i="0" u="none" strike="noStrike" baseline="0" dirty="0"/>
              <a:t>Note that an interrupt can occur at any point in the main program, not just at one specific instruction.</a:t>
            </a:r>
            <a:endParaRPr lang="en-US" dirty="0"/>
          </a:p>
        </p:txBody>
      </p:sp>
      <p:sp>
        <p:nvSpPr>
          <p:cNvPr id="4" name="Slide Number Placeholder 3">
            <a:extLst>
              <a:ext uri="{FF2B5EF4-FFF2-40B4-BE49-F238E27FC236}">
                <a16:creationId xmlns:a16="http://schemas.microsoft.com/office/drawing/2014/main" id="{D2D248C0-FBF7-4275-A9C7-9A7B5B6206C3}"/>
              </a:ext>
            </a:extLst>
          </p:cNvPr>
          <p:cNvSpPr>
            <a:spLocks noGrp="1"/>
          </p:cNvSpPr>
          <p:nvPr>
            <p:ph type="sldNum" sz="quarter" idx="12"/>
          </p:nvPr>
        </p:nvSpPr>
        <p:spPr/>
        <p:txBody>
          <a:bodyPr/>
          <a:lstStyle/>
          <a:p>
            <a:fld id="{8330CF0F-2992-4812-A2BD-C038BC9AA5D1}" type="slidenum">
              <a:rPr lang="en-US" smtClean="0"/>
              <a:pPr/>
              <a:t>11</a:t>
            </a:fld>
            <a:endParaRPr lang="en-US" dirty="0"/>
          </a:p>
        </p:txBody>
      </p:sp>
      <p:sp>
        <p:nvSpPr>
          <p:cNvPr id="5" name="Date Placeholder 4">
            <a:extLst>
              <a:ext uri="{FF2B5EF4-FFF2-40B4-BE49-F238E27FC236}">
                <a16:creationId xmlns:a16="http://schemas.microsoft.com/office/drawing/2014/main" id="{398242D6-3A12-472A-A173-BCC997B27B89}"/>
              </a:ext>
            </a:extLst>
          </p:cNvPr>
          <p:cNvSpPr>
            <a:spLocks noGrp="1"/>
          </p:cNvSpPr>
          <p:nvPr>
            <p:ph type="dt" sz="half" idx="10"/>
          </p:nvPr>
        </p:nvSpPr>
        <p:spPr/>
        <p:txBody>
          <a:bodyPr/>
          <a:lstStyle/>
          <a:p>
            <a:fld id="{6526A4C5-F4C6-44F0-80FA-7D7F363485F3}" type="datetime4">
              <a:rPr lang="en-US" smtClean="0"/>
              <a:t>August 30, 2022</a:t>
            </a:fld>
            <a:endParaRPr lang="en-US" dirty="0"/>
          </a:p>
        </p:txBody>
      </p:sp>
      <p:pic>
        <p:nvPicPr>
          <p:cNvPr id="7" name="Picture 6" descr="f5.pdf">
            <a:extLst>
              <a:ext uri="{FF2B5EF4-FFF2-40B4-BE49-F238E27FC236}">
                <a16:creationId xmlns:a16="http://schemas.microsoft.com/office/drawing/2014/main" id="{7AA08895-D289-494D-860E-1B87AA7C069E}"/>
              </a:ext>
            </a:extLst>
          </p:cNvPr>
          <p:cNvPicPr>
            <a:picLocks noChangeAspect="1"/>
          </p:cNvPicPr>
          <p:nvPr/>
        </p:nvPicPr>
        <p:blipFill>
          <a:blip r:embed="rId2"/>
          <a:srcRect l="35294" t="22727" r="35294" b="34545"/>
          <a:stretch>
            <a:fillRect/>
          </a:stretch>
        </p:blipFill>
        <p:spPr>
          <a:xfrm>
            <a:off x="8817910" y="1505596"/>
            <a:ext cx="2627836" cy="4940316"/>
          </a:xfrm>
          <a:prstGeom prst="rect">
            <a:avLst/>
          </a:prstGeom>
          <a:ln w="22225">
            <a:solidFill>
              <a:schemeClr val="tx1"/>
            </a:solidFill>
          </a:ln>
        </p:spPr>
      </p:pic>
    </p:spTree>
    <p:extLst>
      <p:ext uri="{BB962C8B-B14F-4D97-AF65-F5344CB8AC3E}">
        <p14:creationId xmlns:p14="http://schemas.microsoft.com/office/powerpoint/2010/main" val="666532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C928E-F5E1-4A90-A967-CA6E03236ED2}"/>
              </a:ext>
            </a:extLst>
          </p:cNvPr>
          <p:cNvSpPr>
            <a:spLocks noGrp="1"/>
          </p:cNvSpPr>
          <p:nvPr>
            <p:ph type="title"/>
          </p:nvPr>
        </p:nvSpPr>
        <p:spPr/>
        <p:txBody>
          <a:bodyPr/>
          <a:lstStyle/>
          <a:p>
            <a:r>
              <a:rPr lang="en-US" dirty="0"/>
              <a:t>Transfer of Control via Interrupts</a:t>
            </a:r>
          </a:p>
        </p:txBody>
      </p:sp>
      <p:pic>
        <p:nvPicPr>
          <p:cNvPr id="6" name="Content Placeholder 5">
            <a:extLst>
              <a:ext uri="{FF2B5EF4-FFF2-40B4-BE49-F238E27FC236}">
                <a16:creationId xmlns:a16="http://schemas.microsoft.com/office/drawing/2014/main" id="{76DE3170-FA92-47D1-8062-CACFF2DD4DB5}"/>
              </a:ext>
            </a:extLst>
          </p:cNvPr>
          <p:cNvPicPr>
            <a:picLocks noGrp="1" noChangeAspect="1"/>
          </p:cNvPicPr>
          <p:nvPr>
            <p:ph idx="1"/>
          </p:nvPr>
        </p:nvPicPr>
        <p:blipFill>
          <a:blip r:embed="rId2"/>
          <a:stretch>
            <a:fillRect/>
          </a:stretch>
        </p:blipFill>
        <p:spPr>
          <a:xfrm>
            <a:off x="2833771" y="1790700"/>
            <a:ext cx="6525778" cy="4286250"/>
          </a:xfrm>
          <a:prstGeom prst="rect">
            <a:avLst/>
          </a:prstGeom>
        </p:spPr>
      </p:pic>
      <p:sp>
        <p:nvSpPr>
          <p:cNvPr id="4" name="Slide Number Placeholder 3">
            <a:extLst>
              <a:ext uri="{FF2B5EF4-FFF2-40B4-BE49-F238E27FC236}">
                <a16:creationId xmlns:a16="http://schemas.microsoft.com/office/drawing/2014/main" id="{1AEA44F1-49EF-4E68-8E2B-BF67A7F0BB61}"/>
              </a:ext>
            </a:extLst>
          </p:cNvPr>
          <p:cNvSpPr>
            <a:spLocks noGrp="1"/>
          </p:cNvSpPr>
          <p:nvPr>
            <p:ph type="sldNum" sz="quarter" idx="12"/>
          </p:nvPr>
        </p:nvSpPr>
        <p:spPr/>
        <p:txBody>
          <a:bodyPr/>
          <a:lstStyle/>
          <a:p>
            <a:fld id="{8330CF0F-2992-4812-A2BD-C038BC9AA5D1}" type="slidenum">
              <a:rPr lang="en-US" smtClean="0"/>
              <a:pPr/>
              <a:t>12</a:t>
            </a:fld>
            <a:endParaRPr lang="en-US" dirty="0"/>
          </a:p>
        </p:txBody>
      </p:sp>
      <p:sp>
        <p:nvSpPr>
          <p:cNvPr id="5" name="Date Placeholder 4">
            <a:extLst>
              <a:ext uri="{FF2B5EF4-FFF2-40B4-BE49-F238E27FC236}">
                <a16:creationId xmlns:a16="http://schemas.microsoft.com/office/drawing/2014/main" id="{911E5BC8-48BB-4BA6-9942-D887B8CD92EC}"/>
              </a:ext>
            </a:extLst>
          </p:cNvPr>
          <p:cNvSpPr>
            <a:spLocks noGrp="1"/>
          </p:cNvSpPr>
          <p:nvPr>
            <p:ph type="dt" sz="half" idx="10"/>
          </p:nvPr>
        </p:nvSpPr>
        <p:spPr/>
        <p:txBody>
          <a:bodyPr/>
          <a:lstStyle/>
          <a:p>
            <a:fld id="{6526A4C5-F4C6-44F0-80FA-7D7F363485F3}" type="datetime4">
              <a:rPr lang="en-US" smtClean="0"/>
              <a:t>August 30, 2022</a:t>
            </a:fld>
            <a:endParaRPr lang="en-US" dirty="0"/>
          </a:p>
        </p:txBody>
      </p:sp>
    </p:spTree>
    <p:extLst>
      <p:ext uri="{BB962C8B-B14F-4D97-AF65-F5344CB8AC3E}">
        <p14:creationId xmlns:p14="http://schemas.microsoft.com/office/powerpoint/2010/main" val="2164884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48420-B0DD-479A-AD99-6E177C2F2816}"/>
              </a:ext>
            </a:extLst>
          </p:cNvPr>
          <p:cNvSpPr>
            <a:spLocks noGrp="1"/>
          </p:cNvSpPr>
          <p:nvPr>
            <p:ph type="title"/>
          </p:nvPr>
        </p:nvSpPr>
        <p:spPr/>
        <p:txBody>
          <a:bodyPr/>
          <a:lstStyle/>
          <a:p>
            <a:r>
              <a:rPr lang="en-US" dirty="0"/>
              <a:t>Instruction Cycle with Interrupts</a:t>
            </a:r>
          </a:p>
        </p:txBody>
      </p:sp>
      <p:sp>
        <p:nvSpPr>
          <p:cNvPr id="3" name="Content Placeholder 2">
            <a:extLst>
              <a:ext uri="{FF2B5EF4-FFF2-40B4-BE49-F238E27FC236}">
                <a16:creationId xmlns:a16="http://schemas.microsoft.com/office/drawing/2014/main" id="{59F33B83-9513-4005-A571-7E14AAD234AF}"/>
              </a:ext>
            </a:extLst>
          </p:cNvPr>
          <p:cNvSpPr>
            <a:spLocks noGrp="1"/>
          </p:cNvSpPr>
          <p:nvPr>
            <p:ph idx="1"/>
          </p:nvPr>
        </p:nvSpPr>
        <p:spPr>
          <a:xfrm>
            <a:off x="965199" y="1505597"/>
            <a:ext cx="10388601" cy="2130374"/>
          </a:xfrm>
        </p:spPr>
        <p:txBody>
          <a:bodyPr>
            <a:normAutofit fontScale="85000" lnSpcReduction="10000"/>
          </a:bodyPr>
          <a:lstStyle/>
          <a:p>
            <a:pPr algn="just"/>
            <a:r>
              <a:rPr lang="en-US" sz="1800" b="0" i="0" u="none" strike="noStrike" baseline="0" dirty="0"/>
              <a:t>To accommodate interrupts, </a:t>
            </a:r>
            <a:r>
              <a:rPr lang="en-US" sz="1800" b="1" i="0" u="none" strike="noStrike" baseline="0" dirty="0">
                <a:solidFill>
                  <a:srgbClr val="FF0000"/>
                </a:solidFill>
              </a:rPr>
              <a:t>an </a:t>
            </a:r>
            <a:r>
              <a:rPr lang="en-US" sz="1800" b="1" i="1" u="none" strike="noStrike" baseline="0" dirty="0">
                <a:solidFill>
                  <a:srgbClr val="FF0000"/>
                </a:solidFill>
              </a:rPr>
              <a:t>interrupt stage </a:t>
            </a:r>
            <a:r>
              <a:rPr lang="en-US" sz="1800" b="1" i="0" u="none" strike="noStrike" baseline="0" dirty="0">
                <a:solidFill>
                  <a:srgbClr val="FF0000"/>
                </a:solidFill>
              </a:rPr>
              <a:t>is added to the instruction cycle</a:t>
            </a:r>
            <a:r>
              <a:rPr lang="en-US" sz="1800" b="0" i="0" u="none" strike="noStrike" baseline="0" dirty="0"/>
              <a:t>.</a:t>
            </a:r>
          </a:p>
          <a:p>
            <a:pPr algn="just"/>
            <a:r>
              <a:rPr lang="en-US" sz="1800" b="0" i="0" u="none" strike="noStrike" baseline="0" dirty="0"/>
              <a:t>In the interrupt stage, the processor checks to see if any interrupts have occurred, indicated by the presence of an </a:t>
            </a:r>
            <a:r>
              <a:rPr lang="en-US" sz="1800" b="1" i="0" u="none" strike="noStrike" baseline="0" dirty="0">
                <a:solidFill>
                  <a:schemeClr val="bg2">
                    <a:lumMod val="50000"/>
                    <a:lumOff val="50000"/>
                  </a:schemeClr>
                </a:solidFill>
              </a:rPr>
              <a:t>interrupt signal</a:t>
            </a:r>
            <a:r>
              <a:rPr lang="en-US" sz="1800" b="0" i="0" u="none" strike="noStrike" baseline="0" dirty="0"/>
              <a:t>.</a:t>
            </a:r>
          </a:p>
          <a:p>
            <a:pPr algn="just"/>
            <a:r>
              <a:rPr lang="en-US" sz="1800" b="0" i="0" u="none" strike="noStrike" baseline="0" dirty="0"/>
              <a:t>If no interrupts are pending, the processor proceeds to the fetch stage and fetches the next instruction of the current program. If an interrupt is pending, the processor suspends execution of the current program and executes </a:t>
            </a:r>
            <a:r>
              <a:rPr lang="en-US" sz="1800" b="1" i="0" u="none" strike="noStrike" baseline="0" dirty="0"/>
              <a:t>an </a:t>
            </a:r>
            <a:r>
              <a:rPr lang="en-US" sz="1800" b="1" i="1" u="none" strike="noStrike" baseline="0" dirty="0">
                <a:solidFill>
                  <a:schemeClr val="bg2">
                    <a:lumMod val="50000"/>
                    <a:lumOff val="50000"/>
                  </a:schemeClr>
                </a:solidFill>
              </a:rPr>
              <a:t>interrupt-handler </a:t>
            </a:r>
            <a:r>
              <a:rPr lang="en-US" sz="1800" b="1" i="0" u="none" strike="noStrike" baseline="0" dirty="0">
                <a:solidFill>
                  <a:schemeClr val="bg2">
                    <a:lumMod val="50000"/>
                    <a:lumOff val="50000"/>
                  </a:schemeClr>
                </a:solidFill>
              </a:rPr>
              <a:t>routine</a:t>
            </a:r>
            <a:r>
              <a:rPr lang="en-US" sz="1800" b="0" i="0" u="none" strike="noStrike" baseline="0" dirty="0"/>
              <a:t>.</a:t>
            </a:r>
          </a:p>
          <a:p>
            <a:pPr algn="just"/>
            <a:r>
              <a:rPr lang="en-US" sz="1800" b="0" i="0" u="none" strike="noStrike" baseline="0" dirty="0">
                <a:solidFill>
                  <a:srgbClr val="FF0000"/>
                </a:solidFill>
              </a:rPr>
              <a:t>The interrupt-handler routine is generally part of the OS</a:t>
            </a:r>
            <a:r>
              <a:rPr lang="en-US" sz="1800" dirty="0">
                <a:solidFill>
                  <a:srgbClr val="FF0000"/>
                </a:solidFill>
              </a:rPr>
              <a:t>,</a:t>
            </a:r>
            <a:r>
              <a:rPr lang="en-US" sz="1800" b="0" i="0" u="none" strike="noStrike" baseline="0" dirty="0"/>
              <a:t> that determines the nature of the interrupt and performs whatever actions are needed.</a:t>
            </a:r>
            <a:endParaRPr lang="en-US" dirty="0"/>
          </a:p>
        </p:txBody>
      </p:sp>
      <p:sp>
        <p:nvSpPr>
          <p:cNvPr id="4" name="Slide Number Placeholder 3">
            <a:extLst>
              <a:ext uri="{FF2B5EF4-FFF2-40B4-BE49-F238E27FC236}">
                <a16:creationId xmlns:a16="http://schemas.microsoft.com/office/drawing/2014/main" id="{58419AF9-F3DC-4A60-A904-161B5C6BEBBC}"/>
              </a:ext>
            </a:extLst>
          </p:cNvPr>
          <p:cNvSpPr>
            <a:spLocks noGrp="1"/>
          </p:cNvSpPr>
          <p:nvPr>
            <p:ph type="sldNum" sz="quarter" idx="12"/>
          </p:nvPr>
        </p:nvSpPr>
        <p:spPr/>
        <p:txBody>
          <a:bodyPr/>
          <a:lstStyle/>
          <a:p>
            <a:fld id="{8330CF0F-2992-4812-A2BD-C038BC9AA5D1}" type="slidenum">
              <a:rPr lang="en-US" smtClean="0"/>
              <a:pPr/>
              <a:t>13</a:t>
            </a:fld>
            <a:endParaRPr lang="en-US" dirty="0"/>
          </a:p>
        </p:txBody>
      </p:sp>
      <p:sp>
        <p:nvSpPr>
          <p:cNvPr id="5" name="Date Placeholder 4">
            <a:extLst>
              <a:ext uri="{FF2B5EF4-FFF2-40B4-BE49-F238E27FC236}">
                <a16:creationId xmlns:a16="http://schemas.microsoft.com/office/drawing/2014/main" id="{BE5010CB-1C49-493C-805A-E4B018667C49}"/>
              </a:ext>
            </a:extLst>
          </p:cNvPr>
          <p:cNvSpPr>
            <a:spLocks noGrp="1"/>
          </p:cNvSpPr>
          <p:nvPr>
            <p:ph type="dt" sz="half" idx="10"/>
          </p:nvPr>
        </p:nvSpPr>
        <p:spPr/>
        <p:txBody>
          <a:bodyPr/>
          <a:lstStyle/>
          <a:p>
            <a:fld id="{6526A4C5-F4C6-44F0-80FA-7D7F363485F3}" type="datetime4">
              <a:rPr lang="en-US" smtClean="0"/>
              <a:t>August 30, 2022</a:t>
            </a:fld>
            <a:endParaRPr lang="en-US" dirty="0"/>
          </a:p>
        </p:txBody>
      </p:sp>
      <p:pic>
        <p:nvPicPr>
          <p:cNvPr id="6" name="Picture 5">
            <a:extLst>
              <a:ext uri="{FF2B5EF4-FFF2-40B4-BE49-F238E27FC236}">
                <a16:creationId xmlns:a16="http://schemas.microsoft.com/office/drawing/2014/main" id="{F4D0C413-AD97-41BF-AF4D-2C26355070BB}"/>
              </a:ext>
            </a:extLst>
          </p:cNvPr>
          <p:cNvPicPr>
            <a:picLocks noChangeAspect="1"/>
          </p:cNvPicPr>
          <p:nvPr/>
        </p:nvPicPr>
        <p:blipFill>
          <a:blip r:embed="rId2"/>
          <a:stretch>
            <a:fillRect/>
          </a:stretch>
        </p:blipFill>
        <p:spPr>
          <a:xfrm>
            <a:off x="2457450" y="3429000"/>
            <a:ext cx="7448549" cy="2697589"/>
          </a:xfrm>
          <a:prstGeom prst="rect">
            <a:avLst/>
          </a:prstGeom>
        </p:spPr>
      </p:pic>
    </p:spTree>
    <p:extLst>
      <p:ext uri="{BB962C8B-B14F-4D97-AF65-F5344CB8AC3E}">
        <p14:creationId xmlns:p14="http://schemas.microsoft.com/office/powerpoint/2010/main" val="1560126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A4DF6-9FDB-468F-A62A-16C742530F9A}"/>
              </a:ext>
            </a:extLst>
          </p:cNvPr>
          <p:cNvSpPr>
            <a:spLocks noGrp="1"/>
          </p:cNvSpPr>
          <p:nvPr>
            <p:ph type="title"/>
          </p:nvPr>
        </p:nvSpPr>
        <p:spPr/>
        <p:txBody>
          <a:bodyPr/>
          <a:lstStyle/>
          <a:p>
            <a:r>
              <a:rPr lang="en-US" dirty="0"/>
              <a:t>Interrupt Processing</a:t>
            </a:r>
          </a:p>
        </p:txBody>
      </p:sp>
      <p:sp>
        <p:nvSpPr>
          <p:cNvPr id="4" name="Slide Number Placeholder 3">
            <a:extLst>
              <a:ext uri="{FF2B5EF4-FFF2-40B4-BE49-F238E27FC236}">
                <a16:creationId xmlns:a16="http://schemas.microsoft.com/office/drawing/2014/main" id="{3A7A2026-9ADB-4491-854E-A7DDF7EFE4D5}"/>
              </a:ext>
            </a:extLst>
          </p:cNvPr>
          <p:cNvSpPr>
            <a:spLocks noGrp="1"/>
          </p:cNvSpPr>
          <p:nvPr>
            <p:ph type="sldNum" sz="quarter" idx="12"/>
          </p:nvPr>
        </p:nvSpPr>
        <p:spPr/>
        <p:txBody>
          <a:bodyPr/>
          <a:lstStyle/>
          <a:p>
            <a:fld id="{8330CF0F-2992-4812-A2BD-C038BC9AA5D1}" type="slidenum">
              <a:rPr lang="en-US" smtClean="0"/>
              <a:pPr/>
              <a:t>14</a:t>
            </a:fld>
            <a:endParaRPr lang="en-US" dirty="0"/>
          </a:p>
        </p:txBody>
      </p:sp>
      <p:sp>
        <p:nvSpPr>
          <p:cNvPr id="5" name="Date Placeholder 4">
            <a:extLst>
              <a:ext uri="{FF2B5EF4-FFF2-40B4-BE49-F238E27FC236}">
                <a16:creationId xmlns:a16="http://schemas.microsoft.com/office/drawing/2014/main" id="{ED977AE7-21BB-4993-A6C5-A259F7A7FB12}"/>
              </a:ext>
            </a:extLst>
          </p:cNvPr>
          <p:cNvSpPr>
            <a:spLocks noGrp="1"/>
          </p:cNvSpPr>
          <p:nvPr>
            <p:ph type="dt" sz="half" idx="10"/>
          </p:nvPr>
        </p:nvSpPr>
        <p:spPr/>
        <p:txBody>
          <a:bodyPr/>
          <a:lstStyle/>
          <a:p>
            <a:fld id="{6526A4C5-F4C6-44F0-80FA-7D7F363485F3}" type="datetime4">
              <a:rPr lang="en-US" smtClean="0"/>
              <a:t>August 30, 2022</a:t>
            </a:fld>
            <a:endParaRPr lang="en-US" dirty="0"/>
          </a:p>
        </p:txBody>
      </p:sp>
      <p:pic>
        <p:nvPicPr>
          <p:cNvPr id="6" name="Picture 5">
            <a:extLst>
              <a:ext uri="{FF2B5EF4-FFF2-40B4-BE49-F238E27FC236}">
                <a16:creationId xmlns:a16="http://schemas.microsoft.com/office/drawing/2014/main" id="{C4DED306-4D44-45F1-BA19-9A901A7D2D04}"/>
              </a:ext>
            </a:extLst>
          </p:cNvPr>
          <p:cNvPicPr>
            <a:picLocks noChangeAspect="1"/>
          </p:cNvPicPr>
          <p:nvPr/>
        </p:nvPicPr>
        <p:blipFill>
          <a:blip r:embed="rId3"/>
          <a:stretch>
            <a:fillRect/>
          </a:stretch>
        </p:blipFill>
        <p:spPr>
          <a:xfrm>
            <a:off x="3634025" y="1115947"/>
            <a:ext cx="4427935" cy="5169728"/>
          </a:xfrm>
          <a:prstGeom prst="rect">
            <a:avLst/>
          </a:prstGeom>
        </p:spPr>
      </p:pic>
    </p:spTree>
    <p:extLst>
      <p:ext uri="{BB962C8B-B14F-4D97-AF65-F5344CB8AC3E}">
        <p14:creationId xmlns:p14="http://schemas.microsoft.com/office/powerpoint/2010/main" val="1778919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F9BCD-7695-4C10-9DC5-EC44C3DA4318}"/>
              </a:ext>
            </a:extLst>
          </p:cNvPr>
          <p:cNvSpPr>
            <a:spLocks noGrp="1"/>
          </p:cNvSpPr>
          <p:nvPr>
            <p:ph type="title"/>
          </p:nvPr>
        </p:nvSpPr>
        <p:spPr/>
        <p:txBody>
          <a:bodyPr/>
          <a:lstStyle/>
          <a:p>
            <a:r>
              <a:rPr lang="en-US" b="1" dirty="0"/>
              <a:t>Multiple Interrupts</a:t>
            </a:r>
          </a:p>
        </p:txBody>
      </p:sp>
      <p:sp>
        <p:nvSpPr>
          <p:cNvPr id="4" name="Slide Number Placeholder 3">
            <a:extLst>
              <a:ext uri="{FF2B5EF4-FFF2-40B4-BE49-F238E27FC236}">
                <a16:creationId xmlns:a16="http://schemas.microsoft.com/office/drawing/2014/main" id="{C1619A90-0280-4045-9C77-867E91114DAB}"/>
              </a:ext>
            </a:extLst>
          </p:cNvPr>
          <p:cNvSpPr>
            <a:spLocks noGrp="1"/>
          </p:cNvSpPr>
          <p:nvPr>
            <p:ph type="sldNum" sz="quarter" idx="12"/>
          </p:nvPr>
        </p:nvSpPr>
        <p:spPr/>
        <p:txBody>
          <a:bodyPr/>
          <a:lstStyle/>
          <a:p>
            <a:fld id="{8330CF0F-2992-4812-A2BD-C038BC9AA5D1}" type="slidenum">
              <a:rPr lang="en-US" smtClean="0"/>
              <a:pPr/>
              <a:t>15</a:t>
            </a:fld>
            <a:endParaRPr lang="en-US" dirty="0"/>
          </a:p>
        </p:txBody>
      </p:sp>
      <p:sp>
        <p:nvSpPr>
          <p:cNvPr id="5" name="Date Placeholder 4">
            <a:extLst>
              <a:ext uri="{FF2B5EF4-FFF2-40B4-BE49-F238E27FC236}">
                <a16:creationId xmlns:a16="http://schemas.microsoft.com/office/drawing/2014/main" id="{4BAFA549-1A14-46E3-9DAF-68AA1E105A57}"/>
              </a:ext>
            </a:extLst>
          </p:cNvPr>
          <p:cNvSpPr>
            <a:spLocks noGrp="1"/>
          </p:cNvSpPr>
          <p:nvPr>
            <p:ph type="dt" sz="half" idx="10"/>
          </p:nvPr>
        </p:nvSpPr>
        <p:spPr/>
        <p:txBody>
          <a:bodyPr/>
          <a:lstStyle/>
          <a:p>
            <a:fld id="{6526A4C5-F4C6-44F0-80FA-7D7F363485F3}" type="datetime4">
              <a:rPr lang="en-US" smtClean="0"/>
              <a:t>August 30, 2022</a:t>
            </a:fld>
            <a:endParaRPr lang="en-US" dirty="0"/>
          </a:p>
        </p:txBody>
      </p:sp>
      <p:graphicFrame>
        <p:nvGraphicFramePr>
          <p:cNvPr id="6" name="Content Placeholder 3">
            <a:extLst>
              <a:ext uri="{FF2B5EF4-FFF2-40B4-BE49-F238E27FC236}">
                <a16:creationId xmlns:a16="http://schemas.microsoft.com/office/drawing/2014/main" id="{E772B0B1-BDC8-4EC2-8A18-6C587DB43DB1}"/>
              </a:ext>
            </a:extLst>
          </p:cNvPr>
          <p:cNvGraphicFramePr>
            <a:graphicFrameLocks noGrp="1"/>
          </p:cNvGraphicFramePr>
          <p:nvPr>
            <p:ph idx="1"/>
            <p:extLst>
              <p:ext uri="{D42A27DB-BD31-4B8C-83A1-F6EECF244321}">
                <p14:modId xmlns:p14="http://schemas.microsoft.com/office/powerpoint/2010/main" val="3734268932"/>
              </p:ext>
            </p:extLst>
          </p:nvPr>
        </p:nvGraphicFramePr>
        <p:xfrm>
          <a:off x="965200" y="1504950"/>
          <a:ext cx="10388600" cy="4940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2707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A994A-2B46-4BAF-9A12-9BB72C365761}"/>
              </a:ext>
            </a:extLst>
          </p:cNvPr>
          <p:cNvSpPr>
            <a:spLocks noGrp="1"/>
          </p:cNvSpPr>
          <p:nvPr>
            <p:ph type="title"/>
          </p:nvPr>
        </p:nvSpPr>
        <p:spPr/>
        <p:txBody>
          <a:bodyPr/>
          <a:lstStyle/>
          <a:p>
            <a:r>
              <a:rPr lang="en-US" b="1" dirty="0"/>
              <a:t>Multiple Interrupts</a:t>
            </a:r>
            <a:endParaRPr lang="en-US" dirty="0"/>
          </a:p>
        </p:txBody>
      </p:sp>
      <p:sp>
        <p:nvSpPr>
          <p:cNvPr id="4" name="Slide Number Placeholder 3">
            <a:extLst>
              <a:ext uri="{FF2B5EF4-FFF2-40B4-BE49-F238E27FC236}">
                <a16:creationId xmlns:a16="http://schemas.microsoft.com/office/drawing/2014/main" id="{D2C2E36A-11A8-49DD-B4EC-8D4F72D1BCDD}"/>
              </a:ext>
            </a:extLst>
          </p:cNvPr>
          <p:cNvSpPr>
            <a:spLocks noGrp="1"/>
          </p:cNvSpPr>
          <p:nvPr>
            <p:ph type="sldNum" sz="quarter" idx="12"/>
          </p:nvPr>
        </p:nvSpPr>
        <p:spPr/>
        <p:txBody>
          <a:bodyPr/>
          <a:lstStyle/>
          <a:p>
            <a:fld id="{8330CF0F-2992-4812-A2BD-C038BC9AA5D1}" type="slidenum">
              <a:rPr lang="en-US" smtClean="0"/>
              <a:pPr/>
              <a:t>16</a:t>
            </a:fld>
            <a:endParaRPr lang="en-US" dirty="0"/>
          </a:p>
        </p:txBody>
      </p:sp>
      <p:sp>
        <p:nvSpPr>
          <p:cNvPr id="5" name="Date Placeholder 4">
            <a:extLst>
              <a:ext uri="{FF2B5EF4-FFF2-40B4-BE49-F238E27FC236}">
                <a16:creationId xmlns:a16="http://schemas.microsoft.com/office/drawing/2014/main" id="{F8A609E7-6C8D-42D2-A722-CF5E47CC5A24}"/>
              </a:ext>
            </a:extLst>
          </p:cNvPr>
          <p:cNvSpPr>
            <a:spLocks noGrp="1"/>
          </p:cNvSpPr>
          <p:nvPr>
            <p:ph type="dt" sz="half" idx="10"/>
          </p:nvPr>
        </p:nvSpPr>
        <p:spPr/>
        <p:txBody>
          <a:bodyPr/>
          <a:lstStyle/>
          <a:p>
            <a:fld id="{6526A4C5-F4C6-44F0-80FA-7D7F363485F3}" type="datetime4">
              <a:rPr lang="en-US" smtClean="0"/>
              <a:t>August 30, 2022</a:t>
            </a:fld>
            <a:endParaRPr lang="en-US" dirty="0"/>
          </a:p>
        </p:txBody>
      </p:sp>
      <p:pic>
        <p:nvPicPr>
          <p:cNvPr id="6" name="Picture 5">
            <a:extLst>
              <a:ext uri="{FF2B5EF4-FFF2-40B4-BE49-F238E27FC236}">
                <a16:creationId xmlns:a16="http://schemas.microsoft.com/office/drawing/2014/main" id="{F5BC48C8-73AC-476E-9DA4-383491BB8345}"/>
              </a:ext>
            </a:extLst>
          </p:cNvPr>
          <p:cNvPicPr>
            <a:picLocks noChangeAspect="1"/>
          </p:cNvPicPr>
          <p:nvPr/>
        </p:nvPicPr>
        <p:blipFill>
          <a:blip r:embed="rId2"/>
          <a:stretch>
            <a:fillRect/>
          </a:stretch>
        </p:blipFill>
        <p:spPr>
          <a:xfrm>
            <a:off x="330545" y="1296786"/>
            <a:ext cx="5522338" cy="4224588"/>
          </a:xfrm>
          <a:prstGeom prst="rect">
            <a:avLst/>
          </a:prstGeom>
        </p:spPr>
      </p:pic>
      <p:pic>
        <p:nvPicPr>
          <p:cNvPr id="7" name="Picture 6">
            <a:extLst>
              <a:ext uri="{FF2B5EF4-FFF2-40B4-BE49-F238E27FC236}">
                <a16:creationId xmlns:a16="http://schemas.microsoft.com/office/drawing/2014/main" id="{7363B8FD-8CBE-4741-A5A5-4ACD68BB5783}"/>
              </a:ext>
            </a:extLst>
          </p:cNvPr>
          <p:cNvPicPr>
            <a:picLocks noChangeAspect="1"/>
          </p:cNvPicPr>
          <p:nvPr/>
        </p:nvPicPr>
        <p:blipFill>
          <a:blip r:embed="rId3"/>
          <a:stretch>
            <a:fillRect/>
          </a:stretch>
        </p:blipFill>
        <p:spPr>
          <a:xfrm>
            <a:off x="6002201" y="1296786"/>
            <a:ext cx="5859253" cy="4379936"/>
          </a:xfrm>
          <a:prstGeom prst="rect">
            <a:avLst/>
          </a:prstGeom>
        </p:spPr>
      </p:pic>
      <p:cxnSp>
        <p:nvCxnSpPr>
          <p:cNvPr id="9" name="Straight Connector 8">
            <a:extLst>
              <a:ext uri="{FF2B5EF4-FFF2-40B4-BE49-F238E27FC236}">
                <a16:creationId xmlns:a16="http://schemas.microsoft.com/office/drawing/2014/main" id="{6C933181-A3A9-4F63-96A3-8356815DBA7C}"/>
              </a:ext>
            </a:extLst>
          </p:cNvPr>
          <p:cNvCxnSpPr>
            <a:cxnSpLocks/>
          </p:cNvCxnSpPr>
          <p:nvPr/>
        </p:nvCxnSpPr>
        <p:spPr>
          <a:xfrm>
            <a:off x="5960416" y="1699962"/>
            <a:ext cx="0" cy="4224588"/>
          </a:xfrm>
          <a:prstGeom prst="line">
            <a:avLst/>
          </a:prstGeom>
          <a:ln w="508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3487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53B47-4601-48E1-BC20-583D25719742}"/>
              </a:ext>
            </a:extLst>
          </p:cNvPr>
          <p:cNvSpPr>
            <a:spLocks noGrp="1"/>
          </p:cNvSpPr>
          <p:nvPr>
            <p:ph type="title"/>
          </p:nvPr>
        </p:nvSpPr>
        <p:spPr/>
        <p:txBody>
          <a:bodyPr/>
          <a:lstStyle/>
          <a:p>
            <a:r>
              <a:rPr lang="en-US" b="1" dirty="0"/>
              <a:t>Multiple Interrupts</a:t>
            </a:r>
            <a:endParaRPr lang="en-US" dirty="0"/>
          </a:p>
        </p:txBody>
      </p:sp>
      <p:sp>
        <p:nvSpPr>
          <p:cNvPr id="4" name="Slide Number Placeholder 3">
            <a:extLst>
              <a:ext uri="{FF2B5EF4-FFF2-40B4-BE49-F238E27FC236}">
                <a16:creationId xmlns:a16="http://schemas.microsoft.com/office/drawing/2014/main" id="{175AFBA8-6E91-4734-92EB-14316C162CB4}"/>
              </a:ext>
            </a:extLst>
          </p:cNvPr>
          <p:cNvSpPr>
            <a:spLocks noGrp="1"/>
          </p:cNvSpPr>
          <p:nvPr>
            <p:ph type="sldNum" sz="quarter" idx="12"/>
          </p:nvPr>
        </p:nvSpPr>
        <p:spPr/>
        <p:txBody>
          <a:bodyPr/>
          <a:lstStyle/>
          <a:p>
            <a:fld id="{8330CF0F-2992-4812-A2BD-C038BC9AA5D1}" type="slidenum">
              <a:rPr lang="en-US" smtClean="0"/>
              <a:pPr/>
              <a:t>17</a:t>
            </a:fld>
            <a:endParaRPr lang="en-US" dirty="0"/>
          </a:p>
        </p:txBody>
      </p:sp>
      <p:sp>
        <p:nvSpPr>
          <p:cNvPr id="5" name="Date Placeholder 4">
            <a:extLst>
              <a:ext uri="{FF2B5EF4-FFF2-40B4-BE49-F238E27FC236}">
                <a16:creationId xmlns:a16="http://schemas.microsoft.com/office/drawing/2014/main" id="{4824C3F7-68A1-41C2-A98B-E765190E8EA1}"/>
              </a:ext>
            </a:extLst>
          </p:cNvPr>
          <p:cNvSpPr>
            <a:spLocks noGrp="1"/>
          </p:cNvSpPr>
          <p:nvPr>
            <p:ph type="dt" sz="half" idx="10"/>
          </p:nvPr>
        </p:nvSpPr>
        <p:spPr/>
        <p:txBody>
          <a:bodyPr/>
          <a:lstStyle/>
          <a:p>
            <a:fld id="{6526A4C5-F4C6-44F0-80FA-7D7F363485F3}" type="datetime4">
              <a:rPr lang="en-US" smtClean="0"/>
              <a:t>August 30, 2022</a:t>
            </a:fld>
            <a:endParaRPr lang="en-US" dirty="0"/>
          </a:p>
        </p:txBody>
      </p:sp>
      <p:pic>
        <p:nvPicPr>
          <p:cNvPr id="7" name="Picture 6" descr="f13.pdf">
            <a:extLst>
              <a:ext uri="{FF2B5EF4-FFF2-40B4-BE49-F238E27FC236}">
                <a16:creationId xmlns:a16="http://schemas.microsoft.com/office/drawing/2014/main" id="{AD37B333-32BB-4DD2-9D9E-28963BB0B2B7}"/>
              </a:ext>
            </a:extLst>
          </p:cNvPr>
          <p:cNvPicPr>
            <a:picLocks noChangeAspect="1"/>
          </p:cNvPicPr>
          <p:nvPr/>
        </p:nvPicPr>
        <p:blipFill>
          <a:blip r:embed="rId2"/>
          <a:srcRect l="12727" t="12941" r="12727" b="14118"/>
          <a:stretch>
            <a:fillRect/>
          </a:stretch>
        </p:blipFill>
        <p:spPr>
          <a:xfrm>
            <a:off x="2927544" y="1329004"/>
            <a:ext cx="6972300" cy="5271650"/>
          </a:xfrm>
          <a:prstGeom prst="rect">
            <a:avLst/>
          </a:prstGeom>
        </p:spPr>
      </p:pic>
    </p:spTree>
    <p:extLst>
      <p:ext uri="{BB962C8B-B14F-4D97-AF65-F5344CB8AC3E}">
        <p14:creationId xmlns:p14="http://schemas.microsoft.com/office/powerpoint/2010/main" val="4189185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ADA55-F0C4-4798-931F-4AA938BA0759}"/>
              </a:ext>
            </a:extLst>
          </p:cNvPr>
          <p:cNvSpPr>
            <a:spLocks noGrp="1"/>
          </p:cNvSpPr>
          <p:nvPr>
            <p:ph type="title"/>
          </p:nvPr>
        </p:nvSpPr>
        <p:spPr/>
        <p:txBody>
          <a:bodyPr/>
          <a:lstStyle/>
          <a:p>
            <a:r>
              <a:rPr lang="en-US" b="1" dirty="0"/>
              <a:t>THE MEMORY HIERARCHY</a:t>
            </a:r>
          </a:p>
        </p:txBody>
      </p:sp>
      <p:sp>
        <p:nvSpPr>
          <p:cNvPr id="3" name="Content Placeholder 2">
            <a:extLst>
              <a:ext uri="{FF2B5EF4-FFF2-40B4-BE49-F238E27FC236}">
                <a16:creationId xmlns:a16="http://schemas.microsoft.com/office/drawing/2014/main" id="{E7157E63-9910-4F79-A26D-F6AFC1FC8831}"/>
              </a:ext>
            </a:extLst>
          </p:cNvPr>
          <p:cNvSpPr>
            <a:spLocks noGrp="1"/>
          </p:cNvSpPr>
          <p:nvPr>
            <p:ph idx="1"/>
          </p:nvPr>
        </p:nvSpPr>
        <p:spPr/>
        <p:txBody>
          <a:bodyPr>
            <a:normAutofit/>
          </a:bodyPr>
          <a:lstStyle/>
          <a:p>
            <a:pPr marL="0" indent="0" algn="l">
              <a:buNone/>
            </a:pPr>
            <a:r>
              <a:rPr lang="en-US" sz="1800" b="0" i="0" u="none" strike="noStrike" baseline="0" dirty="0"/>
              <a:t>The design constraints on a computer’s memory can be summed up by three questions:</a:t>
            </a:r>
          </a:p>
          <a:p>
            <a:pPr marL="0" indent="0" algn="l">
              <a:buNone/>
            </a:pPr>
            <a:endParaRPr lang="en-US" sz="1800" b="0" i="0" u="none" strike="noStrike" baseline="0" dirty="0"/>
          </a:p>
          <a:p>
            <a:pPr marL="0" indent="0">
              <a:buNone/>
            </a:pPr>
            <a:r>
              <a:rPr lang="en-US" b="1" i="0" u="none" strike="noStrike" baseline="0" dirty="0">
                <a:solidFill>
                  <a:srgbClr val="FF0000"/>
                </a:solidFill>
              </a:rPr>
              <a:t>How much? </a:t>
            </a:r>
            <a:r>
              <a:rPr lang="en-US" sz="2400" b="0" i="0" u="none" strike="noStrike" baseline="0" dirty="0"/>
              <a:t>. </a:t>
            </a:r>
            <a:r>
              <a:rPr lang="en-US" sz="1800" b="0" i="0" u="none" strike="noStrike" baseline="0" dirty="0"/>
              <a:t>If the capacity is there, applications will likely be developed to use it.</a:t>
            </a:r>
          </a:p>
          <a:p>
            <a:pPr marL="0" indent="0">
              <a:buNone/>
            </a:pPr>
            <a:endParaRPr lang="en-US" sz="1800" b="0" i="0" u="none" strike="noStrike" baseline="0" dirty="0"/>
          </a:p>
          <a:p>
            <a:pPr marL="0" indent="0" algn="l">
              <a:buNone/>
            </a:pPr>
            <a:r>
              <a:rPr lang="en-US" b="1" i="0" u="none" strike="noStrike" baseline="0" dirty="0">
                <a:solidFill>
                  <a:srgbClr val="FF0000"/>
                </a:solidFill>
              </a:rPr>
              <a:t>How fast? </a:t>
            </a:r>
            <a:r>
              <a:rPr lang="en-US" sz="1600" b="0" i="0" u="none" strike="noStrike" baseline="0" dirty="0"/>
              <a:t>easier to answer. To achieve greatest performance, the memory must be able to keep up with the processor.</a:t>
            </a:r>
          </a:p>
          <a:p>
            <a:pPr marL="0" indent="0" algn="l">
              <a:buNone/>
            </a:pPr>
            <a:endParaRPr lang="en-US" sz="1600" b="1" i="0" u="none" strike="noStrike" baseline="0" dirty="0">
              <a:solidFill>
                <a:srgbClr val="FF0000"/>
              </a:solidFill>
            </a:endParaRPr>
          </a:p>
          <a:p>
            <a:pPr marL="0" indent="0" algn="l">
              <a:buNone/>
            </a:pPr>
            <a:r>
              <a:rPr lang="en-US" b="1" i="0" u="none" strike="noStrike" baseline="0" dirty="0">
                <a:solidFill>
                  <a:srgbClr val="FF0000"/>
                </a:solidFill>
              </a:rPr>
              <a:t>How expensive?</a:t>
            </a:r>
            <a:r>
              <a:rPr lang="en-US" sz="2400" b="0" i="0" u="none" strike="noStrike" baseline="0" dirty="0"/>
              <a:t> </a:t>
            </a:r>
            <a:r>
              <a:rPr lang="en-US" sz="1600" b="0" i="0" u="none" strike="noStrike" baseline="0" dirty="0"/>
              <a:t>For a practical system, the cost of memory must be reasonable in relationship to other components.</a:t>
            </a:r>
            <a:endParaRPr lang="en-US" sz="1600" dirty="0"/>
          </a:p>
        </p:txBody>
      </p:sp>
      <p:sp>
        <p:nvSpPr>
          <p:cNvPr id="4" name="Slide Number Placeholder 3">
            <a:extLst>
              <a:ext uri="{FF2B5EF4-FFF2-40B4-BE49-F238E27FC236}">
                <a16:creationId xmlns:a16="http://schemas.microsoft.com/office/drawing/2014/main" id="{39E822C6-35E0-4898-838C-C25B19109FC5}"/>
              </a:ext>
            </a:extLst>
          </p:cNvPr>
          <p:cNvSpPr>
            <a:spLocks noGrp="1"/>
          </p:cNvSpPr>
          <p:nvPr>
            <p:ph type="sldNum" sz="quarter" idx="12"/>
          </p:nvPr>
        </p:nvSpPr>
        <p:spPr/>
        <p:txBody>
          <a:bodyPr/>
          <a:lstStyle/>
          <a:p>
            <a:fld id="{8330CF0F-2992-4812-A2BD-C038BC9AA5D1}" type="slidenum">
              <a:rPr lang="en-US" smtClean="0"/>
              <a:pPr/>
              <a:t>18</a:t>
            </a:fld>
            <a:endParaRPr lang="en-US" dirty="0"/>
          </a:p>
        </p:txBody>
      </p:sp>
      <p:sp>
        <p:nvSpPr>
          <p:cNvPr id="5" name="Date Placeholder 4">
            <a:extLst>
              <a:ext uri="{FF2B5EF4-FFF2-40B4-BE49-F238E27FC236}">
                <a16:creationId xmlns:a16="http://schemas.microsoft.com/office/drawing/2014/main" id="{114FF45F-E8CA-4A79-A7C7-EFBD6A40AAD4}"/>
              </a:ext>
            </a:extLst>
          </p:cNvPr>
          <p:cNvSpPr>
            <a:spLocks noGrp="1"/>
          </p:cNvSpPr>
          <p:nvPr>
            <p:ph type="dt" sz="half" idx="10"/>
          </p:nvPr>
        </p:nvSpPr>
        <p:spPr/>
        <p:txBody>
          <a:bodyPr/>
          <a:lstStyle/>
          <a:p>
            <a:fld id="{6526A4C5-F4C6-44F0-80FA-7D7F363485F3}" type="datetime4">
              <a:rPr lang="en-US" smtClean="0"/>
              <a:t>August 30, 2022</a:t>
            </a:fld>
            <a:endParaRPr lang="en-US" dirty="0"/>
          </a:p>
        </p:txBody>
      </p:sp>
    </p:spTree>
    <p:extLst>
      <p:ext uri="{BB962C8B-B14F-4D97-AF65-F5344CB8AC3E}">
        <p14:creationId xmlns:p14="http://schemas.microsoft.com/office/powerpoint/2010/main" val="3643458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DEA2-0CD8-40F8-8FA7-534CD0A27CAA}"/>
              </a:ext>
            </a:extLst>
          </p:cNvPr>
          <p:cNvSpPr>
            <a:spLocks noGrp="1"/>
          </p:cNvSpPr>
          <p:nvPr>
            <p:ph type="title"/>
          </p:nvPr>
        </p:nvSpPr>
        <p:spPr/>
        <p:txBody>
          <a:bodyPr/>
          <a:lstStyle/>
          <a:p>
            <a:r>
              <a:rPr lang="en-US" b="1" dirty="0"/>
              <a:t>THE MEMORY HIERARCHY</a:t>
            </a:r>
            <a:endParaRPr lang="en-US" dirty="0"/>
          </a:p>
        </p:txBody>
      </p:sp>
      <p:sp>
        <p:nvSpPr>
          <p:cNvPr id="3" name="Content Placeholder 2">
            <a:extLst>
              <a:ext uri="{FF2B5EF4-FFF2-40B4-BE49-F238E27FC236}">
                <a16:creationId xmlns:a16="http://schemas.microsoft.com/office/drawing/2014/main" id="{C929EB68-2146-4CFB-955D-C99AD470DC6D}"/>
              </a:ext>
            </a:extLst>
          </p:cNvPr>
          <p:cNvSpPr>
            <a:spLocks noGrp="1"/>
          </p:cNvSpPr>
          <p:nvPr>
            <p:ph idx="1"/>
          </p:nvPr>
        </p:nvSpPr>
        <p:spPr>
          <a:xfrm>
            <a:off x="965199" y="1505596"/>
            <a:ext cx="5930901" cy="4940317"/>
          </a:xfrm>
        </p:spPr>
        <p:txBody>
          <a:bodyPr>
            <a:normAutofit fontScale="92500" lnSpcReduction="20000"/>
          </a:bodyPr>
          <a:lstStyle/>
          <a:p>
            <a:pPr algn="l"/>
            <a:r>
              <a:rPr lang="en-US" sz="1800" b="0" i="0" u="none" strike="noStrike" baseline="0" dirty="0"/>
              <a:t>there is a trade-off among the three key characteristics of memory: namely, </a:t>
            </a:r>
            <a:r>
              <a:rPr lang="en-US" sz="1800" b="1" i="0" u="none" strike="noStrike" baseline="0" dirty="0">
                <a:solidFill>
                  <a:schemeClr val="bg2">
                    <a:lumMod val="50000"/>
                    <a:lumOff val="50000"/>
                  </a:schemeClr>
                </a:solidFill>
              </a:rPr>
              <a:t>capacity, access time, </a:t>
            </a:r>
            <a:r>
              <a:rPr lang="en-US" sz="1800" i="0" u="none" strike="noStrike" baseline="0" dirty="0"/>
              <a:t>and</a:t>
            </a:r>
            <a:r>
              <a:rPr lang="en-US" sz="1800" b="1" i="0" u="none" strike="noStrike" baseline="0" dirty="0">
                <a:solidFill>
                  <a:schemeClr val="bg2">
                    <a:lumMod val="50000"/>
                    <a:lumOff val="50000"/>
                  </a:schemeClr>
                </a:solidFill>
              </a:rPr>
              <a:t> cost.</a:t>
            </a:r>
          </a:p>
          <a:p>
            <a:pPr lvl="1"/>
            <a:r>
              <a:rPr lang="en-US" sz="1900" b="1" i="0" u="none" strike="noStrike" baseline="0" dirty="0">
                <a:solidFill>
                  <a:srgbClr val="FF0000"/>
                </a:solidFill>
              </a:rPr>
              <a:t>Faster access time, greater cost per bit</a:t>
            </a:r>
          </a:p>
          <a:p>
            <a:pPr lvl="1"/>
            <a:r>
              <a:rPr lang="en-US" sz="1900" b="1" i="0" u="none" strike="noStrike" baseline="0" dirty="0">
                <a:solidFill>
                  <a:srgbClr val="FF0000"/>
                </a:solidFill>
              </a:rPr>
              <a:t>Greater capacity, smaller cost per bit</a:t>
            </a:r>
          </a:p>
          <a:p>
            <a:pPr lvl="1"/>
            <a:r>
              <a:rPr lang="en-US" sz="1900" b="1" i="0" u="none" strike="noStrike" baseline="0" dirty="0">
                <a:solidFill>
                  <a:srgbClr val="FF0000"/>
                </a:solidFill>
              </a:rPr>
              <a:t>Greater capacity, slower access speed</a:t>
            </a:r>
            <a:endParaRPr lang="en-US" sz="1900" b="1" dirty="0">
              <a:solidFill>
                <a:srgbClr val="FF0000"/>
              </a:solidFill>
            </a:endParaRPr>
          </a:p>
          <a:p>
            <a:pPr algn="l"/>
            <a:r>
              <a:rPr lang="en-US" sz="1800" b="0" i="0" u="none" strike="noStrike" baseline="0" dirty="0"/>
              <a:t>The way out of this dilemma is to not rely on a single memory component or technology, but to employ a </a:t>
            </a:r>
            <a:r>
              <a:rPr lang="en-US" sz="1800" b="1" i="0" u="none" strike="noStrike" baseline="0" dirty="0">
                <a:solidFill>
                  <a:schemeClr val="bg2">
                    <a:lumMod val="50000"/>
                    <a:lumOff val="50000"/>
                  </a:schemeClr>
                </a:solidFill>
              </a:rPr>
              <a:t>memory hierarchy</a:t>
            </a:r>
            <a:r>
              <a:rPr lang="en-US" sz="1800" b="0" i="0" u="none" strike="noStrike" baseline="0" dirty="0"/>
              <a:t>.</a:t>
            </a:r>
          </a:p>
          <a:p>
            <a:pPr algn="l"/>
            <a:r>
              <a:rPr lang="en-US" sz="1800" b="0" i="0" u="none" strike="noStrike" baseline="0" dirty="0"/>
              <a:t>A typical hierarchy is shown. As one goes down the hierarchy, the following occur:</a:t>
            </a:r>
          </a:p>
          <a:p>
            <a:pPr lvl="1"/>
            <a:r>
              <a:rPr lang="en-US" sz="1400" b="1" i="0" u="none" strike="noStrike" baseline="0" dirty="0">
                <a:solidFill>
                  <a:schemeClr val="bg2">
                    <a:lumMod val="50000"/>
                    <a:lumOff val="50000"/>
                  </a:schemeClr>
                </a:solidFill>
              </a:rPr>
              <a:t>Decreasing cost per bit</a:t>
            </a:r>
          </a:p>
          <a:p>
            <a:pPr lvl="1"/>
            <a:r>
              <a:rPr lang="en-US" sz="1400" b="1" i="0" u="none" strike="noStrike" baseline="0" dirty="0">
                <a:solidFill>
                  <a:schemeClr val="bg2">
                    <a:lumMod val="50000"/>
                    <a:lumOff val="50000"/>
                  </a:schemeClr>
                </a:solidFill>
              </a:rPr>
              <a:t>Increasing capacity</a:t>
            </a:r>
          </a:p>
          <a:p>
            <a:pPr lvl="1"/>
            <a:r>
              <a:rPr lang="en-US" sz="1400" b="1" i="0" u="none" strike="noStrike" baseline="0" dirty="0">
                <a:solidFill>
                  <a:schemeClr val="bg2">
                    <a:lumMod val="50000"/>
                    <a:lumOff val="50000"/>
                  </a:schemeClr>
                </a:solidFill>
              </a:rPr>
              <a:t>Increasing access time</a:t>
            </a:r>
          </a:p>
          <a:p>
            <a:pPr lvl="1"/>
            <a:r>
              <a:rPr lang="en-US" sz="1400" b="1" i="0" u="none" strike="noStrike" baseline="0" dirty="0">
                <a:solidFill>
                  <a:schemeClr val="bg2">
                    <a:lumMod val="50000"/>
                    <a:lumOff val="50000"/>
                  </a:schemeClr>
                </a:solidFill>
              </a:rPr>
              <a:t>Decreasing frequency of access to the memory by the processor</a:t>
            </a:r>
          </a:p>
          <a:p>
            <a:pPr algn="l"/>
            <a:r>
              <a:rPr lang="en-US" sz="1800" b="1" i="0" u="none" strike="noStrike" baseline="0" dirty="0">
                <a:solidFill>
                  <a:srgbClr val="FF0000"/>
                </a:solidFill>
              </a:rPr>
              <a:t>The key to the success of this organization is the decreasing frequency of access at lower levels.</a:t>
            </a:r>
            <a:endParaRPr lang="en-US" b="1" dirty="0">
              <a:solidFill>
                <a:srgbClr val="FF0000"/>
              </a:solidFill>
            </a:endParaRPr>
          </a:p>
        </p:txBody>
      </p:sp>
      <p:sp>
        <p:nvSpPr>
          <p:cNvPr id="4" name="Slide Number Placeholder 3">
            <a:extLst>
              <a:ext uri="{FF2B5EF4-FFF2-40B4-BE49-F238E27FC236}">
                <a16:creationId xmlns:a16="http://schemas.microsoft.com/office/drawing/2014/main" id="{48020256-E3DB-4B13-B4F3-7054184BB2F7}"/>
              </a:ext>
            </a:extLst>
          </p:cNvPr>
          <p:cNvSpPr>
            <a:spLocks noGrp="1"/>
          </p:cNvSpPr>
          <p:nvPr>
            <p:ph type="sldNum" sz="quarter" idx="12"/>
          </p:nvPr>
        </p:nvSpPr>
        <p:spPr/>
        <p:txBody>
          <a:bodyPr/>
          <a:lstStyle/>
          <a:p>
            <a:fld id="{8330CF0F-2992-4812-A2BD-C038BC9AA5D1}" type="slidenum">
              <a:rPr lang="en-US" smtClean="0"/>
              <a:pPr/>
              <a:t>19</a:t>
            </a:fld>
            <a:endParaRPr lang="en-US" dirty="0"/>
          </a:p>
        </p:txBody>
      </p:sp>
      <p:sp>
        <p:nvSpPr>
          <p:cNvPr id="5" name="Date Placeholder 4">
            <a:extLst>
              <a:ext uri="{FF2B5EF4-FFF2-40B4-BE49-F238E27FC236}">
                <a16:creationId xmlns:a16="http://schemas.microsoft.com/office/drawing/2014/main" id="{67614C90-C6DE-4DFE-803F-0B7AF26ED42D}"/>
              </a:ext>
            </a:extLst>
          </p:cNvPr>
          <p:cNvSpPr>
            <a:spLocks noGrp="1"/>
          </p:cNvSpPr>
          <p:nvPr>
            <p:ph type="dt" sz="half" idx="10"/>
          </p:nvPr>
        </p:nvSpPr>
        <p:spPr/>
        <p:txBody>
          <a:bodyPr/>
          <a:lstStyle/>
          <a:p>
            <a:fld id="{6526A4C5-F4C6-44F0-80FA-7D7F363485F3}" type="datetime4">
              <a:rPr lang="en-US" smtClean="0"/>
              <a:t>August 30, 2022</a:t>
            </a:fld>
            <a:endParaRPr lang="en-US" dirty="0"/>
          </a:p>
        </p:txBody>
      </p:sp>
      <p:pic>
        <p:nvPicPr>
          <p:cNvPr id="6" name="Picture 5">
            <a:extLst>
              <a:ext uri="{FF2B5EF4-FFF2-40B4-BE49-F238E27FC236}">
                <a16:creationId xmlns:a16="http://schemas.microsoft.com/office/drawing/2014/main" id="{AA6AEF7F-9C2D-4A68-AF29-27DAAD4EB257}"/>
              </a:ext>
            </a:extLst>
          </p:cNvPr>
          <p:cNvPicPr>
            <a:picLocks noChangeAspect="1"/>
          </p:cNvPicPr>
          <p:nvPr/>
        </p:nvPicPr>
        <p:blipFill>
          <a:blip r:embed="rId2"/>
          <a:stretch>
            <a:fillRect/>
          </a:stretch>
        </p:blipFill>
        <p:spPr>
          <a:xfrm>
            <a:off x="6716355" y="1544717"/>
            <a:ext cx="4637445" cy="4457700"/>
          </a:xfrm>
          <a:prstGeom prst="rect">
            <a:avLst/>
          </a:prstGeom>
        </p:spPr>
      </p:pic>
    </p:spTree>
    <p:extLst>
      <p:ext uri="{BB962C8B-B14F-4D97-AF65-F5344CB8AC3E}">
        <p14:creationId xmlns:p14="http://schemas.microsoft.com/office/powerpoint/2010/main" val="576811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078D5-762C-41AF-82D9-2783C9693606}"/>
              </a:ext>
            </a:extLst>
          </p:cNvPr>
          <p:cNvSpPr>
            <a:spLocks noGrp="1"/>
          </p:cNvSpPr>
          <p:nvPr>
            <p:ph type="title"/>
          </p:nvPr>
        </p:nvSpPr>
        <p:spPr/>
        <p:txBody>
          <a:bodyPr>
            <a:normAutofit fontScale="90000"/>
          </a:bodyPr>
          <a:lstStyle/>
          <a:p>
            <a:r>
              <a:rPr lang="en-US" dirty="0"/>
              <a:t>Need to understand computer </a:t>
            </a:r>
            <a:r>
              <a:rPr lang="en-US"/>
              <a:t>system components</a:t>
            </a:r>
            <a:endParaRPr lang="en-US" dirty="0"/>
          </a:p>
        </p:txBody>
      </p:sp>
      <p:sp>
        <p:nvSpPr>
          <p:cNvPr id="3" name="Content Placeholder 2">
            <a:extLst>
              <a:ext uri="{FF2B5EF4-FFF2-40B4-BE49-F238E27FC236}">
                <a16:creationId xmlns:a16="http://schemas.microsoft.com/office/drawing/2014/main" id="{58A5868A-0562-4FAF-81E0-BBC6380BAF58}"/>
              </a:ext>
            </a:extLst>
          </p:cNvPr>
          <p:cNvSpPr>
            <a:spLocks noGrp="1"/>
          </p:cNvSpPr>
          <p:nvPr>
            <p:ph idx="1"/>
          </p:nvPr>
        </p:nvSpPr>
        <p:spPr/>
        <p:txBody>
          <a:bodyPr>
            <a:normAutofit/>
          </a:bodyPr>
          <a:lstStyle/>
          <a:p>
            <a:pPr algn="just"/>
            <a:r>
              <a:rPr lang="en-US" sz="2800" b="0" i="0" u="none" strike="noStrike" baseline="0" dirty="0"/>
              <a:t>As an Operating System manages hardware </a:t>
            </a:r>
            <a:r>
              <a:rPr lang="en-US" sz="2800" dirty="0"/>
              <a:t>resources in order to provide service to computer system users. It is therefore important </a:t>
            </a:r>
            <a:r>
              <a:rPr lang="en-US" sz="2800" b="0" i="0" u="none" strike="noStrike" baseline="0" dirty="0"/>
              <a:t>to have some understanding of the underlying computer system hardware before we begin our examination of operating systems.</a:t>
            </a:r>
            <a:endParaRPr lang="en-US" sz="3600" dirty="0"/>
          </a:p>
        </p:txBody>
      </p:sp>
      <p:sp>
        <p:nvSpPr>
          <p:cNvPr id="4" name="Slide Number Placeholder 3">
            <a:extLst>
              <a:ext uri="{FF2B5EF4-FFF2-40B4-BE49-F238E27FC236}">
                <a16:creationId xmlns:a16="http://schemas.microsoft.com/office/drawing/2014/main" id="{AB1A8560-A03E-4A62-AC5B-E41D026435DA}"/>
              </a:ext>
            </a:extLst>
          </p:cNvPr>
          <p:cNvSpPr>
            <a:spLocks noGrp="1"/>
          </p:cNvSpPr>
          <p:nvPr>
            <p:ph type="sldNum" sz="quarter" idx="12"/>
          </p:nvPr>
        </p:nvSpPr>
        <p:spPr/>
        <p:txBody>
          <a:bodyPr/>
          <a:lstStyle/>
          <a:p>
            <a:fld id="{8330CF0F-2992-4812-A2BD-C038BC9AA5D1}" type="slidenum">
              <a:rPr lang="en-US" smtClean="0"/>
              <a:pPr/>
              <a:t>2</a:t>
            </a:fld>
            <a:endParaRPr lang="en-US" dirty="0"/>
          </a:p>
        </p:txBody>
      </p:sp>
      <p:sp>
        <p:nvSpPr>
          <p:cNvPr id="5" name="Date Placeholder 4">
            <a:extLst>
              <a:ext uri="{FF2B5EF4-FFF2-40B4-BE49-F238E27FC236}">
                <a16:creationId xmlns:a16="http://schemas.microsoft.com/office/drawing/2014/main" id="{DF41A7F5-A21A-43D8-89FC-2E8CDE46ABAF}"/>
              </a:ext>
            </a:extLst>
          </p:cNvPr>
          <p:cNvSpPr>
            <a:spLocks noGrp="1"/>
          </p:cNvSpPr>
          <p:nvPr>
            <p:ph type="dt" sz="half" idx="10"/>
          </p:nvPr>
        </p:nvSpPr>
        <p:spPr/>
        <p:txBody>
          <a:bodyPr/>
          <a:lstStyle/>
          <a:p>
            <a:fld id="{6526A4C5-F4C6-44F0-80FA-7D7F363485F3}" type="datetime4">
              <a:rPr lang="en-US" smtClean="0"/>
              <a:t>August 30, 2022</a:t>
            </a:fld>
            <a:endParaRPr lang="en-US" dirty="0"/>
          </a:p>
        </p:txBody>
      </p:sp>
    </p:spTree>
    <p:extLst>
      <p:ext uri="{BB962C8B-B14F-4D97-AF65-F5344CB8AC3E}">
        <p14:creationId xmlns:p14="http://schemas.microsoft.com/office/powerpoint/2010/main" val="1465291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3E30F-2B77-478F-B203-26721039CD42}"/>
              </a:ext>
            </a:extLst>
          </p:cNvPr>
          <p:cNvSpPr>
            <a:spLocks noGrp="1"/>
          </p:cNvSpPr>
          <p:nvPr>
            <p:ph type="title"/>
          </p:nvPr>
        </p:nvSpPr>
        <p:spPr/>
        <p:txBody>
          <a:bodyPr>
            <a:normAutofit fontScale="90000"/>
          </a:bodyPr>
          <a:lstStyle/>
          <a:p>
            <a:r>
              <a:rPr lang="en-US" b="1" dirty="0"/>
              <a:t>locality of reference</a:t>
            </a:r>
            <a:br>
              <a:rPr lang="en-US" b="1" dirty="0"/>
            </a:br>
            <a:r>
              <a:rPr lang="en-US" b="1" dirty="0"/>
              <a:t>principle</a:t>
            </a:r>
          </a:p>
        </p:txBody>
      </p:sp>
      <p:sp>
        <p:nvSpPr>
          <p:cNvPr id="3" name="Content Placeholder 2">
            <a:extLst>
              <a:ext uri="{FF2B5EF4-FFF2-40B4-BE49-F238E27FC236}">
                <a16:creationId xmlns:a16="http://schemas.microsoft.com/office/drawing/2014/main" id="{21247D19-0163-49E3-9B98-DC6E8F69F461}"/>
              </a:ext>
            </a:extLst>
          </p:cNvPr>
          <p:cNvSpPr>
            <a:spLocks noGrp="1"/>
          </p:cNvSpPr>
          <p:nvPr>
            <p:ph idx="1"/>
          </p:nvPr>
        </p:nvSpPr>
        <p:spPr/>
        <p:txBody>
          <a:bodyPr/>
          <a:lstStyle/>
          <a:p>
            <a:pPr algn="just"/>
            <a:r>
              <a:rPr lang="en-US" sz="1800" b="0" i="0" u="none" strike="noStrike" baseline="0" dirty="0"/>
              <a:t>During the course of execution of a program, memory references by the processor, for </a:t>
            </a:r>
            <a:r>
              <a:rPr lang="en-US" sz="1800" b="1" i="0" u="none" strike="noStrike" baseline="0" dirty="0"/>
              <a:t>both instructions and data, tend to cluster</a:t>
            </a:r>
            <a:r>
              <a:rPr lang="en-US" sz="1800" b="0" i="0" u="none" strike="noStrike" baseline="0" dirty="0"/>
              <a:t>.</a:t>
            </a:r>
          </a:p>
          <a:p>
            <a:pPr algn="just"/>
            <a:r>
              <a:rPr lang="en-US" sz="1800" b="0" i="0" u="none" strike="noStrike" baseline="0" dirty="0"/>
              <a:t>Programs typically contain a number of iterative loops and subroutines. Once a loop or subroutine is entered, there are repeated references to a small set of instructions.</a:t>
            </a:r>
          </a:p>
          <a:p>
            <a:pPr algn="just"/>
            <a:r>
              <a:rPr lang="en-US" sz="1800" b="0" i="0" u="none" strike="noStrike" baseline="0" dirty="0"/>
              <a:t>Similarly, operations on tables and arrays involve access to a clustered set of data bytes. Over a long period of time, the clusters in use change, but over a short period of time, the processor is primarily working with fixed clusters of memory references.</a:t>
            </a:r>
            <a:endParaRPr lang="en-US" dirty="0"/>
          </a:p>
        </p:txBody>
      </p:sp>
      <p:sp>
        <p:nvSpPr>
          <p:cNvPr id="4" name="Slide Number Placeholder 3">
            <a:extLst>
              <a:ext uri="{FF2B5EF4-FFF2-40B4-BE49-F238E27FC236}">
                <a16:creationId xmlns:a16="http://schemas.microsoft.com/office/drawing/2014/main" id="{2B807CF4-D104-4E4A-B266-FBC1407712A0}"/>
              </a:ext>
            </a:extLst>
          </p:cNvPr>
          <p:cNvSpPr>
            <a:spLocks noGrp="1"/>
          </p:cNvSpPr>
          <p:nvPr>
            <p:ph type="sldNum" sz="quarter" idx="12"/>
          </p:nvPr>
        </p:nvSpPr>
        <p:spPr/>
        <p:txBody>
          <a:bodyPr/>
          <a:lstStyle/>
          <a:p>
            <a:fld id="{8330CF0F-2992-4812-A2BD-C038BC9AA5D1}" type="slidenum">
              <a:rPr lang="en-US" smtClean="0"/>
              <a:pPr/>
              <a:t>20</a:t>
            </a:fld>
            <a:endParaRPr lang="en-US" dirty="0"/>
          </a:p>
        </p:txBody>
      </p:sp>
      <p:sp>
        <p:nvSpPr>
          <p:cNvPr id="5" name="Date Placeholder 4">
            <a:extLst>
              <a:ext uri="{FF2B5EF4-FFF2-40B4-BE49-F238E27FC236}">
                <a16:creationId xmlns:a16="http://schemas.microsoft.com/office/drawing/2014/main" id="{C76D8DB7-7ED0-45C4-A5B2-355B85503324}"/>
              </a:ext>
            </a:extLst>
          </p:cNvPr>
          <p:cNvSpPr>
            <a:spLocks noGrp="1"/>
          </p:cNvSpPr>
          <p:nvPr>
            <p:ph type="dt" sz="half" idx="10"/>
          </p:nvPr>
        </p:nvSpPr>
        <p:spPr/>
        <p:txBody>
          <a:bodyPr/>
          <a:lstStyle/>
          <a:p>
            <a:fld id="{6526A4C5-F4C6-44F0-80FA-7D7F363485F3}" type="datetime4">
              <a:rPr lang="en-US" smtClean="0"/>
              <a:t>August 30, 2022</a:t>
            </a:fld>
            <a:endParaRPr lang="en-US" dirty="0"/>
          </a:p>
        </p:txBody>
      </p:sp>
    </p:spTree>
    <p:extLst>
      <p:ext uri="{BB962C8B-B14F-4D97-AF65-F5344CB8AC3E}">
        <p14:creationId xmlns:p14="http://schemas.microsoft.com/office/powerpoint/2010/main" val="2549983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1EBC5-36C3-4084-B1EE-2319060C65FF}"/>
              </a:ext>
            </a:extLst>
          </p:cNvPr>
          <p:cNvSpPr>
            <a:spLocks noGrp="1"/>
          </p:cNvSpPr>
          <p:nvPr>
            <p:ph type="title"/>
          </p:nvPr>
        </p:nvSpPr>
        <p:spPr/>
        <p:txBody>
          <a:bodyPr/>
          <a:lstStyle/>
          <a:p>
            <a:r>
              <a:rPr lang="en-US" dirty="0"/>
              <a:t>Secondary memory</a:t>
            </a:r>
          </a:p>
        </p:txBody>
      </p:sp>
      <p:sp>
        <p:nvSpPr>
          <p:cNvPr id="3" name="Content Placeholder 2">
            <a:extLst>
              <a:ext uri="{FF2B5EF4-FFF2-40B4-BE49-F238E27FC236}">
                <a16:creationId xmlns:a16="http://schemas.microsoft.com/office/drawing/2014/main" id="{E284236C-23EA-4646-954E-568879779A77}"/>
              </a:ext>
            </a:extLst>
          </p:cNvPr>
          <p:cNvSpPr>
            <a:spLocks noGrp="1"/>
          </p:cNvSpPr>
          <p:nvPr>
            <p:ph idx="1"/>
          </p:nvPr>
        </p:nvSpPr>
        <p:spPr/>
        <p:txBody>
          <a:bodyPr/>
          <a:lstStyle/>
          <a:p>
            <a:pPr lvl="0" algn="just"/>
            <a:r>
              <a:rPr lang="en-US" b="1" i="0" dirty="0"/>
              <a:t>Also referred to as </a:t>
            </a:r>
            <a:r>
              <a:rPr lang="en-US" b="1" i="0" dirty="0">
                <a:solidFill>
                  <a:schemeClr val="bg2">
                    <a:lumMod val="50000"/>
                    <a:lumOff val="50000"/>
                  </a:schemeClr>
                </a:solidFill>
              </a:rPr>
              <a:t>auxiliary memory</a:t>
            </a:r>
          </a:p>
          <a:p>
            <a:pPr lvl="1" algn="just"/>
            <a:r>
              <a:rPr lang="en-US" b="1" i="0" dirty="0"/>
              <a:t>external</a:t>
            </a:r>
          </a:p>
          <a:p>
            <a:pPr lvl="1" algn="just"/>
            <a:r>
              <a:rPr lang="en-US" b="1" i="0" dirty="0"/>
              <a:t>nonvolatile</a:t>
            </a:r>
          </a:p>
          <a:p>
            <a:pPr lvl="1" algn="just"/>
            <a:r>
              <a:rPr lang="en-US" b="1" i="0" dirty="0"/>
              <a:t>used to store program and data files</a:t>
            </a:r>
          </a:p>
          <a:p>
            <a:pPr lvl="1" algn="just"/>
            <a:r>
              <a:rPr lang="en-US" b="1" dirty="0"/>
              <a:t>Example is Hard Disk</a:t>
            </a:r>
          </a:p>
          <a:p>
            <a:pPr lvl="1" algn="just"/>
            <a:endParaRPr lang="en-US" b="1" i="0" dirty="0"/>
          </a:p>
          <a:p>
            <a:pPr algn="just"/>
            <a:r>
              <a:rPr lang="en-US" sz="2000" b="0" i="0" u="none" strike="noStrike" baseline="0" dirty="0"/>
              <a:t>A hard disk is also used to provide an extension to main memory known as </a:t>
            </a:r>
            <a:r>
              <a:rPr lang="en-US" sz="2000" b="1" i="0" u="none" strike="noStrike" baseline="0" dirty="0">
                <a:solidFill>
                  <a:schemeClr val="bg2">
                    <a:lumMod val="50000"/>
                    <a:lumOff val="50000"/>
                  </a:schemeClr>
                </a:solidFill>
              </a:rPr>
              <a:t>virtual memory</a:t>
            </a:r>
          </a:p>
          <a:p>
            <a:pPr algn="just"/>
            <a:r>
              <a:rPr lang="en-US" sz="2000" b="0" i="0" u="none" strike="noStrike" baseline="0" dirty="0"/>
              <a:t>Additional levels can be effectively added to the hierarchy in software. For example, a portion of main memory can be used as a buffer to temporarily hold data that are to be read out to disk. Such a technique, sometimes referred to as a </a:t>
            </a:r>
            <a:r>
              <a:rPr lang="en-US" sz="2000" b="1" i="0" u="none" strike="noStrike" baseline="0" dirty="0">
                <a:solidFill>
                  <a:schemeClr val="bg2">
                    <a:lumMod val="50000"/>
                    <a:lumOff val="50000"/>
                  </a:schemeClr>
                </a:solidFill>
              </a:rPr>
              <a:t>disk cache</a:t>
            </a:r>
            <a:endParaRPr lang="en-US" sz="2800" b="1" dirty="0">
              <a:solidFill>
                <a:schemeClr val="bg2">
                  <a:lumMod val="50000"/>
                  <a:lumOff val="50000"/>
                </a:schemeClr>
              </a:solidFill>
            </a:endParaRPr>
          </a:p>
        </p:txBody>
      </p:sp>
      <p:sp>
        <p:nvSpPr>
          <p:cNvPr id="4" name="Slide Number Placeholder 3">
            <a:extLst>
              <a:ext uri="{FF2B5EF4-FFF2-40B4-BE49-F238E27FC236}">
                <a16:creationId xmlns:a16="http://schemas.microsoft.com/office/drawing/2014/main" id="{CF268A74-3A11-4ACA-BDC1-E5E457BB4A01}"/>
              </a:ext>
            </a:extLst>
          </p:cNvPr>
          <p:cNvSpPr>
            <a:spLocks noGrp="1"/>
          </p:cNvSpPr>
          <p:nvPr>
            <p:ph type="sldNum" sz="quarter" idx="12"/>
          </p:nvPr>
        </p:nvSpPr>
        <p:spPr/>
        <p:txBody>
          <a:bodyPr/>
          <a:lstStyle/>
          <a:p>
            <a:fld id="{8330CF0F-2992-4812-A2BD-C038BC9AA5D1}" type="slidenum">
              <a:rPr lang="en-US" smtClean="0"/>
              <a:pPr/>
              <a:t>21</a:t>
            </a:fld>
            <a:endParaRPr lang="en-US" dirty="0"/>
          </a:p>
        </p:txBody>
      </p:sp>
      <p:sp>
        <p:nvSpPr>
          <p:cNvPr id="5" name="Date Placeholder 4">
            <a:extLst>
              <a:ext uri="{FF2B5EF4-FFF2-40B4-BE49-F238E27FC236}">
                <a16:creationId xmlns:a16="http://schemas.microsoft.com/office/drawing/2014/main" id="{ECBDDA71-A4E9-4644-9752-5304F225E0EE}"/>
              </a:ext>
            </a:extLst>
          </p:cNvPr>
          <p:cNvSpPr>
            <a:spLocks noGrp="1"/>
          </p:cNvSpPr>
          <p:nvPr>
            <p:ph type="dt" sz="half" idx="10"/>
          </p:nvPr>
        </p:nvSpPr>
        <p:spPr/>
        <p:txBody>
          <a:bodyPr/>
          <a:lstStyle/>
          <a:p>
            <a:fld id="{6526A4C5-F4C6-44F0-80FA-7D7F363485F3}" type="datetime4">
              <a:rPr lang="en-US" smtClean="0"/>
              <a:t>August 30, 2022</a:t>
            </a:fld>
            <a:endParaRPr lang="en-US" dirty="0"/>
          </a:p>
        </p:txBody>
      </p:sp>
    </p:spTree>
    <p:extLst>
      <p:ext uri="{BB962C8B-B14F-4D97-AF65-F5344CB8AC3E}">
        <p14:creationId xmlns:p14="http://schemas.microsoft.com/office/powerpoint/2010/main" val="12597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DC917-8824-4C55-8C53-20FFF7051F2E}"/>
              </a:ext>
            </a:extLst>
          </p:cNvPr>
          <p:cNvSpPr>
            <a:spLocks noGrp="1"/>
          </p:cNvSpPr>
          <p:nvPr>
            <p:ph type="title"/>
          </p:nvPr>
        </p:nvSpPr>
        <p:spPr/>
        <p:txBody>
          <a:bodyPr/>
          <a:lstStyle/>
          <a:p>
            <a:r>
              <a:rPr lang="en-US" dirty="0"/>
              <a:t>Cache memory</a:t>
            </a:r>
          </a:p>
        </p:txBody>
      </p:sp>
      <p:sp>
        <p:nvSpPr>
          <p:cNvPr id="3" name="Content Placeholder 2">
            <a:extLst>
              <a:ext uri="{FF2B5EF4-FFF2-40B4-BE49-F238E27FC236}">
                <a16:creationId xmlns:a16="http://schemas.microsoft.com/office/drawing/2014/main" id="{D028A2AF-33CC-4301-B75F-C4217A7F123B}"/>
              </a:ext>
            </a:extLst>
          </p:cNvPr>
          <p:cNvSpPr>
            <a:spLocks noGrp="1"/>
          </p:cNvSpPr>
          <p:nvPr>
            <p:ph idx="1"/>
          </p:nvPr>
        </p:nvSpPr>
        <p:spPr>
          <a:xfrm>
            <a:off x="965199" y="1505596"/>
            <a:ext cx="10198101" cy="4940317"/>
          </a:xfrm>
        </p:spPr>
        <p:txBody>
          <a:bodyPr/>
          <a:lstStyle/>
          <a:p>
            <a:pPr algn="just"/>
            <a:r>
              <a:rPr lang="en-US" sz="2000" dirty="0"/>
              <a:t>Invisible to the OS</a:t>
            </a:r>
          </a:p>
          <a:p>
            <a:pPr algn="just"/>
            <a:r>
              <a:rPr lang="en-US" sz="2000" dirty="0"/>
              <a:t>Interacts with other memory management hardware</a:t>
            </a:r>
          </a:p>
          <a:p>
            <a:pPr algn="just"/>
            <a:r>
              <a:rPr lang="en-US" sz="2000" dirty="0"/>
              <a:t>Processor must access memory at least once per instruction cycle</a:t>
            </a:r>
          </a:p>
          <a:p>
            <a:pPr algn="just"/>
            <a:r>
              <a:rPr lang="en-US" sz="2000" dirty="0"/>
              <a:t>Processor execution is limited by memory cycle time</a:t>
            </a:r>
          </a:p>
          <a:p>
            <a:pPr algn="just"/>
            <a:r>
              <a:rPr lang="en-US" sz="2000" dirty="0"/>
              <a:t>Exploit the principle of locality with a small, fast memory</a:t>
            </a:r>
          </a:p>
          <a:p>
            <a:pPr marL="0" indent="0">
              <a:buNone/>
            </a:pPr>
            <a:endParaRPr lang="en-US" dirty="0"/>
          </a:p>
        </p:txBody>
      </p:sp>
      <p:sp>
        <p:nvSpPr>
          <p:cNvPr id="4" name="Slide Number Placeholder 3">
            <a:extLst>
              <a:ext uri="{FF2B5EF4-FFF2-40B4-BE49-F238E27FC236}">
                <a16:creationId xmlns:a16="http://schemas.microsoft.com/office/drawing/2014/main" id="{AD07F777-6565-4E34-867A-AF2104EDEB6F}"/>
              </a:ext>
            </a:extLst>
          </p:cNvPr>
          <p:cNvSpPr>
            <a:spLocks noGrp="1"/>
          </p:cNvSpPr>
          <p:nvPr>
            <p:ph type="sldNum" sz="quarter" idx="12"/>
          </p:nvPr>
        </p:nvSpPr>
        <p:spPr/>
        <p:txBody>
          <a:bodyPr/>
          <a:lstStyle/>
          <a:p>
            <a:fld id="{8330CF0F-2992-4812-A2BD-C038BC9AA5D1}" type="slidenum">
              <a:rPr lang="en-US" smtClean="0"/>
              <a:pPr/>
              <a:t>22</a:t>
            </a:fld>
            <a:endParaRPr lang="en-US" dirty="0"/>
          </a:p>
        </p:txBody>
      </p:sp>
      <p:sp>
        <p:nvSpPr>
          <p:cNvPr id="5" name="Date Placeholder 4">
            <a:extLst>
              <a:ext uri="{FF2B5EF4-FFF2-40B4-BE49-F238E27FC236}">
                <a16:creationId xmlns:a16="http://schemas.microsoft.com/office/drawing/2014/main" id="{AD61A50C-36F3-4663-A3BA-AD00758B301D}"/>
              </a:ext>
            </a:extLst>
          </p:cNvPr>
          <p:cNvSpPr>
            <a:spLocks noGrp="1"/>
          </p:cNvSpPr>
          <p:nvPr>
            <p:ph type="dt" sz="half" idx="10"/>
          </p:nvPr>
        </p:nvSpPr>
        <p:spPr/>
        <p:txBody>
          <a:bodyPr/>
          <a:lstStyle/>
          <a:p>
            <a:fld id="{6526A4C5-F4C6-44F0-80FA-7D7F363485F3}" type="datetime4">
              <a:rPr lang="en-US" smtClean="0"/>
              <a:t>August 30, 2022</a:t>
            </a:fld>
            <a:endParaRPr lang="en-US" dirty="0"/>
          </a:p>
        </p:txBody>
      </p:sp>
    </p:spTree>
    <p:extLst>
      <p:ext uri="{BB962C8B-B14F-4D97-AF65-F5344CB8AC3E}">
        <p14:creationId xmlns:p14="http://schemas.microsoft.com/office/powerpoint/2010/main" val="426711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AE3F8-3CA3-4622-9700-9E6BB95632B7}"/>
              </a:ext>
            </a:extLst>
          </p:cNvPr>
          <p:cNvSpPr>
            <a:spLocks noGrp="1"/>
          </p:cNvSpPr>
          <p:nvPr>
            <p:ph type="title"/>
          </p:nvPr>
        </p:nvSpPr>
        <p:spPr/>
        <p:txBody>
          <a:bodyPr/>
          <a:lstStyle/>
          <a:p>
            <a:r>
              <a:rPr lang="en-US" dirty="0"/>
              <a:t>Cache memory</a:t>
            </a:r>
          </a:p>
        </p:txBody>
      </p:sp>
      <p:sp>
        <p:nvSpPr>
          <p:cNvPr id="4" name="Slide Number Placeholder 3">
            <a:extLst>
              <a:ext uri="{FF2B5EF4-FFF2-40B4-BE49-F238E27FC236}">
                <a16:creationId xmlns:a16="http://schemas.microsoft.com/office/drawing/2014/main" id="{7E2812CF-52B2-41B2-BF98-E2C75EDEC327}"/>
              </a:ext>
            </a:extLst>
          </p:cNvPr>
          <p:cNvSpPr>
            <a:spLocks noGrp="1"/>
          </p:cNvSpPr>
          <p:nvPr>
            <p:ph type="sldNum" sz="quarter" idx="12"/>
          </p:nvPr>
        </p:nvSpPr>
        <p:spPr/>
        <p:txBody>
          <a:bodyPr/>
          <a:lstStyle/>
          <a:p>
            <a:fld id="{8330CF0F-2992-4812-A2BD-C038BC9AA5D1}" type="slidenum">
              <a:rPr lang="en-US" smtClean="0"/>
              <a:pPr/>
              <a:t>23</a:t>
            </a:fld>
            <a:endParaRPr lang="en-US" dirty="0"/>
          </a:p>
        </p:txBody>
      </p:sp>
      <p:sp>
        <p:nvSpPr>
          <p:cNvPr id="5" name="Date Placeholder 4">
            <a:extLst>
              <a:ext uri="{FF2B5EF4-FFF2-40B4-BE49-F238E27FC236}">
                <a16:creationId xmlns:a16="http://schemas.microsoft.com/office/drawing/2014/main" id="{AC0E66F9-BE87-434F-AE0D-EF7F22132708}"/>
              </a:ext>
            </a:extLst>
          </p:cNvPr>
          <p:cNvSpPr>
            <a:spLocks noGrp="1"/>
          </p:cNvSpPr>
          <p:nvPr>
            <p:ph type="dt" sz="half" idx="10"/>
          </p:nvPr>
        </p:nvSpPr>
        <p:spPr/>
        <p:txBody>
          <a:bodyPr/>
          <a:lstStyle/>
          <a:p>
            <a:fld id="{6526A4C5-F4C6-44F0-80FA-7D7F363485F3}" type="datetime4">
              <a:rPr lang="en-US" smtClean="0"/>
              <a:t>August 30, 2022</a:t>
            </a:fld>
            <a:endParaRPr lang="en-US" dirty="0"/>
          </a:p>
        </p:txBody>
      </p:sp>
      <p:pic>
        <p:nvPicPr>
          <p:cNvPr id="7" name="Content Placeholder 6">
            <a:extLst>
              <a:ext uri="{FF2B5EF4-FFF2-40B4-BE49-F238E27FC236}">
                <a16:creationId xmlns:a16="http://schemas.microsoft.com/office/drawing/2014/main" id="{1D28BBB7-D582-4A6B-8788-3432F6F3BD0A}"/>
              </a:ext>
            </a:extLst>
          </p:cNvPr>
          <p:cNvPicPr>
            <a:picLocks noGrp="1" noChangeAspect="1"/>
          </p:cNvPicPr>
          <p:nvPr>
            <p:ph idx="1"/>
          </p:nvPr>
        </p:nvPicPr>
        <p:blipFill>
          <a:blip r:embed="rId2"/>
          <a:stretch>
            <a:fillRect/>
          </a:stretch>
        </p:blipFill>
        <p:spPr>
          <a:xfrm>
            <a:off x="2882825" y="1581151"/>
            <a:ext cx="6565975" cy="4797124"/>
          </a:xfrm>
          <a:prstGeom prst="rect">
            <a:avLst/>
          </a:prstGeom>
        </p:spPr>
      </p:pic>
    </p:spTree>
    <p:extLst>
      <p:ext uri="{BB962C8B-B14F-4D97-AF65-F5344CB8AC3E}">
        <p14:creationId xmlns:p14="http://schemas.microsoft.com/office/powerpoint/2010/main" val="2849874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09FE9-29CB-441E-9A29-BDEF2CB8DE29}"/>
              </a:ext>
            </a:extLst>
          </p:cNvPr>
          <p:cNvSpPr>
            <a:spLocks noGrp="1"/>
          </p:cNvSpPr>
          <p:nvPr>
            <p:ph type="title"/>
          </p:nvPr>
        </p:nvSpPr>
        <p:spPr/>
        <p:txBody>
          <a:bodyPr/>
          <a:lstStyle/>
          <a:p>
            <a:r>
              <a:rPr lang="en-US" dirty="0"/>
              <a:t>Basic elements</a:t>
            </a:r>
          </a:p>
        </p:txBody>
      </p:sp>
      <p:pic>
        <p:nvPicPr>
          <p:cNvPr id="6" name="Content Placeholder 5">
            <a:extLst>
              <a:ext uri="{FF2B5EF4-FFF2-40B4-BE49-F238E27FC236}">
                <a16:creationId xmlns:a16="http://schemas.microsoft.com/office/drawing/2014/main" id="{D3A6BED4-AEBD-4C60-9E9B-C257EE47FB31}"/>
              </a:ext>
            </a:extLst>
          </p:cNvPr>
          <p:cNvPicPr>
            <a:picLocks noGrp="1" noChangeAspect="1"/>
          </p:cNvPicPr>
          <p:nvPr>
            <p:ph idx="1"/>
          </p:nvPr>
        </p:nvPicPr>
        <p:blipFill>
          <a:blip r:embed="rId2"/>
          <a:stretch>
            <a:fillRect/>
          </a:stretch>
        </p:blipFill>
        <p:spPr>
          <a:xfrm>
            <a:off x="3526643" y="1581150"/>
            <a:ext cx="5064907" cy="4605314"/>
          </a:xfrm>
          <a:prstGeom prst="rect">
            <a:avLst/>
          </a:prstGeom>
        </p:spPr>
      </p:pic>
      <p:sp>
        <p:nvSpPr>
          <p:cNvPr id="4" name="Slide Number Placeholder 3">
            <a:extLst>
              <a:ext uri="{FF2B5EF4-FFF2-40B4-BE49-F238E27FC236}">
                <a16:creationId xmlns:a16="http://schemas.microsoft.com/office/drawing/2014/main" id="{12E55F0B-3C3D-49B9-BCAD-3FBC9305EEEE}"/>
              </a:ext>
            </a:extLst>
          </p:cNvPr>
          <p:cNvSpPr>
            <a:spLocks noGrp="1"/>
          </p:cNvSpPr>
          <p:nvPr>
            <p:ph type="sldNum" sz="quarter" idx="12"/>
          </p:nvPr>
        </p:nvSpPr>
        <p:spPr/>
        <p:txBody>
          <a:bodyPr/>
          <a:lstStyle/>
          <a:p>
            <a:fld id="{8330CF0F-2992-4812-A2BD-C038BC9AA5D1}" type="slidenum">
              <a:rPr lang="en-US" smtClean="0"/>
              <a:pPr/>
              <a:t>3</a:t>
            </a:fld>
            <a:endParaRPr lang="en-US" dirty="0"/>
          </a:p>
        </p:txBody>
      </p:sp>
      <p:sp>
        <p:nvSpPr>
          <p:cNvPr id="5" name="Date Placeholder 4">
            <a:extLst>
              <a:ext uri="{FF2B5EF4-FFF2-40B4-BE49-F238E27FC236}">
                <a16:creationId xmlns:a16="http://schemas.microsoft.com/office/drawing/2014/main" id="{68ADEFB5-8AEE-4482-9730-112B7C54B199}"/>
              </a:ext>
            </a:extLst>
          </p:cNvPr>
          <p:cNvSpPr>
            <a:spLocks noGrp="1"/>
          </p:cNvSpPr>
          <p:nvPr>
            <p:ph type="dt" sz="half" idx="10"/>
          </p:nvPr>
        </p:nvSpPr>
        <p:spPr/>
        <p:txBody>
          <a:bodyPr/>
          <a:lstStyle/>
          <a:p>
            <a:fld id="{6526A4C5-F4C6-44F0-80FA-7D7F363485F3}" type="datetime4">
              <a:rPr lang="en-US" smtClean="0"/>
              <a:t>August 30, 2022</a:t>
            </a:fld>
            <a:endParaRPr lang="en-US" dirty="0"/>
          </a:p>
        </p:txBody>
      </p:sp>
    </p:spTree>
    <p:extLst>
      <p:ext uri="{BB962C8B-B14F-4D97-AF65-F5344CB8AC3E}">
        <p14:creationId xmlns:p14="http://schemas.microsoft.com/office/powerpoint/2010/main" val="1471738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F6F1A-EF33-4A91-93ED-F10E76CAD015}"/>
              </a:ext>
            </a:extLst>
          </p:cNvPr>
          <p:cNvSpPr>
            <a:spLocks noGrp="1"/>
          </p:cNvSpPr>
          <p:nvPr>
            <p:ph type="title"/>
          </p:nvPr>
        </p:nvSpPr>
        <p:spPr/>
        <p:txBody>
          <a:bodyPr/>
          <a:lstStyle/>
          <a:p>
            <a:r>
              <a:rPr lang="en-US" dirty="0"/>
              <a:t>INSTRUCTION EXECUTION</a:t>
            </a:r>
          </a:p>
        </p:txBody>
      </p:sp>
      <p:sp>
        <p:nvSpPr>
          <p:cNvPr id="3" name="Content Placeholder 2">
            <a:extLst>
              <a:ext uri="{FF2B5EF4-FFF2-40B4-BE49-F238E27FC236}">
                <a16:creationId xmlns:a16="http://schemas.microsoft.com/office/drawing/2014/main" id="{C5233155-78E2-4801-A7D0-DE31853EFBE0}"/>
              </a:ext>
            </a:extLst>
          </p:cNvPr>
          <p:cNvSpPr>
            <a:spLocks noGrp="1"/>
          </p:cNvSpPr>
          <p:nvPr>
            <p:ph idx="1"/>
          </p:nvPr>
        </p:nvSpPr>
        <p:spPr/>
        <p:txBody>
          <a:bodyPr>
            <a:normAutofit/>
          </a:bodyPr>
          <a:lstStyle/>
          <a:p>
            <a:pPr algn="just"/>
            <a:r>
              <a:rPr lang="en-US" sz="2000" b="0" i="0" u="none" strike="noStrike" baseline="0" dirty="0"/>
              <a:t>In its simplest form, instruction processing (instruction cycle) consists of two steps:</a:t>
            </a:r>
          </a:p>
          <a:p>
            <a:pPr marL="800100" lvl="1" indent="-342900" algn="just">
              <a:buFont typeface="+mj-lt"/>
              <a:buAutoNum type="arabicPeriod"/>
            </a:pPr>
            <a:r>
              <a:rPr lang="en-US" sz="1600" b="0" i="0" u="none" strike="noStrike" baseline="0" dirty="0"/>
              <a:t>The processor reads (</a:t>
            </a:r>
            <a:r>
              <a:rPr lang="en-US" sz="1600" b="1" i="1" u="none" strike="noStrike" baseline="0" dirty="0">
                <a:solidFill>
                  <a:srgbClr val="FF0000"/>
                </a:solidFill>
              </a:rPr>
              <a:t>fetches</a:t>
            </a:r>
            <a:r>
              <a:rPr lang="en-US" sz="1600" b="0" i="0" u="none" strike="noStrike" baseline="0" dirty="0"/>
              <a:t>) instructions from memory one at a time</a:t>
            </a:r>
            <a:endParaRPr lang="en-US" sz="1600" dirty="0"/>
          </a:p>
          <a:p>
            <a:pPr marL="800100" lvl="1" indent="-342900" algn="just">
              <a:buFont typeface="+mj-lt"/>
              <a:buAutoNum type="arabicPeriod"/>
            </a:pPr>
            <a:r>
              <a:rPr lang="en-US" sz="1600" b="1" i="1" u="none" strike="noStrike" baseline="0" dirty="0">
                <a:solidFill>
                  <a:srgbClr val="FF0000"/>
                </a:solidFill>
              </a:rPr>
              <a:t>executes </a:t>
            </a:r>
            <a:r>
              <a:rPr lang="en-US" sz="1600" b="0" i="0" u="none" strike="noStrike" baseline="0" dirty="0"/>
              <a:t>each instruction</a:t>
            </a:r>
          </a:p>
          <a:p>
            <a:pPr lvl="1" algn="just"/>
            <a:endParaRPr lang="en-US" sz="1600" dirty="0"/>
          </a:p>
          <a:p>
            <a:pPr marL="457200" lvl="1" indent="0" algn="just">
              <a:buNone/>
            </a:pPr>
            <a:endParaRPr lang="en-US" sz="1600" b="0" i="0" u="none" strike="noStrike" baseline="0" dirty="0"/>
          </a:p>
          <a:p>
            <a:pPr lvl="1" algn="just"/>
            <a:endParaRPr lang="en-US" sz="1600" dirty="0"/>
          </a:p>
          <a:p>
            <a:pPr lvl="1" algn="just"/>
            <a:endParaRPr lang="en-US" sz="1600" b="0" i="0" u="none" strike="noStrike" baseline="0" dirty="0"/>
          </a:p>
          <a:p>
            <a:pPr lvl="1" algn="just"/>
            <a:endParaRPr lang="en-US" sz="1600" b="0" i="0" u="none" strike="noStrike" baseline="0" dirty="0"/>
          </a:p>
          <a:p>
            <a:pPr algn="just"/>
            <a:r>
              <a:rPr lang="en-US" sz="2000" b="0" i="0" u="none" strike="noStrike" baseline="0" dirty="0"/>
              <a:t>Program execution consists of repeating the process of instruction fetch and instruction execution.</a:t>
            </a:r>
          </a:p>
          <a:p>
            <a:pPr algn="just"/>
            <a:r>
              <a:rPr lang="en-US" sz="2000" b="0" i="0" u="none" strike="noStrike" baseline="0" dirty="0"/>
              <a:t>the program counter (PC) holds the address of the next instruction to be fetched.</a:t>
            </a:r>
          </a:p>
          <a:p>
            <a:pPr algn="just"/>
            <a:r>
              <a:rPr lang="en-US" sz="2000" b="0" i="0" u="none" strike="noStrike" baseline="0" dirty="0">
                <a:solidFill>
                  <a:srgbClr val="FF0000"/>
                </a:solidFill>
              </a:rPr>
              <a:t>Unless instructed otherwise</a:t>
            </a:r>
            <a:r>
              <a:rPr lang="en-US" sz="2000" b="0" i="0" u="none" strike="noStrike" baseline="0" dirty="0"/>
              <a:t>, the processor always increments the PC after each instruction fetch so that it will fetch the next instruction in sequence.</a:t>
            </a:r>
            <a:endParaRPr lang="en-US" sz="2800" dirty="0"/>
          </a:p>
        </p:txBody>
      </p:sp>
      <p:sp>
        <p:nvSpPr>
          <p:cNvPr id="4" name="Slide Number Placeholder 3">
            <a:extLst>
              <a:ext uri="{FF2B5EF4-FFF2-40B4-BE49-F238E27FC236}">
                <a16:creationId xmlns:a16="http://schemas.microsoft.com/office/drawing/2014/main" id="{16BF0918-38C5-4D8C-B47C-51E7EFAA1973}"/>
              </a:ext>
            </a:extLst>
          </p:cNvPr>
          <p:cNvSpPr>
            <a:spLocks noGrp="1"/>
          </p:cNvSpPr>
          <p:nvPr>
            <p:ph type="sldNum" sz="quarter" idx="12"/>
          </p:nvPr>
        </p:nvSpPr>
        <p:spPr/>
        <p:txBody>
          <a:bodyPr/>
          <a:lstStyle/>
          <a:p>
            <a:fld id="{8330CF0F-2992-4812-A2BD-C038BC9AA5D1}" type="slidenum">
              <a:rPr lang="en-US" smtClean="0"/>
              <a:pPr/>
              <a:t>4</a:t>
            </a:fld>
            <a:endParaRPr lang="en-US" dirty="0"/>
          </a:p>
        </p:txBody>
      </p:sp>
      <p:sp>
        <p:nvSpPr>
          <p:cNvPr id="5" name="Date Placeholder 4">
            <a:extLst>
              <a:ext uri="{FF2B5EF4-FFF2-40B4-BE49-F238E27FC236}">
                <a16:creationId xmlns:a16="http://schemas.microsoft.com/office/drawing/2014/main" id="{08C4D209-1087-44F2-912F-211040F29C1D}"/>
              </a:ext>
            </a:extLst>
          </p:cNvPr>
          <p:cNvSpPr>
            <a:spLocks noGrp="1"/>
          </p:cNvSpPr>
          <p:nvPr>
            <p:ph type="dt" sz="half" idx="10"/>
          </p:nvPr>
        </p:nvSpPr>
        <p:spPr/>
        <p:txBody>
          <a:bodyPr/>
          <a:lstStyle/>
          <a:p>
            <a:fld id="{6526A4C5-F4C6-44F0-80FA-7D7F363485F3}" type="datetime4">
              <a:rPr lang="en-US" smtClean="0"/>
              <a:t>August 30, 2022</a:t>
            </a:fld>
            <a:endParaRPr lang="en-US" dirty="0"/>
          </a:p>
        </p:txBody>
      </p:sp>
      <p:pic>
        <p:nvPicPr>
          <p:cNvPr id="6" name="Picture 5">
            <a:extLst>
              <a:ext uri="{FF2B5EF4-FFF2-40B4-BE49-F238E27FC236}">
                <a16:creationId xmlns:a16="http://schemas.microsoft.com/office/drawing/2014/main" id="{D76BA8C9-8699-4FE2-9F53-A82835E426EC}"/>
              </a:ext>
            </a:extLst>
          </p:cNvPr>
          <p:cNvPicPr>
            <a:picLocks noChangeAspect="1"/>
          </p:cNvPicPr>
          <p:nvPr/>
        </p:nvPicPr>
        <p:blipFill>
          <a:blip r:embed="rId3"/>
          <a:stretch>
            <a:fillRect/>
          </a:stretch>
        </p:blipFill>
        <p:spPr>
          <a:xfrm>
            <a:off x="2507861" y="2762917"/>
            <a:ext cx="6750439" cy="1408365"/>
          </a:xfrm>
          <a:prstGeom prst="rect">
            <a:avLst/>
          </a:prstGeom>
        </p:spPr>
      </p:pic>
    </p:spTree>
    <p:extLst>
      <p:ext uri="{BB962C8B-B14F-4D97-AF65-F5344CB8AC3E}">
        <p14:creationId xmlns:p14="http://schemas.microsoft.com/office/powerpoint/2010/main" val="151730182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B9CC5-CCEE-4E60-991B-55E6E6F922B8}"/>
              </a:ext>
            </a:extLst>
          </p:cNvPr>
          <p:cNvSpPr>
            <a:spLocks noGrp="1"/>
          </p:cNvSpPr>
          <p:nvPr>
            <p:ph type="title"/>
          </p:nvPr>
        </p:nvSpPr>
        <p:spPr/>
        <p:txBody>
          <a:bodyPr/>
          <a:lstStyle/>
          <a:p>
            <a:r>
              <a:rPr lang="en-US" dirty="0"/>
              <a:t>Instruction execution</a:t>
            </a:r>
          </a:p>
        </p:txBody>
      </p:sp>
      <p:sp>
        <p:nvSpPr>
          <p:cNvPr id="3" name="Content Placeholder 2">
            <a:extLst>
              <a:ext uri="{FF2B5EF4-FFF2-40B4-BE49-F238E27FC236}">
                <a16:creationId xmlns:a16="http://schemas.microsoft.com/office/drawing/2014/main" id="{AB96929E-6049-484D-81A9-B8F9E1FB4D30}"/>
              </a:ext>
            </a:extLst>
          </p:cNvPr>
          <p:cNvSpPr>
            <a:spLocks noGrp="1"/>
          </p:cNvSpPr>
          <p:nvPr>
            <p:ph idx="1"/>
          </p:nvPr>
        </p:nvSpPr>
        <p:spPr>
          <a:xfrm>
            <a:off x="819150" y="1352550"/>
            <a:ext cx="7010400" cy="5093363"/>
          </a:xfrm>
        </p:spPr>
        <p:txBody>
          <a:bodyPr>
            <a:normAutofit/>
          </a:bodyPr>
          <a:lstStyle/>
          <a:p>
            <a:pPr algn="l"/>
            <a:r>
              <a:rPr lang="en-US" sz="2000" i="0" u="none" strike="noStrike" baseline="0" dirty="0">
                <a:solidFill>
                  <a:srgbClr val="FF0000"/>
                </a:solidFill>
              </a:rPr>
              <a:t>The fetched instruction is loaded into the </a:t>
            </a:r>
            <a:r>
              <a:rPr lang="en-US" sz="2000" b="1" i="0" u="none" strike="noStrike" baseline="0" dirty="0">
                <a:solidFill>
                  <a:srgbClr val="FF0000"/>
                </a:solidFill>
              </a:rPr>
              <a:t>instruction register (IR).</a:t>
            </a:r>
          </a:p>
          <a:p>
            <a:pPr algn="l"/>
            <a:r>
              <a:rPr lang="en-US" sz="2000" b="0" i="0" u="none" strike="noStrike" baseline="0" dirty="0"/>
              <a:t>The instruction contains bits that specify the action the processor is to take. The processor interprets the instruction and performs the required action. In general, these actions fall into four categories:</a:t>
            </a:r>
          </a:p>
          <a:p>
            <a:pPr algn="l"/>
            <a:r>
              <a:rPr lang="en-US" sz="2000" b="0" i="0" u="none" strike="noStrike" baseline="0" dirty="0"/>
              <a:t> </a:t>
            </a:r>
            <a:r>
              <a:rPr lang="en-US" sz="2000" b="1" i="0" u="none" strike="noStrike" baseline="0" dirty="0"/>
              <a:t>Processor-memory</a:t>
            </a:r>
          </a:p>
          <a:p>
            <a:pPr algn="l"/>
            <a:r>
              <a:rPr lang="en-US" sz="2000" b="1" i="0" u="none" strike="noStrike" baseline="0" dirty="0"/>
              <a:t>Processor-I/O</a:t>
            </a:r>
          </a:p>
          <a:p>
            <a:pPr algn="l"/>
            <a:r>
              <a:rPr lang="en-US" sz="2000" b="1" i="0" u="none" strike="noStrike" baseline="0" dirty="0"/>
              <a:t>Data processing:</a:t>
            </a:r>
          </a:p>
          <a:p>
            <a:pPr algn="l"/>
            <a:r>
              <a:rPr lang="en-US" sz="2000" b="1" i="0" u="none" strike="noStrike" baseline="0" dirty="0"/>
              <a:t>Control: </a:t>
            </a:r>
            <a:r>
              <a:rPr lang="en-US" sz="2000" b="0" i="0" u="none" strike="noStrike" baseline="0" dirty="0"/>
              <a:t>An instruction may specify that the sequence of execution be altered.</a:t>
            </a:r>
          </a:p>
          <a:p>
            <a:pPr lvl="1"/>
            <a:r>
              <a:rPr lang="en-US" sz="1600" b="0" i="0" u="none" strike="noStrike" baseline="0" dirty="0"/>
              <a:t>For example, the processor may fetch an instruction from location 149, which specifies that the next instruction be from location 182. The processor sets the program counter to 182. </a:t>
            </a:r>
            <a:endParaRPr lang="en-US" sz="2400" dirty="0"/>
          </a:p>
        </p:txBody>
      </p:sp>
      <p:sp>
        <p:nvSpPr>
          <p:cNvPr id="4" name="Slide Number Placeholder 3">
            <a:extLst>
              <a:ext uri="{FF2B5EF4-FFF2-40B4-BE49-F238E27FC236}">
                <a16:creationId xmlns:a16="http://schemas.microsoft.com/office/drawing/2014/main" id="{7D7ECAA0-17DB-4EC2-960B-25FEDF21FFDA}"/>
              </a:ext>
            </a:extLst>
          </p:cNvPr>
          <p:cNvSpPr>
            <a:spLocks noGrp="1"/>
          </p:cNvSpPr>
          <p:nvPr>
            <p:ph type="sldNum" sz="quarter" idx="12"/>
          </p:nvPr>
        </p:nvSpPr>
        <p:spPr/>
        <p:txBody>
          <a:bodyPr/>
          <a:lstStyle/>
          <a:p>
            <a:fld id="{8330CF0F-2992-4812-A2BD-C038BC9AA5D1}" type="slidenum">
              <a:rPr lang="en-US" smtClean="0"/>
              <a:pPr/>
              <a:t>5</a:t>
            </a:fld>
            <a:endParaRPr lang="en-US" dirty="0"/>
          </a:p>
        </p:txBody>
      </p:sp>
      <p:sp>
        <p:nvSpPr>
          <p:cNvPr id="5" name="Date Placeholder 4">
            <a:extLst>
              <a:ext uri="{FF2B5EF4-FFF2-40B4-BE49-F238E27FC236}">
                <a16:creationId xmlns:a16="http://schemas.microsoft.com/office/drawing/2014/main" id="{D8FA37F4-A6D0-49D9-85AC-EB8782DCE085}"/>
              </a:ext>
            </a:extLst>
          </p:cNvPr>
          <p:cNvSpPr>
            <a:spLocks noGrp="1"/>
          </p:cNvSpPr>
          <p:nvPr>
            <p:ph type="dt" sz="half" idx="10"/>
          </p:nvPr>
        </p:nvSpPr>
        <p:spPr/>
        <p:txBody>
          <a:bodyPr/>
          <a:lstStyle/>
          <a:p>
            <a:fld id="{6526A4C5-F4C6-44F0-80FA-7D7F363485F3}" type="datetime4">
              <a:rPr lang="en-US" smtClean="0"/>
              <a:t>August 30, 2022</a:t>
            </a:fld>
            <a:endParaRPr lang="en-US" dirty="0"/>
          </a:p>
        </p:txBody>
      </p:sp>
      <p:pic>
        <p:nvPicPr>
          <p:cNvPr id="6" name="Picture 5">
            <a:extLst>
              <a:ext uri="{FF2B5EF4-FFF2-40B4-BE49-F238E27FC236}">
                <a16:creationId xmlns:a16="http://schemas.microsoft.com/office/drawing/2014/main" id="{AA5AC7DB-0C28-4D80-94BD-B690EE9136D3}"/>
              </a:ext>
            </a:extLst>
          </p:cNvPr>
          <p:cNvPicPr>
            <a:picLocks noChangeAspect="1"/>
          </p:cNvPicPr>
          <p:nvPr/>
        </p:nvPicPr>
        <p:blipFill>
          <a:blip r:embed="rId2"/>
          <a:stretch>
            <a:fillRect/>
          </a:stretch>
        </p:blipFill>
        <p:spPr>
          <a:xfrm>
            <a:off x="8097697" y="1847851"/>
            <a:ext cx="3950874" cy="2990849"/>
          </a:xfrm>
          <a:prstGeom prst="rect">
            <a:avLst/>
          </a:prstGeom>
        </p:spPr>
      </p:pic>
    </p:spTree>
    <p:extLst>
      <p:ext uri="{BB962C8B-B14F-4D97-AF65-F5344CB8AC3E}">
        <p14:creationId xmlns:p14="http://schemas.microsoft.com/office/powerpoint/2010/main" val="2258419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A920F-B8BE-43AB-8F4D-5353C4EE2E0C}"/>
              </a:ext>
            </a:extLst>
          </p:cNvPr>
          <p:cNvSpPr>
            <a:spLocks noGrp="1"/>
          </p:cNvSpPr>
          <p:nvPr>
            <p:ph type="title"/>
          </p:nvPr>
        </p:nvSpPr>
        <p:spPr/>
        <p:txBody>
          <a:bodyPr/>
          <a:lstStyle/>
          <a:p>
            <a:r>
              <a:rPr lang="en-US" dirty="0"/>
              <a:t>Instruction execution</a:t>
            </a:r>
          </a:p>
        </p:txBody>
      </p:sp>
      <p:sp>
        <p:nvSpPr>
          <p:cNvPr id="3" name="Content Placeholder 2">
            <a:extLst>
              <a:ext uri="{FF2B5EF4-FFF2-40B4-BE49-F238E27FC236}">
                <a16:creationId xmlns:a16="http://schemas.microsoft.com/office/drawing/2014/main" id="{D6DC7A7C-A3A6-4F14-AE9C-452241DFAFDB}"/>
              </a:ext>
            </a:extLst>
          </p:cNvPr>
          <p:cNvSpPr>
            <a:spLocks noGrp="1"/>
          </p:cNvSpPr>
          <p:nvPr>
            <p:ph idx="1"/>
          </p:nvPr>
        </p:nvSpPr>
        <p:spPr>
          <a:xfrm>
            <a:off x="965200" y="1505596"/>
            <a:ext cx="6083300" cy="4940317"/>
          </a:xfrm>
        </p:spPr>
        <p:txBody>
          <a:bodyPr>
            <a:normAutofit/>
          </a:bodyPr>
          <a:lstStyle/>
          <a:p>
            <a:pPr algn="just"/>
            <a:r>
              <a:rPr lang="en-US" b="0" i="0" u="none" strike="noStrike" baseline="0" dirty="0"/>
              <a:t>Figure shows the partial program execution, showing the relevant portions of memory and processor registers.</a:t>
            </a:r>
          </a:p>
          <a:p>
            <a:pPr algn="just"/>
            <a:r>
              <a:rPr lang="en-US" b="0" i="0" u="none" strike="noStrike" baseline="0" dirty="0">
                <a:solidFill>
                  <a:srgbClr val="FF0000"/>
                </a:solidFill>
              </a:rPr>
              <a:t>The program fragment shown adds the contents of the memory word at address 940 to the contents of the memory word at address 941 and stores the result in the latter location.</a:t>
            </a:r>
          </a:p>
          <a:p>
            <a:pPr algn="just"/>
            <a:r>
              <a:rPr lang="en-US" b="0" i="0" u="none" strike="noStrike" baseline="0" dirty="0"/>
              <a:t>Three instructions, which can be described as three fetch and three execute stages, are required.</a:t>
            </a:r>
          </a:p>
        </p:txBody>
      </p:sp>
      <p:sp>
        <p:nvSpPr>
          <p:cNvPr id="4" name="Slide Number Placeholder 3">
            <a:extLst>
              <a:ext uri="{FF2B5EF4-FFF2-40B4-BE49-F238E27FC236}">
                <a16:creationId xmlns:a16="http://schemas.microsoft.com/office/drawing/2014/main" id="{C7AFAEB4-5E0D-4CAE-A329-8D05C1AAE1F1}"/>
              </a:ext>
            </a:extLst>
          </p:cNvPr>
          <p:cNvSpPr>
            <a:spLocks noGrp="1"/>
          </p:cNvSpPr>
          <p:nvPr>
            <p:ph type="sldNum" sz="quarter" idx="12"/>
          </p:nvPr>
        </p:nvSpPr>
        <p:spPr/>
        <p:txBody>
          <a:bodyPr/>
          <a:lstStyle/>
          <a:p>
            <a:fld id="{8330CF0F-2992-4812-A2BD-C038BC9AA5D1}" type="slidenum">
              <a:rPr lang="en-US" smtClean="0"/>
              <a:pPr/>
              <a:t>6</a:t>
            </a:fld>
            <a:endParaRPr lang="en-US" dirty="0"/>
          </a:p>
        </p:txBody>
      </p:sp>
      <p:sp>
        <p:nvSpPr>
          <p:cNvPr id="5" name="Date Placeholder 4">
            <a:extLst>
              <a:ext uri="{FF2B5EF4-FFF2-40B4-BE49-F238E27FC236}">
                <a16:creationId xmlns:a16="http://schemas.microsoft.com/office/drawing/2014/main" id="{CD63F3D9-4C1E-45F9-AA00-EB4648A22740}"/>
              </a:ext>
            </a:extLst>
          </p:cNvPr>
          <p:cNvSpPr>
            <a:spLocks noGrp="1"/>
          </p:cNvSpPr>
          <p:nvPr>
            <p:ph type="dt" sz="half" idx="10"/>
          </p:nvPr>
        </p:nvSpPr>
        <p:spPr/>
        <p:txBody>
          <a:bodyPr/>
          <a:lstStyle/>
          <a:p>
            <a:fld id="{6526A4C5-F4C6-44F0-80FA-7D7F363485F3}" type="datetime4">
              <a:rPr lang="en-US" smtClean="0"/>
              <a:t>August 30, 2022</a:t>
            </a:fld>
            <a:endParaRPr lang="en-US" dirty="0"/>
          </a:p>
        </p:txBody>
      </p:sp>
      <p:pic>
        <p:nvPicPr>
          <p:cNvPr id="6" name="Picture 5">
            <a:extLst>
              <a:ext uri="{FF2B5EF4-FFF2-40B4-BE49-F238E27FC236}">
                <a16:creationId xmlns:a16="http://schemas.microsoft.com/office/drawing/2014/main" id="{2BD798DD-C5E5-497A-AA08-47F41F0E0164}"/>
              </a:ext>
            </a:extLst>
          </p:cNvPr>
          <p:cNvPicPr>
            <a:picLocks noChangeAspect="1"/>
          </p:cNvPicPr>
          <p:nvPr/>
        </p:nvPicPr>
        <p:blipFill>
          <a:blip r:embed="rId3"/>
          <a:stretch>
            <a:fillRect/>
          </a:stretch>
        </p:blipFill>
        <p:spPr>
          <a:xfrm>
            <a:off x="7121369" y="1692535"/>
            <a:ext cx="4232431" cy="4448372"/>
          </a:xfrm>
          <a:prstGeom prst="rect">
            <a:avLst/>
          </a:prstGeom>
        </p:spPr>
      </p:pic>
    </p:spTree>
    <p:extLst>
      <p:ext uri="{BB962C8B-B14F-4D97-AF65-F5344CB8AC3E}">
        <p14:creationId xmlns:p14="http://schemas.microsoft.com/office/powerpoint/2010/main" val="3163072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97EA8-EC0B-4576-B311-00478E88C8C5}"/>
              </a:ext>
            </a:extLst>
          </p:cNvPr>
          <p:cNvSpPr>
            <a:spLocks noGrp="1"/>
          </p:cNvSpPr>
          <p:nvPr>
            <p:ph type="title"/>
          </p:nvPr>
        </p:nvSpPr>
        <p:spPr/>
        <p:txBody>
          <a:bodyPr/>
          <a:lstStyle/>
          <a:p>
            <a:r>
              <a:rPr lang="en-US" dirty="0"/>
              <a:t>INTERRUPTS</a:t>
            </a:r>
          </a:p>
        </p:txBody>
      </p:sp>
      <p:sp>
        <p:nvSpPr>
          <p:cNvPr id="3" name="Content Placeholder 2">
            <a:extLst>
              <a:ext uri="{FF2B5EF4-FFF2-40B4-BE49-F238E27FC236}">
                <a16:creationId xmlns:a16="http://schemas.microsoft.com/office/drawing/2014/main" id="{4789C7A4-F23D-4903-B2C4-A7945967C85E}"/>
              </a:ext>
            </a:extLst>
          </p:cNvPr>
          <p:cNvSpPr>
            <a:spLocks noGrp="1"/>
          </p:cNvSpPr>
          <p:nvPr>
            <p:ph idx="1"/>
          </p:nvPr>
        </p:nvSpPr>
        <p:spPr>
          <a:xfrm>
            <a:off x="965198" y="1395692"/>
            <a:ext cx="10388601" cy="5050221"/>
          </a:xfrm>
        </p:spPr>
        <p:txBody>
          <a:bodyPr>
            <a:normAutofit fontScale="77500" lnSpcReduction="20000"/>
          </a:bodyPr>
          <a:lstStyle/>
          <a:p>
            <a:pPr algn="just"/>
            <a:r>
              <a:rPr lang="en-US" b="0" i="0" u="none" strike="noStrike" baseline="0" dirty="0"/>
              <a:t>Virtually all computers provide a mechanism by which other modules (I/O, memory) may interrupt the normal sequencing of the processor.</a:t>
            </a:r>
          </a:p>
          <a:p>
            <a:pPr algn="just"/>
            <a:endParaRPr lang="en-US" b="0" i="0" u="none" strike="noStrike" baseline="0" dirty="0"/>
          </a:p>
          <a:p>
            <a:pPr algn="just"/>
            <a:r>
              <a:rPr lang="en-US" dirty="0"/>
              <a:t>Most I/O devices are much slower than the processor. </a:t>
            </a:r>
            <a:r>
              <a:rPr lang="en-US" b="0" i="0" u="none" strike="noStrike" baseline="0" dirty="0"/>
              <a:t>Interrupts are provided primarily as a way to improve processor utilization.</a:t>
            </a:r>
          </a:p>
          <a:p>
            <a:pPr algn="just"/>
            <a:endParaRPr lang="en-US" b="1" dirty="0">
              <a:solidFill>
                <a:srgbClr val="FF0000"/>
              </a:solidFill>
            </a:endParaRPr>
          </a:p>
          <a:p>
            <a:pPr algn="just"/>
            <a:r>
              <a:rPr lang="en-US" b="1" dirty="0">
                <a:solidFill>
                  <a:srgbClr val="FF0000"/>
                </a:solidFill>
              </a:rPr>
              <a:t>Example 1</a:t>
            </a:r>
            <a:r>
              <a:rPr lang="en-US" dirty="0"/>
              <a:t>Suppose that the processor is transferring data to a printer using the instruction cycle scheme. After each write operation, the processor must pause and remain idle until the printer catches up. The length of this pause may be on the order of many thousands or even millions of instruction cycles. Clearly, this is a very wasteful use of the processor.</a:t>
            </a:r>
          </a:p>
          <a:p>
            <a:pPr algn="just"/>
            <a:endParaRPr lang="en-US" dirty="0"/>
          </a:p>
          <a:p>
            <a:pPr algn="just"/>
            <a:r>
              <a:rPr lang="en-US" b="1" dirty="0">
                <a:solidFill>
                  <a:srgbClr val="FF0000"/>
                </a:solidFill>
              </a:rPr>
              <a:t>Example 2: </a:t>
            </a:r>
            <a:r>
              <a:rPr lang="en-US" dirty="0"/>
              <a:t>consider a PC that operates at 1 GHz, which would allow roughly 109 instructions per second.2 A typical hard disk has a rotational speed of 7200 revolutions per minute for a half-track rotation time of 4 </a:t>
            </a:r>
            <a:r>
              <a:rPr lang="en-US" dirty="0" err="1"/>
              <a:t>ms</a:t>
            </a:r>
            <a:r>
              <a:rPr lang="en-US" dirty="0"/>
              <a:t>, which is 4 million times slower than the processor.</a:t>
            </a:r>
          </a:p>
        </p:txBody>
      </p:sp>
      <p:sp>
        <p:nvSpPr>
          <p:cNvPr id="4" name="Slide Number Placeholder 3">
            <a:extLst>
              <a:ext uri="{FF2B5EF4-FFF2-40B4-BE49-F238E27FC236}">
                <a16:creationId xmlns:a16="http://schemas.microsoft.com/office/drawing/2014/main" id="{7D910504-7336-4A8C-843C-D8512DB93F40}"/>
              </a:ext>
            </a:extLst>
          </p:cNvPr>
          <p:cNvSpPr>
            <a:spLocks noGrp="1"/>
          </p:cNvSpPr>
          <p:nvPr>
            <p:ph type="sldNum" sz="quarter" idx="12"/>
          </p:nvPr>
        </p:nvSpPr>
        <p:spPr/>
        <p:txBody>
          <a:bodyPr/>
          <a:lstStyle/>
          <a:p>
            <a:fld id="{8330CF0F-2992-4812-A2BD-C038BC9AA5D1}" type="slidenum">
              <a:rPr lang="en-US" smtClean="0"/>
              <a:pPr/>
              <a:t>7</a:t>
            </a:fld>
            <a:endParaRPr lang="en-US" dirty="0"/>
          </a:p>
        </p:txBody>
      </p:sp>
      <p:sp>
        <p:nvSpPr>
          <p:cNvPr id="5" name="Date Placeholder 4">
            <a:extLst>
              <a:ext uri="{FF2B5EF4-FFF2-40B4-BE49-F238E27FC236}">
                <a16:creationId xmlns:a16="http://schemas.microsoft.com/office/drawing/2014/main" id="{F177A39E-A35B-4B3E-8433-91A3B9948C55}"/>
              </a:ext>
            </a:extLst>
          </p:cNvPr>
          <p:cNvSpPr>
            <a:spLocks noGrp="1"/>
          </p:cNvSpPr>
          <p:nvPr>
            <p:ph type="dt" sz="half" idx="10"/>
          </p:nvPr>
        </p:nvSpPr>
        <p:spPr/>
        <p:txBody>
          <a:bodyPr/>
          <a:lstStyle/>
          <a:p>
            <a:fld id="{6526A4C5-F4C6-44F0-80FA-7D7F363485F3}" type="datetime4">
              <a:rPr lang="en-US" smtClean="0"/>
              <a:t>August 30, 2022</a:t>
            </a:fld>
            <a:endParaRPr lang="en-US" dirty="0"/>
          </a:p>
        </p:txBody>
      </p:sp>
    </p:spTree>
    <p:extLst>
      <p:ext uri="{BB962C8B-B14F-4D97-AF65-F5344CB8AC3E}">
        <p14:creationId xmlns:p14="http://schemas.microsoft.com/office/powerpoint/2010/main" val="3382875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CACE3-9FCC-45FE-B92B-02ABB8C575BC}"/>
              </a:ext>
            </a:extLst>
          </p:cNvPr>
          <p:cNvSpPr>
            <a:spLocks noGrp="1"/>
          </p:cNvSpPr>
          <p:nvPr>
            <p:ph type="title"/>
          </p:nvPr>
        </p:nvSpPr>
        <p:spPr/>
        <p:txBody>
          <a:bodyPr/>
          <a:lstStyle/>
          <a:p>
            <a:r>
              <a:rPr lang="en-US" dirty="0"/>
              <a:t>Classes of interrupts</a:t>
            </a:r>
          </a:p>
        </p:txBody>
      </p:sp>
      <p:pic>
        <p:nvPicPr>
          <p:cNvPr id="6" name="Content Placeholder 5">
            <a:extLst>
              <a:ext uri="{FF2B5EF4-FFF2-40B4-BE49-F238E27FC236}">
                <a16:creationId xmlns:a16="http://schemas.microsoft.com/office/drawing/2014/main" id="{97E589FC-88D1-464A-BF97-E0ED3CDA8DF6}"/>
              </a:ext>
            </a:extLst>
          </p:cNvPr>
          <p:cNvPicPr>
            <a:picLocks noGrp="1" noChangeAspect="1"/>
          </p:cNvPicPr>
          <p:nvPr>
            <p:ph idx="1"/>
          </p:nvPr>
        </p:nvPicPr>
        <p:blipFill>
          <a:blip r:embed="rId2"/>
          <a:stretch>
            <a:fillRect/>
          </a:stretch>
        </p:blipFill>
        <p:spPr>
          <a:xfrm>
            <a:off x="965199" y="2074852"/>
            <a:ext cx="10693401" cy="2708295"/>
          </a:xfrm>
          <a:prstGeom prst="rect">
            <a:avLst/>
          </a:prstGeom>
        </p:spPr>
      </p:pic>
      <p:sp>
        <p:nvSpPr>
          <p:cNvPr id="4" name="Slide Number Placeholder 3">
            <a:extLst>
              <a:ext uri="{FF2B5EF4-FFF2-40B4-BE49-F238E27FC236}">
                <a16:creationId xmlns:a16="http://schemas.microsoft.com/office/drawing/2014/main" id="{1D9DBEA9-1647-4E31-8A3A-3D37897115A8}"/>
              </a:ext>
            </a:extLst>
          </p:cNvPr>
          <p:cNvSpPr>
            <a:spLocks noGrp="1"/>
          </p:cNvSpPr>
          <p:nvPr>
            <p:ph type="sldNum" sz="quarter" idx="12"/>
          </p:nvPr>
        </p:nvSpPr>
        <p:spPr/>
        <p:txBody>
          <a:bodyPr/>
          <a:lstStyle/>
          <a:p>
            <a:fld id="{8330CF0F-2992-4812-A2BD-C038BC9AA5D1}" type="slidenum">
              <a:rPr lang="en-US" smtClean="0"/>
              <a:pPr/>
              <a:t>8</a:t>
            </a:fld>
            <a:endParaRPr lang="en-US" dirty="0"/>
          </a:p>
        </p:txBody>
      </p:sp>
      <p:sp>
        <p:nvSpPr>
          <p:cNvPr id="5" name="Date Placeholder 4">
            <a:extLst>
              <a:ext uri="{FF2B5EF4-FFF2-40B4-BE49-F238E27FC236}">
                <a16:creationId xmlns:a16="http://schemas.microsoft.com/office/drawing/2014/main" id="{DD454BD8-D722-44C5-A75F-FC79173AD69B}"/>
              </a:ext>
            </a:extLst>
          </p:cNvPr>
          <p:cNvSpPr>
            <a:spLocks noGrp="1"/>
          </p:cNvSpPr>
          <p:nvPr>
            <p:ph type="dt" sz="half" idx="10"/>
          </p:nvPr>
        </p:nvSpPr>
        <p:spPr/>
        <p:txBody>
          <a:bodyPr/>
          <a:lstStyle/>
          <a:p>
            <a:fld id="{6526A4C5-F4C6-44F0-80FA-7D7F363485F3}" type="datetime4">
              <a:rPr lang="en-US" smtClean="0"/>
              <a:t>August 30, 2022</a:t>
            </a:fld>
            <a:endParaRPr lang="en-US" dirty="0"/>
          </a:p>
        </p:txBody>
      </p:sp>
    </p:spTree>
    <p:extLst>
      <p:ext uri="{BB962C8B-B14F-4D97-AF65-F5344CB8AC3E}">
        <p14:creationId xmlns:p14="http://schemas.microsoft.com/office/powerpoint/2010/main" val="1816230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234DB-71F4-47FC-9882-C3762849BBD1}"/>
              </a:ext>
            </a:extLst>
          </p:cNvPr>
          <p:cNvSpPr>
            <a:spLocks noGrp="1"/>
          </p:cNvSpPr>
          <p:nvPr>
            <p:ph type="title"/>
          </p:nvPr>
        </p:nvSpPr>
        <p:spPr/>
        <p:txBody>
          <a:bodyPr/>
          <a:lstStyle/>
          <a:p>
            <a:r>
              <a:rPr lang="en-US" dirty="0"/>
              <a:t>Interrupts example</a:t>
            </a:r>
          </a:p>
        </p:txBody>
      </p:sp>
      <p:sp>
        <p:nvSpPr>
          <p:cNvPr id="3" name="Content Placeholder 2">
            <a:extLst>
              <a:ext uri="{FF2B5EF4-FFF2-40B4-BE49-F238E27FC236}">
                <a16:creationId xmlns:a16="http://schemas.microsoft.com/office/drawing/2014/main" id="{B15C8B36-AF47-42FF-9129-A877449E5FE9}"/>
              </a:ext>
            </a:extLst>
          </p:cNvPr>
          <p:cNvSpPr>
            <a:spLocks noGrp="1"/>
          </p:cNvSpPr>
          <p:nvPr>
            <p:ph idx="1"/>
          </p:nvPr>
        </p:nvSpPr>
        <p:spPr>
          <a:xfrm>
            <a:off x="965199" y="1505596"/>
            <a:ext cx="7797801" cy="4940317"/>
          </a:xfrm>
        </p:spPr>
        <p:txBody>
          <a:bodyPr>
            <a:normAutofit fontScale="92500"/>
          </a:bodyPr>
          <a:lstStyle/>
          <a:p>
            <a:pPr algn="just"/>
            <a:r>
              <a:rPr lang="en-US" sz="2000" b="0" i="0" u="none" strike="noStrike" baseline="0" dirty="0"/>
              <a:t>The user program performs a series of WRITE calls interleaved with processing. The solid vertical lines represent segments of code in a program. Code segments 1, 2, and 3 refer to sequences of instructions that do not involve I/O. The WRITE calls are to an I/O routine that is a system utility and that will perform the actual I/O operation. The I/O program consists of three sections:</a:t>
            </a:r>
          </a:p>
          <a:p>
            <a:pPr lvl="1" algn="just"/>
            <a:r>
              <a:rPr lang="en-US" sz="1600" b="0" i="0" u="none" strike="noStrike" baseline="0" dirty="0"/>
              <a:t>A sequence of instructions, labeled 4 in the figure, to prepare for the actual I/O operation. This may include copying the data to be output into a special buffer and preparing the parameters for a device command.</a:t>
            </a:r>
          </a:p>
          <a:p>
            <a:pPr lvl="1" algn="just"/>
            <a:r>
              <a:rPr lang="en-US" sz="1600" b="0" i="0" u="none" strike="noStrike" baseline="0" dirty="0"/>
              <a:t>The actual I/O command. </a:t>
            </a:r>
            <a:r>
              <a:rPr lang="en-US" sz="1600" b="1" i="0" u="none" strike="noStrike" baseline="0" dirty="0">
                <a:solidFill>
                  <a:srgbClr val="FF0000"/>
                </a:solidFill>
              </a:rPr>
              <a:t>Without the use of interrupts</a:t>
            </a:r>
            <a:r>
              <a:rPr lang="en-US" sz="1600" b="0" i="0" u="none" strike="noStrike" baseline="0" dirty="0"/>
              <a:t>, once this command is issued, the program must wait for the I/O device to perform the requested function (or periodically check the status, or poll, the I/O device). The program might wait by simply repeatedly performing a test operation to determine if the I/O operation is done.</a:t>
            </a:r>
          </a:p>
          <a:p>
            <a:pPr lvl="1" algn="just"/>
            <a:r>
              <a:rPr lang="en-US" sz="1600" b="0" i="0" u="none" strike="noStrike" baseline="0" dirty="0"/>
              <a:t>A sequence of instructions, labeled 5 in the figure, to complete the operation. This may include setting a flag indicating the success or failure of the operation.</a:t>
            </a:r>
          </a:p>
        </p:txBody>
      </p:sp>
      <p:sp>
        <p:nvSpPr>
          <p:cNvPr id="4" name="Slide Number Placeholder 3">
            <a:extLst>
              <a:ext uri="{FF2B5EF4-FFF2-40B4-BE49-F238E27FC236}">
                <a16:creationId xmlns:a16="http://schemas.microsoft.com/office/drawing/2014/main" id="{CD39F14E-FA66-41BF-A808-FD1746D66C5D}"/>
              </a:ext>
            </a:extLst>
          </p:cNvPr>
          <p:cNvSpPr>
            <a:spLocks noGrp="1"/>
          </p:cNvSpPr>
          <p:nvPr>
            <p:ph type="sldNum" sz="quarter" idx="12"/>
          </p:nvPr>
        </p:nvSpPr>
        <p:spPr/>
        <p:txBody>
          <a:bodyPr/>
          <a:lstStyle/>
          <a:p>
            <a:fld id="{8330CF0F-2992-4812-A2BD-C038BC9AA5D1}" type="slidenum">
              <a:rPr lang="en-US" smtClean="0"/>
              <a:pPr/>
              <a:t>9</a:t>
            </a:fld>
            <a:endParaRPr lang="en-US" dirty="0"/>
          </a:p>
        </p:txBody>
      </p:sp>
      <p:sp>
        <p:nvSpPr>
          <p:cNvPr id="5" name="Date Placeholder 4">
            <a:extLst>
              <a:ext uri="{FF2B5EF4-FFF2-40B4-BE49-F238E27FC236}">
                <a16:creationId xmlns:a16="http://schemas.microsoft.com/office/drawing/2014/main" id="{45D6F5E7-7565-4654-B16F-3528DAED265D}"/>
              </a:ext>
            </a:extLst>
          </p:cNvPr>
          <p:cNvSpPr>
            <a:spLocks noGrp="1"/>
          </p:cNvSpPr>
          <p:nvPr>
            <p:ph type="dt" sz="half" idx="10"/>
          </p:nvPr>
        </p:nvSpPr>
        <p:spPr/>
        <p:txBody>
          <a:bodyPr/>
          <a:lstStyle/>
          <a:p>
            <a:fld id="{6526A4C5-F4C6-44F0-80FA-7D7F363485F3}" type="datetime4">
              <a:rPr lang="en-US" smtClean="0"/>
              <a:t>August 30, 2022</a:t>
            </a:fld>
            <a:endParaRPr lang="en-US" dirty="0"/>
          </a:p>
        </p:txBody>
      </p:sp>
      <p:pic>
        <p:nvPicPr>
          <p:cNvPr id="7" name="Picture 6" descr="f5.pdf">
            <a:extLst>
              <a:ext uri="{FF2B5EF4-FFF2-40B4-BE49-F238E27FC236}">
                <a16:creationId xmlns:a16="http://schemas.microsoft.com/office/drawing/2014/main" id="{FB58D0BC-30D4-4E56-9403-86E1485DB7A5}"/>
              </a:ext>
            </a:extLst>
          </p:cNvPr>
          <p:cNvPicPr>
            <a:picLocks noChangeAspect="1"/>
          </p:cNvPicPr>
          <p:nvPr/>
        </p:nvPicPr>
        <p:blipFill>
          <a:blip r:embed="rId2">
            <a:extLst>
              <a:ext uri="{28A0092B-C50C-407E-A947-70E740481C1C}">
                <a14:useLocalDpi xmlns:a14="http://schemas.microsoft.com/office/drawing/2010/main" val="0"/>
              </a:ext>
            </a:extLst>
          </a:blip>
          <a:srcRect l="4706" t="20909" r="64706" b="33636"/>
          <a:stretch>
            <a:fillRect/>
          </a:stretch>
        </p:blipFill>
        <p:spPr>
          <a:xfrm>
            <a:off x="8763001" y="1395692"/>
            <a:ext cx="2641610" cy="5080125"/>
          </a:xfrm>
          <a:prstGeom prst="rect">
            <a:avLst/>
          </a:prstGeom>
        </p:spPr>
      </p:pic>
    </p:spTree>
    <p:extLst>
      <p:ext uri="{BB962C8B-B14F-4D97-AF65-F5344CB8AC3E}">
        <p14:creationId xmlns:p14="http://schemas.microsoft.com/office/powerpoint/2010/main" val="8017720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27">
      <a:dk1>
        <a:sysClr val="windowText" lastClr="000000"/>
      </a:dk1>
      <a:lt1>
        <a:sysClr val="window" lastClr="FFFFFF"/>
      </a:lt1>
      <a:dk2>
        <a:srgbClr val="255172"/>
      </a:dk2>
      <a:lt2>
        <a:srgbClr val="003760"/>
      </a:lt2>
      <a:accent1>
        <a:srgbClr val="9ACD4C"/>
      </a:accent1>
      <a:accent2>
        <a:srgbClr val="FAA93A"/>
      </a:accent2>
      <a:accent3>
        <a:srgbClr val="D35940"/>
      </a:accent3>
      <a:accent4>
        <a:srgbClr val="B258D3"/>
      </a:accent4>
      <a:accent5>
        <a:srgbClr val="004E89"/>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spDef>
      <a:spPr>
        <a:solidFill>
          <a:schemeClr val="accent5">
            <a:lumMod val="50000"/>
          </a:schemeClr>
        </a:solidFill>
        <a:ln>
          <a:noFill/>
        </a:ln>
      </a:spPr>
      <a:bodyPr rtlCol="0" anchor="ctr"/>
      <a:lstStyle>
        <a:defPPr algn="ctr">
          <a:defRPr sz="1400" dirty="0" err="1" smtClean="0">
            <a:solidFill>
              <a:schemeClr val="bg1"/>
            </a:solidFill>
            <a:latin typeface="Consolas" panose="020B0609020204030204" pitchFamily="49"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50800">
          <a:solidFill>
            <a:srgbClr val="00206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7">
    <a:dk1>
      <a:sysClr val="windowText" lastClr="000000"/>
    </a:dk1>
    <a:lt1>
      <a:sysClr val="window" lastClr="FFFFFF"/>
    </a:lt1>
    <a:dk2>
      <a:srgbClr val="255172"/>
    </a:dk2>
    <a:lt2>
      <a:srgbClr val="003760"/>
    </a:lt2>
    <a:accent1>
      <a:srgbClr val="9ACD4C"/>
    </a:accent1>
    <a:accent2>
      <a:srgbClr val="FAA93A"/>
    </a:accent2>
    <a:accent3>
      <a:srgbClr val="D35940"/>
    </a:accent3>
    <a:accent4>
      <a:srgbClr val="B258D3"/>
    </a:accent4>
    <a:accent5>
      <a:srgbClr val="004E89"/>
    </a:accent5>
    <a:accent6>
      <a:srgbClr val="8AC4A7"/>
    </a:accent6>
    <a:hlink>
      <a:srgbClr val="B8FA56"/>
    </a:hlink>
    <a:folHlink>
      <a:srgbClr val="7AF8CC"/>
    </a:folHlink>
  </a:clrScheme>
</a:themeOverride>
</file>

<file path=docProps/app.xml><?xml version="1.0" encoding="utf-8"?>
<Properties xmlns="http://schemas.openxmlformats.org/officeDocument/2006/extended-properties" xmlns:vt="http://schemas.openxmlformats.org/officeDocument/2006/docPropsVTypes">
  <Template/>
  <TotalTime>4574</TotalTime>
  <Words>1979</Words>
  <Application>Microsoft Office PowerPoint</Application>
  <PresentationFormat>Widescreen</PresentationFormat>
  <Paragraphs>177</Paragraphs>
  <Slides>23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Consolas</vt:lpstr>
      <vt:lpstr>Segoe Print</vt:lpstr>
      <vt:lpstr>TimesTenLTStd-Bold</vt:lpstr>
      <vt:lpstr>TimesTenLTStd-Roman</vt:lpstr>
      <vt:lpstr>Tw Cen MT</vt:lpstr>
      <vt:lpstr>Circuit</vt:lpstr>
      <vt:lpstr>Computer system overview</vt:lpstr>
      <vt:lpstr>Need to understand computer system components</vt:lpstr>
      <vt:lpstr>Basic elements</vt:lpstr>
      <vt:lpstr>INSTRUCTION EXECUTION</vt:lpstr>
      <vt:lpstr>Instruction execution</vt:lpstr>
      <vt:lpstr>Instruction execution</vt:lpstr>
      <vt:lpstr>INTERRUPTS</vt:lpstr>
      <vt:lpstr>Classes of interrupts</vt:lpstr>
      <vt:lpstr>Interrupts example</vt:lpstr>
      <vt:lpstr>Interrupts example</vt:lpstr>
      <vt:lpstr>Interrupts example</vt:lpstr>
      <vt:lpstr>Transfer of Control via Interrupts</vt:lpstr>
      <vt:lpstr>Instruction Cycle with Interrupts</vt:lpstr>
      <vt:lpstr>Interrupt Processing</vt:lpstr>
      <vt:lpstr>Multiple Interrupts</vt:lpstr>
      <vt:lpstr>Multiple Interrupts</vt:lpstr>
      <vt:lpstr>Multiple Interrupts</vt:lpstr>
      <vt:lpstr>THE MEMORY HIERARCHY</vt:lpstr>
      <vt:lpstr>THE MEMORY HIERARCHY</vt:lpstr>
      <vt:lpstr>locality of reference principle</vt:lpstr>
      <vt:lpstr>Secondary memory</vt:lpstr>
      <vt:lpstr>Cache memory</vt:lpstr>
      <vt:lpstr>Cache memory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WStallings</dc:creator>
  <cp:lastModifiedBy>Mr. Taha Bin Niaz</cp:lastModifiedBy>
  <cp:revision>236</cp:revision>
  <dcterms:created xsi:type="dcterms:W3CDTF">2020-04-05T14:16:21Z</dcterms:created>
  <dcterms:modified xsi:type="dcterms:W3CDTF">2022-08-30T17:25:27Z</dcterms:modified>
</cp:coreProperties>
</file>