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theme/themeOverride1.xml" ContentType="application/vnd.openxmlformats-officedocument.themeOverr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theme/themeOverride2.xml" ContentType="application/vnd.openxmlformats-officedocument.themeOverr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1" r:id="rId1"/>
  </p:sldMasterIdLst>
  <p:notesMasterIdLst>
    <p:notesMasterId r:id="rId58"/>
  </p:notesMasterIdLst>
  <p:sldIdLst>
    <p:sldId id="256" r:id="rId2"/>
    <p:sldId id="329" r:id="rId3"/>
    <p:sldId id="379" r:id="rId4"/>
    <p:sldId id="380" r:id="rId5"/>
    <p:sldId id="347" r:id="rId6"/>
    <p:sldId id="353" r:id="rId7"/>
    <p:sldId id="312" r:id="rId8"/>
    <p:sldId id="354" r:id="rId9"/>
    <p:sldId id="381" r:id="rId10"/>
    <p:sldId id="377" r:id="rId11"/>
    <p:sldId id="355" r:id="rId12"/>
    <p:sldId id="356" r:id="rId13"/>
    <p:sldId id="265" r:id="rId14"/>
    <p:sldId id="361" r:id="rId15"/>
    <p:sldId id="266" r:id="rId16"/>
    <p:sldId id="268" r:id="rId17"/>
    <p:sldId id="269" r:id="rId18"/>
    <p:sldId id="348" r:id="rId19"/>
    <p:sldId id="349" r:id="rId20"/>
    <p:sldId id="271" r:id="rId21"/>
    <p:sldId id="357" r:id="rId22"/>
    <p:sldId id="358" r:id="rId23"/>
    <p:sldId id="360" r:id="rId24"/>
    <p:sldId id="334" r:id="rId25"/>
    <p:sldId id="338" r:id="rId26"/>
    <p:sldId id="382" r:id="rId27"/>
    <p:sldId id="383" r:id="rId28"/>
    <p:sldId id="374" r:id="rId29"/>
    <p:sldId id="330" r:id="rId30"/>
    <p:sldId id="351" r:id="rId31"/>
    <p:sldId id="352" r:id="rId32"/>
    <p:sldId id="350" r:id="rId33"/>
    <p:sldId id="335" r:id="rId34"/>
    <p:sldId id="336" r:id="rId35"/>
    <p:sldId id="391" r:id="rId36"/>
    <p:sldId id="392" r:id="rId37"/>
    <p:sldId id="359" r:id="rId38"/>
    <p:sldId id="384" r:id="rId39"/>
    <p:sldId id="257" r:id="rId40"/>
    <p:sldId id="258" r:id="rId41"/>
    <p:sldId id="259" r:id="rId42"/>
    <p:sldId id="261" r:id="rId43"/>
    <p:sldId id="260" r:id="rId44"/>
    <p:sldId id="262" r:id="rId45"/>
    <p:sldId id="263" r:id="rId46"/>
    <p:sldId id="264" r:id="rId47"/>
    <p:sldId id="278" r:id="rId48"/>
    <p:sldId id="318" r:id="rId49"/>
    <p:sldId id="319" r:id="rId50"/>
    <p:sldId id="280" r:id="rId51"/>
    <p:sldId id="387" r:id="rId52"/>
    <p:sldId id="385" r:id="rId53"/>
    <p:sldId id="386" r:id="rId54"/>
    <p:sldId id="388" r:id="rId55"/>
    <p:sldId id="389" r:id="rId56"/>
    <p:sldId id="390" r:id="rId5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akash" initials="A" lastIdx="1" clrIdx="0">
    <p:extLst>
      <p:ext uri="{19B8F6BF-5375-455C-9EA6-DF929625EA0E}">
        <p15:presenceInfo xmlns:p15="http://schemas.microsoft.com/office/powerpoint/2012/main" userId="Aakash"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250" autoAdjust="0"/>
    <p:restoredTop sz="71571" autoAdjust="0"/>
  </p:normalViewPr>
  <p:slideViewPr>
    <p:cSldViewPr snapToGrid="0">
      <p:cViewPr varScale="1">
        <p:scale>
          <a:sx n="44" d="100"/>
          <a:sy n="44" d="100"/>
        </p:scale>
        <p:origin x="1812" y="3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9" Type="http://schemas.openxmlformats.org/officeDocument/2006/relationships/slide" Target="slides/slide38.xml" /><Relationship Id="rId21" Type="http://schemas.openxmlformats.org/officeDocument/2006/relationships/slide" Target="slides/slide20.xml" /><Relationship Id="rId34" Type="http://schemas.openxmlformats.org/officeDocument/2006/relationships/slide" Target="slides/slide33.xml" /><Relationship Id="rId42" Type="http://schemas.openxmlformats.org/officeDocument/2006/relationships/slide" Target="slides/slide41.xml" /><Relationship Id="rId47" Type="http://schemas.openxmlformats.org/officeDocument/2006/relationships/slide" Target="slides/slide46.xml" /><Relationship Id="rId50" Type="http://schemas.openxmlformats.org/officeDocument/2006/relationships/slide" Target="slides/slide49.xml" /><Relationship Id="rId55" Type="http://schemas.openxmlformats.org/officeDocument/2006/relationships/slide" Target="slides/slide54.xml" /><Relationship Id="rId63" Type="http://schemas.openxmlformats.org/officeDocument/2006/relationships/tableStyles" Target="tableStyles.xml" /><Relationship Id="rId7" Type="http://schemas.openxmlformats.org/officeDocument/2006/relationships/slide" Target="slides/slide6.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slide" Target="slides/slide28.xml" /><Relationship Id="rId41" Type="http://schemas.openxmlformats.org/officeDocument/2006/relationships/slide" Target="slides/slide40.xml" /><Relationship Id="rId54" Type="http://schemas.openxmlformats.org/officeDocument/2006/relationships/slide" Target="slides/slide53.xml" /><Relationship Id="rId62"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slide" Target="slides/slide31.xml" /><Relationship Id="rId37" Type="http://schemas.openxmlformats.org/officeDocument/2006/relationships/slide" Target="slides/slide36.xml" /><Relationship Id="rId40" Type="http://schemas.openxmlformats.org/officeDocument/2006/relationships/slide" Target="slides/slide39.xml" /><Relationship Id="rId45" Type="http://schemas.openxmlformats.org/officeDocument/2006/relationships/slide" Target="slides/slide44.xml" /><Relationship Id="rId53" Type="http://schemas.openxmlformats.org/officeDocument/2006/relationships/slide" Target="slides/slide52.xml" /><Relationship Id="rId58" Type="http://schemas.openxmlformats.org/officeDocument/2006/relationships/notesMaster" Target="notesMasters/notesMaster1.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36" Type="http://schemas.openxmlformats.org/officeDocument/2006/relationships/slide" Target="slides/slide35.xml" /><Relationship Id="rId49" Type="http://schemas.openxmlformats.org/officeDocument/2006/relationships/slide" Target="slides/slide48.xml" /><Relationship Id="rId57" Type="http://schemas.openxmlformats.org/officeDocument/2006/relationships/slide" Target="slides/slide56.xml" /><Relationship Id="rId61" Type="http://schemas.openxmlformats.org/officeDocument/2006/relationships/viewProps" Target="viewProps.xml"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slide" Target="slides/slide30.xml" /><Relationship Id="rId44" Type="http://schemas.openxmlformats.org/officeDocument/2006/relationships/slide" Target="slides/slide43.xml" /><Relationship Id="rId52" Type="http://schemas.openxmlformats.org/officeDocument/2006/relationships/slide" Target="slides/slide51.xml" /><Relationship Id="rId60" Type="http://schemas.openxmlformats.org/officeDocument/2006/relationships/presProps" Target="pres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slide" Target="slides/slide29.xml" /><Relationship Id="rId35" Type="http://schemas.openxmlformats.org/officeDocument/2006/relationships/slide" Target="slides/slide34.xml" /><Relationship Id="rId43" Type="http://schemas.openxmlformats.org/officeDocument/2006/relationships/slide" Target="slides/slide42.xml" /><Relationship Id="rId48" Type="http://schemas.openxmlformats.org/officeDocument/2006/relationships/slide" Target="slides/slide47.xml" /><Relationship Id="rId56" Type="http://schemas.openxmlformats.org/officeDocument/2006/relationships/slide" Target="slides/slide55.xml" /><Relationship Id="rId8" Type="http://schemas.openxmlformats.org/officeDocument/2006/relationships/slide" Target="slides/slide7.xml" /><Relationship Id="rId51" Type="http://schemas.openxmlformats.org/officeDocument/2006/relationships/slide" Target="slides/slide50.xml" /><Relationship Id="rId3" Type="http://schemas.openxmlformats.org/officeDocument/2006/relationships/slide" Target="slides/slide2.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slide" Target="slides/slide32.xml" /><Relationship Id="rId38" Type="http://schemas.openxmlformats.org/officeDocument/2006/relationships/slide" Target="slides/slide37.xml" /><Relationship Id="rId46" Type="http://schemas.openxmlformats.org/officeDocument/2006/relationships/slide" Target="slides/slide45.xml" /><Relationship Id="rId59" Type="http://schemas.openxmlformats.org/officeDocument/2006/relationships/commentAuthors" Target="commentAuthors.xml" /></Relationships>
</file>

<file path=ppt/diagrams/colors1.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3">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F3FE69-6D24-1B49-B8F5-47CFEB6421DF}" type="doc">
      <dgm:prSet loTypeId="urn:microsoft.com/office/officeart/2005/8/layout/list1" loCatId="list" qsTypeId="urn:microsoft.com/office/officeart/2005/8/quickstyle/simple4" qsCatId="simple" csTypeId="urn:microsoft.com/office/officeart/2005/8/colors/accent1_2#1" csCatId="accent1" phldr="1"/>
      <dgm:spPr/>
      <dgm:t>
        <a:bodyPr/>
        <a:lstStyle/>
        <a:p>
          <a:endParaRPr lang="en-US"/>
        </a:p>
      </dgm:t>
    </dgm:pt>
    <dgm:pt modelId="{7D6FDBE2-044C-D946-AF66-4E6D1EAAC546}">
      <dgm:prSet/>
      <dgm:spPr/>
      <dgm:t>
        <a:bodyPr/>
        <a:lstStyle/>
        <a:p>
          <a:pPr rtl="0"/>
          <a:r>
            <a:rPr lang="en-US" dirty="0"/>
            <a:t>Each thread has:</a:t>
          </a:r>
        </a:p>
      </dgm:t>
    </dgm:pt>
    <dgm:pt modelId="{0C034ED2-9521-1B46-8D37-35A152C771D9}" type="parTrans" cxnId="{5B3C6F0C-0F90-AA4F-8D06-A3770335ED96}">
      <dgm:prSet/>
      <dgm:spPr/>
      <dgm:t>
        <a:bodyPr/>
        <a:lstStyle/>
        <a:p>
          <a:endParaRPr lang="en-US"/>
        </a:p>
      </dgm:t>
    </dgm:pt>
    <dgm:pt modelId="{F2104036-C024-8C42-9434-0BB4743791EF}" type="sibTrans" cxnId="{5B3C6F0C-0F90-AA4F-8D06-A3770335ED96}">
      <dgm:prSet/>
      <dgm:spPr/>
      <dgm:t>
        <a:bodyPr/>
        <a:lstStyle/>
        <a:p>
          <a:endParaRPr lang="en-US"/>
        </a:p>
      </dgm:t>
    </dgm:pt>
    <dgm:pt modelId="{49DD2062-7C67-9D4E-A6C0-A4F6C65106E7}">
      <dgm:prSet/>
      <dgm:spPr/>
      <dgm:t>
        <a:bodyPr/>
        <a:lstStyle/>
        <a:p>
          <a:pPr rtl="0"/>
          <a:r>
            <a:rPr lang="en-US" dirty="0"/>
            <a:t>an execution state (Running, Ready, etc.)</a:t>
          </a:r>
        </a:p>
      </dgm:t>
    </dgm:pt>
    <dgm:pt modelId="{03EF178E-485E-444B-B4CF-2446D801B317}" type="parTrans" cxnId="{B41FF676-8C39-0241-8B4C-3D60670E8EB5}">
      <dgm:prSet/>
      <dgm:spPr/>
      <dgm:t>
        <a:bodyPr/>
        <a:lstStyle/>
        <a:p>
          <a:endParaRPr lang="en-US"/>
        </a:p>
      </dgm:t>
    </dgm:pt>
    <dgm:pt modelId="{0613634A-EF56-D64F-AD59-8999790F6090}" type="sibTrans" cxnId="{B41FF676-8C39-0241-8B4C-3D60670E8EB5}">
      <dgm:prSet/>
      <dgm:spPr/>
      <dgm:t>
        <a:bodyPr/>
        <a:lstStyle/>
        <a:p>
          <a:endParaRPr lang="en-US"/>
        </a:p>
      </dgm:t>
    </dgm:pt>
    <dgm:pt modelId="{4355AE52-8070-0C48-81BD-42FC0AA13B04}">
      <dgm:prSet/>
      <dgm:spPr/>
      <dgm:t>
        <a:bodyPr/>
        <a:lstStyle/>
        <a:p>
          <a:pPr rtl="0"/>
          <a:r>
            <a:rPr lang="en-US" dirty="0"/>
            <a:t>saved thread context when not running (TCB)</a:t>
          </a:r>
        </a:p>
      </dgm:t>
    </dgm:pt>
    <dgm:pt modelId="{92CC476F-D53A-BC45-A22A-A5E577E991C6}" type="parTrans" cxnId="{BA99F35D-F315-B64A-B2FA-A9CC6CC3E61A}">
      <dgm:prSet/>
      <dgm:spPr/>
      <dgm:t>
        <a:bodyPr/>
        <a:lstStyle/>
        <a:p>
          <a:endParaRPr lang="en-US"/>
        </a:p>
      </dgm:t>
    </dgm:pt>
    <dgm:pt modelId="{2264E98C-F2FA-944E-8B55-A8BEB23316E0}" type="sibTrans" cxnId="{BA99F35D-F315-B64A-B2FA-A9CC6CC3E61A}">
      <dgm:prSet/>
      <dgm:spPr/>
      <dgm:t>
        <a:bodyPr/>
        <a:lstStyle/>
        <a:p>
          <a:endParaRPr lang="en-US"/>
        </a:p>
      </dgm:t>
    </dgm:pt>
    <dgm:pt modelId="{890DC9E8-3B3E-864E-A4AF-795D59B4B4CF}">
      <dgm:prSet/>
      <dgm:spPr/>
      <dgm:t>
        <a:bodyPr/>
        <a:lstStyle/>
        <a:p>
          <a:pPr rtl="0"/>
          <a:r>
            <a:rPr lang="en-US" dirty="0"/>
            <a:t>an execution stack</a:t>
          </a:r>
        </a:p>
      </dgm:t>
    </dgm:pt>
    <dgm:pt modelId="{AAF4AC6E-2567-C34E-A87E-2D33DA449641}" type="parTrans" cxnId="{29DDDDDC-6775-0E4D-A0ED-BB689C0ADED6}">
      <dgm:prSet/>
      <dgm:spPr/>
      <dgm:t>
        <a:bodyPr/>
        <a:lstStyle/>
        <a:p>
          <a:endParaRPr lang="en-US"/>
        </a:p>
      </dgm:t>
    </dgm:pt>
    <dgm:pt modelId="{510B5EB9-6AEC-F943-AF5B-AB983733739A}" type="sibTrans" cxnId="{29DDDDDC-6775-0E4D-A0ED-BB689C0ADED6}">
      <dgm:prSet/>
      <dgm:spPr/>
      <dgm:t>
        <a:bodyPr/>
        <a:lstStyle/>
        <a:p>
          <a:endParaRPr lang="en-US"/>
        </a:p>
      </dgm:t>
    </dgm:pt>
    <dgm:pt modelId="{2BC1316B-0411-5246-A176-EC0C463C5CEB}">
      <dgm:prSet/>
      <dgm:spPr/>
      <dgm:t>
        <a:bodyPr/>
        <a:lstStyle/>
        <a:p>
          <a:pPr rtl="0"/>
          <a:r>
            <a:rPr lang="en-US" dirty="0"/>
            <a:t>some per-thread static storage for local variables</a:t>
          </a:r>
        </a:p>
      </dgm:t>
    </dgm:pt>
    <dgm:pt modelId="{E4BBBBD0-FDD9-1646-8A75-DC9703F771D0}" type="parTrans" cxnId="{3EDC08E8-5384-EE4D-8DAF-228782216A8A}">
      <dgm:prSet/>
      <dgm:spPr/>
      <dgm:t>
        <a:bodyPr/>
        <a:lstStyle/>
        <a:p>
          <a:endParaRPr lang="en-US"/>
        </a:p>
      </dgm:t>
    </dgm:pt>
    <dgm:pt modelId="{172371D8-5807-814A-B5B9-17F05F1A7746}" type="sibTrans" cxnId="{3EDC08E8-5384-EE4D-8DAF-228782216A8A}">
      <dgm:prSet/>
      <dgm:spPr/>
      <dgm:t>
        <a:bodyPr/>
        <a:lstStyle/>
        <a:p>
          <a:endParaRPr lang="en-US"/>
        </a:p>
      </dgm:t>
    </dgm:pt>
    <dgm:pt modelId="{741B2E95-EC62-3E45-9B75-41EA9ED65D20}">
      <dgm:prSet/>
      <dgm:spPr/>
      <dgm:t>
        <a:bodyPr/>
        <a:lstStyle/>
        <a:p>
          <a:pPr rtl="0"/>
          <a:r>
            <a:rPr lang="en-US" dirty="0"/>
            <a:t>access to the shared memory and resources of its process (all threads of a process share this)</a:t>
          </a:r>
        </a:p>
      </dgm:t>
    </dgm:pt>
    <dgm:pt modelId="{CB728BB5-4A17-DF44-87C5-0DE31F870D10}" type="parTrans" cxnId="{2D5A94CD-5BC9-884A-A532-5DDC5C551573}">
      <dgm:prSet/>
      <dgm:spPr/>
      <dgm:t>
        <a:bodyPr/>
        <a:lstStyle/>
        <a:p>
          <a:endParaRPr lang="en-US"/>
        </a:p>
      </dgm:t>
    </dgm:pt>
    <dgm:pt modelId="{8EFE1291-B1E4-2840-8592-6C089E5953F2}" type="sibTrans" cxnId="{2D5A94CD-5BC9-884A-A532-5DDC5C551573}">
      <dgm:prSet/>
      <dgm:spPr/>
      <dgm:t>
        <a:bodyPr/>
        <a:lstStyle/>
        <a:p>
          <a:endParaRPr lang="en-US"/>
        </a:p>
      </dgm:t>
    </dgm:pt>
    <dgm:pt modelId="{50825A7A-F96C-8748-8EAC-3F49A06BD7C7}" type="pres">
      <dgm:prSet presAssocID="{9CF3FE69-6D24-1B49-B8F5-47CFEB6421DF}" presName="linear" presStyleCnt="0">
        <dgm:presLayoutVars>
          <dgm:dir/>
          <dgm:animLvl val="lvl"/>
          <dgm:resizeHandles val="exact"/>
        </dgm:presLayoutVars>
      </dgm:prSet>
      <dgm:spPr/>
    </dgm:pt>
    <dgm:pt modelId="{201D5F21-1DB1-104C-AE9A-CBE95FAE25C1}" type="pres">
      <dgm:prSet presAssocID="{7D6FDBE2-044C-D946-AF66-4E6D1EAAC546}" presName="parentLin" presStyleCnt="0"/>
      <dgm:spPr/>
    </dgm:pt>
    <dgm:pt modelId="{6683806C-140C-074A-8B5B-FDCCA9146C25}" type="pres">
      <dgm:prSet presAssocID="{7D6FDBE2-044C-D946-AF66-4E6D1EAAC546}" presName="parentLeftMargin" presStyleLbl="node1" presStyleIdx="0" presStyleCnt="1"/>
      <dgm:spPr/>
    </dgm:pt>
    <dgm:pt modelId="{5E289D48-2C1F-DB42-885C-FA72D3EFD61D}" type="pres">
      <dgm:prSet presAssocID="{7D6FDBE2-044C-D946-AF66-4E6D1EAAC546}" presName="parentText" presStyleLbl="node1" presStyleIdx="0" presStyleCnt="1">
        <dgm:presLayoutVars>
          <dgm:chMax val="0"/>
          <dgm:bulletEnabled val="1"/>
        </dgm:presLayoutVars>
      </dgm:prSet>
      <dgm:spPr/>
    </dgm:pt>
    <dgm:pt modelId="{90C74369-D664-AD40-8D6C-0392A0591598}" type="pres">
      <dgm:prSet presAssocID="{7D6FDBE2-044C-D946-AF66-4E6D1EAAC546}" presName="negativeSpace" presStyleCnt="0"/>
      <dgm:spPr/>
    </dgm:pt>
    <dgm:pt modelId="{03E24D38-E902-DF4A-817F-AECD509B69DC}" type="pres">
      <dgm:prSet presAssocID="{7D6FDBE2-044C-D946-AF66-4E6D1EAAC546}" presName="childText" presStyleLbl="conFgAcc1" presStyleIdx="0" presStyleCnt="1">
        <dgm:presLayoutVars>
          <dgm:bulletEnabled val="1"/>
        </dgm:presLayoutVars>
      </dgm:prSet>
      <dgm:spPr/>
    </dgm:pt>
  </dgm:ptLst>
  <dgm:cxnLst>
    <dgm:cxn modelId="{5B3C6F0C-0F90-AA4F-8D06-A3770335ED96}" srcId="{9CF3FE69-6D24-1B49-B8F5-47CFEB6421DF}" destId="{7D6FDBE2-044C-D946-AF66-4E6D1EAAC546}" srcOrd="0" destOrd="0" parTransId="{0C034ED2-9521-1B46-8D37-35A152C771D9}" sibTransId="{F2104036-C024-8C42-9434-0BB4743791EF}"/>
    <dgm:cxn modelId="{14579F0C-AD4C-4717-A432-3F1552112D47}" type="presOf" srcId="{741B2E95-EC62-3E45-9B75-41EA9ED65D20}" destId="{03E24D38-E902-DF4A-817F-AECD509B69DC}" srcOrd="0" destOrd="4" presId="urn:microsoft.com/office/officeart/2005/8/layout/list1"/>
    <dgm:cxn modelId="{DFFA1414-B101-4A5B-863D-37F0D57E9146}" type="presOf" srcId="{7D6FDBE2-044C-D946-AF66-4E6D1EAAC546}" destId="{6683806C-140C-074A-8B5B-FDCCA9146C25}" srcOrd="0" destOrd="0" presId="urn:microsoft.com/office/officeart/2005/8/layout/list1"/>
    <dgm:cxn modelId="{BA99F35D-F315-B64A-B2FA-A9CC6CC3E61A}" srcId="{7D6FDBE2-044C-D946-AF66-4E6D1EAAC546}" destId="{4355AE52-8070-0C48-81BD-42FC0AA13B04}" srcOrd="1" destOrd="0" parTransId="{92CC476F-D53A-BC45-A22A-A5E577E991C6}" sibTransId="{2264E98C-F2FA-944E-8B55-A8BEB23316E0}"/>
    <dgm:cxn modelId="{B41FF676-8C39-0241-8B4C-3D60670E8EB5}" srcId="{7D6FDBE2-044C-D946-AF66-4E6D1EAAC546}" destId="{49DD2062-7C67-9D4E-A6C0-A4F6C65106E7}" srcOrd="0" destOrd="0" parTransId="{03EF178E-485E-444B-B4CF-2446D801B317}" sibTransId="{0613634A-EF56-D64F-AD59-8999790F6090}"/>
    <dgm:cxn modelId="{97E03D57-6758-4A01-A48A-9FC791F87F63}" type="presOf" srcId="{7D6FDBE2-044C-D946-AF66-4E6D1EAAC546}" destId="{5E289D48-2C1F-DB42-885C-FA72D3EFD61D}" srcOrd="1" destOrd="0" presId="urn:microsoft.com/office/officeart/2005/8/layout/list1"/>
    <dgm:cxn modelId="{3249318B-FB28-416B-9EEA-6A7946E340D9}" type="presOf" srcId="{890DC9E8-3B3E-864E-A4AF-795D59B4B4CF}" destId="{03E24D38-E902-DF4A-817F-AECD509B69DC}" srcOrd="0" destOrd="2" presId="urn:microsoft.com/office/officeart/2005/8/layout/list1"/>
    <dgm:cxn modelId="{976A33AC-631F-40B3-8312-A66BA290B18C}" type="presOf" srcId="{9CF3FE69-6D24-1B49-B8F5-47CFEB6421DF}" destId="{50825A7A-F96C-8748-8EAC-3F49A06BD7C7}" srcOrd="0" destOrd="0" presId="urn:microsoft.com/office/officeart/2005/8/layout/list1"/>
    <dgm:cxn modelId="{2D5A94CD-5BC9-884A-A532-5DDC5C551573}" srcId="{7D6FDBE2-044C-D946-AF66-4E6D1EAAC546}" destId="{741B2E95-EC62-3E45-9B75-41EA9ED65D20}" srcOrd="4" destOrd="0" parTransId="{CB728BB5-4A17-DF44-87C5-0DE31F870D10}" sibTransId="{8EFE1291-B1E4-2840-8592-6C089E5953F2}"/>
    <dgm:cxn modelId="{55B58ED3-B4D3-4EF8-924D-10CF209ABA80}" type="presOf" srcId="{4355AE52-8070-0C48-81BD-42FC0AA13B04}" destId="{03E24D38-E902-DF4A-817F-AECD509B69DC}" srcOrd="0" destOrd="1" presId="urn:microsoft.com/office/officeart/2005/8/layout/list1"/>
    <dgm:cxn modelId="{DB26E1D7-7C72-4839-BF56-6B9758E08C84}" type="presOf" srcId="{2BC1316B-0411-5246-A176-EC0C463C5CEB}" destId="{03E24D38-E902-DF4A-817F-AECD509B69DC}" srcOrd="0" destOrd="3" presId="urn:microsoft.com/office/officeart/2005/8/layout/list1"/>
    <dgm:cxn modelId="{29DDDDDC-6775-0E4D-A0ED-BB689C0ADED6}" srcId="{7D6FDBE2-044C-D946-AF66-4E6D1EAAC546}" destId="{890DC9E8-3B3E-864E-A4AF-795D59B4B4CF}" srcOrd="2" destOrd="0" parTransId="{AAF4AC6E-2567-C34E-A87E-2D33DA449641}" sibTransId="{510B5EB9-6AEC-F943-AF5B-AB983733739A}"/>
    <dgm:cxn modelId="{3EDC08E8-5384-EE4D-8DAF-228782216A8A}" srcId="{7D6FDBE2-044C-D946-AF66-4E6D1EAAC546}" destId="{2BC1316B-0411-5246-A176-EC0C463C5CEB}" srcOrd="3" destOrd="0" parTransId="{E4BBBBD0-FDD9-1646-8A75-DC9703F771D0}" sibTransId="{172371D8-5807-814A-B5B9-17F05F1A7746}"/>
    <dgm:cxn modelId="{968949F8-5139-456C-86E8-2D94240E62A3}" type="presOf" srcId="{49DD2062-7C67-9D4E-A6C0-A4F6C65106E7}" destId="{03E24D38-E902-DF4A-817F-AECD509B69DC}" srcOrd="0" destOrd="0" presId="urn:microsoft.com/office/officeart/2005/8/layout/list1"/>
    <dgm:cxn modelId="{5D1CEABE-EDA4-42DD-9036-9B6FFC16064B}" type="presParOf" srcId="{50825A7A-F96C-8748-8EAC-3F49A06BD7C7}" destId="{201D5F21-1DB1-104C-AE9A-CBE95FAE25C1}" srcOrd="0" destOrd="0" presId="urn:microsoft.com/office/officeart/2005/8/layout/list1"/>
    <dgm:cxn modelId="{916B70DE-469E-43A4-91B7-5B3EC8E370E4}" type="presParOf" srcId="{201D5F21-1DB1-104C-AE9A-CBE95FAE25C1}" destId="{6683806C-140C-074A-8B5B-FDCCA9146C25}" srcOrd="0" destOrd="0" presId="urn:microsoft.com/office/officeart/2005/8/layout/list1"/>
    <dgm:cxn modelId="{8EE972D8-9FFD-4039-9317-FD1D958B54FB}" type="presParOf" srcId="{201D5F21-1DB1-104C-AE9A-CBE95FAE25C1}" destId="{5E289D48-2C1F-DB42-885C-FA72D3EFD61D}" srcOrd="1" destOrd="0" presId="urn:microsoft.com/office/officeart/2005/8/layout/list1"/>
    <dgm:cxn modelId="{8D302412-A1A7-45D8-9188-DDAA091BD21F}" type="presParOf" srcId="{50825A7A-F96C-8748-8EAC-3F49A06BD7C7}" destId="{90C74369-D664-AD40-8D6C-0392A0591598}" srcOrd="1" destOrd="0" presId="urn:microsoft.com/office/officeart/2005/8/layout/list1"/>
    <dgm:cxn modelId="{33AEDDDE-A2F7-4B7E-9E30-5989628C82E7}" type="presParOf" srcId="{50825A7A-F96C-8748-8EAC-3F49A06BD7C7}" destId="{03E24D38-E902-DF4A-817F-AECD509B69DC}" srcOrd="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8612792-3CCB-3147-AB6A-564A067D979F}" type="doc">
      <dgm:prSet loTypeId="urn:microsoft.com/office/officeart/2005/8/layout/hProcess4" loCatId="process" qsTypeId="urn:microsoft.com/office/officeart/2005/8/quickstyle/simple4" qsCatId="simple" csTypeId="urn:microsoft.com/office/officeart/2005/8/colors/accent1_2#2" csCatId="accent1" phldr="1"/>
      <dgm:spPr/>
      <dgm:t>
        <a:bodyPr/>
        <a:lstStyle/>
        <a:p>
          <a:endParaRPr lang="en-US"/>
        </a:p>
      </dgm:t>
    </dgm:pt>
    <dgm:pt modelId="{AFA0CC6C-5A11-3541-A96B-BBB9E8F10083}">
      <dgm:prSet custT="1"/>
      <dgm:spPr/>
      <dgm:t>
        <a:bodyPr/>
        <a:lstStyle/>
        <a:p>
          <a:pPr rtl="0"/>
          <a:r>
            <a:rPr lang="en-US" sz="1800" dirty="0"/>
            <a:t>Takes less time to create a new thread than a process</a:t>
          </a:r>
        </a:p>
      </dgm:t>
    </dgm:pt>
    <dgm:pt modelId="{0051A69D-4669-124D-85A6-0A75C8565B53}" type="parTrans" cxnId="{EE406D00-A366-AB41-B013-79960A0EF781}">
      <dgm:prSet/>
      <dgm:spPr/>
      <dgm:t>
        <a:bodyPr/>
        <a:lstStyle/>
        <a:p>
          <a:endParaRPr lang="en-US"/>
        </a:p>
      </dgm:t>
    </dgm:pt>
    <dgm:pt modelId="{89B2846F-B036-B845-98E7-5447983B519B}" type="sibTrans" cxnId="{EE406D00-A366-AB41-B013-79960A0EF781}">
      <dgm:prSet/>
      <dgm:spPr/>
      <dgm:t>
        <a:bodyPr/>
        <a:lstStyle/>
        <a:p>
          <a:endParaRPr lang="en-US" dirty="0"/>
        </a:p>
      </dgm:t>
    </dgm:pt>
    <dgm:pt modelId="{72BE931D-4917-064A-8CED-E89B3B49C005}">
      <dgm:prSet custT="1"/>
      <dgm:spPr/>
      <dgm:t>
        <a:bodyPr/>
        <a:lstStyle/>
        <a:p>
          <a:pPr rtl="0"/>
          <a:r>
            <a:rPr lang="en-US" sz="1800" dirty="0"/>
            <a:t>Less time to terminate a thread than a process</a:t>
          </a:r>
        </a:p>
      </dgm:t>
    </dgm:pt>
    <dgm:pt modelId="{4B95287D-3311-4B44-822D-7DBF087E83C4}" type="parTrans" cxnId="{545C5D4E-2318-DA44-81A1-FE37C177C142}">
      <dgm:prSet/>
      <dgm:spPr/>
      <dgm:t>
        <a:bodyPr/>
        <a:lstStyle/>
        <a:p>
          <a:endParaRPr lang="en-US"/>
        </a:p>
      </dgm:t>
    </dgm:pt>
    <dgm:pt modelId="{383132FC-8629-134A-9906-CD52E08F6531}" type="sibTrans" cxnId="{545C5D4E-2318-DA44-81A1-FE37C177C142}">
      <dgm:prSet/>
      <dgm:spPr/>
      <dgm:t>
        <a:bodyPr/>
        <a:lstStyle/>
        <a:p>
          <a:endParaRPr lang="en-US" dirty="0"/>
        </a:p>
      </dgm:t>
    </dgm:pt>
    <dgm:pt modelId="{1765FA09-159F-6843-8FFB-18AA17877074}">
      <dgm:prSet custT="1"/>
      <dgm:spPr/>
      <dgm:t>
        <a:bodyPr/>
        <a:lstStyle/>
        <a:p>
          <a:pPr rtl="0"/>
          <a:r>
            <a:rPr lang="en-US" sz="1800" dirty="0"/>
            <a:t>Switching between two threads takes less time than switching between processes</a:t>
          </a:r>
        </a:p>
      </dgm:t>
    </dgm:pt>
    <dgm:pt modelId="{2F61D544-E6BE-5A4A-B671-6050A491E6EE}" type="parTrans" cxnId="{D1A6B5C9-FAE6-E84A-9BDE-4250B3BC4505}">
      <dgm:prSet/>
      <dgm:spPr/>
      <dgm:t>
        <a:bodyPr/>
        <a:lstStyle/>
        <a:p>
          <a:endParaRPr lang="en-US"/>
        </a:p>
      </dgm:t>
    </dgm:pt>
    <dgm:pt modelId="{AF82CA53-B444-2C4A-A223-DA80E41EF993}" type="sibTrans" cxnId="{D1A6B5C9-FAE6-E84A-9BDE-4250B3BC4505}">
      <dgm:prSet/>
      <dgm:spPr/>
      <dgm:t>
        <a:bodyPr/>
        <a:lstStyle/>
        <a:p>
          <a:endParaRPr lang="en-US" dirty="0"/>
        </a:p>
      </dgm:t>
    </dgm:pt>
    <dgm:pt modelId="{AD34B155-D904-644D-95D1-187D4C7439BD}">
      <dgm:prSet custT="1"/>
      <dgm:spPr/>
      <dgm:t>
        <a:bodyPr/>
        <a:lstStyle/>
        <a:p>
          <a:pPr rtl="0"/>
          <a:r>
            <a:rPr lang="en-US" sz="1800" dirty="0"/>
            <a:t>Threads enhance efficiency in communication between programs</a:t>
          </a:r>
        </a:p>
      </dgm:t>
    </dgm:pt>
    <dgm:pt modelId="{7C71F8B5-0903-7B4E-89CC-A33A4F72AF14}" type="parTrans" cxnId="{B2CDC935-D2D5-1B4A-9185-022688E19A2B}">
      <dgm:prSet/>
      <dgm:spPr/>
      <dgm:t>
        <a:bodyPr/>
        <a:lstStyle/>
        <a:p>
          <a:endParaRPr lang="en-US"/>
        </a:p>
      </dgm:t>
    </dgm:pt>
    <dgm:pt modelId="{09A54BFE-F92A-F14A-9470-DB6AA6E7DBC4}" type="sibTrans" cxnId="{B2CDC935-D2D5-1B4A-9185-022688E19A2B}">
      <dgm:prSet/>
      <dgm:spPr/>
      <dgm:t>
        <a:bodyPr/>
        <a:lstStyle/>
        <a:p>
          <a:endParaRPr lang="en-US"/>
        </a:p>
      </dgm:t>
    </dgm:pt>
    <dgm:pt modelId="{F31B188B-EE04-7A41-B087-53347EEFDF99}" type="pres">
      <dgm:prSet presAssocID="{18612792-3CCB-3147-AB6A-564A067D979F}" presName="Name0" presStyleCnt="0">
        <dgm:presLayoutVars>
          <dgm:dir/>
          <dgm:animLvl val="lvl"/>
          <dgm:resizeHandles val="exact"/>
        </dgm:presLayoutVars>
      </dgm:prSet>
      <dgm:spPr/>
    </dgm:pt>
    <dgm:pt modelId="{386799D7-94D7-814E-8B46-9492E2021E75}" type="pres">
      <dgm:prSet presAssocID="{18612792-3CCB-3147-AB6A-564A067D979F}" presName="tSp" presStyleCnt="0"/>
      <dgm:spPr/>
    </dgm:pt>
    <dgm:pt modelId="{49582FC7-E5E8-FD46-97E2-1C712C16B51B}" type="pres">
      <dgm:prSet presAssocID="{18612792-3CCB-3147-AB6A-564A067D979F}" presName="bSp" presStyleCnt="0"/>
      <dgm:spPr/>
    </dgm:pt>
    <dgm:pt modelId="{A88E4BEC-E3E1-7A47-8F0D-4E9A043F7A3F}" type="pres">
      <dgm:prSet presAssocID="{18612792-3CCB-3147-AB6A-564A067D979F}" presName="process" presStyleCnt="0"/>
      <dgm:spPr/>
    </dgm:pt>
    <dgm:pt modelId="{6B723AA7-98F1-004E-92ED-62FA82380A40}" type="pres">
      <dgm:prSet presAssocID="{AFA0CC6C-5A11-3541-A96B-BBB9E8F10083}" presName="composite1" presStyleCnt="0"/>
      <dgm:spPr/>
    </dgm:pt>
    <dgm:pt modelId="{BC24B6E1-8926-6843-9594-F3E8EEF720BF}" type="pres">
      <dgm:prSet presAssocID="{AFA0CC6C-5A11-3541-A96B-BBB9E8F10083}" presName="dummyNode1" presStyleLbl="node1" presStyleIdx="0" presStyleCnt="4"/>
      <dgm:spPr/>
    </dgm:pt>
    <dgm:pt modelId="{C025B061-28CD-1A44-A68C-27DC3598CC6C}" type="pres">
      <dgm:prSet presAssocID="{AFA0CC6C-5A11-3541-A96B-BBB9E8F10083}" presName="childNode1" presStyleLbl="bgAcc1" presStyleIdx="0" presStyleCnt="4">
        <dgm:presLayoutVars>
          <dgm:bulletEnabled val="1"/>
        </dgm:presLayoutVars>
      </dgm:prSet>
      <dgm:spPr/>
    </dgm:pt>
    <dgm:pt modelId="{96DAA187-7B06-664F-AA58-18925EE1891B}" type="pres">
      <dgm:prSet presAssocID="{AFA0CC6C-5A11-3541-A96B-BBB9E8F10083}" presName="childNode1tx" presStyleLbl="bgAcc1" presStyleIdx="0" presStyleCnt="4">
        <dgm:presLayoutVars>
          <dgm:bulletEnabled val="1"/>
        </dgm:presLayoutVars>
      </dgm:prSet>
      <dgm:spPr/>
    </dgm:pt>
    <dgm:pt modelId="{D4D7556E-CD4B-0F43-B97B-025926CE55A9}" type="pres">
      <dgm:prSet presAssocID="{AFA0CC6C-5A11-3541-A96B-BBB9E8F10083}" presName="parentNode1" presStyleLbl="node1" presStyleIdx="0" presStyleCnt="4" custScaleX="113305" custScaleY="273175">
        <dgm:presLayoutVars>
          <dgm:chMax val="1"/>
          <dgm:bulletEnabled val="1"/>
        </dgm:presLayoutVars>
      </dgm:prSet>
      <dgm:spPr/>
    </dgm:pt>
    <dgm:pt modelId="{7F1022CC-12C5-4345-9F79-304BA44059D2}" type="pres">
      <dgm:prSet presAssocID="{AFA0CC6C-5A11-3541-A96B-BBB9E8F10083}" presName="connSite1" presStyleCnt="0"/>
      <dgm:spPr/>
    </dgm:pt>
    <dgm:pt modelId="{551E1238-A39B-B149-8297-AA72CE9A22C8}" type="pres">
      <dgm:prSet presAssocID="{89B2846F-B036-B845-98E7-5447983B519B}" presName="Name9" presStyleLbl="sibTrans2D1" presStyleIdx="0" presStyleCnt="3"/>
      <dgm:spPr/>
    </dgm:pt>
    <dgm:pt modelId="{8E2546F3-012C-2348-9075-98FF862FAE46}" type="pres">
      <dgm:prSet presAssocID="{72BE931D-4917-064A-8CED-E89B3B49C005}" presName="composite2" presStyleCnt="0"/>
      <dgm:spPr/>
    </dgm:pt>
    <dgm:pt modelId="{EE0F488B-75C0-4144-9FD6-ACFC2CF22638}" type="pres">
      <dgm:prSet presAssocID="{72BE931D-4917-064A-8CED-E89B3B49C005}" presName="dummyNode2" presStyleLbl="node1" presStyleIdx="0" presStyleCnt="4"/>
      <dgm:spPr/>
    </dgm:pt>
    <dgm:pt modelId="{5FF00021-0035-EC44-9F54-1581344B5540}" type="pres">
      <dgm:prSet presAssocID="{72BE931D-4917-064A-8CED-E89B3B49C005}" presName="childNode2" presStyleLbl="bgAcc1" presStyleIdx="1" presStyleCnt="4">
        <dgm:presLayoutVars>
          <dgm:bulletEnabled val="1"/>
        </dgm:presLayoutVars>
      </dgm:prSet>
      <dgm:spPr/>
    </dgm:pt>
    <dgm:pt modelId="{07E77F62-D5DE-9246-B8F6-78FD9550873C}" type="pres">
      <dgm:prSet presAssocID="{72BE931D-4917-064A-8CED-E89B3B49C005}" presName="childNode2tx" presStyleLbl="bgAcc1" presStyleIdx="1" presStyleCnt="4">
        <dgm:presLayoutVars>
          <dgm:bulletEnabled val="1"/>
        </dgm:presLayoutVars>
      </dgm:prSet>
      <dgm:spPr/>
    </dgm:pt>
    <dgm:pt modelId="{F8DEE456-5D02-F24A-9584-7CB10AA1B0B3}" type="pres">
      <dgm:prSet presAssocID="{72BE931D-4917-064A-8CED-E89B3B49C005}" presName="parentNode2" presStyleLbl="node1" presStyleIdx="1" presStyleCnt="4" custScaleX="137971" custScaleY="240981">
        <dgm:presLayoutVars>
          <dgm:chMax val="0"/>
          <dgm:bulletEnabled val="1"/>
        </dgm:presLayoutVars>
      </dgm:prSet>
      <dgm:spPr/>
    </dgm:pt>
    <dgm:pt modelId="{C54100DE-91BD-4440-9BF7-98ED8E46F6C0}" type="pres">
      <dgm:prSet presAssocID="{72BE931D-4917-064A-8CED-E89B3B49C005}" presName="connSite2" presStyleCnt="0"/>
      <dgm:spPr/>
    </dgm:pt>
    <dgm:pt modelId="{77A16B1F-811E-5249-9C4A-E45362F95CB1}" type="pres">
      <dgm:prSet presAssocID="{383132FC-8629-134A-9906-CD52E08F6531}" presName="Name18" presStyleLbl="sibTrans2D1" presStyleIdx="1" presStyleCnt="3"/>
      <dgm:spPr/>
    </dgm:pt>
    <dgm:pt modelId="{C8D35E00-E8F9-344D-A0A4-0805AC08AE07}" type="pres">
      <dgm:prSet presAssocID="{1765FA09-159F-6843-8FFB-18AA17877074}" presName="composite1" presStyleCnt="0"/>
      <dgm:spPr/>
    </dgm:pt>
    <dgm:pt modelId="{4B113F1A-6971-C74D-93B7-B466E820B9E8}" type="pres">
      <dgm:prSet presAssocID="{1765FA09-159F-6843-8FFB-18AA17877074}" presName="dummyNode1" presStyleLbl="node1" presStyleIdx="1" presStyleCnt="4"/>
      <dgm:spPr/>
    </dgm:pt>
    <dgm:pt modelId="{2401F2B1-4C8C-3B40-BFC1-E2B42A50EB44}" type="pres">
      <dgm:prSet presAssocID="{1765FA09-159F-6843-8FFB-18AA17877074}" presName="childNode1" presStyleLbl="bgAcc1" presStyleIdx="2" presStyleCnt="4">
        <dgm:presLayoutVars>
          <dgm:bulletEnabled val="1"/>
        </dgm:presLayoutVars>
      </dgm:prSet>
      <dgm:spPr/>
    </dgm:pt>
    <dgm:pt modelId="{5B12B861-D846-F84D-881F-A2EB39D50CB6}" type="pres">
      <dgm:prSet presAssocID="{1765FA09-159F-6843-8FFB-18AA17877074}" presName="childNode1tx" presStyleLbl="bgAcc1" presStyleIdx="2" presStyleCnt="4">
        <dgm:presLayoutVars>
          <dgm:bulletEnabled val="1"/>
        </dgm:presLayoutVars>
      </dgm:prSet>
      <dgm:spPr/>
    </dgm:pt>
    <dgm:pt modelId="{877379AA-74FD-3B4E-B4C4-F6D60C04083B}" type="pres">
      <dgm:prSet presAssocID="{1765FA09-159F-6843-8FFB-18AA17877074}" presName="parentNode1" presStyleLbl="node1" presStyleIdx="2" presStyleCnt="4" custScaleX="154449" custScaleY="345556">
        <dgm:presLayoutVars>
          <dgm:chMax val="1"/>
          <dgm:bulletEnabled val="1"/>
        </dgm:presLayoutVars>
      </dgm:prSet>
      <dgm:spPr/>
    </dgm:pt>
    <dgm:pt modelId="{6AA7EA57-E851-8049-A6C9-65B7EF761E43}" type="pres">
      <dgm:prSet presAssocID="{1765FA09-159F-6843-8FFB-18AA17877074}" presName="connSite1" presStyleCnt="0"/>
      <dgm:spPr/>
    </dgm:pt>
    <dgm:pt modelId="{89B61966-62BD-9A4E-B31E-31C32831A504}" type="pres">
      <dgm:prSet presAssocID="{AF82CA53-B444-2C4A-A223-DA80E41EF993}" presName="Name9" presStyleLbl="sibTrans2D1" presStyleIdx="2" presStyleCnt="3"/>
      <dgm:spPr/>
    </dgm:pt>
    <dgm:pt modelId="{85BABCFF-DEBC-E548-91CD-3B8952718110}" type="pres">
      <dgm:prSet presAssocID="{AD34B155-D904-644D-95D1-187D4C7439BD}" presName="composite2" presStyleCnt="0"/>
      <dgm:spPr/>
    </dgm:pt>
    <dgm:pt modelId="{EA439E54-9D59-AC4A-8214-D756227D4F2A}" type="pres">
      <dgm:prSet presAssocID="{AD34B155-D904-644D-95D1-187D4C7439BD}" presName="dummyNode2" presStyleLbl="node1" presStyleIdx="2" presStyleCnt="4"/>
      <dgm:spPr/>
    </dgm:pt>
    <dgm:pt modelId="{E1E1BC13-FC71-954D-A46E-211E173FDACF}" type="pres">
      <dgm:prSet presAssocID="{AD34B155-D904-644D-95D1-187D4C7439BD}" presName="childNode2" presStyleLbl="bgAcc1" presStyleIdx="3" presStyleCnt="4" custScaleX="136011" custScaleY="49036" custLinFactNeighborX="7653" custLinFactNeighborY="11125">
        <dgm:presLayoutVars>
          <dgm:bulletEnabled val="1"/>
        </dgm:presLayoutVars>
      </dgm:prSet>
      <dgm:spPr/>
    </dgm:pt>
    <dgm:pt modelId="{F945C3D2-839E-724B-B409-98982F52C1F6}" type="pres">
      <dgm:prSet presAssocID="{AD34B155-D904-644D-95D1-187D4C7439BD}" presName="childNode2tx" presStyleLbl="bgAcc1" presStyleIdx="3" presStyleCnt="4">
        <dgm:presLayoutVars>
          <dgm:bulletEnabled val="1"/>
        </dgm:presLayoutVars>
      </dgm:prSet>
      <dgm:spPr/>
    </dgm:pt>
    <dgm:pt modelId="{2FCD161A-46FB-A047-ABDE-85957AB23A74}" type="pres">
      <dgm:prSet presAssocID="{AD34B155-D904-644D-95D1-187D4C7439BD}" presName="parentNode2" presStyleLbl="node1" presStyleIdx="3" presStyleCnt="4" custScaleX="160014" custScaleY="253800">
        <dgm:presLayoutVars>
          <dgm:chMax val="0"/>
          <dgm:bulletEnabled val="1"/>
        </dgm:presLayoutVars>
      </dgm:prSet>
      <dgm:spPr/>
    </dgm:pt>
    <dgm:pt modelId="{895F1F65-BB13-4C40-8BB6-33B7764587BE}" type="pres">
      <dgm:prSet presAssocID="{AD34B155-D904-644D-95D1-187D4C7439BD}" presName="connSite2" presStyleCnt="0"/>
      <dgm:spPr/>
    </dgm:pt>
  </dgm:ptLst>
  <dgm:cxnLst>
    <dgm:cxn modelId="{EE406D00-A366-AB41-B013-79960A0EF781}" srcId="{18612792-3CCB-3147-AB6A-564A067D979F}" destId="{AFA0CC6C-5A11-3541-A96B-BBB9E8F10083}" srcOrd="0" destOrd="0" parTransId="{0051A69D-4669-124D-85A6-0A75C8565B53}" sibTransId="{89B2846F-B036-B845-98E7-5447983B519B}"/>
    <dgm:cxn modelId="{A94EE000-2C29-48F7-B0F7-6D6CF3A51076}" type="presOf" srcId="{1765FA09-159F-6843-8FFB-18AA17877074}" destId="{877379AA-74FD-3B4E-B4C4-F6D60C04083B}" srcOrd="0" destOrd="0" presId="urn:microsoft.com/office/officeart/2005/8/layout/hProcess4"/>
    <dgm:cxn modelId="{8DD4A612-C61D-4B51-8C04-7185FA915D8D}" type="presOf" srcId="{72BE931D-4917-064A-8CED-E89B3B49C005}" destId="{F8DEE456-5D02-F24A-9584-7CB10AA1B0B3}" srcOrd="0" destOrd="0" presId="urn:microsoft.com/office/officeart/2005/8/layout/hProcess4"/>
    <dgm:cxn modelId="{2CCCF81E-8B4D-440E-8C74-B4091DE5B976}" type="presOf" srcId="{AFA0CC6C-5A11-3541-A96B-BBB9E8F10083}" destId="{D4D7556E-CD4B-0F43-B97B-025926CE55A9}" srcOrd="0" destOrd="0" presId="urn:microsoft.com/office/officeart/2005/8/layout/hProcess4"/>
    <dgm:cxn modelId="{B2CDC935-D2D5-1B4A-9185-022688E19A2B}" srcId="{18612792-3CCB-3147-AB6A-564A067D979F}" destId="{AD34B155-D904-644D-95D1-187D4C7439BD}" srcOrd="3" destOrd="0" parTransId="{7C71F8B5-0903-7B4E-89CC-A33A4F72AF14}" sibTransId="{09A54BFE-F92A-F14A-9470-DB6AA6E7DBC4}"/>
    <dgm:cxn modelId="{B768523B-6A78-403E-9BD3-D58A375A1074}" type="presOf" srcId="{89B2846F-B036-B845-98E7-5447983B519B}" destId="{551E1238-A39B-B149-8297-AA72CE9A22C8}" srcOrd="0" destOrd="0" presId="urn:microsoft.com/office/officeart/2005/8/layout/hProcess4"/>
    <dgm:cxn modelId="{C0E5BE45-D6F1-484A-AAF0-455DAFBE9387}" type="presOf" srcId="{18612792-3CCB-3147-AB6A-564A067D979F}" destId="{F31B188B-EE04-7A41-B087-53347EEFDF99}" srcOrd="0" destOrd="0" presId="urn:microsoft.com/office/officeart/2005/8/layout/hProcess4"/>
    <dgm:cxn modelId="{545C5D4E-2318-DA44-81A1-FE37C177C142}" srcId="{18612792-3CCB-3147-AB6A-564A067D979F}" destId="{72BE931D-4917-064A-8CED-E89B3B49C005}" srcOrd="1" destOrd="0" parTransId="{4B95287D-3311-4B44-822D-7DBF087E83C4}" sibTransId="{383132FC-8629-134A-9906-CD52E08F6531}"/>
    <dgm:cxn modelId="{A60B6070-D5A3-4383-B74D-C85EBFF65390}" type="presOf" srcId="{AF82CA53-B444-2C4A-A223-DA80E41EF993}" destId="{89B61966-62BD-9A4E-B31E-31C32831A504}" srcOrd="0" destOrd="0" presId="urn:microsoft.com/office/officeart/2005/8/layout/hProcess4"/>
    <dgm:cxn modelId="{5B475D52-4AF2-4A1E-9F74-E0B844968579}" type="presOf" srcId="{383132FC-8629-134A-9906-CD52E08F6531}" destId="{77A16B1F-811E-5249-9C4A-E45362F95CB1}" srcOrd="0" destOrd="0" presId="urn:microsoft.com/office/officeart/2005/8/layout/hProcess4"/>
    <dgm:cxn modelId="{86FE625A-09CF-4802-B656-2C12E36AE17E}" type="presOf" srcId="{AD34B155-D904-644D-95D1-187D4C7439BD}" destId="{2FCD161A-46FB-A047-ABDE-85957AB23A74}" srcOrd="0" destOrd="0" presId="urn:microsoft.com/office/officeart/2005/8/layout/hProcess4"/>
    <dgm:cxn modelId="{D1A6B5C9-FAE6-E84A-9BDE-4250B3BC4505}" srcId="{18612792-3CCB-3147-AB6A-564A067D979F}" destId="{1765FA09-159F-6843-8FFB-18AA17877074}" srcOrd="2" destOrd="0" parTransId="{2F61D544-E6BE-5A4A-B671-6050A491E6EE}" sibTransId="{AF82CA53-B444-2C4A-A223-DA80E41EF993}"/>
    <dgm:cxn modelId="{932FBBE4-7C5E-4338-B6E6-B5C5E23B7C4C}" type="presParOf" srcId="{F31B188B-EE04-7A41-B087-53347EEFDF99}" destId="{386799D7-94D7-814E-8B46-9492E2021E75}" srcOrd="0" destOrd="0" presId="urn:microsoft.com/office/officeart/2005/8/layout/hProcess4"/>
    <dgm:cxn modelId="{E955F84A-AF27-4B89-BF82-D55132029AEE}" type="presParOf" srcId="{F31B188B-EE04-7A41-B087-53347EEFDF99}" destId="{49582FC7-E5E8-FD46-97E2-1C712C16B51B}" srcOrd="1" destOrd="0" presId="urn:microsoft.com/office/officeart/2005/8/layout/hProcess4"/>
    <dgm:cxn modelId="{B98C70E3-B43B-481C-8178-042688F4F294}" type="presParOf" srcId="{F31B188B-EE04-7A41-B087-53347EEFDF99}" destId="{A88E4BEC-E3E1-7A47-8F0D-4E9A043F7A3F}" srcOrd="2" destOrd="0" presId="urn:microsoft.com/office/officeart/2005/8/layout/hProcess4"/>
    <dgm:cxn modelId="{A0F65DA4-8392-4A5A-ACF6-751E5B108FA3}" type="presParOf" srcId="{A88E4BEC-E3E1-7A47-8F0D-4E9A043F7A3F}" destId="{6B723AA7-98F1-004E-92ED-62FA82380A40}" srcOrd="0" destOrd="0" presId="urn:microsoft.com/office/officeart/2005/8/layout/hProcess4"/>
    <dgm:cxn modelId="{264AD99D-E0B2-4A7A-A6B5-0020630B41C8}" type="presParOf" srcId="{6B723AA7-98F1-004E-92ED-62FA82380A40}" destId="{BC24B6E1-8926-6843-9594-F3E8EEF720BF}" srcOrd="0" destOrd="0" presId="urn:microsoft.com/office/officeart/2005/8/layout/hProcess4"/>
    <dgm:cxn modelId="{3079FB77-E033-4150-B0EB-25A2200089C1}" type="presParOf" srcId="{6B723AA7-98F1-004E-92ED-62FA82380A40}" destId="{C025B061-28CD-1A44-A68C-27DC3598CC6C}" srcOrd="1" destOrd="0" presId="urn:microsoft.com/office/officeart/2005/8/layout/hProcess4"/>
    <dgm:cxn modelId="{DB1F2684-74D6-4F45-A061-A5B0E7632429}" type="presParOf" srcId="{6B723AA7-98F1-004E-92ED-62FA82380A40}" destId="{96DAA187-7B06-664F-AA58-18925EE1891B}" srcOrd="2" destOrd="0" presId="urn:microsoft.com/office/officeart/2005/8/layout/hProcess4"/>
    <dgm:cxn modelId="{DEF7A5EA-4884-46EE-A97A-05F1CAD06C31}" type="presParOf" srcId="{6B723AA7-98F1-004E-92ED-62FA82380A40}" destId="{D4D7556E-CD4B-0F43-B97B-025926CE55A9}" srcOrd="3" destOrd="0" presId="urn:microsoft.com/office/officeart/2005/8/layout/hProcess4"/>
    <dgm:cxn modelId="{F3C18A4E-71B1-48DB-B6DB-AC2548634E6F}" type="presParOf" srcId="{6B723AA7-98F1-004E-92ED-62FA82380A40}" destId="{7F1022CC-12C5-4345-9F79-304BA44059D2}" srcOrd="4" destOrd="0" presId="urn:microsoft.com/office/officeart/2005/8/layout/hProcess4"/>
    <dgm:cxn modelId="{05B41EBD-23D1-4BA8-A655-6F29273354B8}" type="presParOf" srcId="{A88E4BEC-E3E1-7A47-8F0D-4E9A043F7A3F}" destId="{551E1238-A39B-B149-8297-AA72CE9A22C8}" srcOrd="1" destOrd="0" presId="urn:microsoft.com/office/officeart/2005/8/layout/hProcess4"/>
    <dgm:cxn modelId="{A32BA883-E372-4C1B-A438-7C10E4738EDB}" type="presParOf" srcId="{A88E4BEC-E3E1-7A47-8F0D-4E9A043F7A3F}" destId="{8E2546F3-012C-2348-9075-98FF862FAE46}" srcOrd="2" destOrd="0" presId="urn:microsoft.com/office/officeart/2005/8/layout/hProcess4"/>
    <dgm:cxn modelId="{8020A442-DCFF-494A-84E8-028B0871EA2A}" type="presParOf" srcId="{8E2546F3-012C-2348-9075-98FF862FAE46}" destId="{EE0F488B-75C0-4144-9FD6-ACFC2CF22638}" srcOrd="0" destOrd="0" presId="urn:microsoft.com/office/officeart/2005/8/layout/hProcess4"/>
    <dgm:cxn modelId="{6D648197-F72B-442D-8A3E-A432A8AD5C2D}" type="presParOf" srcId="{8E2546F3-012C-2348-9075-98FF862FAE46}" destId="{5FF00021-0035-EC44-9F54-1581344B5540}" srcOrd="1" destOrd="0" presId="urn:microsoft.com/office/officeart/2005/8/layout/hProcess4"/>
    <dgm:cxn modelId="{FB3F19CA-B007-4CAE-8156-8E293F762B41}" type="presParOf" srcId="{8E2546F3-012C-2348-9075-98FF862FAE46}" destId="{07E77F62-D5DE-9246-B8F6-78FD9550873C}" srcOrd="2" destOrd="0" presId="urn:microsoft.com/office/officeart/2005/8/layout/hProcess4"/>
    <dgm:cxn modelId="{C154FE60-53F2-4697-A26C-883D5758B001}" type="presParOf" srcId="{8E2546F3-012C-2348-9075-98FF862FAE46}" destId="{F8DEE456-5D02-F24A-9584-7CB10AA1B0B3}" srcOrd="3" destOrd="0" presId="urn:microsoft.com/office/officeart/2005/8/layout/hProcess4"/>
    <dgm:cxn modelId="{61CD4CAE-675F-4928-9E75-433CEC795F78}" type="presParOf" srcId="{8E2546F3-012C-2348-9075-98FF862FAE46}" destId="{C54100DE-91BD-4440-9BF7-98ED8E46F6C0}" srcOrd="4" destOrd="0" presId="urn:microsoft.com/office/officeart/2005/8/layout/hProcess4"/>
    <dgm:cxn modelId="{6848B2A8-FDB3-4C26-8320-3D8BCBC6FD11}" type="presParOf" srcId="{A88E4BEC-E3E1-7A47-8F0D-4E9A043F7A3F}" destId="{77A16B1F-811E-5249-9C4A-E45362F95CB1}" srcOrd="3" destOrd="0" presId="urn:microsoft.com/office/officeart/2005/8/layout/hProcess4"/>
    <dgm:cxn modelId="{4FE2C542-8109-455D-9837-1ED3E16425C1}" type="presParOf" srcId="{A88E4BEC-E3E1-7A47-8F0D-4E9A043F7A3F}" destId="{C8D35E00-E8F9-344D-A0A4-0805AC08AE07}" srcOrd="4" destOrd="0" presId="urn:microsoft.com/office/officeart/2005/8/layout/hProcess4"/>
    <dgm:cxn modelId="{C0329436-6D65-42DD-94C8-F1E6F6116EEA}" type="presParOf" srcId="{C8D35E00-E8F9-344D-A0A4-0805AC08AE07}" destId="{4B113F1A-6971-C74D-93B7-B466E820B9E8}" srcOrd="0" destOrd="0" presId="urn:microsoft.com/office/officeart/2005/8/layout/hProcess4"/>
    <dgm:cxn modelId="{61BA256A-CC16-4FF2-B440-2E17505AA131}" type="presParOf" srcId="{C8D35E00-E8F9-344D-A0A4-0805AC08AE07}" destId="{2401F2B1-4C8C-3B40-BFC1-E2B42A50EB44}" srcOrd="1" destOrd="0" presId="urn:microsoft.com/office/officeart/2005/8/layout/hProcess4"/>
    <dgm:cxn modelId="{3D4CEC35-A4CE-4E74-AC2B-15FCC3626F61}" type="presParOf" srcId="{C8D35E00-E8F9-344D-A0A4-0805AC08AE07}" destId="{5B12B861-D846-F84D-881F-A2EB39D50CB6}" srcOrd="2" destOrd="0" presId="urn:microsoft.com/office/officeart/2005/8/layout/hProcess4"/>
    <dgm:cxn modelId="{A47B12F9-E22E-4CC8-83F0-7C9AB1038020}" type="presParOf" srcId="{C8D35E00-E8F9-344D-A0A4-0805AC08AE07}" destId="{877379AA-74FD-3B4E-B4C4-F6D60C04083B}" srcOrd="3" destOrd="0" presId="urn:microsoft.com/office/officeart/2005/8/layout/hProcess4"/>
    <dgm:cxn modelId="{6C7AFB5B-2E6D-40A7-9EB7-ACD2A5A8C106}" type="presParOf" srcId="{C8D35E00-E8F9-344D-A0A4-0805AC08AE07}" destId="{6AA7EA57-E851-8049-A6C9-65B7EF761E43}" srcOrd="4" destOrd="0" presId="urn:microsoft.com/office/officeart/2005/8/layout/hProcess4"/>
    <dgm:cxn modelId="{24EBD041-3557-4C79-8641-1BDE4685DE0F}" type="presParOf" srcId="{A88E4BEC-E3E1-7A47-8F0D-4E9A043F7A3F}" destId="{89B61966-62BD-9A4E-B31E-31C32831A504}" srcOrd="5" destOrd="0" presId="urn:microsoft.com/office/officeart/2005/8/layout/hProcess4"/>
    <dgm:cxn modelId="{226C0CD5-B890-4F80-BD2E-CB9BC9FE55A6}" type="presParOf" srcId="{A88E4BEC-E3E1-7A47-8F0D-4E9A043F7A3F}" destId="{85BABCFF-DEBC-E548-91CD-3B8952718110}" srcOrd="6" destOrd="0" presId="urn:microsoft.com/office/officeart/2005/8/layout/hProcess4"/>
    <dgm:cxn modelId="{D245F9B7-3760-4648-B803-1A67008ABC20}" type="presParOf" srcId="{85BABCFF-DEBC-E548-91CD-3B8952718110}" destId="{EA439E54-9D59-AC4A-8214-D756227D4F2A}" srcOrd="0" destOrd="0" presId="urn:microsoft.com/office/officeart/2005/8/layout/hProcess4"/>
    <dgm:cxn modelId="{1508B31A-ED7E-4E65-859A-8C2745DD30E8}" type="presParOf" srcId="{85BABCFF-DEBC-E548-91CD-3B8952718110}" destId="{E1E1BC13-FC71-954D-A46E-211E173FDACF}" srcOrd="1" destOrd="0" presId="urn:microsoft.com/office/officeart/2005/8/layout/hProcess4"/>
    <dgm:cxn modelId="{611C5A4C-57F8-4FA7-A11E-7D7BF43EC42A}" type="presParOf" srcId="{85BABCFF-DEBC-E548-91CD-3B8952718110}" destId="{F945C3D2-839E-724B-B409-98982F52C1F6}" srcOrd="2" destOrd="0" presId="urn:microsoft.com/office/officeart/2005/8/layout/hProcess4"/>
    <dgm:cxn modelId="{03B44F9E-D8DD-4EF8-946B-17A6EAAE34BC}" type="presParOf" srcId="{85BABCFF-DEBC-E548-91CD-3B8952718110}" destId="{2FCD161A-46FB-A047-ABDE-85957AB23A74}" srcOrd="3" destOrd="0" presId="urn:microsoft.com/office/officeart/2005/8/layout/hProcess4"/>
    <dgm:cxn modelId="{17B22D43-F65A-466B-B332-4422CDE26CB1}" type="presParOf" srcId="{85BABCFF-DEBC-E548-91CD-3B8952718110}" destId="{895F1F65-BB13-4C40-8BB6-33B7764587BE}" srcOrd="4" destOrd="0" presId="urn:microsoft.com/office/officeart/2005/8/layout/h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B8DB157-70D1-D946-9957-9D2E900191DB}" type="doc">
      <dgm:prSet loTypeId="urn:microsoft.com/office/officeart/2005/8/layout/vProcess5" loCatId="process" qsTypeId="urn:microsoft.com/office/officeart/2005/8/quickstyle/simple4" qsCatId="simple" csTypeId="urn:microsoft.com/office/officeart/2005/8/colors/accent1_2#3" csCatId="accent1" phldr="1"/>
      <dgm:spPr/>
      <dgm:t>
        <a:bodyPr/>
        <a:lstStyle/>
        <a:p>
          <a:endParaRPr lang="en-US"/>
        </a:p>
      </dgm:t>
    </dgm:pt>
    <dgm:pt modelId="{37283412-E5DA-E04E-971A-85D005A3FF54}">
      <dgm:prSet custT="1"/>
      <dgm:spPr>
        <a:noFill/>
      </dgm:spPr>
      <dgm:t>
        <a:bodyPr/>
        <a:lstStyle/>
        <a:p>
          <a:pPr marL="282575" lvl="0" indent="-282575" algn="l" defTabSz="266700" rtl="0" fontAlgn="base">
            <a:lnSpc>
              <a:spcPct val="90000"/>
            </a:lnSpc>
            <a:spcBef>
              <a:spcPts val="1800"/>
            </a:spcBef>
            <a:spcAft>
              <a:spcPct val="35000"/>
            </a:spcAft>
            <a:buClr>
              <a:schemeClr val="accent1"/>
            </a:buClr>
            <a:buSzPct val="75000"/>
            <a:buFont typeface="Wingdings" pitchFamily="2" charset="2"/>
            <a:buChar char="n"/>
          </a:pPr>
          <a:r>
            <a:rPr lang="en-US" sz="2800" b="1" kern="1200" dirty="0">
              <a:solidFill>
                <a:schemeClr val="tx1">
                  <a:lumMod val="85000"/>
                  <a:lumOff val="15000"/>
                </a:schemeClr>
              </a:solidFill>
              <a:latin typeface="+mn-lt"/>
              <a:ea typeface="+mn-ea"/>
              <a:cs typeface="+mn-cs"/>
            </a:rPr>
            <a:t> </a:t>
          </a:r>
          <a:r>
            <a:rPr lang="en-US" sz="2800" b="0" kern="1200" dirty="0">
              <a:solidFill>
                <a:schemeClr val="tx1">
                  <a:lumMod val="85000"/>
                  <a:lumOff val="15000"/>
                </a:schemeClr>
              </a:solidFill>
              <a:latin typeface="+mn-lt"/>
              <a:ea typeface="+mn-ea"/>
              <a:cs typeface="+mn-cs"/>
            </a:rPr>
            <a:t>Most of the state information dealing with execution is maintained in thread-level data structures</a:t>
          </a:r>
        </a:p>
      </dgm:t>
    </dgm:pt>
    <dgm:pt modelId="{C192C523-29D6-9D4E-9940-FF2D0293B3DB}" type="parTrans" cxnId="{4608F162-6B43-F14B-9657-26B57B4AF3D5}">
      <dgm:prSet/>
      <dgm:spPr/>
      <dgm:t>
        <a:bodyPr/>
        <a:lstStyle/>
        <a:p>
          <a:endParaRPr lang="en-US"/>
        </a:p>
      </dgm:t>
    </dgm:pt>
    <dgm:pt modelId="{DEBF46A9-9CE1-064E-BE01-7F59B89792D8}" type="sibTrans" cxnId="{4608F162-6B43-F14B-9657-26B57B4AF3D5}">
      <dgm:prSet/>
      <dgm:spPr/>
      <dgm:t>
        <a:bodyPr/>
        <a:lstStyle/>
        <a:p>
          <a:endParaRPr lang="en-US"/>
        </a:p>
      </dgm:t>
    </dgm:pt>
    <dgm:pt modelId="{DAD9EDE4-4AC7-D04A-B636-BC58E09E9E52}" type="pres">
      <dgm:prSet presAssocID="{0B8DB157-70D1-D946-9957-9D2E900191DB}" presName="outerComposite" presStyleCnt="0">
        <dgm:presLayoutVars>
          <dgm:chMax val="5"/>
          <dgm:dir/>
          <dgm:resizeHandles val="exact"/>
        </dgm:presLayoutVars>
      </dgm:prSet>
      <dgm:spPr/>
    </dgm:pt>
    <dgm:pt modelId="{F9741F5B-6F22-5E49-B84B-FB6CF7538A0B}" type="pres">
      <dgm:prSet presAssocID="{0B8DB157-70D1-D946-9957-9D2E900191DB}" presName="dummyMaxCanvas" presStyleCnt="0">
        <dgm:presLayoutVars/>
      </dgm:prSet>
      <dgm:spPr/>
    </dgm:pt>
    <dgm:pt modelId="{0E668DFA-8A2E-204D-89CB-B704450A70C8}" type="pres">
      <dgm:prSet presAssocID="{0B8DB157-70D1-D946-9957-9D2E900191DB}" presName="OneNode_1" presStyleLbl="node1" presStyleIdx="0" presStyleCnt="1" custScaleX="94786" custScaleY="125725" custLinFactNeighborX="2281" custLinFactNeighborY="-14664">
        <dgm:presLayoutVars>
          <dgm:bulletEnabled val="1"/>
        </dgm:presLayoutVars>
      </dgm:prSet>
      <dgm:spPr/>
    </dgm:pt>
  </dgm:ptLst>
  <dgm:cxnLst>
    <dgm:cxn modelId="{DFD93C38-2DEB-4693-A33F-848E863892D9}" type="presOf" srcId="{37283412-E5DA-E04E-971A-85D005A3FF54}" destId="{0E668DFA-8A2E-204D-89CB-B704450A70C8}" srcOrd="0" destOrd="0" presId="urn:microsoft.com/office/officeart/2005/8/layout/vProcess5"/>
    <dgm:cxn modelId="{4608F162-6B43-F14B-9657-26B57B4AF3D5}" srcId="{0B8DB157-70D1-D946-9957-9D2E900191DB}" destId="{37283412-E5DA-E04E-971A-85D005A3FF54}" srcOrd="0" destOrd="0" parTransId="{C192C523-29D6-9D4E-9940-FF2D0293B3DB}" sibTransId="{DEBF46A9-9CE1-064E-BE01-7F59B89792D8}"/>
    <dgm:cxn modelId="{C30138F1-1F31-44E5-9A06-961BF21BA407}" type="presOf" srcId="{0B8DB157-70D1-D946-9957-9D2E900191DB}" destId="{DAD9EDE4-4AC7-D04A-B636-BC58E09E9E52}" srcOrd="0" destOrd="0" presId="urn:microsoft.com/office/officeart/2005/8/layout/vProcess5"/>
    <dgm:cxn modelId="{503796E2-DB87-4B02-8BB5-96A90D05E81C}" type="presParOf" srcId="{DAD9EDE4-4AC7-D04A-B636-BC58E09E9E52}" destId="{F9741F5B-6F22-5E49-B84B-FB6CF7538A0B}" srcOrd="0" destOrd="0" presId="urn:microsoft.com/office/officeart/2005/8/layout/vProcess5"/>
    <dgm:cxn modelId="{2A0F436E-EB24-4575-B2F1-19802AE70CC6}" type="presParOf" srcId="{DAD9EDE4-4AC7-D04A-B636-BC58E09E9E52}" destId="{0E668DFA-8A2E-204D-89CB-B704450A70C8}" srcOrd="1"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E24D38-E902-DF4A-817F-AECD509B69DC}">
      <dsp:nvSpPr>
        <dsp:cNvPr id="0" name=""/>
        <dsp:cNvSpPr/>
      </dsp:nvSpPr>
      <dsp:spPr>
        <a:xfrm>
          <a:off x="0" y="488429"/>
          <a:ext cx="7696200" cy="3521700"/>
        </a:xfrm>
        <a:prstGeom prst="rect">
          <a:avLst/>
        </a:prstGeom>
        <a:solidFill>
          <a:schemeClr val="lt1">
            <a:alpha val="90000"/>
            <a:hueOff val="0"/>
            <a:satOff val="0"/>
            <a:lumOff val="0"/>
            <a:alphaOff val="0"/>
          </a:schemeClr>
        </a:solidFill>
        <a:ln w="100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97311" tIns="541528" rIns="597311" bIns="184912" numCol="1" spcCol="1270" anchor="t" anchorCtr="0">
          <a:noAutofit/>
        </a:bodyPr>
        <a:lstStyle/>
        <a:p>
          <a:pPr marL="228600" lvl="1" indent="-228600" algn="l" defTabSz="1155700" rtl="0">
            <a:lnSpc>
              <a:spcPct val="90000"/>
            </a:lnSpc>
            <a:spcBef>
              <a:spcPct val="0"/>
            </a:spcBef>
            <a:spcAft>
              <a:spcPct val="15000"/>
            </a:spcAft>
            <a:buChar char="•"/>
          </a:pPr>
          <a:r>
            <a:rPr lang="en-US" sz="2600" kern="1200" dirty="0"/>
            <a:t>an execution state (Running, Ready, etc.)</a:t>
          </a:r>
        </a:p>
        <a:p>
          <a:pPr marL="228600" lvl="1" indent="-228600" algn="l" defTabSz="1155700" rtl="0">
            <a:lnSpc>
              <a:spcPct val="90000"/>
            </a:lnSpc>
            <a:spcBef>
              <a:spcPct val="0"/>
            </a:spcBef>
            <a:spcAft>
              <a:spcPct val="15000"/>
            </a:spcAft>
            <a:buChar char="•"/>
          </a:pPr>
          <a:r>
            <a:rPr lang="en-US" sz="2600" kern="1200" dirty="0"/>
            <a:t>saved thread context when not running (TCB)</a:t>
          </a:r>
        </a:p>
        <a:p>
          <a:pPr marL="228600" lvl="1" indent="-228600" algn="l" defTabSz="1155700" rtl="0">
            <a:lnSpc>
              <a:spcPct val="90000"/>
            </a:lnSpc>
            <a:spcBef>
              <a:spcPct val="0"/>
            </a:spcBef>
            <a:spcAft>
              <a:spcPct val="15000"/>
            </a:spcAft>
            <a:buChar char="•"/>
          </a:pPr>
          <a:r>
            <a:rPr lang="en-US" sz="2600" kern="1200" dirty="0"/>
            <a:t>an execution stack</a:t>
          </a:r>
        </a:p>
        <a:p>
          <a:pPr marL="228600" lvl="1" indent="-228600" algn="l" defTabSz="1155700" rtl="0">
            <a:lnSpc>
              <a:spcPct val="90000"/>
            </a:lnSpc>
            <a:spcBef>
              <a:spcPct val="0"/>
            </a:spcBef>
            <a:spcAft>
              <a:spcPct val="15000"/>
            </a:spcAft>
            <a:buChar char="•"/>
          </a:pPr>
          <a:r>
            <a:rPr lang="en-US" sz="2600" kern="1200" dirty="0"/>
            <a:t>some per-thread static storage for local variables</a:t>
          </a:r>
        </a:p>
        <a:p>
          <a:pPr marL="228600" lvl="1" indent="-228600" algn="l" defTabSz="1155700" rtl="0">
            <a:lnSpc>
              <a:spcPct val="90000"/>
            </a:lnSpc>
            <a:spcBef>
              <a:spcPct val="0"/>
            </a:spcBef>
            <a:spcAft>
              <a:spcPct val="15000"/>
            </a:spcAft>
            <a:buChar char="•"/>
          </a:pPr>
          <a:r>
            <a:rPr lang="en-US" sz="2600" kern="1200" dirty="0"/>
            <a:t>access to the shared memory and resources of its process (all threads of a process share this)</a:t>
          </a:r>
        </a:p>
      </dsp:txBody>
      <dsp:txXfrm>
        <a:off x="0" y="488429"/>
        <a:ext cx="7696200" cy="3521700"/>
      </dsp:txXfrm>
    </dsp:sp>
    <dsp:sp modelId="{5E289D48-2C1F-DB42-885C-FA72D3EFD61D}">
      <dsp:nvSpPr>
        <dsp:cNvPr id="0" name=""/>
        <dsp:cNvSpPr/>
      </dsp:nvSpPr>
      <dsp:spPr>
        <a:xfrm>
          <a:off x="384810" y="104669"/>
          <a:ext cx="5387340" cy="767520"/>
        </a:xfrm>
        <a:prstGeom prst="roundRect">
          <a:avLst/>
        </a:prstGeom>
        <a:gradFill rotWithShape="0">
          <a:gsLst>
            <a:gs pos="0">
              <a:schemeClr val="accent1">
                <a:hueOff val="0"/>
                <a:satOff val="0"/>
                <a:lumOff val="0"/>
                <a:alphaOff val="0"/>
              </a:schemeClr>
            </a:gs>
            <a:gs pos="90000">
              <a:schemeClr val="accent1">
                <a:hueOff val="0"/>
                <a:satOff val="0"/>
                <a:lumOff val="0"/>
                <a:alphaOff val="0"/>
                <a:shade val="100000"/>
                <a:satMod val="105000"/>
              </a:schemeClr>
            </a:gs>
            <a:gs pos="100000">
              <a:schemeClr val="accent1">
                <a:hueOff val="0"/>
                <a:satOff val="0"/>
                <a:lumOff val="0"/>
                <a:alphaOff val="0"/>
                <a:shade val="80000"/>
                <a:satMod val="120000"/>
              </a:schemeClr>
            </a:gs>
          </a:gsLst>
          <a:path path="circle">
            <a:fillToRect l="100000" t="100000" r="100000" b="100000"/>
          </a:path>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03629" tIns="0" rIns="203629" bIns="0" numCol="1" spcCol="1270" anchor="ctr" anchorCtr="0">
          <a:noAutofit/>
        </a:bodyPr>
        <a:lstStyle/>
        <a:p>
          <a:pPr marL="0" lvl="0" indent="0" algn="l" defTabSz="1155700" rtl="0">
            <a:lnSpc>
              <a:spcPct val="90000"/>
            </a:lnSpc>
            <a:spcBef>
              <a:spcPct val="0"/>
            </a:spcBef>
            <a:spcAft>
              <a:spcPct val="35000"/>
            </a:spcAft>
            <a:buNone/>
          </a:pPr>
          <a:r>
            <a:rPr lang="en-US" sz="2600" kern="1200" dirty="0"/>
            <a:t>Each thread has:</a:t>
          </a:r>
        </a:p>
      </dsp:txBody>
      <dsp:txXfrm>
        <a:off x="422277" y="142136"/>
        <a:ext cx="5312406" cy="69258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25B061-28CD-1A44-A68C-27DC3598CC6C}">
      <dsp:nvSpPr>
        <dsp:cNvPr id="0" name=""/>
        <dsp:cNvSpPr/>
      </dsp:nvSpPr>
      <dsp:spPr>
        <a:xfrm>
          <a:off x="6213" y="1460512"/>
          <a:ext cx="1433559" cy="1182387"/>
        </a:xfrm>
        <a:prstGeom prst="roundRect">
          <a:avLst>
            <a:gd name="adj" fmla="val 10000"/>
          </a:avLst>
        </a:prstGeom>
        <a:solidFill>
          <a:schemeClr val="lt1">
            <a:alpha val="90000"/>
            <a:hueOff val="0"/>
            <a:satOff val="0"/>
            <a:lumOff val="0"/>
            <a:alphaOff val="0"/>
          </a:schemeClr>
        </a:solidFill>
        <a:ln w="100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551E1238-A39B-B149-8297-AA72CE9A22C8}">
      <dsp:nvSpPr>
        <dsp:cNvPr id="0" name=""/>
        <dsp:cNvSpPr/>
      </dsp:nvSpPr>
      <dsp:spPr>
        <a:xfrm>
          <a:off x="797922" y="2103054"/>
          <a:ext cx="1655917" cy="1655917"/>
        </a:xfrm>
        <a:prstGeom prst="leftCircularArrow">
          <a:avLst>
            <a:gd name="adj1" fmla="val 2828"/>
            <a:gd name="adj2" fmla="val 345366"/>
            <a:gd name="adj3" fmla="val 2017134"/>
            <a:gd name="adj4" fmla="val 8920746"/>
            <a:gd name="adj5" fmla="val 3299"/>
          </a:avLst>
        </a:prstGeom>
        <a:gradFill rotWithShape="0">
          <a:gsLst>
            <a:gs pos="0">
              <a:schemeClr val="accent1">
                <a:tint val="60000"/>
                <a:hueOff val="0"/>
                <a:satOff val="0"/>
                <a:lumOff val="0"/>
                <a:alphaOff val="0"/>
              </a:schemeClr>
            </a:gs>
            <a:gs pos="90000">
              <a:schemeClr val="accent1">
                <a:tint val="60000"/>
                <a:hueOff val="0"/>
                <a:satOff val="0"/>
                <a:lumOff val="0"/>
                <a:alphaOff val="0"/>
                <a:shade val="100000"/>
                <a:satMod val="105000"/>
              </a:schemeClr>
            </a:gs>
            <a:gs pos="100000">
              <a:schemeClr val="accent1">
                <a:tint val="60000"/>
                <a:hueOff val="0"/>
                <a:satOff val="0"/>
                <a:lumOff val="0"/>
                <a:alphaOff val="0"/>
                <a:shade val="80000"/>
                <a:satMod val="120000"/>
              </a:schemeClr>
            </a:gs>
          </a:gsLst>
          <a:path path="circle">
            <a:fillToRect l="100000" t="100000" r="100000" b="100000"/>
          </a:path>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sp>
    <dsp:sp modelId="{D4D7556E-CD4B-0F43-B97B-025926CE55A9}">
      <dsp:nvSpPr>
        <dsp:cNvPr id="0" name=""/>
        <dsp:cNvSpPr/>
      </dsp:nvSpPr>
      <dsp:spPr>
        <a:xfrm>
          <a:off x="240011" y="1950759"/>
          <a:ext cx="1443817" cy="1384279"/>
        </a:xfrm>
        <a:prstGeom prst="roundRect">
          <a:avLst>
            <a:gd name="adj" fmla="val 10000"/>
          </a:avLst>
        </a:prstGeom>
        <a:gradFill rotWithShape="0">
          <a:gsLst>
            <a:gs pos="0">
              <a:schemeClr val="accent1">
                <a:hueOff val="0"/>
                <a:satOff val="0"/>
                <a:lumOff val="0"/>
                <a:alphaOff val="0"/>
              </a:schemeClr>
            </a:gs>
            <a:gs pos="90000">
              <a:schemeClr val="accent1">
                <a:hueOff val="0"/>
                <a:satOff val="0"/>
                <a:lumOff val="0"/>
                <a:alphaOff val="0"/>
                <a:shade val="100000"/>
                <a:satMod val="105000"/>
              </a:schemeClr>
            </a:gs>
            <a:gs pos="100000">
              <a:schemeClr val="accent1">
                <a:hueOff val="0"/>
                <a:satOff val="0"/>
                <a:lumOff val="0"/>
                <a:alphaOff val="0"/>
                <a:shade val="80000"/>
                <a:satMod val="120000"/>
              </a:schemeClr>
            </a:gs>
          </a:gsLst>
          <a:path path="circle">
            <a:fillToRect l="100000" t="100000" r="100000" b="100000"/>
          </a:path>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4290" tIns="22860" rIns="34290" bIns="22860" numCol="1" spcCol="1270" anchor="ctr" anchorCtr="0">
          <a:noAutofit/>
        </a:bodyPr>
        <a:lstStyle/>
        <a:p>
          <a:pPr marL="0" lvl="0" indent="0" algn="ctr" defTabSz="800100" rtl="0">
            <a:lnSpc>
              <a:spcPct val="90000"/>
            </a:lnSpc>
            <a:spcBef>
              <a:spcPct val="0"/>
            </a:spcBef>
            <a:spcAft>
              <a:spcPct val="35000"/>
            </a:spcAft>
            <a:buNone/>
          </a:pPr>
          <a:r>
            <a:rPr lang="en-US" sz="1800" kern="1200" dirty="0"/>
            <a:t>Takes less time to create a new thread than a process</a:t>
          </a:r>
        </a:p>
      </dsp:txBody>
      <dsp:txXfrm>
        <a:off x="280555" y="1991303"/>
        <a:ext cx="1362729" cy="1303191"/>
      </dsp:txXfrm>
    </dsp:sp>
    <dsp:sp modelId="{5FF00021-0035-EC44-9F54-1581344B5540}">
      <dsp:nvSpPr>
        <dsp:cNvPr id="0" name=""/>
        <dsp:cNvSpPr/>
      </dsp:nvSpPr>
      <dsp:spPr>
        <a:xfrm>
          <a:off x="1906827" y="1858498"/>
          <a:ext cx="1433559" cy="1182387"/>
        </a:xfrm>
        <a:prstGeom prst="roundRect">
          <a:avLst>
            <a:gd name="adj" fmla="val 10000"/>
          </a:avLst>
        </a:prstGeom>
        <a:solidFill>
          <a:schemeClr val="lt1">
            <a:alpha val="90000"/>
            <a:hueOff val="0"/>
            <a:satOff val="0"/>
            <a:lumOff val="0"/>
            <a:alphaOff val="0"/>
          </a:schemeClr>
        </a:solidFill>
        <a:ln w="100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77A16B1F-811E-5249-9C4A-E45362F95CB1}">
      <dsp:nvSpPr>
        <dsp:cNvPr id="0" name=""/>
        <dsp:cNvSpPr/>
      </dsp:nvSpPr>
      <dsp:spPr>
        <a:xfrm>
          <a:off x="2719258" y="634394"/>
          <a:ext cx="2057656" cy="2057656"/>
        </a:xfrm>
        <a:prstGeom prst="circularArrow">
          <a:avLst>
            <a:gd name="adj1" fmla="val 2276"/>
            <a:gd name="adj2" fmla="val 274396"/>
            <a:gd name="adj3" fmla="val 19282083"/>
            <a:gd name="adj4" fmla="val 12307501"/>
            <a:gd name="adj5" fmla="val 2655"/>
          </a:avLst>
        </a:prstGeom>
        <a:gradFill rotWithShape="0">
          <a:gsLst>
            <a:gs pos="0">
              <a:schemeClr val="accent1">
                <a:tint val="60000"/>
                <a:hueOff val="0"/>
                <a:satOff val="0"/>
                <a:lumOff val="0"/>
                <a:alphaOff val="0"/>
              </a:schemeClr>
            </a:gs>
            <a:gs pos="90000">
              <a:schemeClr val="accent1">
                <a:tint val="60000"/>
                <a:hueOff val="0"/>
                <a:satOff val="0"/>
                <a:lumOff val="0"/>
                <a:alphaOff val="0"/>
                <a:shade val="100000"/>
                <a:satMod val="105000"/>
              </a:schemeClr>
            </a:gs>
            <a:gs pos="100000">
              <a:schemeClr val="accent1">
                <a:tint val="60000"/>
                <a:hueOff val="0"/>
                <a:satOff val="0"/>
                <a:lumOff val="0"/>
                <a:alphaOff val="0"/>
                <a:shade val="80000"/>
                <a:satMod val="120000"/>
              </a:schemeClr>
            </a:gs>
          </a:gsLst>
          <a:path path="circle">
            <a:fillToRect l="100000" t="100000" r="100000" b="100000"/>
          </a:path>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sp>
    <dsp:sp modelId="{F8DEE456-5D02-F24A-9584-7CB10AA1B0B3}">
      <dsp:nvSpPr>
        <dsp:cNvPr id="0" name=""/>
        <dsp:cNvSpPr/>
      </dsp:nvSpPr>
      <dsp:spPr>
        <a:xfrm>
          <a:off x="1983469" y="1247928"/>
          <a:ext cx="1758130" cy="1221140"/>
        </a:xfrm>
        <a:prstGeom prst="roundRect">
          <a:avLst>
            <a:gd name="adj" fmla="val 10000"/>
          </a:avLst>
        </a:prstGeom>
        <a:gradFill rotWithShape="0">
          <a:gsLst>
            <a:gs pos="0">
              <a:schemeClr val="accent1">
                <a:hueOff val="0"/>
                <a:satOff val="0"/>
                <a:lumOff val="0"/>
                <a:alphaOff val="0"/>
              </a:schemeClr>
            </a:gs>
            <a:gs pos="90000">
              <a:schemeClr val="accent1">
                <a:hueOff val="0"/>
                <a:satOff val="0"/>
                <a:lumOff val="0"/>
                <a:alphaOff val="0"/>
                <a:shade val="100000"/>
                <a:satMod val="105000"/>
              </a:schemeClr>
            </a:gs>
            <a:gs pos="100000">
              <a:schemeClr val="accent1">
                <a:hueOff val="0"/>
                <a:satOff val="0"/>
                <a:lumOff val="0"/>
                <a:alphaOff val="0"/>
                <a:shade val="80000"/>
                <a:satMod val="120000"/>
              </a:schemeClr>
            </a:gs>
          </a:gsLst>
          <a:path path="circle">
            <a:fillToRect l="100000" t="100000" r="100000" b="100000"/>
          </a:path>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4290" tIns="22860" rIns="34290" bIns="22860" numCol="1" spcCol="1270" anchor="ctr" anchorCtr="0">
          <a:noAutofit/>
        </a:bodyPr>
        <a:lstStyle/>
        <a:p>
          <a:pPr marL="0" lvl="0" indent="0" algn="ctr" defTabSz="800100" rtl="0">
            <a:lnSpc>
              <a:spcPct val="90000"/>
            </a:lnSpc>
            <a:spcBef>
              <a:spcPct val="0"/>
            </a:spcBef>
            <a:spcAft>
              <a:spcPct val="35000"/>
            </a:spcAft>
            <a:buNone/>
          </a:pPr>
          <a:r>
            <a:rPr lang="en-US" sz="1800" kern="1200" dirty="0"/>
            <a:t>Less time to terminate a thread than a process</a:t>
          </a:r>
        </a:p>
      </dsp:txBody>
      <dsp:txXfrm>
        <a:off x="2019235" y="1283694"/>
        <a:ext cx="1686598" cy="1149608"/>
      </dsp:txXfrm>
    </dsp:sp>
    <dsp:sp modelId="{2401F2B1-4C8C-3B40-BFC1-E2B42A50EB44}">
      <dsp:nvSpPr>
        <dsp:cNvPr id="0" name=""/>
        <dsp:cNvSpPr/>
      </dsp:nvSpPr>
      <dsp:spPr>
        <a:xfrm>
          <a:off x="3992944" y="1368817"/>
          <a:ext cx="1433559" cy="1182387"/>
        </a:xfrm>
        <a:prstGeom prst="roundRect">
          <a:avLst>
            <a:gd name="adj" fmla="val 10000"/>
          </a:avLst>
        </a:prstGeom>
        <a:solidFill>
          <a:schemeClr val="lt1">
            <a:alpha val="90000"/>
            <a:hueOff val="0"/>
            <a:satOff val="0"/>
            <a:lumOff val="0"/>
            <a:alphaOff val="0"/>
          </a:schemeClr>
        </a:solidFill>
        <a:ln w="100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89B61966-62BD-9A4E-B31E-31C32831A504}">
      <dsp:nvSpPr>
        <dsp:cNvPr id="0" name=""/>
        <dsp:cNvSpPr/>
      </dsp:nvSpPr>
      <dsp:spPr>
        <a:xfrm>
          <a:off x="4752444" y="1679863"/>
          <a:ext cx="2379715" cy="2379715"/>
        </a:xfrm>
        <a:prstGeom prst="leftCircularArrow">
          <a:avLst>
            <a:gd name="adj1" fmla="val 1968"/>
            <a:gd name="adj2" fmla="val 235591"/>
            <a:gd name="adj3" fmla="val 2030182"/>
            <a:gd name="adj4" fmla="val 9043570"/>
            <a:gd name="adj5" fmla="val 2296"/>
          </a:avLst>
        </a:prstGeom>
        <a:gradFill rotWithShape="0">
          <a:gsLst>
            <a:gs pos="0">
              <a:schemeClr val="accent1">
                <a:tint val="60000"/>
                <a:hueOff val="0"/>
                <a:satOff val="0"/>
                <a:lumOff val="0"/>
                <a:alphaOff val="0"/>
              </a:schemeClr>
            </a:gs>
            <a:gs pos="90000">
              <a:schemeClr val="accent1">
                <a:tint val="60000"/>
                <a:hueOff val="0"/>
                <a:satOff val="0"/>
                <a:lumOff val="0"/>
                <a:alphaOff val="0"/>
                <a:shade val="100000"/>
                <a:satMod val="105000"/>
              </a:schemeClr>
            </a:gs>
            <a:gs pos="100000">
              <a:schemeClr val="accent1">
                <a:tint val="60000"/>
                <a:hueOff val="0"/>
                <a:satOff val="0"/>
                <a:lumOff val="0"/>
                <a:alphaOff val="0"/>
                <a:shade val="80000"/>
                <a:satMod val="120000"/>
              </a:schemeClr>
            </a:gs>
          </a:gsLst>
          <a:path path="circle">
            <a:fillToRect l="100000" t="100000" r="100000" b="100000"/>
          </a:path>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sp>
    <dsp:sp modelId="{877379AA-74FD-3B4E-B4C4-F6D60C04083B}">
      <dsp:nvSpPr>
        <dsp:cNvPr id="0" name=""/>
        <dsp:cNvSpPr/>
      </dsp:nvSpPr>
      <dsp:spPr>
        <a:xfrm>
          <a:off x="3964598" y="1675673"/>
          <a:ext cx="1968105" cy="1751061"/>
        </a:xfrm>
        <a:prstGeom prst="roundRect">
          <a:avLst>
            <a:gd name="adj" fmla="val 10000"/>
          </a:avLst>
        </a:prstGeom>
        <a:gradFill rotWithShape="0">
          <a:gsLst>
            <a:gs pos="0">
              <a:schemeClr val="accent1">
                <a:hueOff val="0"/>
                <a:satOff val="0"/>
                <a:lumOff val="0"/>
                <a:alphaOff val="0"/>
              </a:schemeClr>
            </a:gs>
            <a:gs pos="90000">
              <a:schemeClr val="accent1">
                <a:hueOff val="0"/>
                <a:satOff val="0"/>
                <a:lumOff val="0"/>
                <a:alphaOff val="0"/>
                <a:shade val="100000"/>
                <a:satMod val="105000"/>
              </a:schemeClr>
            </a:gs>
            <a:gs pos="100000">
              <a:schemeClr val="accent1">
                <a:hueOff val="0"/>
                <a:satOff val="0"/>
                <a:lumOff val="0"/>
                <a:alphaOff val="0"/>
                <a:shade val="80000"/>
                <a:satMod val="120000"/>
              </a:schemeClr>
            </a:gs>
          </a:gsLst>
          <a:path path="circle">
            <a:fillToRect l="100000" t="100000" r="100000" b="100000"/>
          </a:path>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4290" tIns="22860" rIns="34290" bIns="22860" numCol="1" spcCol="1270" anchor="ctr" anchorCtr="0">
          <a:noAutofit/>
        </a:bodyPr>
        <a:lstStyle/>
        <a:p>
          <a:pPr marL="0" lvl="0" indent="0" algn="ctr" defTabSz="800100" rtl="0">
            <a:lnSpc>
              <a:spcPct val="90000"/>
            </a:lnSpc>
            <a:spcBef>
              <a:spcPct val="0"/>
            </a:spcBef>
            <a:spcAft>
              <a:spcPct val="35000"/>
            </a:spcAft>
            <a:buNone/>
          </a:pPr>
          <a:r>
            <a:rPr lang="en-US" sz="1800" kern="1200" dirty="0"/>
            <a:t>Switching between two threads takes less time than switching between processes</a:t>
          </a:r>
        </a:p>
      </dsp:txBody>
      <dsp:txXfrm>
        <a:off x="4015885" y="1726960"/>
        <a:ext cx="1865531" cy="1648487"/>
      </dsp:txXfrm>
    </dsp:sp>
    <dsp:sp modelId="{E1E1BC13-FC71-954D-A46E-211E173FDACF}">
      <dsp:nvSpPr>
        <dsp:cNvPr id="0" name=""/>
        <dsp:cNvSpPr/>
      </dsp:nvSpPr>
      <dsp:spPr>
        <a:xfrm>
          <a:off x="6265413" y="2307574"/>
          <a:ext cx="1949799" cy="579795"/>
        </a:xfrm>
        <a:prstGeom prst="roundRect">
          <a:avLst>
            <a:gd name="adj" fmla="val 10000"/>
          </a:avLst>
        </a:prstGeom>
        <a:solidFill>
          <a:schemeClr val="lt1">
            <a:alpha val="90000"/>
            <a:hueOff val="0"/>
            <a:satOff val="0"/>
            <a:lumOff val="0"/>
            <a:alphaOff val="0"/>
          </a:schemeClr>
        </a:solidFill>
        <a:ln w="100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2FCD161A-46FB-A047-ABDE-85957AB23A74}">
      <dsp:nvSpPr>
        <dsp:cNvPr id="0" name=""/>
        <dsp:cNvSpPr/>
      </dsp:nvSpPr>
      <dsp:spPr>
        <a:xfrm>
          <a:off x="6350019" y="1231688"/>
          <a:ext cx="2039018" cy="1286099"/>
        </a:xfrm>
        <a:prstGeom prst="roundRect">
          <a:avLst>
            <a:gd name="adj" fmla="val 10000"/>
          </a:avLst>
        </a:prstGeom>
        <a:gradFill rotWithShape="0">
          <a:gsLst>
            <a:gs pos="0">
              <a:schemeClr val="accent1">
                <a:hueOff val="0"/>
                <a:satOff val="0"/>
                <a:lumOff val="0"/>
                <a:alphaOff val="0"/>
              </a:schemeClr>
            </a:gs>
            <a:gs pos="90000">
              <a:schemeClr val="accent1">
                <a:hueOff val="0"/>
                <a:satOff val="0"/>
                <a:lumOff val="0"/>
                <a:alphaOff val="0"/>
                <a:shade val="100000"/>
                <a:satMod val="105000"/>
              </a:schemeClr>
            </a:gs>
            <a:gs pos="100000">
              <a:schemeClr val="accent1">
                <a:hueOff val="0"/>
                <a:satOff val="0"/>
                <a:lumOff val="0"/>
                <a:alphaOff val="0"/>
                <a:shade val="80000"/>
                <a:satMod val="120000"/>
              </a:schemeClr>
            </a:gs>
          </a:gsLst>
          <a:path path="circle">
            <a:fillToRect l="100000" t="100000" r="100000" b="100000"/>
          </a:path>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4290" tIns="22860" rIns="34290" bIns="22860" numCol="1" spcCol="1270" anchor="ctr" anchorCtr="0">
          <a:noAutofit/>
        </a:bodyPr>
        <a:lstStyle/>
        <a:p>
          <a:pPr marL="0" lvl="0" indent="0" algn="ctr" defTabSz="800100" rtl="0">
            <a:lnSpc>
              <a:spcPct val="90000"/>
            </a:lnSpc>
            <a:spcBef>
              <a:spcPct val="0"/>
            </a:spcBef>
            <a:spcAft>
              <a:spcPct val="35000"/>
            </a:spcAft>
            <a:buNone/>
          </a:pPr>
          <a:r>
            <a:rPr lang="en-US" sz="1800" kern="1200" dirty="0"/>
            <a:t>Threads enhance efficiency in communication between programs</a:t>
          </a:r>
        </a:p>
      </dsp:txBody>
      <dsp:txXfrm>
        <a:off x="6387688" y="1269357"/>
        <a:ext cx="1963680" cy="121076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E668DFA-8A2E-204D-89CB-B704450A70C8}">
      <dsp:nvSpPr>
        <dsp:cNvPr id="0" name=""/>
        <dsp:cNvSpPr/>
      </dsp:nvSpPr>
      <dsp:spPr>
        <a:xfrm>
          <a:off x="449632" y="209243"/>
          <a:ext cx="8719087" cy="1170586"/>
        </a:xfrm>
        <a:prstGeom prst="roundRect">
          <a:avLst>
            <a:gd name="adj" fmla="val 10000"/>
          </a:avLst>
        </a:prstGeom>
        <a:no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282575" lvl="0" indent="-282575" algn="l" defTabSz="266700" rtl="0" fontAlgn="base">
            <a:lnSpc>
              <a:spcPct val="90000"/>
            </a:lnSpc>
            <a:spcBef>
              <a:spcPct val="0"/>
            </a:spcBef>
            <a:spcAft>
              <a:spcPct val="35000"/>
            </a:spcAft>
            <a:buClr>
              <a:schemeClr val="accent1"/>
            </a:buClr>
            <a:buSzPct val="75000"/>
            <a:buFont typeface="Wingdings" pitchFamily="2" charset="2"/>
            <a:buNone/>
          </a:pPr>
          <a:r>
            <a:rPr lang="en-US" sz="2800" b="1" kern="1200" dirty="0">
              <a:solidFill>
                <a:schemeClr val="tx1">
                  <a:lumMod val="85000"/>
                  <a:lumOff val="15000"/>
                </a:schemeClr>
              </a:solidFill>
              <a:latin typeface="+mn-lt"/>
              <a:ea typeface="+mn-ea"/>
              <a:cs typeface="+mn-cs"/>
            </a:rPr>
            <a:t> </a:t>
          </a:r>
          <a:r>
            <a:rPr lang="en-US" sz="2800" b="0" kern="1200" dirty="0">
              <a:solidFill>
                <a:schemeClr val="tx1">
                  <a:lumMod val="85000"/>
                  <a:lumOff val="15000"/>
                </a:schemeClr>
              </a:solidFill>
              <a:latin typeface="+mn-lt"/>
              <a:ea typeface="+mn-ea"/>
              <a:cs typeface="+mn-cs"/>
            </a:rPr>
            <a:t>Most of the state information dealing with execution is maintained in thread-level data structures</a:t>
          </a:r>
        </a:p>
      </dsp:txBody>
      <dsp:txXfrm>
        <a:off x="483917" y="243528"/>
        <a:ext cx="8650517" cy="1102016"/>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7.png"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93AAA9A-510E-4880-A267-3E6FB88CF9E0}" type="datetimeFigureOut">
              <a:rPr lang="en-US" smtClean="0"/>
              <a:t>9/26/2022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F1BF98-A516-4E91-BD8F-EB4A82FAFC36}" type="slidenum">
              <a:rPr lang="en-US" smtClean="0"/>
              <a:t>‹#›</a:t>
            </a:fld>
            <a:endParaRPr lang="en-US"/>
          </a:p>
        </p:txBody>
      </p:sp>
    </p:spTree>
    <p:extLst>
      <p:ext uri="{BB962C8B-B14F-4D97-AF65-F5344CB8AC3E}">
        <p14:creationId xmlns:p14="http://schemas.microsoft.com/office/powerpoint/2010/main" val="25186031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 /><Relationship Id="rId1" Type="http://schemas.openxmlformats.org/officeDocument/2006/relationships/notesMaster" Target="../notesMasters/notesMaster1.xml" /></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 /><Relationship Id="rId1" Type="http://schemas.openxmlformats.org/officeDocument/2006/relationships/notesMaster" Target="../notesMasters/notesMaster1.xml" /></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 /><Relationship Id="rId1" Type="http://schemas.openxmlformats.org/officeDocument/2006/relationships/notesMaster" Target="../notesMasters/notesMaster1.xml" /></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 /><Relationship Id="rId1" Type="http://schemas.openxmlformats.org/officeDocument/2006/relationships/notesMaster" Target="../notesMasters/notesMaster1.xml" /></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 /><Relationship Id="rId1" Type="http://schemas.openxmlformats.org/officeDocument/2006/relationships/notesMaster" Target="../notesMasters/notesMaster1.xml" /></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 /><Relationship Id="rId1" Type="http://schemas.openxmlformats.org/officeDocument/2006/relationships/notesMaster" Target="../notesMasters/notesMaster1.xml" /></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 /><Relationship Id="rId1" Type="http://schemas.openxmlformats.org/officeDocument/2006/relationships/notesMaster" Target="../notesMasters/notesMaster1.xml" /></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 /><Relationship Id="rId1" Type="http://schemas.openxmlformats.org/officeDocument/2006/relationships/notesMaster" Target="../notesMasters/notesMaster1.xml" /></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 /><Relationship Id="rId1" Type="http://schemas.openxmlformats.org/officeDocument/2006/relationships/notesMaster" Target="../notesMasters/notesMaster1.xml" /></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 /><Relationship Id="rId1" Type="http://schemas.openxmlformats.org/officeDocument/2006/relationships/notesMaster" Target="../notesMasters/notesMaster1.xml" /></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 /><Relationship Id="rId1" Type="http://schemas.openxmlformats.org/officeDocument/2006/relationships/notesMaster" Target="../notesMasters/notesMaster1.xml" /></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3.xml" /><Relationship Id="rId1" Type="http://schemas.openxmlformats.org/officeDocument/2006/relationships/notesMaster" Target="../notesMasters/notesMaster1.xml" /></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5.xml" /><Relationship Id="rId1" Type="http://schemas.openxmlformats.org/officeDocument/2006/relationships/notesMaster" Target="../notesMasters/notesMaster1.xml" /></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7.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8.xml" /><Relationship Id="rId1" Type="http://schemas.openxmlformats.org/officeDocument/2006/relationships/notesMaster" Target="../notesMasters/notesMaster1.xml" /></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9.xml" /><Relationship Id="rId1" Type="http://schemas.openxmlformats.org/officeDocument/2006/relationships/notesMaster" Target="../notesMasters/notesMaster1.xml" /></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0.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a:extLst>
              <a:ext uri="{FF2B5EF4-FFF2-40B4-BE49-F238E27FC236}">
                <a16:creationId xmlns:a16="http://schemas.microsoft.com/office/drawing/2014/main" id="{9D06BBC9-6CC9-48F7-96F4-5B960920556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7" name="Notes Placeholder 2">
            <a:extLst>
              <a:ext uri="{FF2B5EF4-FFF2-40B4-BE49-F238E27FC236}">
                <a16:creationId xmlns:a16="http://schemas.microsoft.com/office/drawing/2014/main" id="{3B396F56-D044-4F53-9AC9-213954EAC63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dirty="0"/>
              <a:t>This chapter examines some more advanced concepts related to process management, which are found in a number of contemporary operating systems. We show that the concept of process is more complex and subtle than presented so far and in fact embodies two separate and potentially independent concepts: one relating to resource ownership and another relating to execution. This distinction has led to the development, in many operating systems, of a construct known as the </a:t>
            </a:r>
            <a:r>
              <a:rPr lang="en-US" altLang="en-US" b="1" dirty="0"/>
              <a:t>thread .</a:t>
            </a:r>
            <a:endParaRPr lang="en-US" altLang="en-US" dirty="0"/>
          </a:p>
        </p:txBody>
      </p:sp>
      <p:sp>
        <p:nvSpPr>
          <p:cNvPr id="16388" name="Slide Number Placeholder 3">
            <a:extLst>
              <a:ext uri="{FF2B5EF4-FFF2-40B4-BE49-F238E27FC236}">
                <a16:creationId xmlns:a16="http://schemas.microsoft.com/office/drawing/2014/main" id="{29B3C4F4-7685-4546-B110-5CD8BD64EF01}"/>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FD8ABFA8-63B6-41DB-BE9E-2DF683AF6B8A}" type="slidenum">
              <a:rPr lang="en-US" altLang="en-US"/>
              <a:pPr>
                <a:spcBef>
                  <a:spcPct val="0"/>
                </a:spcBef>
              </a:pPr>
              <a:t>2</a:t>
            </a:fld>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7">
            <a:extLst>
              <a:ext uri="{FF2B5EF4-FFF2-40B4-BE49-F238E27FC236}">
                <a16:creationId xmlns:a16="http://schemas.microsoft.com/office/drawing/2014/main" id="{7931D294-B397-4062-8534-FA53B029319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defRPr>
                <a:solidFill>
                  <a:schemeClr val="tx1"/>
                </a:solidFill>
                <a:latin typeface="Verdana" panose="020B0604030504040204" pitchFamily="34" charset="0"/>
                <a:ea typeface="MS PGothic" panose="020B0600070205080204" pitchFamily="34" charset="-128"/>
              </a:defRPr>
            </a:lvl1pPr>
            <a:lvl2pPr marL="742950" indent="-285750" defTabSz="912813">
              <a:defRPr>
                <a:solidFill>
                  <a:schemeClr val="tx1"/>
                </a:solidFill>
                <a:latin typeface="Verdana" panose="020B0604030504040204" pitchFamily="34" charset="0"/>
                <a:ea typeface="MS PGothic" panose="020B0600070205080204" pitchFamily="34" charset="-128"/>
              </a:defRPr>
            </a:lvl2pPr>
            <a:lvl3pPr marL="1143000" indent="-228600" defTabSz="912813">
              <a:defRPr>
                <a:solidFill>
                  <a:schemeClr val="tx1"/>
                </a:solidFill>
                <a:latin typeface="Verdana" panose="020B0604030504040204" pitchFamily="34" charset="0"/>
                <a:ea typeface="MS PGothic" panose="020B0600070205080204" pitchFamily="34" charset="-128"/>
              </a:defRPr>
            </a:lvl3pPr>
            <a:lvl4pPr marL="1600200" indent="-228600" defTabSz="912813">
              <a:defRPr>
                <a:solidFill>
                  <a:schemeClr val="tx1"/>
                </a:solidFill>
                <a:latin typeface="Verdana" panose="020B0604030504040204" pitchFamily="34" charset="0"/>
                <a:ea typeface="MS PGothic" panose="020B0600070205080204" pitchFamily="34" charset="-128"/>
              </a:defRPr>
            </a:lvl4pPr>
            <a:lvl5pPr marL="2057400" indent="-228600" defTabSz="912813">
              <a:defRPr>
                <a:solidFill>
                  <a:schemeClr val="tx1"/>
                </a:solidFill>
                <a:latin typeface="Verdana" panose="020B0604030504040204" pitchFamily="34" charset="0"/>
                <a:ea typeface="MS PGothic" panose="020B0600070205080204" pitchFamily="34" charset="-128"/>
              </a:defRPr>
            </a:lvl5pPr>
            <a:lvl6pPr marL="2514600" indent="-228600" defTabSz="912813"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12813"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12813"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12813"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5F53F5D4-56C1-4B4B-B012-E33BD6AEEE8C}" type="slidenum">
              <a:rPr lang="en-US" altLang="en-US" smtClean="0">
                <a:latin typeface="Helvetica" panose="020B0604020202020204" pitchFamily="34" charset="0"/>
              </a:rPr>
              <a:pPr/>
              <a:t>14</a:t>
            </a:fld>
            <a:endParaRPr lang="en-US" altLang="en-US">
              <a:latin typeface="Helvetica" panose="020B0604020202020204" pitchFamily="34" charset="0"/>
            </a:endParaRPr>
          </a:p>
        </p:txBody>
      </p:sp>
      <p:sp>
        <p:nvSpPr>
          <p:cNvPr id="17410" name="Rectangle 2">
            <a:extLst>
              <a:ext uri="{FF2B5EF4-FFF2-40B4-BE49-F238E27FC236}">
                <a16:creationId xmlns:a16="http://schemas.microsoft.com/office/drawing/2014/main" id="{95249550-DC0A-4CF3-A158-33937D025B4D}"/>
              </a:ext>
            </a:extLst>
          </p:cNvPr>
          <p:cNvSpPr>
            <a:spLocks noGrp="1" noRot="1" noChangeAspect="1" noChangeArrowheads="1" noTextEdit="1"/>
          </p:cNvSpPr>
          <p:nvPr>
            <p:ph type="sldImg"/>
          </p:nvPr>
        </p:nvSpPr>
        <p:spPr>
          <a:ln/>
        </p:spPr>
      </p:sp>
      <p:sp>
        <p:nvSpPr>
          <p:cNvPr id="17411" name="Rectangle 3">
            <a:extLst>
              <a:ext uri="{FF2B5EF4-FFF2-40B4-BE49-F238E27FC236}">
                <a16:creationId xmlns:a16="http://schemas.microsoft.com/office/drawing/2014/main" id="{AFC358CA-0547-45D1-A594-264407C3799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a:extLst>
              <a:ext uri="{FF2B5EF4-FFF2-40B4-BE49-F238E27FC236}">
                <a16:creationId xmlns:a16="http://schemas.microsoft.com/office/drawing/2014/main" id="{8473BD49-4682-4801-8E05-0C219767B8D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8851" name="Notes Placeholder 2">
            <a:extLst>
              <a:ext uri="{FF2B5EF4-FFF2-40B4-BE49-F238E27FC236}">
                <a16:creationId xmlns:a16="http://schemas.microsoft.com/office/drawing/2014/main" id="{C4B1E53E-CC70-40F7-8B2E-46BC3770939A}"/>
              </a:ext>
            </a:extLst>
          </p:cNvPr>
          <p:cNvSpPr>
            <a:spLocks noGrp="1"/>
          </p:cNvSpPr>
          <p:nvPr>
            <p:ph type="body" idx="1"/>
          </p:nvPr>
        </p:nvSpPr>
        <p:spPr bwMode="auto"/>
        <p:txBody>
          <a:bodyPr wrap="square" numCol="1" anchor="t" anchorCtr="0" compatLnSpc="1">
            <a:prstTxWarp prst="textNoShape">
              <a:avLst/>
            </a:prstTxWarp>
            <a:normAutofit fontScale="92500" lnSpcReduction="10000"/>
          </a:bodyPr>
          <a:lstStyle/>
          <a:p>
            <a:pPr>
              <a:defRPr/>
            </a:pPr>
            <a:r>
              <a:rPr lang="en-US" altLang="en-US" b="1" dirty="0"/>
              <a:t>Thus, all of the threads of a process share the state and resources of that process</a:t>
            </a:r>
            <a:r>
              <a:rPr lang="en-US" altLang="en-US" dirty="0"/>
              <a:t>.</a:t>
            </a:r>
          </a:p>
          <a:p>
            <a:pPr marL="171450" indent="-171450">
              <a:buFont typeface="Arial" panose="020B0604020202020204" pitchFamily="34" charset="0"/>
              <a:buChar char="•"/>
              <a:defRPr/>
            </a:pPr>
            <a:r>
              <a:rPr lang="en-US" altLang="en-US" dirty="0"/>
              <a:t>They reside in the same address space and have access to the same data.</a:t>
            </a:r>
          </a:p>
          <a:p>
            <a:pPr marL="171450" indent="-171450">
              <a:buFont typeface="Arial" panose="020B0604020202020204" pitchFamily="34" charset="0"/>
              <a:buChar char="•"/>
              <a:defRPr/>
            </a:pPr>
            <a:r>
              <a:rPr lang="en-US" altLang="en-US" dirty="0"/>
              <a:t>When one thread alters an item of data in memory, other threads see the results if and when they access that item.</a:t>
            </a:r>
          </a:p>
          <a:p>
            <a:pPr marL="171450" indent="-171450">
              <a:buFont typeface="Arial" panose="020B0604020202020204" pitchFamily="34" charset="0"/>
              <a:buChar char="•"/>
              <a:defRPr/>
            </a:pPr>
            <a:r>
              <a:rPr lang="en-US" altLang="en-US" dirty="0"/>
              <a:t>If one thread opens a file with read privileges, other threads in the same process can also read from that file.</a:t>
            </a:r>
          </a:p>
          <a:p>
            <a:pPr>
              <a:defRPr/>
            </a:pPr>
            <a:endParaRPr lang="en-US" altLang="en-US" dirty="0"/>
          </a:p>
          <a:p>
            <a:pPr>
              <a:defRPr/>
            </a:pPr>
            <a:r>
              <a:rPr lang="en-US" altLang="en-US" dirty="0"/>
              <a:t>The key benefits of threads derive from the performance implications:</a:t>
            </a:r>
          </a:p>
          <a:p>
            <a:pPr>
              <a:defRPr/>
            </a:pPr>
            <a:r>
              <a:rPr lang="en-US" altLang="en-US" b="1" dirty="0"/>
              <a:t>1. </a:t>
            </a:r>
            <a:r>
              <a:rPr lang="en-US" altLang="en-US" dirty="0"/>
              <a:t>It takes far less time to create a new thread in an existing process than to</a:t>
            </a:r>
          </a:p>
          <a:p>
            <a:pPr>
              <a:defRPr/>
            </a:pPr>
            <a:r>
              <a:rPr lang="en-US" altLang="en-US" dirty="0"/>
              <a:t>create a brand-new process. Studies done by the Mach developers show that</a:t>
            </a:r>
          </a:p>
          <a:p>
            <a:pPr>
              <a:defRPr/>
            </a:pPr>
            <a:r>
              <a:rPr lang="en-US" altLang="en-US" dirty="0"/>
              <a:t>thread creation is ten times faster than process creation in UNIX [TEVA87].</a:t>
            </a:r>
          </a:p>
          <a:p>
            <a:pPr>
              <a:defRPr/>
            </a:pPr>
            <a:r>
              <a:rPr lang="en-US" altLang="en-US" b="1" dirty="0"/>
              <a:t>2. </a:t>
            </a:r>
            <a:r>
              <a:rPr lang="en-US" altLang="en-US" dirty="0"/>
              <a:t>It takes less time to terminate a thread than a process.</a:t>
            </a:r>
          </a:p>
          <a:p>
            <a:pPr>
              <a:defRPr/>
            </a:pPr>
            <a:r>
              <a:rPr lang="en-US" altLang="en-US" b="1" dirty="0"/>
              <a:t>3. </a:t>
            </a:r>
            <a:r>
              <a:rPr lang="en-US" altLang="en-US" dirty="0"/>
              <a:t>It takes less time to switch between two threads within the same process than to switch between processes.</a:t>
            </a:r>
          </a:p>
          <a:p>
            <a:pPr>
              <a:defRPr/>
            </a:pPr>
            <a:r>
              <a:rPr lang="en-US" altLang="en-US" b="1" dirty="0"/>
              <a:t>4. </a:t>
            </a:r>
            <a:r>
              <a:rPr lang="en-US" altLang="en-US" dirty="0"/>
              <a:t>Threads enhance efficiency in communication between different executing programs. In most operating systems, communication between independent processes requires the intervention of the kernel to provide protection and the mechanisms needed for communication. However, because threads within the same process share memory and files, they can communicate with each other without invoking the kernel.</a:t>
            </a:r>
          </a:p>
          <a:p>
            <a:pPr>
              <a:defRPr/>
            </a:pPr>
            <a:endParaRPr lang="en-US" altLang="en-US" dirty="0"/>
          </a:p>
          <a:p>
            <a:pPr>
              <a:defRPr/>
            </a:pPr>
            <a:r>
              <a:rPr lang="en-US" altLang="en-US" b="1" dirty="0"/>
              <a:t>Thus, if there is an application or function that should be implemented as a set of related units of execution, it is far more efficient to do so as a collection of threads rather than a collection of separate processes.</a:t>
            </a:r>
          </a:p>
        </p:txBody>
      </p:sp>
      <p:sp>
        <p:nvSpPr>
          <p:cNvPr id="31748" name="Slide Number Placeholder 3">
            <a:extLst>
              <a:ext uri="{FF2B5EF4-FFF2-40B4-BE49-F238E27FC236}">
                <a16:creationId xmlns:a16="http://schemas.microsoft.com/office/drawing/2014/main" id="{307592AE-ECC7-41EE-BDD8-82468A0B045D}"/>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F2E76E63-C9DE-45E7-B6CD-B74FB4FF1887}" type="slidenum">
              <a:rPr lang="en-US" altLang="en-US"/>
              <a:pPr>
                <a:spcBef>
                  <a:spcPct val="0"/>
                </a:spcBef>
              </a:pPr>
              <a:t>15</a:t>
            </a:fld>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a:extLst>
              <a:ext uri="{FF2B5EF4-FFF2-40B4-BE49-F238E27FC236}">
                <a16:creationId xmlns:a16="http://schemas.microsoft.com/office/drawing/2014/main" id="{D836B6F0-A896-40DA-9138-A3A7C51E805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a:extLst>
              <a:ext uri="{FF2B5EF4-FFF2-40B4-BE49-F238E27FC236}">
                <a16:creationId xmlns:a16="http://schemas.microsoft.com/office/drawing/2014/main" id="{F5C28EBB-BCA3-4F82-88F8-BA9B5BBE3044}"/>
              </a:ext>
            </a:extLst>
          </p:cNvPr>
          <p:cNvSpPr>
            <a:spLocks noGrp="1"/>
          </p:cNvSpPr>
          <p:nvPr>
            <p:ph type="body" idx="1"/>
          </p:nvPr>
        </p:nvSpPr>
        <p:spPr/>
        <p:txBody>
          <a:bodyPr>
            <a:normAutofit fontScale="92500" lnSpcReduction="10000"/>
          </a:bodyPr>
          <a:lstStyle/>
          <a:p>
            <a:pPr>
              <a:defRPr/>
            </a:pPr>
            <a:r>
              <a:rPr lang="en-US" dirty="0"/>
              <a:t>[LETW88] gives four examples of the uses of threads in a single-user multiprocessing system:</a:t>
            </a:r>
          </a:p>
          <a:p>
            <a:pPr>
              <a:defRPr/>
            </a:pPr>
            <a:r>
              <a:rPr lang="en-US" dirty="0"/>
              <a:t>• </a:t>
            </a:r>
            <a:r>
              <a:rPr lang="en-US" b="1" dirty="0"/>
              <a:t>Foreground and background work: For example, in a spreadsheet program,</a:t>
            </a:r>
          </a:p>
          <a:p>
            <a:pPr>
              <a:defRPr/>
            </a:pPr>
            <a:r>
              <a:rPr lang="en-US" dirty="0"/>
              <a:t>one thread could display menus and read user input, while another thread executes user commands and updates the spreadsheet. This arrangement often increases the perceived speed of the application by allowing the program to prompt for the next command before the previous command is complete.</a:t>
            </a:r>
          </a:p>
          <a:p>
            <a:pPr>
              <a:defRPr/>
            </a:pPr>
            <a:r>
              <a:rPr lang="en-US" dirty="0"/>
              <a:t>• </a:t>
            </a:r>
            <a:r>
              <a:rPr lang="en-US" b="1" dirty="0"/>
              <a:t>Asynchronous processing:</a:t>
            </a:r>
          </a:p>
          <a:p>
            <a:pPr>
              <a:defRPr/>
            </a:pPr>
            <a:r>
              <a:rPr lang="en-US" b="0" dirty="0"/>
              <a:t>Asynchronous elements in the program can be implemented as threads</a:t>
            </a:r>
            <a:r>
              <a:rPr lang="en-US" dirty="0"/>
              <a:t>.</a:t>
            </a:r>
          </a:p>
          <a:p>
            <a:pPr>
              <a:defRPr/>
            </a:pPr>
            <a:r>
              <a:rPr lang="en-US" dirty="0"/>
              <a:t>For example, as a protection against power failure, one can design a word processor to write its random access memory (RAM) buffer to disk once every minute. A thread can be created whose sole job is periodic backup and that schedules itself directly with the OS; there is no need for fancy code in the main program to provide for time checks or to coordinate input and output.</a:t>
            </a:r>
          </a:p>
          <a:p>
            <a:pPr>
              <a:defRPr/>
            </a:pPr>
            <a:r>
              <a:rPr lang="en-US" dirty="0"/>
              <a:t>• </a:t>
            </a:r>
            <a:r>
              <a:rPr lang="en-US" b="1" dirty="0"/>
              <a:t>Speed of execution:</a:t>
            </a:r>
          </a:p>
          <a:p>
            <a:pPr marL="628650" lvl="1" indent="-171450">
              <a:buFont typeface="Arial" panose="020B0604020202020204" pitchFamily="34" charset="0"/>
              <a:buChar char="•"/>
              <a:defRPr/>
            </a:pPr>
            <a:r>
              <a:rPr lang="en-US" b="0" dirty="0"/>
              <a:t>A multithreaded process can compute one batch of data while reading the next batch from a device.</a:t>
            </a:r>
          </a:p>
          <a:p>
            <a:pPr marL="628650" lvl="1" indent="-171450">
              <a:buFont typeface="Arial" panose="020B0604020202020204" pitchFamily="34" charset="0"/>
              <a:buChar char="•"/>
              <a:defRPr/>
            </a:pPr>
            <a:r>
              <a:rPr lang="en-US" b="0" dirty="0"/>
              <a:t>On a multiprocessor system, multiple threads from the same </a:t>
            </a:r>
            <a:r>
              <a:rPr lang="en-US" dirty="0"/>
              <a:t>process may be able to execute simultaneously. Thus, even though one thread may be blocked for an I/O operation to read in a batch of data, another thread may be executing.</a:t>
            </a:r>
          </a:p>
          <a:p>
            <a:pPr>
              <a:defRPr/>
            </a:pPr>
            <a:r>
              <a:rPr lang="en-US" dirty="0"/>
              <a:t>• </a:t>
            </a:r>
            <a:r>
              <a:rPr lang="en-US" b="1" dirty="0"/>
              <a:t>Modular program structure:</a:t>
            </a:r>
          </a:p>
          <a:p>
            <a:pPr marL="628650" lvl="1" indent="-171450">
              <a:buFont typeface="Arial" panose="020B0604020202020204" pitchFamily="34" charset="0"/>
              <a:buChar char="•"/>
              <a:defRPr/>
            </a:pPr>
            <a:r>
              <a:rPr lang="en-US" b="0" dirty="0"/>
              <a:t>Programs that involve a variety of activities or a variety </a:t>
            </a:r>
            <a:r>
              <a:rPr lang="en-US" dirty="0"/>
              <a:t>of sources and destinations of input and output may be easier to design and implement using threads. </a:t>
            </a:r>
          </a:p>
        </p:txBody>
      </p:sp>
      <p:sp>
        <p:nvSpPr>
          <p:cNvPr id="33796" name="Slide Number Placeholder 3">
            <a:extLst>
              <a:ext uri="{FF2B5EF4-FFF2-40B4-BE49-F238E27FC236}">
                <a16:creationId xmlns:a16="http://schemas.microsoft.com/office/drawing/2014/main" id="{87C6B7B3-14C6-417C-A50E-4DF94D9D6049}"/>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9C8D546A-99DC-4ED5-9F7E-FA8CB159A2AE}" type="slidenum">
              <a:rPr lang="en-US" altLang="en-US"/>
              <a:pPr>
                <a:spcBef>
                  <a:spcPct val="0"/>
                </a:spcBef>
              </a:pPr>
              <a:t>16</a:t>
            </a:fld>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a:extLst>
              <a:ext uri="{FF2B5EF4-FFF2-40B4-BE49-F238E27FC236}">
                <a16:creationId xmlns:a16="http://schemas.microsoft.com/office/drawing/2014/main" id="{CF22DF48-1CD1-4EB5-BAD4-01D8ABE1F46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3" name="Notes Placeholder 2">
            <a:extLst>
              <a:ext uri="{FF2B5EF4-FFF2-40B4-BE49-F238E27FC236}">
                <a16:creationId xmlns:a16="http://schemas.microsoft.com/office/drawing/2014/main" id="{22CB0F82-BC91-4EC2-97A6-0B4E250CBAB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In an OS that supports threads, scheduling and dispatching is done on a thread basis; hence, most of the state information dealing with execution is maintained in thread-level data structures. There are, however, several actions that affect all of the threads in a process and that the OS must manage at the process level. For example, suspension involves swapping the address space of one process out of main memory to make room for the address space of another process. Because all threads in a process share the same address space, all threads are suspended at the same time. Similarly, termination of a process terminates all threads within that process.</a:t>
            </a:r>
          </a:p>
        </p:txBody>
      </p:sp>
      <p:sp>
        <p:nvSpPr>
          <p:cNvPr id="35844" name="Slide Number Placeholder 3">
            <a:extLst>
              <a:ext uri="{FF2B5EF4-FFF2-40B4-BE49-F238E27FC236}">
                <a16:creationId xmlns:a16="http://schemas.microsoft.com/office/drawing/2014/main" id="{5A7269E4-33C5-4F16-929D-317CA976957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3EC1C07E-FDFF-45D1-AB85-2CEA9CC9543B}" type="slidenum">
              <a:rPr lang="en-US" altLang="en-US"/>
              <a:pPr>
                <a:spcBef>
                  <a:spcPct val="0"/>
                </a:spcBef>
              </a:pPr>
              <a:t>17</a:t>
            </a:fld>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a:extLst>
              <a:ext uri="{FF2B5EF4-FFF2-40B4-BE49-F238E27FC236}">
                <a16:creationId xmlns:a16="http://schemas.microsoft.com/office/drawing/2014/main" id="{5F4EA8D1-8F35-4D43-8848-E15E142B10D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a:extLst>
              <a:ext uri="{FF2B5EF4-FFF2-40B4-BE49-F238E27FC236}">
                <a16:creationId xmlns:a16="http://schemas.microsoft.com/office/drawing/2014/main" id="{7C5C2DDC-7608-4195-94FB-C3EAEAB6797A}"/>
              </a:ext>
            </a:extLst>
          </p:cNvPr>
          <p:cNvSpPr>
            <a:spLocks noGrp="1"/>
          </p:cNvSpPr>
          <p:nvPr>
            <p:ph type="body" idx="1"/>
          </p:nvPr>
        </p:nvSpPr>
        <p:spPr/>
        <p:txBody>
          <a:bodyPr>
            <a:normAutofit fontScale="92500" lnSpcReduction="10000"/>
          </a:bodyPr>
          <a:lstStyle/>
          <a:p>
            <a:pPr>
              <a:defRPr/>
            </a:pPr>
            <a:r>
              <a:rPr lang="en-US" b="1" i="1" dirty="0"/>
              <a:t>THREAD STATES</a:t>
            </a:r>
          </a:p>
          <a:p>
            <a:pPr>
              <a:defRPr/>
            </a:pPr>
            <a:r>
              <a:rPr lang="en-US" b="1" i="1" dirty="0"/>
              <a:t> </a:t>
            </a:r>
            <a:r>
              <a:rPr lang="en-US" i="1" dirty="0"/>
              <a:t>As with processes, the key states for a thread are Running, Ready, </a:t>
            </a:r>
            <a:r>
              <a:rPr lang="en-US" dirty="0"/>
              <a:t>and Blocked. </a:t>
            </a:r>
          </a:p>
          <a:p>
            <a:pPr>
              <a:defRPr/>
            </a:pPr>
            <a:r>
              <a:rPr lang="en-US" dirty="0"/>
              <a:t>Generally</a:t>
            </a:r>
            <a:r>
              <a:rPr lang="en-US" b="1" dirty="0"/>
              <a:t>, it does not make sense to associate suspend states with threads </a:t>
            </a:r>
            <a:r>
              <a:rPr lang="en-US" dirty="0"/>
              <a:t>because such states are process-level concepts. </a:t>
            </a:r>
          </a:p>
          <a:p>
            <a:pPr>
              <a:defRPr/>
            </a:pPr>
            <a:r>
              <a:rPr lang="en-US" dirty="0"/>
              <a:t>In particular, if a process is swapped out, all of its threads are necessarily swapped out because they all share the address space of the process. </a:t>
            </a:r>
          </a:p>
          <a:p>
            <a:pPr>
              <a:defRPr/>
            </a:pPr>
            <a:endParaRPr lang="en-US" dirty="0"/>
          </a:p>
          <a:p>
            <a:pPr>
              <a:defRPr/>
            </a:pPr>
            <a:r>
              <a:rPr lang="en-US" dirty="0"/>
              <a:t>There are four basic thread operations associated with a change in thread state [ANDE04]:</a:t>
            </a:r>
          </a:p>
          <a:p>
            <a:pPr>
              <a:defRPr/>
            </a:pPr>
            <a:endParaRPr lang="en-US" dirty="0"/>
          </a:p>
          <a:p>
            <a:pPr>
              <a:defRPr/>
            </a:pPr>
            <a:r>
              <a:rPr lang="en-US" dirty="0"/>
              <a:t>• </a:t>
            </a:r>
            <a:r>
              <a:rPr lang="en-US" b="1" dirty="0"/>
              <a:t>Spawn: </a:t>
            </a:r>
            <a:r>
              <a:rPr lang="en-US" dirty="0"/>
              <a:t>Typically, when a new process is spawned, a thread for that process is also spawned. Subsequently, a thread within a process may spawn another thread within the same process, providing an instruction pointer and arguments for the new thread. The new thread is provided with its own register context and stack space and placed on the ready queue.</a:t>
            </a:r>
          </a:p>
          <a:p>
            <a:pPr>
              <a:defRPr/>
            </a:pPr>
            <a:endParaRPr lang="en-US" dirty="0"/>
          </a:p>
          <a:p>
            <a:pPr>
              <a:defRPr/>
            </a:pPr>
            <a:r>
              <a:rPr lang="en-US" dirty="0"/>
              <a:t>• </a:t>
            </a:r>
            <a:r>
              <a:rPr lang="en-US" b="1" dirty="0"/>
              <a:t>Block: </a:t>
            </a:r>
            <a:r>
              <a:rPr lang="en-US" dirty="0"/>
              <a:t>When a thread needs to wait for an event, it will block (saving its user registers, program counter, and stack pointers). The processor may now turn to the execution of another ready thread in the same or a different process.</a:t>
            </a:r>
          </a:p>
          <a:p>
            <a:pPr>
              <a:defRPr/>
            </a:pPr>
            <a:endParaRPr lang="en-US" dirty="0"/>
          </a:p>
          <a:p>
            <a:pPr>
              <a:defRPr/>
            </a:pPr>
            <a:r>
              <a:rPr lang="en-US" dirty="0"/>
              <a:t>• </a:t>
            </a:r>
            <a:r>
              <a:rPr lang="en-US" b="1" dirty="0"/>
              <a:t>Unblock: </a:t>
            </a:r>
            <a:r>
              <a:rPr lang="en-US" dirty="0"/>
              <a:t>When the event for which a thread is blocked occurs, the thread is moved to the Ready queue.</a:t>
            </a:r>
          </a:p>
          <a:p>
            <a:pPr>
              <a:defRPr/>
            </a:pPr>
            <a:endParaRPr lang="en-US" dirty="0"/>
          </a:p>
          <a:p>
            <a:pPr>
              <a:defRPr/>
            </a:pPr>
            <a:r>
              <a:rPr lang="en-US" dirty="0"/>
              <a:t>• </a:t>
            </a:r>
            <a:r>
              <a:rPr lang="en-US" b="1" dirty="0"/>
              <a:t>Finish: </a:t>
            </a:r>
            <a:r>
              <a:rPr lang="en-US" dirty="0"/>
              <a:t>When a thread completes, its register context and stacks are deallocated.</a:t>
            </a:r>
          </a:p>
        </p:txBody>
      </p:sp>
      <p:sp>
        <p:nvSpPr>
          <p:cNvPr id="37892" name="Slide Number Placeholder 3">
            <a:extLst>
              <a:ext uri="{FF2B5EF4-FFF2-40B4-BE49-F238E27FC236}">
                <a16:creationId xmlns:a16="http://schemas.microsoft.com/office/drawing/2014/main" id="{4B76164B-212D-4FC8-92D8-19CC9E1F26DE}"/>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4DB1198A-B458-4CB7-B5FB-210F87D5B77A}" type="slidenum">
              <a:rPr lang="en-US" altLang="en-US"/>
              <a:pPr>
                <a:spcBef>
                  <a:spcPct val="0"/>
                </a:spcBef>
              </a:pPr>
              <a:t>18</a:t>
            </a:fld>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a:extLst>
              <a:ext uri="{FF2B5EF4-FFF2-40B4-BE49-F238E27FC236}">
                <a16:creationId xmlns:a16="http://schemas.microsoft.com/office/drawing/2014/main" id="{418E91D4-FF66-4241-9F60-209206207DB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a:extLst>
              <a:ext uri="{FF2B5EF4-FFF2-40B4-BE49-F238E27FC236}">
                <a16:creationId xmlns:a16="http://schemas.microsoft.com/office/drawing/2014/main" id="{EE9906B3-84C4-4909-9429-C35FB7823690}"/>
              </a:ext>
            </a:extLst>
          </p:cNvPr>
          <p:cNvSpPr>
            <a:spLocks noGrp="1"/>
          </p:cNvSpPr>
          <p:nvPr>
            <p:ph type="body" idx="1"/>
          </p:nvPr>
        </p:nvSpPr>
        <p:spPr/>
        <p:txBody>
          <a:bodyPr>
            <a:normAutofit fontScale="92500" lnSpcReduction="10000"/>
          </a:bodyPr>
          <a:lstStyle/>
          <a:p>
            <a:pPr>
              <a:defRPr/>
            </a:pPr>
            <a:r>
              <a:rPr lang="en-US" b="1" i="1" dirty="0"/>
              <a:t>THREAD STATES</a:t>
            </a:r>
          </a:p>
          <a:p>
            <a:pPr>
              <a:defRPr/>
            </a:pPr>
            <a:r>
              <a:rPr lang="en-US" b="1" i="1" dirty="0"/>
              <a:t> </a:t>
            </a:r>
            <a:r>
              <a:rPr lang="en-US" i="1" dirty="0"/>
              <a:t>As with processes, the key states for a thread are Running, Ready, </a:t>
            </a:r>
            <a:r>
              <a:rPr lang="en-US" dirty="0"/>
              <a:t>and Blocked. Generally, it does not make sense to associate suspend states with threads because such states are process-level concepts. In particular, if a process is swapped out, all of its threads are necessarily swapped out because they all share the address space of the process. There are four basic thread operations associated with a change in thread state [ANDE04]:</a:t>
            </a:r>
          </a:p>
          <a:p>
            <a:pPr>
              <a:defRPr/>
            </a:pPr>
            <a:endParaRPr lang="en-US" dirty="0"/>
          </a:p>
          <a:p>
            <a:pPr>
              <a:defRPr/>
            </a:pPr>
            <a:r>
              <a:rPr lang="en-US" dirty="0"/>
              <a:t>• </a:t>
            </a:r>
            <a:r>
              <a:rPr lang="en-US" b="1" dirty="0"/>
              <a:t>Spawn: </a:t>
            </a:r>
            <a:r>
              <a:rPr lang="en-US" dirty="0"/>
              <a:t>Typically, when a new process is spawned, a thread for that process is also spawned. Subsequently, a thread within a process may spawn another thread within the same process, providing an instruction pointer and arguments for the new thread. The new thread is provided with its own register context and stack space and placed on the ready queue.</a:t>
            </a:r>
          </a:p>
          <a:p>
            <a:pPr>
              <a:defRPr/>
            </a:pPr>
            <a:endParaRPr lang="en-US" dirty="0"/>
          </a:p>
          <a:p>
            <a:pPr>
              <a:defRPr/>
            </a:pPr>
            <a:r>
              <a:rPr lang="en-US" dirty="0"/>
              <a:t>• </a:t>
            </a:r>
            <a:r>
              <a:rPr lang="en-US" b="1" dirty="0"/>
              <a:t>Block: </a:t>
            </a:r>
            <a:r>
              <a:rPr lang="en-US" dirty="0"/>
              <a:t>When a thread needs to wait for an event, it will block (saving its user registers, program counter, and stack pointers). The processor may now turn to the execution of another ready thread in the same or a different process.</a:t>
            </a:r>
          </a:p>
          <a:p>
            <a:pPr>
              <a:defRPr/>
            </a:pPr>
            <a:endParaRPr lang="en-US" dirty="0"/>
          </a:p>
          <a:p>
            <a:pPr>
              <a:defRPr/>
            </a:pPr>
            <a:r>
              <a:rPr lang="en-US" dirty="0"/>
              <a:t>• </a:t>
            </a:r>
            <a:r>
              <a:rPr lang="en-US" b="1" dirty="0"/>
              <a:t>Unblock: </a:t>
            </a:r>
            <a:r>
              <a:rPr lang="en-US" dirty="0"/>
              <a:t>When the event for which a thread is blocked occurs, the thread is moved to the Ready queue.</a:t>
            </a:r>
          </a:p>
          <a:p>
            <a:pPr>
              <a:defRPr/>
            </a:pPr>
            <a:endParaRPr lang="en-US" dirty="0"/>
          </a:p>
          <a:p>
            <a:pPr>
              <a:defRPr/>
            </a:pPr>
            <a:r>
              <a:rPr lang="en-US" dirty="0"/>
              <a:t>• </a:t>
            </a:r>
            <a:r>
              <a:rPr lang="en-US" b="1" dirty="0"/>
              <a:t>Finish: </a:t>
            </a:r>
            <a:r>
              <a:rPr lang="en-US" dirty="0"/>
              <a:t>When a thread completes, its register context and stacks are deallocated.</a:t>
            </a:r>
          </a:p>
        </p:txBody>
      </p:sp>
      <p:sp>
        <p:nvSpPr>
          <p:cNvPr id="39940" name="Slide Number Placeholder 3">
            <a:extLst>
              <a:ext uri="{FF2B5EF4-FFF2-40B4-BE49-F238E27FC236}">
                <a16:creationId xmlns:a16="http://schemas.microsoft.com/office/drawing/2014/main" id="{27AB6414-3BEF-4B12-B694-7905F3B6659C}"/>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16C74692-2855-462A-A174-BF7A87212799}" type="slidenum">
              <a:rPr lang="en-US" altLang="en-US"/>
              <a:pPr>
                <a:spcBef>
                  <a:spcPct val="0"/>
                </a:spcBef>
              </a:pPr>
              <a:t>19</a:t>
            </a:fld>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a:extLst>
              <a:ext uri="{FF2B5EF4-FFF2-40B4-BE49-F238E27FC236}">
                <a16:creationId xmlns:a16="http://schemas.microsoft.com/office/drawing/2014/main" id="{5A43D387-11F5-4009-87CF-7F38A73FD21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Notes Placeholder 2">
            <a:extLst>
              <a:ext uri="{FF2B5EF4-FFF2-40B4-BE49-F238E27FC236}">
                <a16:creationId xmlns:a16="http://schemas.microsoft.com/office/drawing/2014/main" id="{A1DE9B88-0300-44DE-AE51-1143B9B3131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dirty="0"/>
              <a:t>A significant issue is whether the blocking of a thread results in the blocking of the entire process. In other words, if one thread in a process is blocked, does this prevent the running of any other thread in the same process even if that other thread is in a ready state? Clearly, some of the flexibility and power of threads is lost if the one blocked thread blocks an entire process.</a:t>
            </a:r>
          </a:p>
          <a:p>
            <a:endParaRPr lang="en-US" altLang="en-US" dirty="0"/>
          </a:p>
          <a:p>
            <a:r>
              <a:rPr lang="en-US" altLang="en-US" dirty="0"/>
              <a:t>We return to this issue subsequently in our discussion of user-level versus kernel-level threads,</a:t>
            </a:r>
          </a:p>
          <a:p>
            <a:endParaRPr lang="en-US" altLang="en-US" dirty="0"/>
          </a:p>
          <a:p>
            <a:r>
              <a:rPr lang="en-US" altLang="en-US" dirty="0"/>
              <a:t>but for now let us consider the performance benefits of threads that do not block an entire process. </a:t>
            </a:r>
          </a:p>
          <a:p>
            <a:r>
              <a:rPr lang="en-US" altLang="en-US" dirty="0"/>
              <a:t>Figure shows a program that performs two remote procedure calls (RPCs) 2 to two different hosts to obtain a combined result.</a:t>
            </a:r>
          </a:p>
          <a:p>
            <a:r>
              <a:rPr lang="en-US" altLang="en-US" dirty="0"/>
              <a:t>In a single-threaded program, the results are obtained in sequence, so the program has to wait for a response from each server in turn.</a:t>
            </a:r>
          </a:p>
          <a:p>
            <a:endParaRPr lang="en-US" altLang="en-US" dirty="0"/>
          </a:p>
          <a:p>
            <a:r>
              <a:rPr lang="en-US" altLang="en-US" dirty="0"/>
              <a:t>Rewriting the program to use a separate thread for each RPC results in a substantial speedup. Note that if this program operates on a uniprocessor, the requests must be generated sequentially and the results processed in sequence; however, the program waits concurrently for the two replies.</a:t>
            </a:r>
          </a:p>
        </p:txBody>
      </p:sp>
      <p:sp>
        <p:nvSpPr>
          <p:cNvPr id="41988" name="Slide Number Placeholder 3">
            <a:extLst>
              <a:ext uri="{FF2B5EF4-FFF2-40B4-BE49-F238E27FC236}">
                <a16:creationId xmlns:a16="http://schemas.microsoft.com/office/drawing/2014/main" id="{E629B96B-C5E4-41A7-BF2A-C53AD0D6F1E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A5B8CB04-4CCF-4141-B7AD-C579511E79A0}" type="slidenum">
              <a:rPr lang="en-US" altLang="en-US"/>
              <a:pPr>
                <a:spcBef>
                  <a:spcPct val="0"/>
                </a:spcBef>
              </a:pPr>
              <a:t>20</a:t>
            </a:fld>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a:extLst>
              <a:ext uri="{FF2B5EF4-FFF2-40B4-BE49-F238E27FC236}">
                <a16:creationId xmlns:a16="http://schemas.microsoft.com/office/drawing/2014/main" id="{5A43D387-11F5-4009-87CF-7F38A73FD21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Notes Placeholder 2">
            <a:extLst>
              <a:ext uri="{FF2B5EF4-FFF2-40B4-BE49-F238E27FC236}">
                <a16:creationId xmlns:a16="http://schemas.microsoft.com/office/drawing/2014/main" id="{A1DE9B88-0300-44DE-AE51-1143B9B3131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NZ" altLang="en-US" dirty="0"/>
              <a:t>Rewriting the program to use a separate thread for each RPC results in a substantial speedup. </a:t>
            </a:r>
          </a:p>
          <a:p>
            <a:endParaRPr lang="en-NZ" altLang="en-US" dirty="0"/>
          </a:p>
          <a:p>
            <a:r>
              <a:rPr lang="en-NZ" altLang="en-US" dirty="0"/>
              <a:t>Note that if this program operates on a uniprocessor, the requests must be generated sequentially and the results processed in sequence; </a:t>
            </a:r>
          </a:p>
          <a:p>
            <a:pPr lvl="1"/>
            <a:r>
              <a:rPr lang="en-NZ" altLang="en-US" dirty="0"/>
              <a:t>however, the program waits concurrently for the two replies.</a:t>
            </a:r>
          </a:p>
          <a:p>
            <a:endParaRPr lang="en-US" altLang="en-US" dirty="0"/>
          </a:p>
        </p:txBody>
      </p:sp>
      <p:sp>
        <p:nvSpPr>
          <p:cNvPr id="41988" name="Slide Number Placeholder 3">
            <a:extLst>
              <a:ext uri="{FF2B5EF4-FFF2-40B4-BE49-F238E27FC236}">
                <a16:creationId xmlns:a16="http://schemas.microsoft.com/office/drawing/2014/main" id="{E629B96B-C5E4-41A7-BF2A-C53AD0D6F1E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A5B8CB04-4CCF-4141-B7AD-C579511E79A0}" type="slidenum">
              <a:rPr lang="en-US" altLang="en-US"/>
              <a:pPr>
                <a:spcBef>
                  <a:spcPct val="0"/>
                </a:spcBef>
              </a:pPr>
              <a:t>21</a:t>
            </a:fld>
            <a:endParaRPr lang="en-US" altLang="en-US"/>
          </a:p>
        </p:txBody>
      </p:sp>
    </p:spTree>
    <p:extLst>
      <p:ext uri="{BB962C8B-B14F-4D97-AF65-F5344CB8AC3E}">
        <p14:creationId xmlns:p14="http://schemas.microsoft.com/office/powerpoint/2010/main" val="37462174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a:extLst>
              <a:ext uri="{FF2B5EF4-FFF2-40B4-BE49-F238E27FC236}">
                <a16:creationId xmlns:a16="http://schemas.microsoft.com/office/drawing/2014/main" id="{5A43D387-11F5-4009-87CF-7F38A73FD21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Notes Placeholder 2">
            <a:extLst>
              <a:ext uri="{FF2B5EF4-FFF2-40B4-BE49-F238E27FC236}">
                <a16:creationId xmlns:a16="http://schemas.microsoft.com/office/drawing/2014/main" id="{A1DE9B88-0300-44DE-AE51-1143B9B3131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t>On a uniprocessor, multiprogramming enables the interleaving of multiple threads within multiple processes. In the example of Figure 4.4 , three threads in two processes are interleaved on the processor. Execution passes from one thread to another either when the currently running thread is blocked or when its time slice is exhausted.</a:t>
            </a:r>
          </a:p>
          <a:p>
            <a:endParaRPr lang="en-US" altLang="en-US" dirty="0"/>
          </a:p>
        </p:txBody>
      </p:sp>
      <p:sp>
        <p:nvSpPr>
          <p:cNvPr id="41988" name="Slide Number Placeholder 3">
            <a:extLst>
              <a:ext uri="{FF2B5EF4-FFF2-40B4-BE49-F238E27FC236}">
                <a16:creationId xmlns:a16="http://schemas.microsoft.com/office/drawing/2014/main" id="{E629B96B-C5E4-41A7-BF2A-C53AD0D6F1E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A5B8CB04-4CCF-4141-B7AD-C579511E79A0}" type="slidenum">
              <a:rPr lang="en-US" altLang="en-US"/>
              <a:pPr>
                <a:spcBef>
                  <a:spcPct val="0"/>
                </a:spcBef>
              </a:pPr>
              <a:t>22</a:t>
            </a:fld>
            <a:endParaRPr lang="en-US" altLang="en-US"/>
          </a:p>
        </p:txBody>
      </p:sp>
    </p:spTree>
    <p:extLst>
      <p:ext uri="{BB962C8B-B14F-4D97-AF65-F5344CB8AC3E}">
        <p14:creationId xmlns:p14="http://schemas.microsoft.com/office/powerpoint/2010/main" val="105309595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Slide Image Placeholder 1">
            <a:extLst>
              <a:ext uri="{FF2B5EF4-FFF2-40B4-BE49-F238E27FC236}">
                <a16:creationId xmlns:a16="http://schemas.microsoft.com/office/drawing/2014/main" id="{E556E794-67C4-4027-95EE-970750B4B12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a:extLst>
              <a:ext uri="{FF2B5EF4-FFF2-40B4-BE49-F238E27FC236}">
                <a16:creationId xmlns:a16="http://schemas.microsoft.com/office/drawing/2014/main" id="{D75C977B-7471-4D14-BA6C-6C92FE40116D}"/>
              </a:ext>
            </a:extLst>
          </p:cNvPr>
          <p:cNvSpPr>
            <a:spLocks noGrp="1"/>
          </p:cNvSpPr>
          <p:nvPr>
            <p:ph type="body" idx="1"/>
          </p:nvPr>
        </p:nvSpPr>
        <p:spPr/>
        <p:txBody>
          <a:bodyPr>
            <a:normAutofit fontScale="92500" lnSpcReduction="10000"/>
          </a:bodyPr>
          <a:lstStyle/>
          <a:p>
            <a:pPr>
              <a:defRPr/>
            </a:pPr>
            <a:r>
              <a:rPr lang="en-US" dirty="0"/>
              <a:t>The potential performance benefits of a multicore organization depend on the ability to effectively exploit the parallel resources available to the application. Let us focus first on a single application running on a multicore system. Amdahl’s law (see Appendix E ) states that:</a:t>
            </a:r>
          </a:p>
          <a:p>
            <a:pPr>
              <a:defRPr/>
            </a:pPr>
            <a:r>
              <a:rPr lang="en-US" dirty="0"/>
              <a:t>Speedup = time to execute program on a single processor time to execute program on </a:t>
            </a:r>
            <a:r>
              <a:rPr lang="en-US" i="1" dirty="0"/>
              <a:t>N parallel processors </a:t>
            </a:r>
          </a:p>
          <a:p>
            <a:pPr>
              <a:defRPr/>
            </a:pPr>
            <a:r>
              <a:rPr lang="en-US" dirty="0"/>
              <a:t>= 1 (1 - </a:t>
            </a:r>
            <a:r>
              <a:rPr lang="en-US" i="1" dirty="0"/>
              <a:t>f ) + f N</a:t>
            </a:r>
          </a:p>
          <a:p>
            <a:pPr>
              <a:defRPr/>
            </a:pPr>
            <a:r>
              <a:rPr lang="en-US" dirty="0"/>
              <a:t>The law assumes a program in which a fraction (1 - </a:t>
            </a:r>
            <a:r>
              <a:rPr lang="en-US" i="1" dirty="0"/>
              <a:t>f) of the execution time </a:t>
            </a:r>
            <a:r>
              <a:rPr lang="en-US" dirty="0"/>
              <a:t>involves code that is inherently serial and a fraction </a:t>
            </a:r>
            <a:r>
              <a:rPr lang="en-US" i="1" dirty="0"/>
              <a:t>f that involves code that is infinitely</a:t>
            </a:r>
          </a:p>
          <a:p>
            <a:pPr>
              <a:defRPr/>
            </a:pPr>
            <a:r>
              <a:rPr lang="en-US" dirty="0"/>
              <a:t>parallelizable with no scheduling overhead. This law appears to make the prospect of a multicore organization attractive. But as Figure 4.7a shows, even a small amount of serial code has a noticeable impact. If only 10% of the code is inherently serial ( </a:t>
            </a:r>
            <a:r>
              <a:rPr lang="en-US" i="1" dirty="0"/>
              <a:t>f = 0.9) , running the program on a </a:t>
            </a:r>
            <a:r>
              <a:rPr lang="en-US" dirty="0"/>
              <a:t>multicore system with eight processors yields a performance gain of only a factor of 4.7. In addition, software typically incurs overhead as a result of communication and distribution of work to multiple processors and cache coherence overhead. This</a:t>
            </a:r>
          </a:p>
          <a:p>
            <a:pPr>
              <a:defRPr/>
            </a:pPr>
            <a:r>
              <a:rPr lang="en-US" dirty="0"/>
              <a:t>results in a curve where performance peaks and then begins to degrade because of the increased burden of the overhead of using multiple processors. Figure 4.7b ,</a:t>
            </a:r>
          </a:p>
          <a:p>
            <a:pPr>
              <a:defRPr/>
            </a:pPr>
            <a:r>
              <a:rPr lang="en-US" dirty="0"/>
              <a:t>from [MCDO07], is a representative example. </a:t>
            </a:r>
          </a:p>
          <a:p>
            <a:pPr>
              <a:defRPr/>
            </a:pPr>
            <a:endParaRPr lang="en-US" dirty="0"/>
          </a:p>
          <a:p>
            <a:pPr>
              <a:defRPr/>
            </a:pPr>
            <a:r>
              <a:rPr lang="en-US" dirty="0"/>
              <a:t>However, software engineers have been addressing this problem and there are numerous applications in which it is possible to effectively exploit a multicore system. [MCDO07] reports on a set of database applications, in which great attention</a:t>
            </a:r>
          </a:p>
        </p:txBody>
      </p:sp>
      <p:sp>
        <p:nvSpPr>
          <p:cNvPr id="4" name="Slide Number Placeholder 3">
            <a:extLst>
              <a:ext uri="{FF2B5EF4-FFF2-40B4-BE49-F238E27FC236}">
                <a16:creationId xmlns:a16="http://schemas.microsoft.com/office/drawing/2014/main" id="{3FF953DA-E7AD-4702-9821-96E6017C4B03}"/>
              </a:ext>
            </a:extLst>
          </p:cNvPr>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4BA051F-0EAF-4128-8733-9CD913CEAB85}" type="slidenum">
              <a:rPr lang="en-US" altLang="en-US">
                <a:latin typeface="Calibri" panose="020F0502020204030204" pitchFamily="34" charset="0"/>
              </a:rPr>
              <a:pPr eaLnBrk="1" hangingPunct="1"/>
              <a:t>24</a:t>
            </a:fld>
            <a:endParaRPr lang="en-US" altLang="en-US">
              <a:latin typeface="Calibri" panose="020F050202020403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AF1BF98-A516-4E91-BD8F-EB4A82FAFC36}" type="slidenum">
              <a:rPr lang="en-US" smtClean="0"/>
              <a:t>3</a:t>
            </a:fld>
            <a:endParaRPr lang="en-US"/>
          </a:p>
        </p:txBody>
      </p:sp>
    </p:spTree>
    <p:extLst>
      <p:ext uri="{BB962C8B-B14F-4D97-AF65-F5344CB8AC3E}">
        <p14:creationId xmlns:p14="http://schemas.microsoft.com/office/powerpoint/2010/main" val="205104293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a:extLst>
              <a:ext uri="{FF2B5EF4-FFF2-40B4-BE49-F238E27FC236}">
                <a16:creationId xmlns:a16="http://schemas.microsoft.com/office/drawing/2014/main" id="{5D22E822-4323-41DC-965E-DEB653E96486}"/>
              </a:ext>
            </a:extLst>
          </p:cNvPr>
          <p:cNvSpPr>
            <a:spLocks noGrp="1" noRot="1" noChangeAspect="1" noChangeArrowheads="1" noTextEdit="1"/>
          </p:cNvSpPr>
          <p:nvPr>
            <p:ph type="sldImg"/>
          </p:nvPr>
        </p:nvSpPr>
        <p:spPr>
          <a:ln/>
        </p:spPr>
      </p:sp>
      <p:sp>
        <p:nvSpPr>
          <p:cNvPr id="21506" name="Rectangle 3">
            <a:extLst>
              <a:ext uri="{FF2B5EF4-FFF2-40B4-BE49-F238E27FC236}">
                <a16:creationId xmlns:a16="http://schemas.microsoft.com/office/drawing/2014/main" id="{F159F232-ABAE-4F35-8702-DC06F119D53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a:extLst>
              <a:ext uri="{FF2B5EF4-FFF2-40B4-BE49-F238E27FC236}">
                <a16:creationId xmlns:a16="http://schemas.microsoft.com/office/drawing/2014/main" id="{0296F5E2-0A6C-4E91-8A1C-427779479300}"/>
              </a:ext>
            </a:extLst>
          </p:cNvPr>
          <p:cNvSpPr>
            <a:spLocks noGrp="1" noRot="1" noChangeAspect="1" noChangeArrowheads="1" noTextEdit="1"/>
          </p:cNvSpPr>
          <p:nvPr>
            <p:ph type="sldImg"/>
          </p:nvPr>
        </p:nvSpPr>
        <p:spPr>
          <a:ln/>
        </p:spPr>
      </p:sp>
      <p:sp>
        <p:nvSpPr>
          <p:cNvPr id="23554" name="Rectangle 3">
            <a:extLst>
              <a:ext uri="{FF2B5EF4-FFF2-40B4-BE49-F238E27FC236}">
                <a16:creationId xmlns:a16="http://schemas.microsoft.com/office/drawing/2014/main" id="{D28D45D9-90E8-4CAB-B7C9-A42922C1784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a:extLst>
              <a:ext uri="{FF2B5EF4-FFF2-40B4-BE49-F238E27FC236}">
                <a16:creationId xmlns:a16="http://schemas.microsoft.com/office/drawing/2014/main" id="{03E74686-DB58-4655-96FE-794D8042576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1" name="Notes Placeholder 2">
            <a:extLst>
              <a:ext uri="{FF2B5EF4-FFF2-40B4-BE49-F238E27FC236}">
                <a16:creationId xmlns:a16="http://schemas.microsoft.com/office/drawing/2014/main" id="{9F8776FF-46CE-4A66-B0CC-E06BE271843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b="1" i="1"/>
              <a:t>THREAD SYNCHRONIZATION </a:t>
            </a:r>
          </a:p>
          <a:p>
            <a:r>
              <a:rPr lang="en-US" altLang="en-US" i="1"/>
              <a:t>All of the threads of a process share the same address </a:t>
            </a:r>
            <a:r>
              <a:rPr lang="en-US" altLang="en-US"/>
              <a:t>space and other resources, such as open files. Any alteration of a resource by one thread affects the environment of the other threads in the same process. It is therefore necessary to synchronize the activities of the various threads so that they do not interfere with each other or corrupt data structures. For example, if two threads each try to add an element to a doubly linked list at the same time, one element may be lost or the list may end up malformed. The issues raised and the techniques used in the synchronization of threads are, in general, the same as for the synchronization of processes. These issues and techniques are the subject of Chapters 5 and 6 .</a:t>
            </a:r>
          </a:p>
        </p:txBody>
      </p:sp>
      <p:sp>
        <p:nvSpPr>
          <p:cNvPr id="48132" name="Slide Number Placeholder 3">
            <a:extLst>
              <a:ext uri="{FF2B5EF4-FFF2-40B4-BE49-F238E27FC236}">
                <a16:creationId xmlns:a16="http://schemas.microsoft.com/office/drawing/2014/main" id="{1E6EDBBF-983A-4B10-8C16-46912AECF91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175DD4BF-FDF0-4FCC-A361-441A9BF91156}" type="slidenum">
              <a:rPr lang="en-US" altLang="en-US"/>
              <a:pPr>
                <a:spcBef>
                  <a:spcPct val="0"/>
                </a:spcBef>
              </a:pPr>
              <a:t>29</a:t>
            </a:fld>
            <a:endParaRPr lang="en-US"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Image Placeholder 1">
            <a:extLst>
              <a:ext uri="{FF2B5EF4-FFF2-40B4-BE49-F238E27FC236}">
                <a16:creationId xmlns:a16="http://schemas.microsoft.com/office/drawing/2014/main" id="{ACAEEEAD-DB20-4A8E-B978-24F047AFEAB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a:extLst>
              <a:ext uri="{FF2B5EF4-FFF2-40B4-BE49-F238E27FC236}">
                <a16:creationId xmlns:a16="http://schemas.microsoft.com/office/drawing/2014/main" id="{273DC478-8775-43EA-BE8E-9D749F710C45}"/>
              </a:ext>
            </a:extLst>
          </p:cNvPr>
          <p:cNvSpPr>
            <a:spLocks noGrp="1"/>
          </p:cNvSpPr>
          <p:nvPr>
            <p:ph type="body" idx="1"/>
          </p:nvPr>
        </p:nvSpPr>
        <p:spPr/>
        <p:txBody>
          <a:bodyPr>
            <a:normAutofit fontScale="92500" lnSpcReduction="10000"/>
          </a:bodyPr>
          <a:lstStyle/>
          <a:p>
            <a:pPr>
              <a:defRPr/>
            </a:pPr>
            <a:r>
              <a:rPr lang="en-US" dirty="0"/>
              <a:t>The potential performance benefits of a multicore organization depend on the ability to effectively exploit the parallel resources available to the application. Let us focus first on a single application running on a multicore system. Amdahl’s law (see Appendix E ) states that:</a:t>
            </a:r>
          </a:p>
          <a:p>
            <a:pPr>
              <a:defRPr/>
            </a:pPr>
            <a:r>
              <a:rPr lang="en-US" dirty="0"/>
              <a:t>Speedup = time to execute program on a single processor time to execute program on </a:t>
            </a:r>
            <a:r>
              <a:rPr lang="en-US" i="1" dirty="0"/>
              <a:t>N parallel processors </a:t>
            </a:r>
          </a:p>
          <a:p>
            <a:pPr>
              <a:defRPr/>
            </a:pPr>
            <a:r>
              <a:rPr lang="en-US" dirty="0"/>
              <a:t>= 1 (1 - </a:t>
            </a:r>
            <a:r>
              <a:rPr lang="en-US" i="1" dirty="0"/>
              <a:t>f ) + f N</a:t>
            </a:r>
          </a:p>
          <a:p>
            <a:pPr>
              <a:defRPr/>
            </a:pPr>
            <a:r>
              <a:rPr lang="en-US" dirty="0"/>
              <a:t>The law assumes a program in which a fraction (1 - </a:t>
            </a:r>
            <a:r>
              <a:rPr lang="en-US" i="1" dirty="0"/>
              <a:t>f) of the execution time </a:t>
            </a:r>
            <a:r>
              <a:rPr lang="en-US" dirty="0"/>
              <a:t>involves code that is inherently serial and a fraction </a:t>
            </a:r>
            <a:r>
              <a:rPr lang="en-US" i="1" dirty="0"/>
              <a:t>f that involves code that is infinitely</a:t>
            </a:r>
          </a:p>
          <a:p>
            <a:pPr>
              <a:defRPr/>
            </a:pPr>
            <a:r>
              <a:rPr lang="en-US" dirty="0"/>
              <a:t>parallelizable with no scheduling overhead. This law appears to make the prospect of a multicore organization attractive. But as Figure 4.7a shows, even a small amount of serial code has a noticeable impact. If only 10% of the code is inherently serial ( </a:t>
            </a:r>
            <a:r>
              <a:rPr lang="en-US" i="1" dirty="0"/>
              <a:t>f = 0.9) , running the program on a </a:t>
            </a:r>
            <a:r>
              <a:rPr lang="en-US" dirty="0"/>
              <a:t>multicore system with eight processors yields a performance gain of only a factor of 4.7. In addition, software typically incurs overhead as a result of communication and distribution of work to multiple processors and cache coherence overhead. This</a:t>
            </a:r>
          </a:p>
          <a:p>
            <a:pPr>
              <a:defRPr/>
            </a:pPr>
            <a:r>
              <a:rPr lang="en-US" dirty="0"/>
              <a:t>results in a curve where performance peaks and then begins to degrade because of the increased burden of the overhead of using multiple processors. Figure 4.7b ,</a:t>
            </a:r>
          </a:p>
          <a:p>
            <a:pPr>
              <a:defRPr/>
            </a:pPr>
            <a:r>
              <a:rPr lang="en-US" dirty="0"/>
              <a:t>from [MCDO07], is a representative example. </a:t>
            </a:r>
          </a:p>
          <a:p>
            <a:pPr>
              <a:defRPr/>
            </a:pPr>
            <a:endParaRPr lang="en-US" dirty="0"/>
          </a:p>
          <a:p>
            <a:pPr>
              <a:defRPr/>
            </a:pPr>
            <a:r>
              <a:rPr lang="en-US" dirty="0"/>
              <a:t>However, software engineers have been addressing this problem and there are numerous applications in which it is possible to effectively exploit a multicore system. [MCDO07] reports on a set of database applications, in which great attention</a:t>
            </a:r>
          </a:p>
        </p:txBody>
      </p:sp>
      <p:sp>
        <p:nvSpPr>
          <p:cNvPr id="4" name="Slide Number Placeholder 3">
            <a:extLst>
              <a:ext uri="{FF2B5EF4-FFF2-40B4-BE49-F238E27FC236}">
                <a16:creationId xmlns:a16="http://schemas.microsoft.com/office/drawing/2014/main" id="{B897A66F-084A-4A60-A4AF-73EFD152B4C5}"/>
              </a:ext>
            </a:extLst>
          </p:cNvPr>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D05213E-8C93-4345-8F66-E80EAACBDA7B}" type="slidenum">
              <a:rPr lang="en-US" altLang="en-US">
                <a:latin typeface="Calibri" panose="020F0502020204030204" pitchFamily="34" charset="0"/>
              </a:rPr>
              <a:pPr eaLnBrk="1" hangingPunct="1"/>
              <a:t>30</a:t>
            </a:fld>
            <a:endParaRPr lang="en-US" altLang="en-US">
              <a:latin typeface="Calibri" panose="020F0502020204030204" pitchFamily="34"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Slide Image Placeholder 1">
            <a:extLst>
              <a:ext uri="{FF2B5EF4-FFF2-40B4-BE49-F238E27FC236}">
                <a16:creationId xmlns:a16="http://schemas.microsoft.com/office/drawing/2014/main" id="{BB3524A2-7DD4-4DBB-9BBF-7ACAAEF886C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a:extLst>
              <a:ext uri="{FF2B5EF4-FFF2-40B4-BE49-F238E27FC236}">
                <a16:creationId xmlns:a16="http://schemas.microsoft.com/office/drawing/2014/main" id="{18E1A22D-1DF4-4C35-BE79-2F754115558F}"/>
              </a:ext>
            </a:extLst>
          </p:cNvPr>
          <p:cNvSpPr>
            <a:spLocks noGrp="1"/>
          </p:cNvSpPr>
          <p:nvPr>
            <p:ph type="body" idx="1"/>
          </p:nvPr>
        </p:nvSpPr>
        <p:spPr/>
        <p:txBody>
          <a:bodyPr>
            <a:normAutofit/>
          </a:bodyPr>
          <a:lstStyle/>
          <a:p>
            <a:pPr>
              <a:defRPr/>
            </a:pPr>
            <a:r>
              <a:rPr lang="en-US" dirty="0"/>
              <a:t>As Figure 4.7a shows, even a small amount of serial code has a noticeable impact. If only 10% of the code is inherently serial ( </a:t>
            </a:r>
            <a:r>
              <a:rPr lang="en-US" i="1" dirty="0"/>
              <a:t>f = 0.9) , running the program on a </a:t>
            </a:r>
            <a:r>
              <a:rPr lang="en-US" dirty="0"/>
              <a:t>multicore system with eight processors yields a performance gain of only a factor of 4.7.</a:t>
            </a:r>
          </a:p>
          <a:p>
            <a:pPr>
              <a:defRPr/>
            </a:pPr>
            <a:endParaRPr lang="en-US" dirty="0"/>
          </a:p>
          <a:p>
            <a:pPr>
              <a:defRPr/>
            </a:pPr>
            <a:r>
              <a:rPr lang="en-US" dirty="0"/>
              <a:t>In addition, software typically incurs overhead as a result of communication and distribution of work to multiple processors and cache coherence overhead.</a:t>
            </a:r>
          </a:p>
          <a:p>
            <a:pPr>
              <a:defRPr/>
            </a:pPr>
            <a:endParaRPr lang="en-US" dirty="0"/>
          </a:p>
          <a:p>
            <a:pPr>
              <a:defRPr/>
            </a:pPr>
            <a:r>
              <a:rPr lang="en-US" dirty="0"/>
              <a:t>This results in a curve where performance peaks and then begins to degrade because of the increased burden of the overhead of using multiple processors. Figure 4.7b ,</a:t>
            </a:r>
          </a:p>
          <a:p>
            <a:pPr>
              <a:defRPr/>
            </a:pPr>
            <a:r>
              <a:rPr lang="en-US" dirty="0"/>
              <a:t>from [MCDO07], is a representative example. </a:t>
            </a:r>
          </a:p>
          <a:p>
            <a:pPr>
              <a:defRPr/>
            </a:pPr>
            <a:endParaRPr lang="en-US" dirty="0"/>
          </a:p>
          <a:p>
            <a:pPr>
              <a:defRPr/>
            </a:pPr>
            <a:r>
              <a:rPr lang="en-US" dirty="0"/>
              <a:t>However, software engineers have been addressing this problem and there are numerous applications in which it is possible to effectively exploit a multicore system. [MCDO07] reports on a set of database applications, in which great attention</a:t>
            </a:r>
          </a:p>
        </p:txBody>
      </p:sp>
      <p:sp>
        <p:nvSpPr>
          <p:cNvPr id="4" name="Slide Number Placeholder 3">
            <a:extLst>
              <a:ext uri="{FF2B5EF4-FFF2-40B4-BE49-F238E27FC236}">
                <a16:creationId xmlns:a16="http://schemas.microsoft.com/office/drawing/2014/main" id="{2398A89C-2408-44AC-9DDA-FE85594E2524}"/>
              </a:ext>
            </a:extLst>
          </p:cNvPr>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3F62E230-4303-46FF-ADD3-DBDDD802299E}" type="slidenum">
              <a:rPr lang="en-US" altLang="en-US">
                <a:latin typeface="Calibri" panose="020F0502020204030204" pitchFamily="34" charset="0"/>
              </a:rPr>
              <a:pPr eaLnBrk="1" hangingPunct="1"/>
              <a:t>32</a:t>
            </a:fld>
            <a:endParaRPr lang="en-US" altLang="en-US">
              <a:latin typeface="Calibri" panose="020F0502020204030204" pitchFamily="34"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lide Image Placeholder 1">
            <a:extLst>
              <a:ext uri="{FF2B5EF4-FFF2-40B4-BE49-F238E27FC236}">
                <a16:creationId xmlns:a16="http://schemas.microsoft.com/office/drawing/2014/main" id="{5160E9CA-7806-4540-997F-0A5D4D12ACA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03" name="Notes Placeholder 2">
            <a:extLst>
              <a:ext uri="{FF2B5EF4-FFF2-40B4-BE49-F238E27FC236}">
                <a16:creationId xmlns:a16="http://schemas.microsoft.com/office/drawing/2014/main" id="{6BE7821C-C175-40B7-B7F3-4C454D9F8C0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However, software engineers have been addressing this problem and there are numerous applications in which it is possible to effectively exploit a multicore system. [MCDO07] reports on a set of database applications, in which great attention was paid to reducing the serial fraction within hardware architectures, operating systems, middleware, and the database application software. Figure 4.8 shows the result. As this example shows, database management systems and database applications are one area in which multicore systems can be used effectively. Many kinds of servers can also effectively use the parallel multicore organization, because servers typically handle numerous relatively independent transactions in parallel.</a:t>
            </a:r>
          </a:p>
        </p:txBody>
      </p:sp>
      <p:sp>
        <p:nvSpPr>
          <p:cNvPr id="4" name="Slide Number Placeholder 3">
            <a:extLst>
              <a:ext uri="{FF2B5EF4-FFF2-40B4-BE49-F238E27FC236}">
                <a16:creationId xmlns:a16="http://schemas.microsoft.com/office/drawing/2014/main" id="{9CB5ACB0-0AE6-4937-ABB9-C25AA07CF9C1}"/>
              </a:ext>
            </a:extLst>
          </p:cNvPr>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4DC24BE9-D6C1-4251-8DE2-4A84245F87BA}" type="slidenum">
              <a:rPr lang="en-US" altLang="en-US">
                <a:latin typeface="Calibri" panose="020F0502020204030204" pitchFamily="34" charset="0"/>
              </a:rPr>
              <a:pPr eaLnBrk="1" hangingPunct="1"/>
              <a:t>33</a:t>
            </a:fld>
            <a:endParaRPr lang="en-US" altLang="en-US">
              <a:latin typeface="Calibri" panose="020F0502020204030204" pitchFamily="34"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Slide Image Placeholder 1">
            <a:extLst>
              <a:ext uri="{FF2B5EF4-FFF2-40B4-BE49-F238E27FC236}">
                <a16:creationId xmlns:a16="http://schemas.microsoft.com/office/drawing/2014/main" id="{128C4ABF-AAD6-43D0-A6A8-A41BFF0DC63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a:extLst>
              <a:ext uri="{FF2B5EF4-FFF2-40B4-BE49-F238E27FC236}">
                <a16:creationId xmlns:a16="http://schemas.microsoft.com/office/drawing/2014/main" id="{1D6E3064-3502-43CF-8E99-17F4A831C7C3}"/>
              </a:ext>
            </a:extLst>
          </p:cNvPr>
          <p:cNvSpPr>
            <a:spLocks noGrp="1"/>
          </p:cNvSpPr>
          <p:nvPr>
            <p:ph type="body" idx="1"/>
          </p:nvPr>
        </p:nvSpPr>
        <p:spPr/>
        <p:txBody>
          <a:bodyPr>
            <a:normAutofit fontScale="92500" lnSpcReduction="20000"/>
          </a:bodyPr>
          <a:lstStyle/>
          <a:p>
            <a:pPr>
              <a:defRPr/>
            </a:pPr>
            <a:r>
              <a:rPr lang="en-US" dirty="0"/>
              <a:t>In addition to general-purpose server software, a number of classes of applications benefit directly from the ability to scale throughput with the number of cores. [MCDO06] lists the following examples:</a:t>
            </a:r>
          </a:p>
          <a:p>
            <a:pPr>
              <a:defRPr/>
            </a:pPr>
            <a:r>
              <a:rPr lang="en-US" dirty="0"/>
              <a:t>• </a:t>
            </a:r>
            <a:r>
              <a:rPr lang="en-US" b="1" dirty="0"/>
              <a:t>Multithreaded native applications: </a:t>
            </a:r>
          </a:p>
          <a:p>
            <a:pPr>
              <a:defRPr/>
            </a:pPr>
            <a:r>
              <a:rPr lang="en-US" dirty="0"/>
              <a:t>Multithreaded applications are characterized</a:t>
            </a:r>
            <a:r>
              <a:rPr lang="en-US" b="1" dirty="0"/>
              <a:t> </a:t>
            </a:r>
            <a:r>
              <a:rPr lang="en-US" dirty="0"/>
              <a:t>by having a small number of highly threaded processes. Examples of threaded applications include Lotus Domino or Siebel CRM (Customer Relationship Manager).</a:t>
            </a:r>
          </a:p>
          <a:p>
            <a:pPr>
              <a:defRPr/>
            </a:pPr>
            <a:r>
              <a:rPr lang="en-US" dirty="0"/>
              <a:t>• </a:t>
            </a:r>
            <a:r>
              <a:rPr lang="en-US" b="1" dirty="0"/>
              <a:t>Multiprocess applications: </a:t>
            </a:r>
          </a:p>
          <a:p>
            <a:pPr>
              <a:defRPr/>
            </a:pPr>
            <a:r>
              <a:rPr lang="en-US" dirty="0"/>
              <a:t>Multiprocess applications are characterized by</a:t>
            </a:r>
            <a:r>
              <a:rPr lang="en-US" b="1" dirty="0"/>
              <a:t> </a:t>
            </a:r>
            <a:r>
              <a:rPr lang="en-US" dirty="0"/>
              <a:t>the presence of many single-threaded processes. Examples of multiprocess applications include the Oracle database, SAP, and PeopleSoft.</a:t>
            </a:r>
          </a:p>
          <a:p>
            <a:pPr>
              <a:defRPr/>
            </a:pPr>
            <a:r>
              <a:rPr lang="en-US" dirty="0"/>
              <a:t>• </a:t>
            </a:r>
            <a:r>
              <a:rPr lang="en-US" b="1" dirty="0"/>
              <a:t>Java applications:</a:t>
            </a:r>
          </a:p>
          <a:p>
            <a:pPr>
              <a:defRPr/>
            </a:pPr>
            <a:r>
              <a:rPr lang="en-US" b="1" dirty="0"/>
              <a:t> </a:t>
            </a:r>
            <a:r>
              <a:rPr lang="en-US" dirty="0"/>
              <a:t>Java applications embrace threading in a fundamental way. Not only does the Java language greatly facilitate multithreaded applications, but the Java Virtual Machine is a multithreaded process that provides scheduling and memory management for Java applications. Java applications that can benefit directly from multicore resources include application servers such</a:t>
            </a:r>
          </a:p>
          <a:p>
            <a:pPr>
              <a:defRPr/>
            </a:pPr>
            <a:r>
              <a:rPr lang="en-US" dirty="0"/>
              <a:t>as Sun’s Java Application Server, BEA’s Weblogic, IBM’s Websphere, and the open-source Tomcat application server. All applications that use a Java 2 Platform, Enterprise Edition (J2EE platform) application server can immediately benefit from multicore technology.</a:t>
            </a:r>
          </a:p>
          <a:p>
            <a:pPr>
              <a:defRPr/>
            </a:pPr>
            <a:r>
              <a:rPr lang="en-US" b="1" dirty="0"/>
              <a:t>Multiinstance applications:</a:t>
            </a:r>
          </a:p>
          <a:p>
            <a:pPr>
              <a:defRPr/>
            </a:pPr>
            <a:r>
              <a:rPr lang="en-US" dirty="0"/>
              <a:t> Even if an individual application does not scale to take advantage of a large number of threads, it is still possible to gain from multicore architecture by running multiple instances of the application in parallel. If multiple application instances require some degree of isolation, virtualization technology (for the hardware of the operating system) can be  used to provide each of them with its own separate and secure environment.</a:t>
            </a:r>
          </a:p>
        </p:txBody>
      </p:sp>
      <p:sp>
        <p:nvSpPr>
          <p:cNvPr id="4" name="Slide Number Placeholder 3">
            <a:extLst>
              <a:ext uri="{FF2B5EF4-FFF2-40B4-BE49-F238E27FC236}">
                <a16:creationId xmlns:a16="http://schemas.microsoft.com/office/drawing/2014/main" id="{70DFD7C1-9F3C-47DE-A96B-43FFC2FBFCD5}"/>
              </a:ext>
            </a:extLst>
          </p:cNvPr>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3C3E3A12-1ECC-4D3E-922F-0FD05F13277F}" type="slidenum">
              <a:rPr lang="en-US" altLang="en-US">
                <a:latin typeface="Calibri" panose="020F0502020204030204" pitchFamily="34" charset="0"/>
              </a:rPr>
              <a:pPr eaLnBrk="1" hangingPunct="1"/>
              <a:t>34</a:t>
            </a:fld>
            <a:endParaRPr lang="en-US" altLang="en-US">
              <a:latin typeface="Calibri" panose="020F0502020204030204" pitchFamily="34"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dirty="0"/>
              <a:t>Suppose that process B is executing in its thread 2; the states of the process and two ULTs that are part of the process are shown in Figure 4.6a . Each of the following is a possible occurrence:</a:t>
            </a:r>
          </a:p>
          <a:p>
            <a:pPr>
              <a:defRPr/>
            </a:pPr>
            <a:r>
              <a:rPr lang="en-US" b="1" dirty="0"/>
              <a:t>1. The application executing in thread 2 makes a system call that blocks B. For</a:t>
            </a:r>
          </a:p>
          <a:p>
            <a:pPr>
              <a:defRPr/>
            </a:pPr>
            <a:r>
              <a:rPr lang="en-US" dirty="0"/>
              <a:t>example, an I/O call is made. This causes control to transfer to the kernel. The kernel invokes the I/O action, places process B in the Blocked state, and switches to another process. Meanwhile, according to the data structure maintained by the threads library, thread 2 of process B is still in the Running state. It is important to note that thread 2 is not actually running in the sense of being executed on a processor; but it is perceived as being in the Running state by the threads library. The corresponding state diagrams are shown in Figure 4.6b .</a:t>
            </a:r>
          </a:p>
          <a:p>
            <a:pPr>
              <a:defRPr/>
            </a:pPr>
            <a:r>
              <a:rPr lang="en-US" b="1" dirty="0"/>
              <a:t>2. A clock interrupt passes control to the kernel and the kernel determines that the currently running process (B) has exhausted its time slice.</a:t>
            </a:r>
          </a:p>
          <a:p>
            <a:pPr>
              <a:defRPr/>
            </a:pPr>
            <a:r>
              <a:rPr lang="en-US" dirty="0"/>
              <a:t>The kernel places process B in the Ready state and switches to another process. Meanwhile, according to the data structure maintained by the threads library, thread 2 of process B is </a:t>
            </a:r>
            <a:r>
              <a:rPr lang="en-US" b="1" i="1" u="sng" dirty="0">
                <a:solidFill>
                  <a:srgbClr val="FF0000"/>
                </a:solidFill>
              </a:rPr>
              <a:t>still in the Running state</a:t>
            </a:r>
            <a:r>
              <a:rPr lang="en-US" dirty="0"/>
              <a:t>. The corresponding state diagrams are shown in Figure 4.6c .</a:t>
            </a:r>
          </a:p>
          <a:p>
            <a:pPr>
              <a:defRPr/>
            </a:pPr>
            <a:r>
              <a:rPr lang="en-US" b="1" dirty="0"/>
              <a:t>3. Thread 2 has reached a point where it needs some action performed by thread 1 of process B.</a:t>
            </a:r>
          </a:p>
          <a:p>
            <a:pPr>
              <a:defRPr/>
            </a:pPr>
            <a:r>
              <a:rPr lang="en-US" dirty="0"/>
              <a:t>Thread 2 enters a Blocked state and thread 1 transitions from Ready to Running. The process itself remains in the Running state. The corresponding state diagrams are shown in Figure 4.6d .</a:t>
            </a:r>
          </a:p>
          <a:p>
            <a:pPr>
              <a:defRPr/>
            </a:pPr>
            <a:endParaRPr lang="en-US" dirty="0"/>
          </a:p>
          <a:p>
            <a:pPr>
              <a:defRPr/>
            </a:pPr>
            <a:r>
              <a:rPr lang="en-US" b="1" dirty="0"/>
              <a:t>In cases 1 and 2 </a:t>
            </a:r>
            <a:r>
              <a:rPr lang="en-US" dirty="0"/>
              <a:t>( Figures 4.6b and 4.6c ), when the kernel switches control back to process B, </a:t>
            </a:r>
            <a:r>
              <a:rPr lang="en-US" b="1" dirty="0"/>
              <a:t>execution resumes in thread 2</a:t>
            </a:r>
            <a:r>
              <a:rPr lang="en-US" dirty="0"/>
              <a:t>. Also note that a process can be interrupted, either by exhausting its time slice or by being preempted by a higher priority process, while it is executing code in the threads library. Thus, a process may be in the midst of a thread switch from one thread to another when interrupted. When that process is resumed, execution continues within the threads library, which completes the thread switch and transfers control to another thread within that process.</a:t>
            </a:r>
          </a:p>
          <a:p>
            <a:endParaRPr lang="en-US" dirty="0"/>
          </a:p>
        </p:txBody>
      </p:sp>
      <p:sp>
        <p:nvSpPr>
          <p:cNvPr id="4" name="Slide Number Placeholder 3"/>
          <p:cNvSpPr>
            <a:spLocks noGrp="1"/>
          </p:cNvSpPr>
          <p:nvPr>
            <p:ph type="sldNum" sz="quarter" idx="5"/>
          </p:nvPr>
        </p:nvSpPr>
        <p:spPr/>
        <p:txBody>
          <a:bodyPr/>
          <a:lstStyle/>
          <a:p>
            <a:fld id="{1AF1BF98-A516-4E91-BD8F-EB4A82FAFC36}" type="slidenum">
              <a:rPr lang="en-US" smtClean="0"/>
              <a:t>43</a:t>
            </a:fld>
            <a:endParaRPr lang="en-US"/>
          </a:p>
        </p:txBody>
      </p:sp>
    </p:spTree>
    <p:extLst>
      <p:ext uri="{BB962C8B-B14F-4D97-AF65-F5344CB8AC3E}">
        <p14:creationId xmlns:p14="http://schemas.microsoft.com/office/powerpoint/2010/main" val="223009293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a:t>There are two disadvantages of ULTs compared to KLTs:</a:t>
            </a:r>
          </a:p>
          <a:p>
            <a:r>
              <a:rPr lang="en-US" altLang="en-US" b="1" dirty="0"/>
              <a:t>1. In a typical OS, many system calls are blocking. As a result, when a ULT</a:t>
            </a:r>
          </a:p>
          <a:p>
            <a:r>
              <a:rPr lang="en-US" altLang="en-US" dirty="0"/>
              <a:t>executes a system call, not only is that thread blocked, but also all of the threads within the process are blocked.</a:t>
            </a:r>
          </a:p>
          <a:p>
            <a:r>
              <a:rPr lang="en-US" altLang="en-US" b="1" dirty="0"/>
              <a:t>2. In a pure ULT strategy, a multithreaded application cannot take advantage</a:t>
            </a:r>
          </a:p>
          <a:p>
            <a:r>
              <a:rPr lang="en-US" altLang="en-US" dirty="0"/>
              <a:t>of multiprocessing. A kernel assigns one process to only one processor at a time. Therefore, only a single thread within a process can execute at a time. In effect, we have application-level multiprogramming within a single process. While this multiprogramming can result in a significant speedup of the application, there are applications that would benefit from the ability to execute portions of code simultaneously.</a:t>
            </a:r>
          </a:p>
          <a:p>
            <a:endParaRPr lang="en-US" dirty="0"/>
          </a:p>
        </p:txBody>
      </p:sp>
      <p:sp>
        <p:nvSpPr>
          <p:cNvPr id="4" name="Slide Number Placeholder 3"/>
          <p:cNvSpPr>
            <a:spLocks noGrp="1"/>
          </p:cNvSpPr>
          <p:nvPr>
            <p:ph type="sldNum" sz="quarter" idx="5"/>
          </p:nvPr>
        </p:nvSpPr>
        <p:spPr/>
        <p:txBody>
          <a:bodyPr/>
          <a:lstStyle/>
          <a:p>
            <a:fld id="{1AF1BF98-A516-4E91-BD8F-EB4A82FAFC36}" type="slidenum">
              <a:rPr lang="en-US" smtClean="0"/>
              <a:t>45</a:t>
            </a:fld>
            <a:endParaRPr lang="en-US"/>
          </a:p>
        </p:txBody>
      </p:sp>
    </p:spTree>
    <p:extLst>
      <p:ext uri="{BB962C8B-B14F-4D97-AF65-F5344CB8AC3E}">
        <p14:creationId xmlns:p14="http://schemas.microsoft.com/office/powerpoint/2010/main" val="190286911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a:extLst>
              <a:ext uri="{FF2B5EF4-FFF2-40B4-BE49-F238E27FC236}">
                <a16:creationId xmlns:a16="http://schemas.microsoft.com/office/drawing/2014/main" id="{124A91A7-7A7A-4368-9A1C-A7BF8700B6B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4211" name="Notes Placeholder 2">
            <a:extLst>
              <a:ext uri="{FF2B5EF4-FFF2-40B4-BE49-F238E27FC236}">
                <a16:creationId xmlns:a16="http://schemas.microsoft.com/office/drawing/2014/main" id="{4A4B6621-5A1A-46D9-BA45-966B12BA217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b="1" i="1" dirty="0"/>
              <a:t>K</a:t>
            </a:r>
            <a:r>
              <a:rPr lang="en-US" altLang="en-US" sz="800" b="1" i="1" dirty="0"/>
              <a:t>ERNEL</a:t>
            </a:r>
            <a:r>
              <a:rPr lang="en-US" altLang="en-US" b="1" i="1" dirty="0"/>
              <a:t>-L</a:t>
            </a:r>
            <a:r>
              <a:rPr lang="en-US" altLang="en-US" sz="800" b="1" i="1" dirty="0"/>
              <a:t>EVEL </a:t>
            </a:r>
            <a:r>
              <a:rPr lang="en-US" altLang="en-US" b="1" i="1" dirty="0"/>
              <a:t>T</a:t>
            </a:r>
            <a:r>
              <a:rPr lang="en-US" altLang="en-US" sz="800" b="1" i="1" dirty="0"/>
              <a:t>HREADS</a:t>
            </a:r>
          </a:p>
          <a:p>
            <a:r>
              <a:rPr lang="en-US" altLang="en-US" sz="800" i="1" dirty="0"/>
              <a:t> </a:t>
            </a:r>
            <a:r>
              <a:rPr lang="en-US" altLang="en-US" i="1" dirty="0"/>
              <a:t>In a pure KLT facility, all of the work of thread </a:t>
            </a:r>
            <a:r>
              <a:rPr lang="en-US" altLang="en-US" dirty="0"/>
              <a:t>management is done by the kernel. There is no thread management code in the application level, simply an application programming interface (API) to the kernel thread facility. Windows is an example of this approach. Figure 4.5b depicts the pure KLT approach. The kernel maintains context</a:t>
            </a:r>
          </a:p>
          <a:p>
            <a:r>
              <a:rPr lang="en-US" altLang="en-US" dirty="0"/>
              <a:t>information for the process as a whole and for individual threads within the process.</a:t>
            </a:r>
          </a:p>
        </p:txBody>
      </p:sp>
      <p:sp>
        <p:nvSpPr>
          <p:cNvPr id="4" name="Slide Number Placeholder 3">
            <a:extLst>
              <a:ext uri="{FF2B5EF4-FFF2-40B4-BE49-F238E27FC236}">
                <a16:creationId xmlns:a16="http://schemas.microsoft.com/office/drawing/2014/main" id="{DBB7E903-87B9-4E85-B5C5-C68B1DE55B0F}"/>
              </a:ext>
            </a:extLst>
          </p:cNvPr>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B5DBC83-5659-45D0-AE15-4403BB2E4EFB}" type="slidenum">
              <a:rPr lang="en-US" altLang="en-US">
                <a:latin typeface="Calibri" panose="020F0502020204030204" pitchFamily="34" charset="0"/>
              </a:rPr>
              <a:pPr eaLnBrk="1" hangingPunct="1"/>
              <a:t>47</a:t>
            </a:fld>
            <a:endParaRPr lang="en-US" altLang="en-US">
              <a:latin typeface="Calibri" panose="020F050202020403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a:extLst>
              <a:ext uri="{FF2B5EF4-FFF2-40B4-BE49-F238E27FC236}">
                <a16:creationId xmlns:a16="http://schemas.microsoft.com/office/drawing/2014/main" id="{608E3106-5F8B-4797-9D15-F664FE689F8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9" name="Notes Placeholder 2">
            <a:extLst>
              <a:ext uri="{FF2B5EF4-FFF2-40B4-BE49-F238E27FC236}">
                <a16:creationId xmlns:a16="http://schemas.microsoft.com/office/drawing/2014/main" id="{D27AFBFD-234E-4590-A812-49760C9072F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To distinguish the two characteristics, the unit of dispatching is usually referred to as a thread or </a:t>
            </a:r>
            <a:r>
              <a:rPr lang="en-US" altLang="en-US" b="1"/>
              <a:t>lightweight process , </a:t>
            </a:r>
            <a:r>
              <a:rPr lang="en-US" altLang="en-US"/>
              <a:t>while the unit of resource ownership is usually referred to as a </a:t>
            </a:r>
            <a:r>
              <a:rPr lang="en-US" altLang="en-US" b="1"/>
              <a:t>process or task .</a:t>
            </a:r>
            <a:endParaRPr lang="en-US" altLang="en-US"/>
          </a:p>
          <a:p>
            <a:endParaRPr lang="en-US" altLang="en-US"/>
          </a:p>
          <a:p>
            <a:r>
              <a:rPr lang="en-US" altLang="en-US" i="1"/>
              <a:t>Multithreading </a:t>
            </a:r>
            <a:r>
              <a:rPr lang="en-US" altLang="en-US"/>
              <a:t>refers to the ability of an OS to support multiple, concurrent paths of execution within a single process. </a:t>
            </a:r>
            <a:endParaRPr lang="en-NZ" altLang="en-US"/>
          </a:p>
          <a:p>
            <a:endParaRPr lang="en-US" altLang="en-US"/>
          </a:p>
        </p:txBody>
      </p:sp>
      <p:sp>
        <p:nvSpPr>
          <p:cNvPr id="19460" name="Slide Number Placeholder 3">
            <a:extLst>
              <a:ext uri="{FF2B5EF4-FFF2-40B4-BE49-F238E27FC236}">
                <a16:creationId xmlns:a16="http://schemas.microsoft.com/office/drawing/2014/main" id="{11D68BF8-9EB6-4F0D-902A-0B5EA764B7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E11B2402-FD8A-4EF4-B441-B2126A2FC30E}" type="slidenum">
              <a:rPr lang="en-US" altLang="en-US"/>
              <a:pPr>
                <a:spcBef>
                  <a:spcPct val="0"/>
                </a:spcBef>
              </a:pPr>
              <a:t>6</a:t>
            </a:fld>
            <a:endParaRPr lang="en-US"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lide Image Placeholder 1">
            <a:extLst>
              <a:ext uri="{FF2B5EF4-FFF2-40B4-BE49-F238E27FC236}">
                <a16:creationId xmlns:a16="http://schemas.microsoft.com/office/drawing/2014/main" id="{B9CAB413-C760-4C45-9ED0-BD79F2B7A6E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5235" name="Notes Placeholder 2">
            <a:extLst>
              <a:ext uri="{FF2B5EF4-FFF2-40B4-BE49-F238E27FC236}">
                <a16:creationId xmlns:a16="http://schemas.microsoft.com/office/drawing/2014/main" id="{BCA71298-D989-4FB7-B6D9-703E474977E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dirty="0"/>
              <a:t>Scheduling by the kernel is done on a thread basis. This approach overcomes the two principal drawbacks of the ULT approach. First, the kernel can simultaneously schedule multiple threads from the same process on multiple processors. Second, if one thread in a process is blocked, the kernel can schedule another thread of the same process. Another advantage of the KLT approach is that kernel routines themselves can be multithreaded.</a:t>
            </a:r>
          </a:p>
        </p:txBody>
      </p:sp>
      <p:sp>
        <p:nvSpPr>
          <p:cNvPr id="4" name="Slide Number Placeholder 3">
            <a:extLst>
              <a:ext uri="{FF2B5EF4-FFF2-40B4-BE49-F238E27FC236}">
                <a16:creationId xmlns:a16="http://schemas.microsoft.com/office/drawing/2014/main" id="{50421097-EF8C-4DCA-A663-FDD6591DAA2B}"/>
              </a:ext>
            </a:extLst>
          </p:cNvPr>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E2C8CDC4-B218-480E-9BC7-F3391953F699}" type="slidenum">
              <a:rPr lang="en-US" altLang="en-US">
                <a:latin typeface="Calibri" panose="020F0502020204030204" pitchFamily="34" charset="0"/>
              </a:rPr>
              <a:pPr eaLnBrk="1" hangingPunct="1"/>
              <a:t>48</a:t>
            </a:fld>
            <a:endParaRPr lang="en-US" altLang="en-US">
              <a:latin typeface="Calibri" panose="020F0502020204030204" pitchFamily="34"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Slide Image Placeholder 1">
            <a:extLst>
              <a:ext uri="{FF2B5EF4-FFF2-40B4-BE49-F238E27FC236}">
                <a16:creationId xmlns:a16="http://schemas.microsoft.com/office/drawing/2014/main" id="{8BBE2584-1A8E-4966-9AA6-458C7988551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6259" name="Notes Placeholder 2">
            <a:extLst>
              <a:ext uri="{FF2B5EF4-FFF2-40B4-BE49-F238E27FC236}">
                <a16:creationId xmlns:a16="http://schemas.microsoft.com/office/drawing/2014/main" id="{6E2DCA18-A49B-4FF5-A2C0-0A6443D1296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dirty="0"/>
              <a:t>Table 4.1 shows the results of measurements taken on a uniprocessor VAX computer running a UNIX-like OS. The two benchmarks are as follows: </a:t>
            </a:r>
          </a:p>
          <a:p>
            <a:endParaRPr lang="en-US" altLang="en-US" dirty="0"/>
          </a:p>
          <a:p>
            <a:r>
              <a:rPr lang="en-US" altLang="en-US" dirty="0"/>
              <a:t>Null Fork, the time to create, schedule, execute, and complete a process/thread that invokes the null procedure (i.e., the overhead of forking a process/thread); </a:t>
            </a:r>
          </a:p>
          <a:p>
            <a:endParaRPr lang="en-US" altLang="en-US" dirty="0"/>
          </a:p>
          <a:p>
            <a:r>
              <a:rPr lang="en-US" altLang="en-US" dirty="0"/>
              <a:t>Signal-Wait, the time for a process/thread to signal a waiting process/thread and then wait on a condition (i.e., the overhead of synchronizing two processes/threads together).</a:t>
            </a:r>
          </a:p>
          <a:p>
            <a:endParaRPr lang="en-US" altLang="en-US" dirty="0"/>
          </a:p>
          <a:p>
            <a:r>
              <a:rPr lang="en-US" altLang="en-US" dirty="0"/>
              <a:t> We see that there is an order of magnitude or more of difference between ULTs and KLTs and similarly between KLTs and processes.</a:t>
            </a:r>
          </a:p>
        </p:txBody>
      </p:sp>
      <p:sp>
        <p:nvSpPr>
          <p:cNvPr id="4" name="Slide Number Placeholder 3">
            <a:extLst>
              <a:ext uri="{FF2B5EF4-FFF2-40B4-BE49-F238E27FC236}">
                <a16:creationId xmlns:a16="http://schemas.microsoft.com/office/drawing/2014/main" id="{8CBF682C-DF62-456B-ABB1-2A6B8832F9E9}"/>
              </a:ext>
            </a:extLst>
          </p:cNvPr>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6BBAB9E-68D6-4A2C-9818-1DBFA7289FE8}" type="slidenum">
              <a:rPr lang="en-US" altLang="en-US">
                <a:latin typeface="Calibri" panose="020F0502020204030204" pitchFamily="34" charset="0"/>
              </a:rPr>
              <a:pPr eaLnBrk="1" hangingPunct="1"/>
              <a:t>49</a:t>
            </a:fld>
            <a:endParaRPr lang="en-US" altLang="en-US">
              <a:latin typeface="Calibri" panose="020F0502020204030204" pitchFamily="34"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lide Image Placeholder 1">
            <a:extLst>
              <a:ext uri="{FF2B5EF4-FFF2-40B4-BE49-F238E27FC236}">
                <a16:creationId xmlns:a16="http://schemas.microsoft.com/office/drawing/2014/main" id="{A1050D44-CBFF-462D-B8E4-980D47000F4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7283" name="Notes Placeholder 2">
            <a:extLst>
              <a:ext uri="{FF2B5EF4-FFF2-40B4-BE49-F238E27FC236}">
                <a16:creationId xmlns:a16="http://schemas.microsoft.com/office/drawing/2014/main" id="{7D66AB68-BA62-4DA5-B3D5-38F221E81FB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b="1" i="1" dirty="0"/>
              <a:t>COMBINED APPROACHES </a:t>
            </a:r>
          </a:p>
          <a:p>
            <a:r>
              <a:rPr lang="en-US" altLang="en-US" i="1" dirty="0"/>
              <a:t>Some operating systems provide a combined ULT/ </a:t>
            </a:r>
            <a:r>
              <a:rPr lang="en-US" altLang="en-US" dirty="0"/>
              <a:t>KLT facility ( Figure 4.5c ). In a combined system, thread creation is done completely in user space, as is the bulk of the scheduling and synchronization of threads within an application. The multiple ULTs from a single application are mapped onto some (smaller or equal) number of KLTs. The programmer may</a:t>
            </a:r>
          </a:p>
          <a:p>
            <a:r>
              <a:rPr lang="en-US" altLang="en-US" dirty="0"/>
              <a:t>adjust the number of KLTs for a particular application and processor to achieve the best overall results. In a combined approach, multiple threads within the same application can run in parallel on multiple processors, and a blocking system call need not block the entire process. If properly designed, this approach should combine the advantages of the pure ULT and KLT approaches while minimizing the disadvantages. Solaris is a good example of an OS using this combined approach. The current Solaris version limits the ULT/KLT relationship to be one-to-one.</a:t>
            </a:r>
          </a:p>
        </p:txBody>
      </p:sp>
      <p:sp>
        <p:nvSpPr>
          <p:cNvPr id="4" name="Slide Number Placeholder 3">
            <a:extLst>
              <a:ext uri="{FF2B5EF4-FFF2-40B4-BE49-F238E27FC236}">
                <a16:creationId xmlns:a16="http://schemas.microsoft.com/office/drawing/2014/main" id="{2C361D59-B596-40E5-B1C2-91783F19BF3B}"/>
              </a:ext>
            </a:extLst>
          </p:cNvPr>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3FFDB382-E1FB-4ADE-8F11-50DB559FCD51}" type="slidenum">
              <a:rPr lang="en-US" altLang="en-US">
                <a:latin typeface="Calibri" panose="020F0502020204030204" pitchFamily="34" charset="0"/>
              </a:rPr>
              <a:pPr eaLnBrk="1" hangingPunct="1"/>
              <a:t>50</a:t>
            </a:fld>
            <a:endParaRPr lang="en-US" altLang="en-US">
              <a:latin typeface="Calibri" panose="020F050202020403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a:extLst>
              <a:ext uri="{FF2B5EF4-FFF2-40B4-BE49-F238E27FC236}">
                <a16:creationId xmlns:a16="http://schemas.microsoft.com/office/drawing/2014/main" id="{AFE71B58-4C41-45E9-B820-169E6192AA3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7" name="Notes Placeholder 2">
            <a:extLst>
              <a:ext uri="{FF2B5EF4-FFF2-40B4-BE49-F238E27FC236}">
                <a16:creationId xmlns:a16="http://schemas.microsoft.com/office/drawing/2014/main" id="{2DCC4D79-8CB0-4233-AEAE-D2DB8E5940A5}"/>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The traditional approach of a single thread of execution per process, in which the concept of a thread is not recognized, is referred to as a single-threaded approach. The two arrangements shown in the left half of Figure 4.1 are single-threaded approaches. MS-DOS is an example of an OS that supports a single user process and a single thread.</a:t>
            </a:r>
            <a:endParaRPr lang="en-NZ" altLang="en-US"/>
          </a:p>
        </p:txBody>
      </p:sp>
      <p:sp>
        <p:nvSpPr>
          <p:cNvPr id="21508" name="Slide Number Placeholder 3">
            <a:extLst>
              <a:ext uri="{FF2B5EF4-FFF2-40B4-BE49-F238E27FC236}">
                <a16:creationId xmlns:a16="http://schemas.microsoft.com/office/drawing/2014/main" id="{8F48BFFD-CACE-47D6-9E62-8E7A92B75E6E}"/>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4F5DD5B7-4364-4282-BD74-8CF20871AF7F}" type="slidenum">
              <a:rPr lang="en-US" altLang="en-US"/>
              <a:pPr>
                <a:spcBef>
                  <a:spcPct val="0"/>
                </a:spcBef>
              </a:pPr>
              <a:t>7</a:t>
            </a:fld>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a:extLst>
              <a:ext uri="{FF2B5EF4-FFF2-40B4-BE49-F238E27FC236}">
                <a16:creationId xmlns:a16="http://schemas.microsoft.com/office/drawing/2014/main" id="{5268F64A-98B3-4D3D-9BD2-C6AC7A02AEC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5" name="Notes Placeholder 2">
            <a:extLst>
              <a:ext uri="{FF2B5EF4-FFF2-40B4-BE49-F238E27FC236}">
                <a16:creationId xmlns:a16="http://schemas.microsoft.com/office/drawing/2014/main" id="{136E112F-A139-4BA4-B454-9E5F5CD0C23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The right half of Figure 4.1 depicts multithreaded approaches. A Java run-time environment is an example of a system of one process with multiple threads. Of interest in this section is the use of multiple processes, each of which supports multiple threads. This approach is taken in Windows, Solaris, and many modern versions of UNIX, among others. In this section we give a general description of multithreading; the details of the Windows, Solaris, and Linux approaches are discussed later in this chapter.</a:t>
            </a:r>
            <a:endParaRPr lang="en-NZ" altLang="en-US"/>
          </a:p>
        </p:txBody>
      </p:sp>
      <p:sp>
        <p:nvSpPr>
          <p:cNvPr id="23556" name="Slide Number Placeholder 3">
            <a:extLst>
              <a:ext uri="{FF2B5EF4-FFF2-40B4-BE49-F238E27FC236}">
                <a16:creationId xmlns:a16="http://schemas.microsoft.com/office/drawing/2014/main" id="{ACD6DCC4-6232-4846-8742-A44992106CA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5FBFC69B-6C64-4547-B1F9-DDCE8FBEB71A}" type="slidenum">
              <a:rPr lang="en-US" altLang="en-US"/>
              <a:pPr>
                <a:spcBef>
                  <a:spcPct val="0"/>
                </a:spcBef>
              </a:pPr>
              <a:t>8</a:t>
            </a:fld>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7">
            <a:extLst>
              <a:ext uri="{FF2B5EF4-FFF2-40B4-BE49-F238E27FC236}">
                <a16:creationId xmlns:a16="http://schemas.microsoft.com/office/drawing/2014/main" id="{B12EE9EE-785E-4506-8294-3E8393120DC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defRPr>
                <a:solidFill>
                  <a:schemeClr val="tx1"/>
                </a:solidFill>
                <a:latin typeface="Verdana" panose="020B0604030504040204" pitchFamily="34" charset="0"/>
                <a:ea typeface="MS PGothic" panose="020B0600070205080204" pitchFamily="34" charset="-128"/>
              </a:defRPr>
            </a:lvl1pPr>
            <a:lvl2pPr marL="742950" indent="-285750" defTabSz="912813">
              <a:defRPr>
                <a:solidFill>
                  <a:schemeClr val="tx1"/>
                </a:solidFill>
                <a:latin typeface="Verdana" panose="020B0604030504040204" pitchFamily="34" charset="0"/>
                <a:ea typeface="MS PGothic" panose="020B0600070205080204" pitchFamily="34" charset="-128"/>
              </a:defRPr>
            </a:lvl2pPr>
            <a:lvl3pPr marL="1143000" indent="-228600" defTabSz="912813">
              <a:defRPr>
                <a:solidFill>
                  <a:schemeClr val="tx1"/>
                </a:solidFill>
                <a:latin typeface="Verdana" panose="020B0604030504040204" pitchFamily="34" charset="0"/>
                <a:ea typeface="MS PGothic" panose="020B0600070205080204" pitchFamily="34" charset="-128"/>
              </a:defRPr>
            </a:lvl3pPr>
            <a:lvl4pPr marL="1600200" indent="-228600" defTabSz="912813">
              <a:defRPr>
                <a:solidFill>
                  <a:schemeClr val="tx1"/>
                </a:solidFill>
                <a:latin typeface="Verdana" panose="020B0604030504040204" pitchFamily="34" charset="0"/>
                <a:ea typeface="MS PGothic" panose="020B0600070205080204" pitchFamily="34" charset="-128"/>
              </a:defRPr>
            </a:lvl4pPr>
            <a:lvl5pPr marL="2057400" indent="-228600" defTabSz="912813">
              <a:defRPr>
                <a:solidFill>
                  <a:schemeClr val="tx1"/>
                </a:solidFill>
                <a:latin typeface="Verdana" panose="020B0604030504040204" pitchFamily="34" charset="0"/>
                <a:ea typeface="MS PGothic" panose="020B0600070205080204" pitchFamily="34" charset="-128"/>
              </a:defRPr>
            </a:lvl5pPr>
            <a:lvl6pPr marL="2514600" indent="-228600" defTabSz="912813"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12813"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12813"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12813"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805B2E8E-B9EB-420F-821E-26AA60B2A7B0}" type="slidenum">
              <a:rPr lang="en-US" altLang="en-US" smtClean="0">
                <a:latin typeface="Helvetica" panose="020B0604020202020204" pitchFamily="34" charset="0"/>
              </a:rPr>
              <a:pPr/>
              <a:t>10</a:t>
            </a:fld>
            <a:endParaRPr lang="en-US" altLang="en-US">
              <a:latin typeface="Helvetica" panose="020B0604020202020204" pitchFamily="34" charset="0"/>
            </a:endParaRPr>
          </a:p>
        </p:txBody>
      </p:sp>
      <p:sp>
        <p:nvSpPr>
          <p:cNvPr id="13314" name="Rectangle 2">
            <a:extLst>
              <a:ext uri="{FF2B5EF4-FFF2-40B4-BE49-F238E27FC236}">
                <a16:creationId xmlns:a16="http://schemas.microsoft.com/office/drawing/2014/main" id="{2C8543D0-FD0E-4B11-8048-3D5615563CAB}"/>
              </a:ext>
            </a:extLst>
          </p:cNvPr>
          <p:cNvSpPr>
            <a:spLocks noGrp="1" noRot="1" noChangeAspect="1" noChangeArrowheads="1" noTextEdit="1"/>
          </p:cNvSpPr>
          <p:nvPr>
            <p:ph type="sldImg"/>
          </p:nvPr>
        </p:nvSpPr>
        <p:spPr>
          <a:ln/>
        </p:spPr>
      </p:sp>
      <p:sp>
        <p:nvSpPr>
          <p:cNvPr id="13315" name="Rectangle 3">
            <a:extLst>
              <a:ext uri="{FF2B5EF4-FFF2-40B4-BE49-F238E27FC236}">
                <a16:creationId xmlns:a16="http://schemas.microsoft.com/office/drawing/2014/main" id="{81506F36-B502-42DA-9A48-786627A8097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a:extLst>
              <a:ext uri="{FF2B5EF4-FFF2-40B4-BE49-F238E27FC236}">
                <a16:creationId xmlns:a16="http://schemas.microsoft.com/office/drawing/2014/main" id="{DC04D68D-91B6-4B48-B87A-CAE34172BE8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3" name="Notes Placeholder 2">
            <a:extLst>
              <a:ext uri="{FF2B5EF4-FFF2-40B4-BE49-F238E27FC236}">
                <a16:creationId xmlns:a16="http://schemas.microsoft.com/office/drawing/2014/main" id="{729E768D-9EB8-4075-A64A-E09B8EFFF5C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dirty="0"/>
              <a:t>In a multithreaded environment, a process is defined as the unit of resource allocation and a unit of protection. The following are associated with processes:</a:t>
            </a:r>
          </a:p>
          <a:p>
            <a:endParaRPr lang="en-US" altLang="en-US" dirty="0"/>
          </a:p>
          <a:p>
            <a:r>
              <a:rPr lang="en-US" altLang="en-US" dirty="0"/>
              <a:t>• A virtual address space that holds the process image</a:t>
            </a:r>
          </a:p>
          <a:p>
            <a:r>
              <a:rPr lang="en-US" altLang="en-US" dirty="0"/>
              <a:t>• Protected access to processors, other processes (for </a:t>
            </a:r>
            <a:r>
              <a:rPr lang="en-US" altLang="en-US" dirty="0" err="1"/>
              <a:t>interprocess</a:t>
            </a:r>
            <a:r>
              <a:rPr lang="en-US" altLang="en-US" dirty="0"/>
              <a:t> communication), files, and I/O resources (devices and channels)</a:t>
            </a:r>
          </a:p>
        </p:txBody>
      </p:sp>
      <p:sp>
        <p:nvSpPr>
          <p:cNvPr id="25604" name="Slide Number Placeholder 3">
            <a:extLst>
              <a:ext uri="{FF2B5EF4-FFF2-40B4-BE49-F238E27FC236}">
                <a16:creationId xmlns:a16="http://schemas.microsoft.com/office/drawing/2014/main" id="{45DC2705-F236-433A-8602-869C8C4D3AAD}"/>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AF5DB4CA-0FA1-4E2E-AB32-E11598D33C00}" type="slidenum">
              <a:rPr lang="en-US" altLang="en-US"/>
              <a:pPr>
                <a:spcBef>
                  <a:spcPct val="0"/>
                </a:spcBef>
              </a:pPr>
              <a:t>11</a:t>
            </a:fld>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a:extLst>
              <a:ext uri="{FF2B5EF4-FFF2-40B4-BE49-F238E27FC236}">
                <a16:creationId xmlns:a16="http://schemas.microsoft.com/office/drawing/2014/main" id="{38480062-3166-4DC5-8329-E15A218826D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1" name="Notes Placeholder 2">
            <a:extLst>
              <a:ext uri="{FF2B5EF4-FFF2-40B4-BE49-F238E27FC236}">
                <a16:creationId xmlns:a16="http://schemas.microsoft.com/office/drawing/2014/main" id="{824C5E43-7776-4567-BB37-06BDD7D77F6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Within a process, there may be one or more threads, each with the following:</a:t>
            </a:r>
          </a:p>
          <a:p>
            <a:endParaRPr lang="en-US" altLang="en-US"/>
          </a:p>
          <a:p>
            <a:r>
              <a:rPr lang="en-US" altLang="en-US"/>
              <a:t>• A thread execution state (Running, Ready, etc.)</a:t>
            </a:r>
          </a:p>
          <a:p>
            <a:r>
              <a:rPr lang="en-US" altLang="en-US"/>
              <a:t>• A saved thread context when not running; one way to view a thread is as an independent program counter operating within a process</a:t>
            </a:r>
          </a:p>
          <a:p>
            <a:r>
              <a:rPr lang="en-US" altLang="en-US"/>
              <a:t>• An execution stack</a:t>
            </a:r>
          </a:p>
          <a:p>
            <a:r>
              <a:rPr lang="en-US" altLang="en-US"/>
              <a:t>• Some per-thread static storage for local variables</a:t>
            </a:r>
          </a:p>
          <a:p>
            <a:r>
              <a:rPr lang="en-US" altLang="en-US"/>
              <a:t>• Access to the memory and resources of its process, shared with all other threads in that process</a:t>
            </a:r>
          </a:p>
        </p:txBody>
      </p:sp>
      <p:sp>
        <p:nvSpPr>
          <p:cNvPr id="27652" name="Slide Number Placeholder 3">
            <a:extLst>
              <a:ext uri="{FF2B5EF4-FFF2-40B4-BE49-F238E27FC236}">
                <a16:creationId xmlns:a16="http://schemas.microsoft.com/office/drawing/2014/main" id="{F88BEF0D-00D9-4E24-A70D-D49B85B146E9}"/>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53AED21B-A60C-4E8B-A724-ECA556C4888D}" type="slidenum">
              <a:rPr lang="en-US" altLang="en-US"/>
              <a:pPr>
                <a:spcBef>
                  <a:spcPct val="0"/>
                </a:spcBef>
              </a:pPr>
              <a:t>12</a:t>
            </a:fld>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a:extLst>
              <a:ext uri="{FF2B5EF4-FFF2-40B4-BE49-F238E27FC236}">
                <a16:creationId xmlns:a16="http://schemas.microsoft.com/office/drawing/2014/main" id="{81312059-7D8C-4C6D-BF96-DF63A562547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699" name="Notes Placeholder 2">
            <a:extLst>
              <a:ext uri="{FF2B5EF4-FFF2-40B4-BE49-F238E27FC236}">
                <a16:creationId xmlns:a16="http://schemas.microsoft.com/office/drawing/2014/main" id="{44C16DC1-68A1-4B38-A9E0-14ADF3BA0302}"/>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dirty="0"/>
              <a:t>Figure 4.2 illustrates the distinction between threads and processes from the point of view of process management.</a:t>
            </a:r>
          </a:p>
          <a:p>
            <a:r>
              <a:rPr lang="en-US" altLang="en-US" dirty="0"/>
              <a:t>In a single-threaded process model (i.e., there is no distinct concept of thread), the representation of a process includes its process control block and user address space, as well as user and kernel stacks to manage the call/return behavior of the execution of the process. While the process is running, it controls the processor registers. The contents of these registers are saved when the process is not running. In a multithreaded environment, there is still a single process control block and user address space associated with the process, but now there are separate stacks for each thread, as well as a separate control block for each thread containing register values, priority, and other thread-related state information.</a:t>
            </a:r>
          </a:p>
        </p:txBody>
      </p:sp>
      <p:sp>
        <p:nvSpPr>
          <p:cNvPr id="29700" name="Slide Number Placeholder 3">
            <a:extLst>
              <a:ext uri="{FF2B5EF4-FFF2-40B4-BE49-F238E27FC236}">
                <a16:creationId xmlns:a16="http://schemas.microsoft.com/office/drawing/2014/main" id="{800AD1E7-6FB4-46E8-81CA-5E8AF2CFD79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9A62DCF4-1E74-4A9C-B7D2-5CC6169A2775}" type="slidenum">
              <a:rPr lang="en-US" altLang="en-US"/>
              <a:pPr>
                <a:spcBef>
                  <a:spcPct val="0"/>
                </a:spcBef>
              </a:pPr>
              <a:t>13</a:t>
            </a:fld>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D698BB8F-D697-4A19-B8E5-6C68DFA45D38}" type="datetimeFigureOut">
              <a:rPr lang="en-US" smtClean="0"/>
              <a:t>9/26/2022</a:t>
            </a:fld>
            <a:endParaRPr lang="en-US"/>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0446E2EA-3C1C-4244-BC52-BB2D06C1BB54}" type="slidenum">
              <a:rPr lang="en-US" smtClean="0"/>
              <a:t>‹#›</a:t>
            </a:fld>
            <a:endParaRPr lang="en-US"/>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065722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98BB8F-D697-4A19-B8E5-6C68DFA45D38}" type="datetimeFigureOut">
              <a:rPr lang="en-US" smtClean="0"/>
              <a:t>9/26/2022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46E2EA-3C1C-4244-BC52-BB2D06C1BB54}" type="slidenum">
              <a:rPr lang="en-US" smtClean="0"/>
              <a:t>‹#›</a:t>
            </a:fld>
            <a:endParaRPr lang="en-US"/>
          </a:p>
        </p:txBody>
      </p:sp>
    </p:spTree>
    <p:extLst>
      <p:ext uri="{BB962C8B-B14F-4D97-AF65-F5344CB8AC3E}">
        <p14:creationId xmlns:p14="http://schemas.microsoft.com/office/powerpoint/2010/main" val="29920695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98BB8F-D697-4A19-B8E5-6C68DFA45D38}" type="datetimeFigureOut">
              <a:rPr lang="en-US" smtClean="0"/>
              <a:t>9/26/2022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46E2EA-3C1C-4244-BC52-BB2D06C1BB54}" type="slidenum">
              <a:rPr lang="en-US" smtClean="0"/>
              <a:t>‹#›</a:t>
            </a:fld>
            <a:endParaRPr lang="en-US"/>
          </a:p>
        </p:txBody>
      </p:sp>
    </p:spTree>
    <p:extLst>
      <p:ext uri="{BB962C8B-B14F-4D97-AF65-F5344CB8AC3E}">
        <p14:creationId xmlns:p14="http://schemas.microsoft.com/office/powerpoint/2010/main" val="29935991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98BB8F-D697-4A19-B8E5-6C68DFA45D38}" type="datetimeFigureOut">
              <a:rPr lang="en-US" smtClean="0"/>
              <a:t>9/26/2022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46E2EA-3C1C-4244-BC52-BB2D06C1BB54}" type="slidenum">
              <a:rPr lang="en-US" smtClean="0"/>
              <a:t>‹#›</a:t>
            </a:fld>
            <a:endParaRPr lang="en-US"/>
          </a:p>
        </p:txBody>
      </p:sp>
    </p:spTree>
    <p:extLst>
      <p:ext uri="{BB962C8B-B14F-4D97-AF65-F5344CB8AC3E}">
        <p14:creationId xmlns:p14="http://schemas.microsoft.com/office/powerpoint/2010/main" val="33911291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698BB8F-D697-4A19-B8E5-6C68DFA45D38}" type="datetimeFigureOut">
              <a:rPr lang="en-US" smtClean="0"/>
              <a:t>9/26/2022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46E2EA-3C1C-4244-BC52-BB2D06C1BB54}" type="slidenum">
              <a:rPr lang="en-US" smtClean="0"/>
              <a:t>‹#›</a:t>
            </a:fld>
            <a:endParaRPr lang="en-US"/>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736272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698BB8F-D697-4A19-B8E5-6C68DFA45D38}" type="datetimeFigureOut">
              <a:rPr lang="en-US" smtClean="0"/>
              <a:t>9/26/2022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46E2EA-3C1C-4244-BC52-BB2D06C1BB54}" type="slidenum">
              <a:rPr lang="en-US" smtClean="0"/>
              <a:t>‹#›</a:t>
            </a:fld>
            <a:endParaRPr lang="en-US"/>
          </a:p>
        </p:txBody>
      </p:sp>
    </p:spTree>
    <p:extLst>
      <p:ext uri="{BB962C8B-B14F-4D97-AF65-F5344CB8AC3E}">
        <p14:creationId xmlns:p14="http://schemas.microsoft.com/office/powerpoint/2010/main" val="35310638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698BB8F-D697-4A19-B8E5-6C68DFA45D38}" type="datetimeFigureOut">
              <a:rPr lang="en-US" smtClean="0"/>
              <a:t>9/26/2022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446E2EA-3C1C-4244-BC52-BB2D06C1BB54}" type="slidenum">
              <a:rPr lang="en-US" smtClean="0"/>
              <a:t>‹#›</a:t>
            </a:fld>
            <a:endParaRPr lang="en-US"/>
          </a:p>
        </p:txBody>
      </p:sp>
    </p:spTree>
    <p:extLst>
      <p:ext uri="{BB962C8B-B14F-4D97-AF65-F5344CB8AC3E}">
        <p14:creationId xmlns:p14="http://schemas.microsoft.com/office/powerpoint/2010/main" val="5843981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698BB8F-D697-4A19-B8E5-6C68DFA45D38}" type="datetimeFigureOut">
              <a:rPr lang="en-US" smtClean="0"/>
              <a:t>9/26/2022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446E2EA-3C1C-4244-BC52-BB2D06C1BB54}" type="slidenum">
              <a:rPr lang="en-US" smtClean="0"/>
              <a:t>‹#›</a:t>
            </a:fld>
            <a:endParaRPr lang="en-US"/>
          </a:p>
        </p:txBody>
      </p:sp>
    </p:spTree>
    <p:extLst>
      <p:ext uri="{BB962C8B-B14F-4D97-AF65-F5344CB8AC3E}">
        <p14:creationId xmlns:p14="http://schemas.microsoft.com/office/powerpoint/2010/main" val="35026928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698BB8F-D697-4A19-B8E5-6C68DFA45D38}" type="datetimeFigureOut">
              <a:rPr lang="en-US" smtClean="0"/>
              <a:t>9/26/2022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446E2EA-3C1C-4244-BC52-BB2D06C1BB54}" type="slidenum">
              <a:rPr lang="en-US" smtClean="0"/>
              <a:t>‹#›</a:t>
            </a:fld>
            <a:endParaRPr lang="en-US"/>
          </a:p>
        </p:txBody>
      </p:sp>
    </p:spTree>
    <p:extLst>
      <p:ext uri="{BB962C8B-B14F-4D97-AF65-F5344CB8AC3E}">
        <p14:creationId xmlns:p14="http://schemas.microsoft.com/office/powerpoint/2010/main" val="37128826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698BB8F-D697-4A19-B8E5-6C68DFA45D38}" type="datetimeFigureOut">
              <a:rPr lang="en-US" smtClean="0"/>
              <a:t>9/26/2022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46E2EA-3C1C-4244-BC52-BB2D06C1BB54}" type="slidenum">
              <a:rPr lang="en-US" smtClean="0"/>
              <a:t>‹#›</a:t>
            </a:fld>
            <a:endParaRPr lang="en-US"/>
          </a:p>
        </p:txBody>
      </p:sp>
    </p:spTree>
    <p:extLst>
      <p:ext uri="{BB962C8B-B14F-4D97-AF65-F5344CB8AC3E}">
        <p14:creationId xmlns:p14="http://schemas.microsoft.com/office/powerpoint/2010/main" val="25467375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698BB8F-D697-4A19-B8E5-6C68DFA45D38}" type="datetimeFigureOut">
              <a:rPr lang="en-US" smtClean="0"/>
              <a:t>9/26/2022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46E2EA-3C1C-4244-BC52-BB2D06C1BB54}" type="slidenum">
              <a:rPr lang="en-US" smtClean="0"/>
              <a:t>‹#›</a:t>
            </a:fld>
            <a:endParaRPr lang="en-US"/>
          </a:p>
        </p:txBody>
      </p:sp>
    </p:spTree>
    <p:extLst>
      <p:ext uri="{BB962C8B-B14F-4D97-AF65-F5344CB8AC3E}">
        <p14:creationId xmlns:p14="http://schemas.microsoft.com/office/powerpoint/2010/main" val="24346700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D698BB8F-D697-4A19-B8E5-6C68DFA45D38}" type="datetimeFigureOut">
              <a:rPr lang="en-US" smtClean="0"/>
              <a:t>9/26/2022</a:t>
            </a:fld>
            <a:endParaRPr lang="en-US"/>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US"/>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0446E2EA-3C1C-4244-BC52-BB2D06C1BB54}" type="slidenum">
              <a:rPr lang="en-US" smtClean="0"/>
              <a:t>‹#›</a:t>
            </a:fld>
            <a:endParaRPr lang="en-US"/>
          </a:p>
        </p:txBody>
      </p:sp>
    </p:spTree>
    <p:extLst>
      <p:ext uri="{BB962C8B-B14F-4D97-AF65-F5344CB8AC3E}">
        <p14:creationId xmlns:p14="http://schemas.microsoft.com/office/powerpoint/2010/main" val="1707886698"/>
      </p:ext>
    </p:extLst>
  </p:cSld>
  <p:clrMap bg1="lt1" tx1="dk1" bg2="lt2" tx2="dk2" accent1="accent1" accent2="accent2" accent3="accent3" accent4="accent4" accent5="accent5" accent6="accent6" hlink="hlink" folHlink="folHlink"/>
  <p:sldLayoutIdLst>
    <p:sldLayoutId id="2147483762" r:id="rId1"/>
    <p:sldLayoutId id="2147483763" r:id="rId2"/>
    <p:sldLayoutId id="2147483764" r:id="rId3"/>
    <p:sldLayoutId id="2147483765" r:id="rId4"/>
    <p:sldLayoutId id="2147483766" r:id="rId5"/>
    <p:sldLayoutId id="2147483767" r:id="rId6"/>
    <p:sldLayoutId id="2147483768" r:id="rId7"/>
    <p:sldLayoutId id="2147483769" r:id="rId8"/>
    <p:sldLayoutId id="2147483770" r:id="rId9"/>
    <p:sldLayoutId id="2147483771" r:id="rId10"/>
    <p:sldLayoutId id="2147483772" r:id="rId11"/>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3.jpeg" /><Relationship Id="rId2" Type="http://schemas.openxmlformats.org/officeDocument/2006/relationships/notesSlide" Target="../notesSlides/notesSlide6.xml" /><Relationship Id="rId1" Type="http://schemas.openxmlformats.org/officeDocument/2006/relationships/slideLayout" Target="../slideLayouts/slideLayout6.xml" /></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1.xml" /><Relationship Id="rId7" Type="http://schemas.microsoft.com/office/2007/relationships/diagramDrawing" Target="../diagrams/drawing1.xml" /><Relationship Id="rId2" Type="http://schemas.openxmlformats.org/officeDocument/2006/relationships/notesSlide" Target="../notesSlides/notesSlide8.xml" /><Relationship Id="rId1" Type="http://schemas.openxmlformats.org/officeDocument/2006/relationships/slideLayout" Target="../slideLayouts/slideLayout6.xml" /><Relationship Id="rId6" Type="http://schemas.openxmlformats.org/officeDocument/2006/relationships/diagramColors" Target="../diagrams/colors1.xml" /><Relationship Id="rId5" Type="http://schemas.openxmlformats.org/officeDocument/2006/relationships/diagramQuickStyle" Target="../diagrams/quickStyle1.xml" /><Relationship Id="rId4" Type="http://schemas.openxmlformats.org/officeDocument/2006/relationships/diagramLayout" Target="../diagrams/layout1.xml" /></Relationships>
</file>

<file path=ppt/slides/_rels/slide13.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notesSlide" Target="../notesSlides/notesSlide9.xml" /><Relationship Id="rId1" Type="http://schemas.openxmlformats.org/officeDocument/2006/relationships/slideLayout" Target="../slideLayouts/slideLayout7.xml" /></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2.xml" /><Relationship Id="rId7" Type="http://schemas.microsoft.com/office/2007/relationships/diagramDrawing" Target="../diagrams/drawing2.xml" /><Relationship Id="rId2" Type="http://schemas.openxmlformats.org/officeDocument/2006/relationships/notesSlide" Target="../notesSlides/notesSlide11.xml" /><Relationship Id="rId1" Type="http://schemas.openxmlformats.org/officeDocument/2006/relationships/slideLayout" Target="../slideLayouts/slideLayout6.xml" /><Relationship Id="rId6" Type="http://schemas.openxmlformats.org/officeDocument/2006/relationships/diagramColors" Target="../diagrams/colors2.xml" /><Relationship Id="rId5" Type="http://schemas.openxmlformats.org/officeDocument/2006/relationships/diagramQuickStyle" Target="../diagrams/quickStyle2.xml" /><Relationship Id="rId4" Type="http://schemas.openxmlformats.org/officeDocument/2006/relationships/diagramLayout" Target="../diagrams/layout2.xml" /></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 /><Relationship Id="rId1" Type="http://schemas.openxmlformats.org/officeDocument/2006/relationships/slideLayout" Target="../slideLayouts/slideLayout4.xml" /></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3.xml" /><Relationship Id="rId7" Type="http://schemas.microsoft.com/office/2007/relationships/diagramDrawing" Target="../diagrams/drawing3.xml" /><Relationship Id="rId2" Type="http://schemas.openxmlformats.org/officeDocument/2006/relationships/notesSlide" Target="../notesSlides/notesSlide13.xml" /><Relationship Id="rId1" Type="http://schemas.openxmlformats.org/officeDocument/2006/relationships/slideLayout" Target="../slideLayouts/slideLayout6.xml" /><Relationship Id="rId6" Type="http://schemas.openxmlformats.org/officeDocument/2006/relationships/diagramColors" Target="../diagrams/colors3.xml" /><Relationship Id="rId5" Type="http://schemas.openxmlformats.org/officeDocument/2006/relationships/diagramQuickStyle" Target="../diagrams/quickStyle3.xml" /><Relationship Id="rId4" Type="http://schemas.openxmlformats.org/officeDocument/2006/relationships/diagramLayout" Target="../diagrams/layout3.xml" /></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 /><Relationship Id="rId1" Type="http://schemas.openxmlformats.org/officeDocument/2006/relationships/slideLayout" Target="../slideLayouts/slideLayout4.xml" /></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 /><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6.xml" /></Relationships>
</file>

<file path=ppt/slides/_rels/slide20.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notesSlide" Target="../notesSlides/notesSlide16.xml" /><Relationship Id="rId1" Type="http://schemas.openxmlformats.org/officeDocument/2006/relationships/slideLayout" Target="../slideLayouts/slideLayout7.xml" /></Relationships>
</file>

<file path=ppt/slides/_rels/slide21.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notesSlide" Target="../notesSlides/notesSlide17.xml" /><Relationship Id="rId1" Type="http://schemas.openxmlformats.org/officeDocument/2006/relationships/slideLayout" Target="../slideLayouts/slideLayout7.xml" /></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8.xml" /><Relationship Id="rId2" Type="http://schemas.openxmlformats.org/officeDocument/2006/relationships/slideLayout" Target="../slideLayouts/slideLayout7.xml" /><Relationship Id="rId1" Type="http://schemas.openxmlformats.org/officeDocument/2006/relationships/themeOverride" Target="../theme/themeOverride1.xml" /><Relationship Id="rId4" Type="http://schemas.openxmlformats.org/officeDocument/2006/relationships/image" Target="../media/image7.png" /></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 /><Relationship Id="rId1" Type="http://schemas.openxmlformats.org/officeDocument/2006/relationships/slideLayout" Target="../slideLayouts/slideLayout6.xml" /></Relationships>
</file>

<file path=ppt/slides/_rels/slide25.xml.rels><?xml version="1.0" encoding="UTF-8" standalone="yes"?>
<Relationships xmlns="http://schemas.openxmlformats.org/package/2006/relationships"><Relationship Id="rId3" Type="http://schemas.openxmlformats.org/officeDocument/2006/relationships/image" Target="../media/image8.jpeg" /><Relationship Id="rId2" Type="http://schemas.openxmlformats.org/officeDocument/2006/relationships/notesSlide" Target="../notesSlides/notesSlide20.xml" /><Relationship Id="rId1" Type="http://schemas.openxmlformats.org/officeDocument/2006/relationships/slideLayout" Target="../slideLayouts/slideLayout2.xml" /><Relationship Id="rId4" Type="http://schemas.openxmlformats.org/officeDocument/2006/relationships/image" Target="../media/image9.jpeg" /></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Relationship Id="rId3" Type="http://schemas.openxmlformats.org/officeDocument/2006/relationships/image" Target="../media/image10.jpeg" /><Relationship Id="rId2" Type="http://schemas.openxmlformats.org/officeDocument/2006/relationships/notesSlide" Target="../notesSlides/notesSlide21.xml" /><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2.xml" /></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 /><Relationship Id="rId1" Type="http://schemas.openxmlformats.org/officeDocument/2006/relationships/slideLayout" Target="../slideLayouts/slideLayout6.xml" /></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32.xml.rels><?xml version="1.0" encoding="UTF-8" standalone="yes"?>
<Relationships xmlns="http://schemas.openxmlformats.org/package/2006/relationships"><Relationship Id="rId3" Type="http://schemas.openxmlformats.org/officeDocument/2006/relationships/image" Target="../media/image11.png" /><Relationship Id="rId2" Type="http://schemas.openxmlformats.org/officeDocument/2006/relationships/notesSlide" Target="../notesSlides/notesSlide24.xml" /><Relationship Id="rId1" Type="http://schemas.openxmlformats.org/officeDocument/2006/relationships/slideLayout" Target="../slideLayouts/slideLayout6.xml" /><Relationship Id="rId4" Type="http://schemas.openxmlformats.org/officeDocument/2006/relationships/image" Target="../media/image12.png" /></Relationships>
</file>

<file path=ppt/slides/_rels/slide33.xml.rels><?xml version="1.0" encoding="UTF-8" standalone="yes"?>
<Relationships xmlns="http://schemas.openxmlformats.org/package/2006/relationships"><Relationship Id="rId3" Type="http://schemas.openxmlformats.org/officeDocument/2006/relationships/image" Target="../media/image13.png" /><Relationship Id="rId2" Type="http://schemas.openxmlformats.org/officeDocument/2006/relationships/notesSlide" Target="../notesSlides/notesSlide25.xml" /><Relationship Id="rId1" Type="http://schemas.openxmlformats.org/officeDocument/2006/relationships/slideLayout" Target="../slideLayouts/slideLayout7.xml" /></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6.xml" /><Relationship Id="rId1" Type="http://schemas.openxmlformats.org/officeDocument/2006/relationships/slideLayout" Target="../slideLayouts/slideLayout6.xml" /></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image" Target="../media/image1.emf" /><Relationship Id="rId1" Type="http://schemas.openxmlformats.org/officeDocument/2006/relationships/slideLayout" Target="../slideLayouts/slideLayout2.xml" /></Relationships>
</file>

<file path=ppt/slides/_rels/slide40.xml.rels><?xml version="1.0" encoding="UTF-8" standalone="yes"?>
<Relationships xmlns="http://schemas.openxmlformats.org/package/2006/relationships"><Relationship Id="rId2" Type="http://schemas.openxmlformats.org/officeDocument/2006/relationships/image" Target="../media/image14.jpeg" /><Relationship Id="rId1" Type="http://schemas.openxmlformats.org/officeDocument/2006/relationships/slideLayout" Target="../slideLayouts/slideLayout2.xml" /></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27.xml" /><Relationship Id="rId2" Type="http://schemas.openxmlformats.org/officeDocument/2006/relationships/slideLayout" Target="../slideLayouts/slideLayout2.xml" /><Relationship Id="rId1" Type="http://schemas.openxmlformats.org/officeDocument/2006/relationships/themeOverride" Target="../theme/themeOverride2.xml" /><Relationship Id="rId4" Type="http://schemas.openxmlformats.org/officeDocument/2006/relationships/image" Target="../media/image15.png" /></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8.xml" /><Relationship Id="rId1" Type="http://schemas.openxmlformats.org/officeDocument/2006/relationships/slideLayout" Target="../slideLayouts/slideLayout2.xml" /></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7.xml.rels><?xml version="1.0" encoding="UTF-8" standalone="yes"?>
<Relationships xmlns="http://schemas.openxmlformats.org/package/2006/relationships"><Relationship Id="rId3" Type="http://schemas.openxmlformats.org/officeDocument/2006/relationships/image" Target="../media/image16.png" /><Relationship Id="rId2" Type="http://schemas.openxmlformats.org/officeDocument/2006/relationships/notesSlide" Target="../notesSlides/notesSlide29.xml" /><Relationship Id="rId1" Type="http://schemas.openxmlformats.org/officeDocument/2006/relationships/slideLayout" Target="../slideLayouts/slideLayout7.xml" /></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0.xml" /><Relationship Id="rId1" Type="http://schemas.openxmlformats.org/officeDocument/2006/relationships/slideLayout" Target="../slideLayouts/slideLayout6.xml" /></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31.xml" /><Relationship Id="rId7" Type="http://schemas.openxmlformats.org/officeDocument/2006/relationships/image" Target="../media/image17.png" /><Relationship Id="rId2" Type="http://schemas.openxmlformats.org/officeDocument/2006/relationships/slideLayout" Target="../slideLayouts/slideLayout7.xml" /><Relationship Id="rId1" Type="http://schemas.openxmlformats.org/officeDocument/2006/relationships/vmlDrawing" Target="../drawings/vmlDrawing1.vml" /><Relationship Id="rId6" Type="http://schemas.openxmlformats.org/officeDocument/2006/relationships/oleObject" Target="file:///C:/Users/vivvan/Downloads/%3f%3f%3f" TargetMode="External" /><Relationship Id="rId5" Type="http://schemas.openxmlformats.org/officeDocument/2006/relationships/image" Target="../media/image19.jpeg" /><Relationship Id="rId4" Type="http://schemas.openxmlformats.org/officeDocument/2006/relationships/image" Target="../media/image18.png"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50.xml.rels><?xml version="1.0" encoding="UTF-8" standalone="yes"?>
<Relationships xmlns="http://schemas.openxmlformats.org/package/2006/relationships"><Relationship Id="rId3" Type="http://schemas.openxmlformats.org/officeDocument/2006/relationships/image" Target="../media/image20.png" /><Relationship Id="rId2" Type="http://schemas.openxmlformats.org/officeDocument/2006/relationships/notesSlide" Target="../notesSlides/notesSlide32.xml" /><Relationship Id="rId1" Type="http://schemas.openxmlformats.org/officeDocument/2006/relationships/slideLayout" Target="../slideLayouts/slideLayout7.xml" /></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52.xml.rels><?xml version="1.0" encoding="UTF-8" standalone="yes"?>
<Relationships xmlns="http://schemas.openxmlformats.org/package/2006/relationships"><Relationship Id="rId2" Type="http://schemas.openxmlformats.org/officeDocument/2006/relationships/image" Target="../media/image21.emf" /><Relationship Id="rId1" Type="http://schemas.openxmlformats.org/officeDocument/2006/relationships/slideLayout" Target="../slideLayouts/slideLayout2.xml" /></Relationships>
</file>

<file path=ppt/slides/_rels/slide53.xml.rels><?xml version="1.0" encoding="UTF-8" standalone="yes"?>
<Relationships xmlns="http://schemas.openxmlformats.org/package/2006/relationships"><Relationship Id="rId2" Type="http://schemas.openxmlformats.org/officeDocument/2006/relationships/image" Target="../media/image22.emf" /><Relationship Id="rId1" Type="http://schemas.openxmlformats.org/officeDocument/2006/relationships/slideLayout" Target="../slideLayouts/slideLayout2.xml" /></Relationships>
</file>

<file path=ppt/slides/_rels/slide54.xml.rels><?xml version="1.0" encoding="UTF-8" standalone="yes"?>
<Relationships xmlns="http://schemas.openxmlformats.org/package/2006/relationships"><Relationship Id="rId2" Type="http://schemas.openxmlformats.org/officeDocument/2006/relationships/image" Target="../media/image23.emf" /><Relationship Id="rId1" Type="http://schemas.openxmlformats.org/officeDocument/2006/relationships/slideLayout" Target="../slideLayouts/slideLayout2.xml" /></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notesSlide" Target="../notesSlides/notesSlide4.xml" /><Relationship Id="rId1" Type="http://schemas.openxmlformats.org/officeDocument/2006/relationships/slideLayout" Target="../slideLayouts/slideLayout7.xml" /></Relationships>
</file>

<file path=ppt/slides/_rels/slide8.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notesSlide" Target="../notesSlides/notesSlide5.xml" /><Relationship Id="rId1" Type="http://schemas.openxmlformats.org/officeDocument/2006/relationships/slideLayout" Target="../slideLayouts/slideLayout7.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31AD1-524B-469D-A76B-C1493F442C94}"/>
              </a:ext>
            </a:extLst>
          </p:cNvPr>
          <p:cNvSpPr>
            <a:spLocks noGrp="1"/>
          </p:cNvSpPr>
          <p:nvPr>
            <p:ph type="ctrTitle"/>
          </p:nvPr>
        </p:nvSpPr>
        <p:spPr/>
        <p:txBody>
          <a:bodyPr/>
          <a:lstStyle/>
          <a:p>
            <a:r>
              <a:rPr lang="en-US" dirty="0"/>
              <a:t>Threads</a:t>
            </a:r>
          </a:p>
        </p:txBody>
      </p:sp>
      <p:sp>
        <p:nvSpPr>
          <p:cNvPr id="3" name="Subtitle 2">
            <a:extLst>
              <a:ext uri="{FF2B5EF4-FFF2-40B4-BE49-F238E27FC236}">
                <a16:creationId xmlns:a16="http://schemas.microsoft.com/office/drawing/2014/main" id="{48E5FF8F-C66C-49EB-A456-FCFE49CBB299}"/>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5424010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2">
            <a:extLst>
              <a:ext uri="{FF2B5EF4-FFF2-40B4-BE49-F238E27FC236}">
                <a16:creationId xmlns:a16="http://schemas.microsoft.com/office/drawing/2014/main" id="{02FD7A9C-E986-4829-A000-57C3ED1F266A}"/>
              </a:ext>
            </a:extLst>
          </p:cNvPr>
          <p:cNvSpPr>
            <a:spLocks noGrp="1" noChangeArrowheads="1"/>
          </p:cNvSpPr>
          <p:nvPr>
            <p:ph type="title"/>
          </p:nvPr>
        </p:nvSpPr>
        <p:spPr>
          <a:xfrm>
            <a:off x="2543175" y="647873"/>
            <a:ext cx="8229600" cy="576262"/>
          </a:xfrm>
        </p:spPr>
        <p:txBody>
          <a:bodyPr>
            <a:normAutofit fontScale="90000"/>
          </a:bodyPr>
          <a:lstStyle/>
          <a:p>
            <a:pPr algn="ctr" eaLnBrk="1" hangingPunct="1"/>
            <a:r>
              <a:rPr lang="en-US" altLang="en-US" b="1" dirty="0"/>
              <a:t>Single and Multithreaded Processes</a:t>
            </a:r>
          </a:p>
        </p:txBody>
      </p:sp>
      <p:pic>
        <p:nvPicPr>
          <p:cNvPr id="12290" name="Picture 1">
            <a:extLst>
              <a:ext uri="{FF2B5EF4-FFF2-40B4-BE49-F238E27FC236}">
                <a16:creationId xmlns:a16="http://schemas.microsoft.com/office/drawing/2014/main" id="{EF8F26D3-2613-4CA5-80A3-47CA8B3DDB0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282825" y="1640508"/>
            <a:ext cx="7626350" cy="428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C64E0-A6AD-49BC-8B5D-6DDEFABBE769}"/>
              </a:ext>
            </a:extLst>
          </p:cNvPr>
          <p:cNvSpPr>
            <a:spLocks noGrp="1"/>
          </p:cNvSpPr>
          <p:nvPr>
            <p:ph type="title"/>
          </p:nvPr>
        </p:nvSpPr>
        <p:spPr>
          <a:xfrm>
            <a:off x="2133600" y="533400"/>
            <a:ext cx="7824788" cy="992188"/>
          </a:xfrm>
        </p:spPr>
        <p:txBody>
          <a:bodyPr>
            <a:normAutofit fontScale="90000"/>
          </a:bodyPr>
          <a:lstStyle/>
          <a:p>
            <a:pPr algn="ctr">
              <a:defRPr/>
            </a:pPr>
            <a:r>
              <a:rPr lang="en-US" sz="6600" dirty="0">
                <a:solidFill>
                  <a:schemeClr val="accent1">
                    <a:lumMod val="75000"/>
                  </a:schemeClr>
                </a:solidFill>
              </a:rPr>
              <a:t>Processes</a:t>
            </a:r>
          </a:p>
        </p:txBody>
      </p:sp>
      <p:sp>
        <p:nvSpPr>
          <p:cNvPr id="3" name="Content Placeholder 2">
            <a:extLst>
              <a:ext uri="{FF2B5EF4-FFF2-40B4-BE49-F238E27FC236}">
                <a16:creationId xmlns:a16="http://schemas.microsoft.com/office/drawing/2014/main" id="{0BD50B8E-C419-4EE0-BAB0-74DF0323C8A7}"/>
              </a:ext>
            </a:extLst>
          </p:cNvPr>
          <p:cNvSpPr>
            <a:spLocks noGrp="1"/>
          </p:cNvSpPr>
          <p:nvPr>
            <p:ph sz="half" idx="1"/>
          </p:nvPr>
        </p:nvSpPr>
        <p:spPr>
          <a:xfrm>
            <a:off x="1928191" y="1709530"/>
            <a:ext cx="8435009" cy="4843670"/>
          </a:xfrm>
        </p:spPr>
        <p:txBody>
          <a:bodyPr>
            <a:normAutofit/>
          </a:bodyPr>
          <a:lstStyle/>
          <a:p>
            <a:pPr eaLnBrk="1" hangingPunct="1">
              <a:buSzPct val="155000"/>
              <a:buFont typeface="Wingdings" panose="05000000000000000000" pitchFamily="2" charset="2"/>
              <a:buChar char="§"/>
              <a:defRPr/>
            </a:pPr>
            <a:r>
              <a:rPr lang="en-US" sz="2800" dirty="0">
                <a:solidFill>
                  <a:schemeClr val="tx1"/>
                </a:solidFill>
              </a:rPr>
              <a:t>In a multithreaded environment the process is the unit that owns resources and the unit of protection.</a:t>
            </a:r>
          </a:p>
          <a:p>
            <a:pPr lvl="1" eaLnBrk="1" hangingPunct="1">
              <a:buSzPct val="155000"/>
              <a:buFont typeface="Wingdings" panose="05000000000000000000" pitchFamily="2" charset="2"/>
              <a:buChar char="§"/>
              <a:defRPr/>
            </a:pPr>
            <a:r>
              <a:rPr lang="en-US" sz="2800" dirty="0">
                <a:solidFill>
                  <a:schemeClr val="tx1"/>
                </a:solidFill>
              </a:rPr>
              <a:t>i.e., the OS provides protection at the process level</a:t>
            </a:r>
          </a:p>
          <a:p>
            <a:pPr eaLnBrk="1" hangingPunct="1">
              <a:buSzPct val="155000"/>
              <a:buFont typeface="Wingdings" panose="05000000000000000000" pitchFamily="2" charset="2"/>
              <a:buChar char="§"/>
              <a:defRPr/>
            </a:pPr>
            <a:r>
              <a:rPr lang="en-US" sz="2800" dirty="0">
                <a:solidFill>
                  <a:schemeClr val="tx1"/>
                </a:solidFill>
              </a:rPr>
              <a:t>Processes have</a:t>
            </a:r>
          </a:p>
          <a:p>
            <a:pPr lvl="1" eaLnBrk="1" hangingPunct="1">
              <a:buSzPct val="155000"/>
              <a:buFont typeface="Wingdings" panose="05000000000000000000" pitchFamily="2" charset="2"/>
              <a:buChar char="§"/>
              <a:defRPr/>
            </a:pPr>
            <a:r>
              <a:rPr lang="en-US" sz="2800" dirty="0">
                <a:solidFill>
                  <a:schemeClr val="tx1"/>
                </a:solidFill>
              </a:rPr>
              <a:t>A virtual address space that holds the process image</a:t>
            </a:r>
          </a:p>
          <a:p>
            <a:pPr lvl="1" eaLnBrk="1" hangingPunct="1">
              <a:buSzPct val="155000"/>
              <a:buFont typeface="Wingdings" panose="05000000000000000000" pitchFamily="2" charset="2"/>
              <a:buChar char="§"/>
              <a:defRPr/>
            </a:pPr>
            <a:r>
              <a:rPr lang="en-US" sz="2800" dirty="0">
                <a:solidFill>
                  <a:schemeClr val="tx1"/>
                </a:solidFill>
              </a:rPr>
              <a:t>Protected access to </a:t>
            </a:r>
          </a:p>
          <a:p>
            <a:pPr marL="1309688" lvl="1" indent="-396875">
              <a:lnSpc>
                <a:spcPct val="60000"/>
              </a:lnSpc>
              <a:buSzPct val="90000"/>
              <a:buFont typeface="Wingdings" panose="05000000000000000000" pitchFamily="2" charset="2"/>
              <a:buChar char="Ø"/>
              <a:defRPr/>
            </a:pPr>
            <a:r>
              <a:rPr lang="en-US" sz="2800" dirty="0">
                <a:solidFill>
                  <a:schemeClr val="tx1"/>
                </a:solidFill>
              </a:rPr>
              <a:t>processors</a:t>
            </a:r>
          </a:p>
          <a:p>
            <a:pPr marL="1309688" lvl="1" indent="-396875">
              <a:lnSpc>
                <a:spcPct val="60000"/>
              </a:lnSpc>
              <a:buSzPct val="90000"/>
              <a:buFont typeface="Wingdings" panose="05000000000000000000" pitchFamily="2" charset="2"/>
              <a:buChar char="Ø"/>
              <a:defRPr/>
            </a:pPr>
            <a:r>
              <a:rPr lang="en-US" sz="2800" dirty="0">
                <a:solidFill>
                  <a:schemeClr val="tx1"/>
                </a:solidFill>
              </a:rPr>
              <a:t>other processes </a:t>
            </a:r>
          </a:p>
          <a:p>
            <a:pPr marL="1309688" lvl="1" indent="-396875">
              <a:lnSpc>
                <a:spcPct val="60000"/>
              </a:lnSpc>
              <a:buSzPct val="90000"/>
              <a:buFont typeface="Wingdings" panose="05000000000000000000" pitchFamily="2" charset="2"/>
              <a:buChar char="Ø"/>
              <a:defRPr/>
            </a:pPr>
            <a:r>
              <a:rPr lang="en-US" sz="2800" dirty="0">
                <a:solidFill>
                  <a:schemeClr val="tx1"/>
                </a:solidFill>
              </a:rPr>
              <a:t>files</a:t>
            </a:r>
          </a:p>
          <a:p>
            <a:pPr marL="1309688" lvl="1" indent="-396875">
              <a:lnSpc>
                <a:spcPct val="60000"/>
              </a:lnSpc>
              <a:buSzPct val="90000"/>
              <a:buFont typeface="Wingdings" panose="05000000000000000000" pitchFamily="2" charset="2"/>
              <a:buChar char="Ø"/>
              <a:defRPr/>
            </a:pPr>
            <a:r>
              <a:rPr lang="en-US" sz="2800" dirty="0">
                <a:solidFill>
                  <a:schemeClr val="tx1"/>
                </a:solidFill>
              </a:rPr>
              <a:t>I/O resources</a:t>
            </a:r>
          </a:p>
          <a:p>
            <a:pPr eaLnBrk="1" hangingPunct="1">
              <a:defRPr/>
            </a:pPr>
            <a:endParaRPr lang="en-US" dirty="0"/>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accel="50000" decel="50000" fill="hold" grpId="0" nodeType="afterEffect">
                                  <p:stCondLst>
                                    <p:cond delay="1000"/>
                                  </p:stCondLst>
                                  <p:childTnLst>
                                    <p:set>
                                      <p:cBhvr>
                                        <p:cTn id="6" dur="1" fill="hold">
                                          <p:stCondLst>
                                            <p:cond delay="0"/>
                                          </p:stCondLst>
                                        </p:cTn>
                                        <p:tgtEl>
                                          <p:spTgt spid="3">
                                            <p:txEl>
                                              <p:pRg st="4" end="4"/>
                                            </p:txEl>
                                          </p:spTgt>
                                        </p:tgtEl>
                                        <p:attrNameLst>
                                          <p:attrName>style.visibility</p:attrName>
                                        </p:attrNameLst>
                                      </p:cBhvr>
                                      <p:to>
                                        <p:strVal val="visible"/>
                                      </p:to>
                                    </p:set>
                                    <p:anim calcmode="lin" valueType="num">
                                      <p:cBhvr additive="base">
                                        <p:cTn id="7" dur="5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1500"/>
                            </p:stCondLst>
                            <p:childTnLst>
                              <p:par>
                                <p:cTn id="10" presetID="1" presetClass="entr" presetSubtype="0" fill="hold" grpId="1" nodeType="afterEffect">
                                  <p:stCondLst>
                                    <p:cond delay="500"/>
                                  </p:stCondLst>
                                  <p:childTnLst>
                                    <p:set>
                                      <p:cBhvr>
                                        <p:cTn id="11" dur="1" fill="hold">
                                          <p:stCondLst>
                                            <p:cond delay="0"/>
                                          </p:stCondLst>
                                        </p:cTn>
                                        <p:tgtEl>
                                          <p:spTgt spid="3">
                                            <p:txEl>
                                              <p:pRg st="5" end="5"/>
                                            </p:txEl>
                                          </p:spTgt>
                                        </p:tgtEl>
                                        <p:attrNameLst>
                                          <p:attrName>style.visibility</p:attrName>
                                        </p:attrNameLst>
                                      </p:cBhvr>
                                      <p:to>
                                        <p:strVal val="visible"/>
                                      </p:to>
                                    </p:set>
                                  </p:childTnLst>
                                </p:cTn>
                              </p:par>
                              <p:par>
                                <p:cTn id="12" presetID="1" presetClass="entr" presetSubtype="0" fill="hold" grpId="1" nodeType="withEffect">
                                  <p:stCondLst>
                                    <p:cond delay="500"/>
                                  </p:stCondLst>
                                  <p:childTnLst>
                                    <p:set>
                                      <p:cBhvr>
                                        <p:cTn id="13" dur="1" fill="hold">
                                          <p:stCondLst>
                                            <p:cond delay="0"/>
                                          </p:stCondLst>
                                        </p:cTn>
                                        <p:tgtEl>
                                          <p:spTgt spid="3">
                                            <p:txEl>
                                              <p:pRg st="6" end="6"/>
                                            </p:txEl>
                                          </p:spTgt>
                                        </p:tgtEl>
                                        <p:attrNameLst>
                                          <p:attrName>style.visibility</p:attrName>
                                        </p:attrNameLst>
                                      </p:cBhvr>
                                      <p:to>
                                        <p:strVal val="visible"/>
                                      </p:to>
                                    </p:set>
                                  </p:childTnLst>
                                </p:cTn>
                              </p:par>
                              <p:par>
                                <p:cTn id="14" presetID="1" presetClass="entr" presetSubtype="0" fill="hold" grpId="1" nodeType="withEffect">
                                  <p:stCondLst>
                                    <p:cond delay="500"/>
                                  </p:stCondLst>
                                  <p:childTnLst>
                                    <p:set>
                                      <p:cBhvr>
                                        <p:cTn id="15" dur="1" fill="hold">
                                          <p:stCondLst>
                                            <p:cond delay="0"/>
                                          </p:stCondLst>
                                        </p:cTn>
                                        <p:tgtEl>
                                          <p:spTgt spid="3">
                                            <p:txEl>
                                              <p:pRg st="7" end="7"/>
                                            </p:txEl>
                                          </p:spTgt>
                                        </p:tgtEl>
                                        <p:attrNameLst>
                                          <p:attrName>style.visibility</p:attrName>
                                        </p:attrNameLst>
                                      </p:cBhvr>
                                      <p:to>
                                        <p:strVal val="visible"/>
                                      </p:to>
                                    </p:set>
                                  </p:childTnLst>
                                </p:cTn>
                              </p:par>
                              <p:par>
                                <p:cTn id="16" presetID="1" presetClass="entr" presetSubtype="0" fill="hold" grpId="1" nodeType="withEffect">
                                  <p:stCondLst>
                                    <p:cond delay="500"/>
                                  </p:stCondLst>
                                  <p:childTnLst>
                                    <p:set>
                                      <p:cBhvr>
                                        <p:cTn id="17"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B0E32C-F36E-4E31-B09B-5F44C4FC51A4}"/>
              </a:ext>
            </a:extLst>
          </p:cNvPr>
          <p:cNvSpPr>
            <a:spLocks noGrp="1"/>
          </p:cNvSpPr>
          <p:nvPr>
            <p:ph type="title"/>
          </p:nvPr>
        </p:nvSpPr>
        <p:spPr>
          <a:xfrm>
            <a:off x="2209800" y="533400"/>
            <a:ext cx="7824788" cy="1322388"/>
          </a:xfrm>
        </p:spPr>
        <p:txBody>
          <a:bodyPr/>
          <a:lstStyle/>
          <a:p>
            <a:pPr>
              <a:defRPr/>
            </a:pPr>
            <a:r>
              <a:rPr lang="en-US" b="1" dirty="0">
                <a:solidFill>
                  <a:schemeClr val="accent1">
                    <a:lumMod val="50000"/>
                  </a:schemeClr>
                </a:solidFill>
              </a:rPr>
              <a:t>One or More Threads </a:t>
            </a:r>
            <a:br>
              <a:rPr lang="en-US" b="1" dirty="0">
                <a:solidFill>
                  <a:schemeClr val="accent1">
                    <a:lumMod val="50000"/>
                  </a:schemeClr>
                </a:solidFill>
              </a:rPr>
            </a:br>
            <a:r>
              <a:rPr lang="en-US" b="1" dirty="0">
                <a:solidFill>
                  <a:schemeClr val="accent1">
                    <a:lumMod val="50000"/>
                  </a:schemeClr>
                </a:solidFill>
              </a:rPr>
              <a:t>in a Process</a:t>
            </a:r>
          </a:p>
        </p:txBody>
      </p:sp>
      <p:graphicFrame>
        <p:nvGraphicFramePr>
          <p:cNvPr id="4" name="Content Placeholder 3">
            <a:extLst>
              <a:ext uri="{FF2B5EF4-FFF2-40B4-BE49-F238E27FC236}">
                <a16:creationId xmlns:a16="http://schemas.microsoft.com/office/drawing/2014/main" id="{73E0F170-14C3-4AE2-A259-9996108C2884}"/>
              </a:ext>
            </a:extLst>
          </p:cNvPr>
          <p:cNvGraphicFramePr>
            <a:graphicFrameLocks noGrp="1"/>
          </p:cNvGraphicFramePr>
          <p:nvPr>
            <p:ph idx="4294967295"/>
          </p:nvPr>
        </p:nvGraphicFramePr>
        <p:xfrm>
          <a:off x="2286000" y="2438400"/>
          <a:ext cx="7696200" cy="4114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8EBC91-CF55-40E7-8AAF-D6F9BF975B25}"/>
              </a:ext>
            </a:extLst>
          </p:cNvPr>
          <p:cNvSpPr>
            <a:spLocks noGrp="1"/>
          </p:cNvSpPr>
          <p:nvPr>
            <p:ph type="title" idx="4294967295"/>
          </p:nvPr>
        </p:nvSpPr>
        <p:spPr>
          <a:xfrm>
            <a:off x="990600" y="275600"/>
            <a:ext cx="8382000" cy="902814"/>
          </a:xfrm>
        </p:spPr>
        <p:txBody>
          <a:bodyPr/>
          <a:lstStyle/>
          <a:p>
            <a:pPr>
              <a:defRPr/>
            </a:pPr>
            <a:r>
              <a:rPr lang="en-NZ" b="1" dirty="0">
                <a:solidFill>
                  <a:schemeClr val="accent1">
                    <a:lumMod val="50000"/>
                  </a:schemeClr>
                </a:solidFill>
              </a:rPr>
              <a:t>Threads vs. Processes </a:t>
            </a:r>
            <a:endParaRPr lang="en-US" b="1" dirty="0">
              <a:solidFill>
                <a:schemeClr val="accent1">
                  <a:lumMod val="50000"/>
                </a:schemeClr>
              </a:solidFill>
            </a:endParaRPr>
          </a:p>
        </p:txBody>
      </p:sp>
      <p:pic>
        <p:nvPicPr>
          <p:cNvPr id="28675" name="Content Placeholder 3">
            <a:extLst>
              <a:ext uri="{FF2B5EF4-FFF2-40B4-BE49-F238E27FC236}">
                <a16:creationId xmlns:a16="http://schemas.microsoft.com/office/drawing/2014/main" id="{83406933-D2E6-41BA-88FA-90C1AB98F8EA}"/>
              </a:ext>
            </a:extLst>
          </p:cNvPr>
          <p:cNvPicPr>
            <a:picLocks noGrp="1" noChangeAspect="1" noChangeArrowheads="1"/>
          </p:cNvPicPr>
          <p:nvPr>
            <p:ph idx="4294967295"/>
          </p:nvPr>
        </p:nvPicPr>
        <p:blipFill>
          <a:blip r:embed="rId3">
            <a:extLst>
              <a:ext uri="{28A0092B-C50C-407E-A947-70E740481C1C}">
                <a14:useLocalDpi xmlns:a14="http://schemas.microsoft.com/office/drawing/2010/main" val="0"/>
              </a:ext>
            </a:extLst>
          </a:blip>
          <a:srcRect/>
          <a:stretch>
            <a:fillRect/>
          </a:stretch>
        </p:blipFill>
        <p:spPr>
          <a:xfrm>
            <a:off x="990599" y="914400"/>
            <a:ext cx="9510811" cy="5668000"/>
          </a:xfrm>
        </p:spPr>
      </p:pic>
    </p:spTree>
  </p:cSld>
  <p:clrMapOvr>
    <a:masterClrMapping/>
  </p:clrMapOvr>
  <p:transition spd="slow">
    <p:dissolv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a:extLst>
              <a:ext uri="{FF2B5EF4-FFF2-40B4-BE49-F238E27FC236}">
                <a16:creationId xmlns:a16="http://schemas.microsoft.com/office/drawing/2014/main" id="{6423FE3E-1026-4853-9AAB-74D7745C4ABB}"/>
              </a:ext>
            </a:extLst>
          </p:cNvPr>
          <p:cNvSpPr>
            <a:spLocks noGrp="1" noChangeArrowheads="1"/>
          </p:cNvSpPr>
          <p:nvPr>
            <p:ph type="title"/>
          </p:nvPr>
        </p:nvSpPr>
        <p:spPr>
          <a:xfrm>
            <a:off x="2386013" y="415925"/>
            <a:ext cx="6951662" cy="312738"/>
          </a:xfrm>
        </p:spPr>
        <p:txBody>
          <a:bodyPr>
            <a:normAutofit fontScale="90000"/>
          </a:bodyPr>
          <a:lstStyle/>
          <a:p>
            <a:pPr algn="ctr" eaLnBrk="1" hangingPunct="1"/>
            <a:r>
              <a:rPr lang="en-US" altLang="en-US" b="1" dirty="0"/>
              <a:t>Benefits of Multithreading</a:t>
            </a:r>
          </a:p>
        </p:txBody>
      </p:sp>
      <p:sp>
        <p:nvSpPr>
          <p:cNvPr id="16386" name="Rectangle 3">
            <a:extLst>
              <a:ext uri="{FF2B5EF4-FFF2-40B4-BE49-F238E27FC236}">
                <a16:creationId xmlns:a16="http://schemas.microsoft.com/office/drawing/2014/main" id="{5A35E6A2-4FFE-417A-8497-C7134F294C33}"/>
              </a:ext>
            </a:extLst>
          </p:cNvPr>
          <p:cNvSpPr>
            <a:spLocks noGrp="1" noChangeArrowheads="1"/>
          </p:cNvSpPr>
          <p:nvPr>
            <p:ph type="body" idx="1"/>
          </p:nvPr>
        </p:nvSpPr>
        <p:spPr>
          <a:xfrm>
            <a:off x="1345096" y="1213611"/>
            <a:ext cx="9501808" cy="4928772"/>
          </a:xfrm>
        </p:spPr>
        <p:txBody>
          <a:bodyPr>
            <a:normAutofit fontScale="92500" lnSpcReduction="20000"/>
          </a:bodyPr>
          <a:lstStyle/>
          <a:p>
            <a:pPr algn="just"/>
            <a:r>
              <a:rPr lang="en-US" altLang="en-US" sz="2800" b="1" dirty="0">
                <a:solidFill>
                  <a:schemeClr val="tx1"/>
                </a:solidFill>
              </a:rPr>
              <a:t>Responsiveness – </a:t>
            </a:r>
            <a:r>
              <a:rPr lang="en-US" altLang="en-US" sz="2800" dirty="0">
                <a:solidFill>
                  <a:schemeClr val="tx1"/>
                </a:solidFill>
              </a:rPr>
              <a:t>may allow continued execution if part of process is blocked, especially important for user interfaces</a:t>
            </a:r>
          </a:p>
          <a:p>
            <a:pPr algn="just"/>
            <a:endParaRPr lang="en-US" altLang="en-US" sz="2800" dirty="0">
              <a:solidFill>
                <a:schemeClr val="tx1"/>
              </a:solidFill>
            </a:endParaRPr>
          </a:p>
          <a:p>
            <a:pPr algn="just"/>
            <a:r>
              <a:rPr lang="en-US" altLang="en-US" sz="2800" b="1" dirty="0">
                <a:solidFill>
                  <a:schemeClr val="tx1"/>
                </a:solidFill>
              </a:rPr>
              <a:t>Resource Sharing – </a:t>
            </a:r>
            <a:r>
              <a:rPr lang="en-US" altLang="en-US" sz="2800" dirty="0">
                <a:solidFill>
                  <a:schemeClr val="tx1"/>
                </a:solidFill>
              </a:rPr>
              <a:t>threads share resources of process, easier than shared memory or message passing</a:t>
            </a:r>
          </a:p>
          <a:p>
            <a:pPr algn="just"/>
            <a:endParaRPr lang="en-US" altLang="en-US" sz="2800" dirty="0">
              <a:solidFill>
                <a:schemeClr val="tx1"/>
              </a:solidFill>
            </a:endParaRPr>
          </a:p>
          <a:p>
            <a:pPr algn="just"/>
            <a:r>
              <a:rPr lang="en-US" altLang="en-US" sz="2800" b="1" dirty="0">
                <a:solidFill>
                  <a:schemeClr val="tx1"/>
                </a:solidFill>
              </a:rPr>
              <a:t>Economy – </a:t>
            </a:r>
            <a:r>
              <a:rPr lang="en-US" altLang="en-US" sz="2800" dirty="0">
                <a:solidFill>
                  <a:schemeClr val="tx1"/>
                </a:solidFill>
              </a:rPr>
              <a:t>cheaper than process creation, thread switching lower overhead than context switching</a:t>
            </a:r>
          </a:p>
          <a:p>
            <a:pPr algn="just"/>
            <a:endParaRPr lang="en-US" altLang="en-US" sz="2800" dirty="0">
              <a:solidFill>
                <a:schemeClr val="tx1"/>
              </a:solidFill>
            </a:endParaRPr>
          </a:p>
          <a:p>
            <a:pPr algn="just"/>
            <a:r>
              <a:rPr lang="en-US" altLang="en-US" sz="2800" b="1" dirty="0">
                <a:solidFill>
                  <a:schemeClr val="tx1"/>
                </a:solidFill>
              </a:rPr>
              <a:t>Scalability – </a:t>
            </a:r>
            <a:r>
              <a:rPr lang="en-US" altLang="en-US" sz="2800" dirty="0">
                <a:solidFill>
                  <a:schemeClr val="tx1"/>
                </a:solidFill>
              </a:rPr>
              <a:t>process can take advantage of multicore architectures</a:t>
            </a:r>
            <a:br>
              <a:rPr lang="en-US" altLang="en-US" sz="2800" dirty="0">
                <a:solidFill>
                  <a:schemeClr val="tx1"/>
                </a:solidFill>
              </a:rPr>
            </a:br>
            <a:endParaRPr lang="en-US" altLang="en-US" sz="2800" dirty="0">
              <a:solidFill>
                <a:schemeClr val="tx1"/>
              </a:solidFill>
            </a:endParaRPr>
          </a:p>
          <a:p>
            <a:pPr algn="just"/>
            <a:endParaRPr lang="en-US" altLang="en-US" sz="2800" b="1" dirty="0">
              <a:solidFill>
                <a:schemeClr val="tx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A2731-1B94-48D0-912C-01C2B1502955}"/>
              </a:ext>
            </a:extLst>
          </p:cNvPr>
          <p:cNvSpPr>
            <a:spLocks noGrp="1"/>
          </p:cNvSpPr>
          <p:nvPr>
            <p:ph type="title"/>
          </p:nvPr>
        </p:nvSpPr>
        <p:spPr>
          <a:xfrm>
            <a:off x="2286000" y="533400"/>
            <a:ext cx="7824788" cy="992188"/>
          </a:xfrm>
        </p:spPr>
        <p:txBody>
          <a:bodyPr>
            <a:normAutofit/>
          </a:bodyPr>
          <a:lstStyle/>
          <a:p>
            <a:pPr>
              <a:defRPr/>
            </a:pPr>
            <a:r>
              <a:rPr lang="en-US" b="1" dirty="0">
                <a:solidFill>
                  <a:schemeClr val="accent1">
                    <a:lumMod val="50000"/>
                  </a:schemeClr>
                </a:solidFill>
              </a:rPr>
              <a:t>Benefits of Threads</a:t>
            </a:r>
          </a:p>
        </p:txBody>
      </p:sp>
      <p:graphicFrame>
        <p:nvGraphicFramePr>
          <p:cNvPr id="4" name="Content Placeholder 3">
            <a:extLst>
              <a:ext uri="{FF2B5EF4-FFF2-40B4-BE49-F238E27FC236}">
                <a16:creationId xmlns:a16="http://schemas.microsoft.com/office/drawing/2014/main" id="{0D35EBC9-F92C-4D52-A315-05A369329A2B}"/>
              </a:ext>
            </a:extLst>
          </p:cNvPr>
          <p:cNvGraphicFramePr>
            <a:graphicFrameLocks noGrp="1"/>
          </p:cNvGraphicFramePr>
          <p:nvPr>
            <p:ph idx="4294967295"/>
            <p:extLst>
              <p:ext uri="{D42A27DB-BD31-4B8C-83A1-F6EECF244321}">
                <p14:modId xmlns:p14="http://schemas.microsoft.com/office/powerpoint/2010/main" val="443369517"/>
              </p:ext>
            </p:extLst>
          </p:nvPr>
        </p:nvGraphicFramePr>
        <p:xfrm>
          <a:off x="1967948" y="2087216"/>
          <a:ext cx="8395252" cy="45421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Rectangle 2">
            <a:extLst>
              <a:ext uri="{FF2B5EF4-FFF2-40B4-BE49-F238E27FC236}">
                <a16:creationId xmlns:a16="http://schemas.microsoft.com/office/drawing/2014/main" id="{C9BFDB92-DDCE-4810-9FEE-7B1C8FCCD1F4}"/>
              </a:ext>
            </a:extLst>
          </p:cNvPr>
          <p:cNvSpPr/>
          <p:nvPr/>
        </p:nvSpPr>
        <p:spPr>
          <a:xfrm>
            <a:off x="1073426" y="1764050"/>
            <a:ext cx="9150626" cy="461665"/>
          </a:xfrm>
          <a:prstGeom prst="rect">
            <a:avLst/>
          </a:prstGeom>
        </p:spPr>
        <p:txBody>
          <a:bodyPr wrap="square">
            <a:spAutoFit/>
          </a:bodyPr>
          <a:lstStyle/>
          <a:p>
            <a:pPr>
              <a:defRPr/>
            </a:pPr>
            <a:r>
              <a:rPr lang="en-US" altLang="en-US" sz="2400" dirty="0"/>
              <a:t>The key benefits of threads derive from the performance implications:</a:t>
            </a:r>
          </a:p>
        </p:txBody>
      </p:sp>
    </p:spTree>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52A5A-C721-48EA-A123-3B4DFD1C3486}"/>
              </a:ext>
            </a:extLst>
          </p:cNvPr>
          <p:cNvSpPr>
            <a:spLocks noGrp="1"/>
          </p:cNvSpPr>
          <p:nvPr>
            <p:ph type="title"/>
          </p:nvPr>
        </p:nvSpPr>
        <p:spPr>
          <a:xfrm>
            <a:off x="175845" y="375138"/>
            <a:ext cx="11148646" cy="1184031"/>
          </a:xfrm>
        </p:spPr>
        <p:txBody>
          <a:bodyPr>
            <a:normAutofit/>
          </a:bodyPr>
          <a:lstStyle/>
          <a:p>
            <a:pPr>
              <a:defRPr/>
            </a:pPr>
            <a:r>
              <a:rPr lang="en-US" b="1" dirty="0">
                <a:solidFill>
                  <a:schemeClr val="accent1">
                    <a:lumMod val="50000"/>
                  </a:schemeClr>
                </a:solidFill>
              </a:rPr>
              <a:t>Thread Use in a  Single-User System</a:t>
            </a:r>
          </a:p>
        </p:txBody>
      </p:sp>
      <p:sp>
        <p:nvSpPr>
          <p:cNvPr id="3" name="Content Placeholder 2">
            <a:extLst>
              <a:ext uri="{FF2B5EF4-FFF2-40B4-BE49-F238E27FC236}">
                <a16:creationId xmlns:a16="http://schemas.microsoft.com/office/drawing/2014/main" id="{92462F49-A5D3-4576-A00A-300486394585}"/>
              </a:ext>
            </a:extLst>
          </p:cNvPr>
          <p:cNvSpPr>
            <a:spLocks noGrp="1"/>
          </p:cNvSpPr>
          <p:nvPr>
            <p:ph sz="half" idx="1"/>
          </p:nvPr>
        </p:nvSpPr>
        <p:spPr>
          <a:xfrm>
            <a:off x="319453" y="1213338"/>
            <a:ext cx="11553093" cy="5269524"/>
          </a:xfrm>
        </p:spPr>
        <p:txBody>
          <a:bodyPr>
            <a:normAutofit/>
          </a:bodyPr>
          <a:lstStyle/>
          <a:p>
            <a:pPr eaLnBrk="1" hangingPunct="1"/>
            <a:r>
              <a:rPr lang="en-US" altLang="en-US" sz="3600" dirty="0"/>
              <a:t>Foreground and background work </a:t>
            </a:r>
            <a:r>
              <a:rPr lang="en-US" altLang="en-US" sz="1600" dirty="0"/>
              <a:t>For example, in a spreadsheet program: one thread could display menus and read user input, while another thread executes user commands and updates the spreadsheet. This arrangement often increases the perceived speed of the application by allowing the program to prompt for the next command before the previous command is complete.</a:t>
            </a:r>
          </a:p>
          <a:p>
            <a:pPr eaLnBrk="1" hangingPunct="1"/>
            <a:r>
              <a:rPr lang="en-US" altLang="en-US" sz="3600" dirty="0"/>
              <a:t>Asynchronous processing </a:t>
            </a:r>
            <a:r>
              <a:rPr lang="en-US" altLang="en-US" sz="1600" dirty="0"/>
              <a:t>Asynchronous elements in the program can be implemented as threads. For example, as a protection against power failure, one can design a word processor to write its random access memory (RAM) buffer to disk once every minute. A thread can be created whose sole job is periodic backup and that schedules itself directly with the OS; there is no need for fancy code in the main program to provide for time checks or to coordinate input and output.</a:t>
            </a:r>
          </a:p>
          <a:p>
            <a:pPr eaLnBrk="1" hangingPunct="1"/>
            <a:r>
              <a:rPr lang="en-US" altLang="en-US" sz="3600" dirty="0"/>
              <a:t>Speed of execution </a:t>
            </a:r>
            <a:r>
              <a:rPr lang="en-US" altLang="en-US" sz="1600" dirty="0"/>
              <a:t>A multithreaded process can compute one batch of data while reading the next batch from a device. On a multiprocessor system, multiple threads from the same process may be able to execute simultaneously. Thus, even though one thread may be blocked for an I/O operation to read in a batch of data, another thread may be executing.</a:t>
            </a:r>
          </a:p>
          <a:p>
            <a:pPr eaLnBrk="1" hangingPunct="1"/>
            <a:r>
              <a:rPr lang="en-US" altLang="en-US" sz="3600" dirty="0"/>
              <a:t>Modular program structure </a:t>
            </a:r>
            <a:r>
              <a:rPr lang="en-US" altLang="en-US" sz="1600" dirty="0"/>
              <a:t>Programs that involve a variety of activities or a variety of sources and destinations of input and output may be easier to design and implement using threads. </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3" accel="50000" decel="5000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1000" fill="hold"/>
                                        <p:tgtEl>
                                          <p:spTgt spid="3">
                                            <p:txEl>
                                              <p:pRg st="0" end="0"/>
                                            </p:txEl>
                                          </p:spTgt>
                                        </p:tgtEl>
                                        <p:attrNameLst>
                                          <p:attrName>ppt_x</p:attrName>
                                        </p:attrNameLst>
                                      </p:cBhvr>
                                      <p:tavLst>
                                        <p:tav tm="0">
                                          <p:val>
                                            <p:strVal val="1+#ppt_w/2"/>
                                          </p:val>
                                        </p:tav>
                                        <p:tav tm="100000">
                                          <p:val>
                                            <p:strVal val="#ppt_x"/>
                                          </p:val>
                                        </p:tav>
                                      </p:tavLst>
                                    </p:anim>
                                    <p:anim calcmode="lin" valueType="num">
                                      <p:cBhvr additive="base">
                                        <p:cTn id="8" dur="1000" fill="hold"/>
                                        <p:tgtEl>
                                          <p:spTgt spid="3">
                                            <p:txEl>
                                              <p:pRg st="0" end="0"/>
                                            </p:txEl>
                                          </p:spTgt>
                                        </p:tgtEl>
                                        <p:attrNameLst>
                                          <p:attrName>ppt_y</p:attrName>
                                        </p:attrNameLst>
                                      </p:cBhvr>
                                      <p:tavLst>
                                        <p:tav tm="0">
                                          <p:val>
                                            <p:strVal val="0-#ppt_h/2"/>
                                          </p:val>
                                        </p:tav>
                                        <p:tav tm="100000">
                                          <p:val>
                                            <p:strVal val="#ppt_y"/>
                                          </p:val>
                                        </p:tav>
                                      </p:tavLst>
                                    </p:anim>
                                  </p:childTnLst>
                                </p:cTn>
                              </p:par>
                              <p:par>
                                <p:cTn id="9" presetID="2" presetClass="entr" presetSubtype="6" accel="50000" decel="50000"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2000" fill="hold"/>
                                        <p:tgtEl>
                                          <p:spTgt spid="3">
                                            <p:txEl>
                                              <p:pRg st="1" end="1"/>
                                            </p:txEl>
                                          </p:spTgt>
                                        </p:tgtEl>
                                        <p:attrNameLst>
                                          <p:attrName>ppt_x</p:attrName>
                                        </p:attrNameLst>
                                      </p:cBhvr>
                                      <p:tavLst>
                                        <p:tav tm="0">
                                          <p:val>
                                            <p:strVal val="1+#ppt_w/2"/>
                                          </p:val>
                                        </p:tav>
                                        <p:tav tm="100000">
                                          <p:val>
                                            <p:strVal val="#ppt_x"/>
                                          </p:val>
                                        </p:tav>
                                      </p:tavLst>
                                    </p:anim>
                                    <p:anim calcmode="lin" valueType="num">
                                      <p:cBhvr additive="base">
                                        <p:cTn id="12" dur="20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9" accel="50000" decel="5000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30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16" dur="3000" fill="hold"/>
                                        <p:tgtEl>
                                          <p:spTgt spid="3">
                                            <p:txEl>
                                              <p:pRg st="2" end="2"/>
                                            </p:txEl>
                                          </p:spTgt>
                                        </p:tgtEl>
                                        <p:attrNameLst>
                                          <p:attrName>ppt_y</p:attrName>
                                        </p:attrNameLst>
                                      </p:cBhvr>
                                      <p:tavLst>
                                        <p:tav tm="0">
                                          <p:val>
                                            <p:strVal val="0-#ppt_h/2"/>
                                          </p:val>
                                        </p:tav>
                                        <p:tav tm="100000">
                                          <p:val>
                                            <p:strVal val="#ppt_y"/>
                                          </p:val>
                                        </p:tav>
                                      </p:tavLst>
                                    </p:anim>
                                  </p:childTnLst>
                                </p:cTn>
                              </p:par>
                              <p:par>
                                <p:cTn id="17" presetID="2" presetClass="entr" presetSubtype="12" accel="50000" decel="50000"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20" dur="50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6CA17-2892-4E61-B649-E1AE6DCFFA17}"/>
              </a:ext>
            </a:extLst>
          </p:cNvPr>
          <p:cNvSpPr>
            <a:spLocks noGrp="1"/>
          </p:cNvSpPr>
          <p:nvPr>
            <p:ph type="title"/>
          </p:nvPr>
        </p:nvSpPr>
        <p:spPr>
          <a:xfrm>
            <a:off x="2182813" y="456254"/>
            <a:ext cx="7824788" cy="1067747"/>
          </a:xfrm>
        </p:spPr>
        <p:txBody>
          <a:bodyPr>
            <a:normAutofit/>
          </a:bodyPr>
          <a:lstStyle/>
          <a:p>
            <a:pPr algn="ctr">
              <a:defRPr/>
            </a:pPr>
            <a:r>
              <a:rPr lang="en-US" b="1" dirty="0">
                <a:solidFill>
                  <a:schemeClr val="accent1">
                    <a:lumMod val="50000"/>
                  </a:schemeClr>
                </a:solidFill>
              </a:rPr>
              <a:t>Threads</a:t>
            </a:r>
          </a:p>
        </p:txBody>
      </p:sp>
      <p:graphicFrame>
        <p:nvGraphicFramePr>
          <p:cNvPr id="5" name="Content Placeholder 4">
            <a:extLst>
              <a:ext uri="{FF2B5EF4-FFF2-40B4-BE49-F238E27FC236}">
                <a16:creationId xmlns:a16="http://schemas.microsoft.com/office/drawing/2014/main" id="{76E36168-E0C7-424D-AA21-7A7D7D31E912}"/>
              </a:ext>
            </a:extLst>
          </p:cNvPr>
          <p:cNvGraphicFramePr>
            <a:graphicFrameLocks noGrp="1"/>
          </p:cNvGraphicFramePr>
          <p:nvPr>
            <p:ph sz="half" idx="4294967295"/>
            <p:extLst>
              <p:ext uri="{D42A27DB-BD31-4B8C-83A1-F6EECF244321}">
                <p14:modId xmlns:p14="http://schemas.microsoft.com/office/powerpoint/2010/main" val="4272092659"/>
              </p:ext>
            </p:extLst>
          </p:nvPr>
        </p:nvGraphicFramePr>
        <p:xfrm>
          <a:off x="808893" y="2705588"/>
          <a:ext cx="9198708" cy="18621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TextBox 6">
            <a:extLst>
              <a:ext uri="{FF2B5EF4-FFF2-40B4-BE49-F238E27FC236}">
                <a16:creationId xmlns:a16="http://schemas.microsoft.com/office/drawing/2014/main" id="{066E4733-8FF3-41C6-A4AC-EE2942B722A5}"/>
              </a:ext>
            </a:extLst>
          </p:cNvPr>
          <p:cNvSpPr txBox="1"/>
          <p:nvPr/>
        </p:nvSpPr>
        <p:spPr>
          <a:xfrm>
            <a:off x="1165226" y="1793875"/>
            <a:ext cx="8153400" cy="874713"/>
          </a:xfrm>
          <a:prstGeom prst="rect">
            <a:avLst/>
          </a:prstGeom>
          <a:noFill/>
        </p:spPr>
        <p:txBody>
          <a:bodyPr>
            <a:spAutoFit/>
          </a:bodyPr>
          <a:lstStyle/>
          <a:p>
            <a:pPr marL="282575" indent="-282575">
              <a:lnSpc>
                <a:spcPct val="90000"/>
              </a:lnSpc>
              <a:spcBef>
                <a:spcPts val="1800"/>
              </a:spcBef>
              <a:spcAft>
                <a:spcPct val="35000"/>
              </a:spcAft>
              <a:buClr>
                <a:schemeClr val="accent1"/>
              </a:buClr>
              <a:buSzPct val="75000"/>
              <a:buFont typeface="Wingdings" pitchFamily="2" charset="2"/>
              <a:buChar char="n"/>
              <a:defRPr/>
            </a:pPr>
            <a:r>
              <a:rPr lang="en-US" sz="2800" dirty="0">
                <a:solidFill>
                  <a:schemeClr val="tx1">
                    <a:lumMod val="85000"/>
                    <a:lumOff val="15000"/>
                  </a:schemeClr>
                </a:solidFill>
              </a:rPr>
              <a:t> In an OS that supports threads, scheduling and dispatching is done on a thread basis</a:t>
            </a:r>
          </a:p>
        </p:txBody>
      </p:sp>
      <p:sp>
        <p:nvSpPr>
          <p:cNvPr id="6" name="TextBox 5">
            <a:extLst>
              <a:ext uri="{FF2B5EF4-FFF2-40B4-BE49-F238E27FC236}">
                <a16:creationId xmlns:a16="http://schemas.microsoft.com/office/drawing/2014/main" id="{09900AC5-35F8-4B8C-BBE1-54C4F44E9279}"/>
              </a:ext>
            </a:extLst>
          </p:cNvPr>
          <p:cNvSpPr txBox="1"/>
          <p:nvPr/>
        </p:nvSpPr>
        <p:spPr>
          <a:xfrm>
            <a:off x="1165226" y="4604727"/>
            <a:ext cx="7620000" cy="2089150"/>
          </a:xfrm>
          <a:prstGeom prst="rect">
            <a:avLst/>
          </a:prstGeom>
          <a:noFill/>
        </p:spPr>
        <p:txBody>
          <a:bodyPr>
            <a:spAutoFit/>
          </a:bodyPr>
          <a:lstStyle/>
          <a:p>
            <a:pPr lvl="1" defTabSz="266700">
              <a:lnSpc>
                <a:spcPct val="90000"/>
              </a:lnSpc>
              <a:spcAft>
                <a:spcPct val="35000"/>
              </a:spcAft>
              <a:buClr>
                <a:schemeClr val="accent1"/>
              </a:buClr>
              <a:buSzPct val="76000"/>
              <a:buFont typeface="Wingdings" charset="2"/>
              <a:buChar char="u"/>
              <a:defRPr/>
            </a:pPr>
            <a:r>
              <a:rPr lang="en-US" sz="2600" dirty="0">
                <a:solidFill>
                  <a:schemeClr val="tx1">
                    <a:lumMod val="85000"/>
                    <a:lumOff val="15000"/>
                  </a:schemeClr>
                </a:solidFill>
              </a:rPr>
              <a:t>suspending a process involves suspending all threads of the process </a:t>
            </a:r>
          </a:p>
          <a:p>
            <a:pPr lvl="1" defTabSz="266700">
              <a:lnSpc>
                <a:spcPct val="90000"/>
              </a:lnSpc>
              <a:spcAft>
                <a:spcPct val="35000"/>
              </a:spcAft>
              <a:buClr>
                <a:schemeClr val="accent1"/>
              </a:buClr>
              <a:buSzPct val="76000"/>
              <a:buFont typeface="Wingdings" charset="2"/>
              <a:buChar char="u"/>
              <a:defRPr/>
            </a:pPr>
            <a:r>
              <a:rPr lang="en-US" sz="2600" dirty="0">
                <a:solidFill>
                  <a:schemeClr val="tx1">
                    <a:lumMod val="85000"/>
                    <a:lumOff val="15000"/>
                  </a:schemeClr>
                </a:solidFill>
              </a:rPr>
              <a:t>termination of a process terminates all threads within the process</a:t>
            </a:r>
          </a:p>
          <a:p>
            <a:pPr eaLnBrk="1" hangingPunct="1">
              <a:defRPr/>
            </a:pPr>
            <a:endParaRPr lang="en-US" dirty="0">
              <a:latin typeface="Arial" charset="0"/>
            </a:endParaRPr>
          </a:p>
        </p:txBody>
      </p:sp>
    </p:spTree>
  </p:cSld>
  <p:clrMapOvr>
    <a:masterClrMapping/>
  </p:clrMapOvr>
  <p:transition spd="med">
    <p:dissolv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712901-D6CE-4382-9573-37A859FE8D2D}"/>
              </a:ext>
            </a:extLst>
          </p:cNvPr>
          <p:cNvSpPr>
            <a:spLocks noGrp="1"/>
          </p:cNvSpPr>
          <p:nvPr>
            <p:ph type="title"/>
          </p:nvPr>
        </p:nvSpPr>
        <p:spPr>
          <a:xfrm>
            <a:off x="1981200" y="457201"/>
            <a:ext cx="7824788" cy="1143947"/>
          </a:xfrm>
        </p:spPr>
        <p:txBody>
          <a:bodyPr/>
          <a:lstStyle/>
          <a:p>
            <a:pPr algn="ctr">
              <a:defRPr/>
            </a:pPr>
            <a:r>
              <a:rPr lang="en-NZ" b="1" dirty="0">
                <a:solidFill>
                  <a:schemeClr val="accent1">
                    <a:lumMod val="50000"/>
                  </a:schemeClr>
                </a:solidFill>
              </a:rPr>
              <a:t>Thread Execution States</a:t>
            </a:r>
            <a:endParaRPr lang="en-US" b="1" dirty="0">
              <a:solidFill>
                <a:schemeClr val="accent1">
                  <a:lumMod val="50000"/>
                </a:schemeClr>
              </a:solidFill>
            </a:endParaRPr>
          </a:p>
        </p:txBody>
      </p:sp>
      <p:sp>
        <p:nvSpPr>
          <p:cNvPr id="36867" name="Content Placeholder 2">
            <a:extLst>
              <a:ext uri="{FF2B5EF4-FFF2-40B4-BE49-F238E27FC236}">
                <a16:creationId xmlns:a16="http://schemas.microsoft.com/office/drawing/2014/main" id="{C77A2491-7F1D-408A-8D84-6B3E16B15302}"/>
              </a:ext>
            </a:extLst>
          </p:cNvPr>
          <p:cNvSpPr>
            <a:spLocks noGrp="1"/>
          </p:cNvSpPr>
          <p:nvPr>
            <p:ph sz="half" idx="1"/>
          </p:nvPr>
        </p:nvSpPr>
        <p:spPr>
          <a:xfrm>
            <a:off x="1219200" y="2330451"/>
            <a:ext cx="3657600" cy="3840163"/>
          </a:xfrm>
        </p:spPr>
        <p:txBody>
          <a:bodyPr/>
          <a:lstStyle/>
          <a:p>
            <a:pPr eaLnBrk="1" hangingPunct="1"/>
            <a:endParaRPr lang="en-US" altLang="en-US" dirty="0"/>
          </a:p>
          <a:p>
            <a:pPr eaLnBrk="1" hangingPunct="1">
              <a:buFont typeface="Wingdings" panose="05000000000000000000" pitchFamily="2" charset="2"/>
              <a:buNone/>
            </a:pPr>
            <a:r>
              <a:rPr lang="en-US" altLang="en-US" sz="3200" dirty="0">
                <a:solidFill>
                  <a:schemeClr val="tx1"/>
                </a:solidFill>
              </a:rPr>
              <a:t>The key states for </a:t>
            </a:r>
          </a:p>
          <a:p>
            <a:pPr eaLnBrk="1" hangingPunct="1">
              <a:buFont typeface="Wingdings" panose="05000000000000000000" pitchFamily="2" charset="2"/>
              <a:buNone/>
            </a:pPr>
            <a:r>
              <a:rPr lang="en-US" altLang="en-US" sz="3200" dirty="0">
                <a:solidFill>
                  <a:schemeClr val="tx1"/>
                </a:solidFill>
              </a:rPr>
              <a:t>    a thread are:</a:t>
            </a:r>
          </a:p>
          <a:p>
            <a:pPr eaLnBrk="1" hangingPunct="1">
              <a:buFont typeface="Wingdings" panose="05000000000000000000" pitchFamily="2" charset="2"/>
              <a:buNone/>
            </a:pPr>
            <a:endParaRPr lang="en-US" altLang="en-US" sz="3200" dirty="0"/>
          </a:p>
          <a:p>
            <a:pPr marL="1371600" lvl="3">
              <a:spcBef>
                <a:spcPct val="0"/>
              </a:spcBef>
            </a:pPr>
            <a:r>
              <a:rPr lang="en-US" altLang="en-US" sz="2400" b="1" dirty="0">
                <a:solidFill>
                  <a:schemeClr val="tx1"/>
                </a:solidFill>
                <a:latin typeface="Arial" panose="020B0604020202020204" pitchFamily="34" charset="0"/>
              </a:rPr>
              <a:t>Running</a:t>
            </a:r>
          </a:p>
          <a:p>
            <a:pPr marL="1371600" lvl="3">
              <a:spcBef>
                <a:spcPct val="0"/>
              </a:spcBef>
            </a:pPr>
            <a:r>
              <a:rPr lang="en-US" altLang="en-US" sz="2400" b="1" dirty="0">
                <a:solidFill>
                  <a:schemeClr val="tx1"/>
                </a:solidFill>
                <a:latin typeface="Arial" panose="020B0604020202020204" pitchFamily="34" charset="0"/>
              </a:rPr>
              <a:t>Ready</a:t>
            </a:r>
          </a:p>
          <a:p>
            <a:pPr marL="1371600" lvl="3">
              <a:spcBef>
                <a:spcPct val="0"/>
              </a:spcBef>
            </a:pPr>
            <a:r>
              <a:rPr lang="en-US" altLang="en-US" sz="2400" b="1" dirty="0">
                <a:solidFill>
                  <a:schemeClr val="tx1"/>
                </a:solidFill>
                <a:latin typeface="Arial" panose="020B0604020202020204" pitchFamily="34" charset="0"/>
              </a:rPr>
              <a:t>Blocked</a:t>
            </a:r>
          </a:p>
          <a:p>
            <a:pPr eaLnBrk="1" hangingPunct="1"/>
            <a:endParaRPr lang="en-US" altLang="en-US" dirty="0"/>
          </a:p>
        </p:txBody>
      </p:sp>
      <p:cxnSp>
        <p:nvCxnSpPr>
          <p:cNvPr id="5" name="Straight Connector 4">
            <a:extLst>
              <a:ext uri="{FF2B5EF4-FFF2-40B4-BE49-F238E27FC236}">
                <a16:creationId xmlns:a16="http://schemas.microsoft.com/office/drawing/2014/main" id="{9BE94FA8-A3AD-4925-AD07-2E47D8A6DDC9}"/>
              </a:ext>
            </a:extLst>
          </p:cNvPr>
          <p:cNvCxnSpPr/>
          <p:nvPr/>
        </p:nvCxnSpPr>
        <p:spPr>
          <a:xfrm rot="5400000">
            <a:off x="3711402" y="4153694"/>
            <a:ext cx="3960813" cy="1588"/>
          </a:xfrm>
          <a:prstGeom prst="line">
            <a:avLst/>
          </a:prstGeom>
          <a:ln>
            <a:solidFill>
              <a:schemeClr val="accent3">
                <a:lumMod val="50000"/>
              </a:schemeClr>
            </a:solidFill>
          </a:ln>
        </p:spPr>
        <p:style>
          <a:lnRef idx="2">
            <a:schemeClr val="accent1"/>
          </a:lnRef>
          <a:fillRef idx="0">
            <a:schemeClr val="accent1"/>
          </a:fillRef>
          <a:effectRef idx="1">
            <a:schemeClr val="accent1"/>
          </a:effectRef>
          <a:fontRef idx="minor">
            <a:schemeClr val="tx1"/>
          </a:fontRef>
        </p:style>
      </p:cxnSp>
      <p:sp>
        <p:nvSpPr>
          <p:cNvPr id="6" name="Rectangle 5">
            <a:extLst>
              <a:ext uri="{FF2B5EF4-FFF2-40B4-BE49-F238E27FC236}">
                <a16:creationId xmlns:a16="http://schemas.microsoft.com/office/drawing/2014/main" id="{61161003-8580-4533-9D85-88DA51277A1E}"/>
              </a:ext>
            </a:extLst>
          </p:cNvPr>
          <p:cNvSpPr/>
          <p:nvPr/>
        </p:nvSpPr>
        <p:spPr>
          <a:xfrm>
            <a:off x="6400800" y="1905001"/>
            <a:ext cx="3962400" cy="4498975"/>
          </a:xfrm>
          <a:prstGeom prst="rect">
            <a:avLst/>
          </a:prstGeom>
        </p:spPr>
        <p:txBody>
          <a:bodyPr>
            <a:spAutoFit/>
          </a:bodyPr>
          <a:lstStyle/>
          <a:p>
            <a:pPr marL="342900" indent="-342900">
              <a:spcBef>
                <a:spcPct val="20000"/>
              </a:spcBef>
              <a:defRPr/>
            </a:pPr>
            <a:endParaRPr lang="en-US" sz="3200" dirty="0"/>
          </a:p>
          <a:p>
            <a:pPr marL="342900" indent="-342900">
              <a:spcBef>
                <a:spcPct val="20000"/>
              </a:spcBef>
              <a:defRPr/>
            </a:pPr>
            <a:r>
              <a:rPr lang="en-US" sz="3200" dirty="0"/>
              <a:t>  Thread operations associated with a change in thread state are:</a:t>
            </a:r>
          </a:p>
          <a:p>
            <a:pPr marL="342900" indent="-342900">
              <a:spcBef>
                <a:spcPct val="20000"/>
              </a:spcBef>
              <a:defRPr/>
            </a:pPr>
            <a:endParaRPr lang="en-US" sz="1500" dirty="0"/>
          </a:p>
          <a:p>
            <a:pPr lvl="3" indent="-282575">
              <a:buClr>
                <a:schemeClr val="accent1"/>
              </a:buClr>
              <a:buSzPct val="75000"/>
              <a:buFont typeface="Wingdings" pitchFamily="2" charset="2"/>
              <a:buChar char="n"/>
              <a:defRPr/>
            </a:pPr>
            <a:r>
              <a:rPr lang="en-US" sz="2400" b="1" dirty="0">
                <a:solidFill>
                  <a:schemeClr val="tx1">
                    <a:lumMod val="85000"/>
                    <a:lumOff val="15000"/>
                  </a:schemeClr>
                </a:solidFill>
                <a:latin typeface="Arial" charset="0"/>
              </a:rPr>
              <a:t>Spawn (create)</a:t>
            </a:r>
          </a:p>
          <a:p>
            <a:pPr lvl="3" indent="-282575">
              <a:buClr>
                <a:schemeClr val="accent1"/>
              </a:buClr>
              <a:buSzPct val="75000"/>
              <a:buFont typeface="Wingdings" pitchFamily="2" charset="2"/>
              <a:buChar char="n"/>
              <a:defRPr/>
            </a:pPr>
            <a:r>
              <a:rPr lang="en-US" sz="2400" b="1" dirty="0">
                <a:solidFill>
                  <a:schemeClr val="tx1">
                    <a:lumMod val="85000"/>
                    <a:lumOff val="15000"/>
                  </a:schemeClr>
                </a:solidFill>
                <a:latin typeface="Arial" charset="0"/>
              </a:rPr>
              <a:t>Block</a:t>
            </a:r>
          </a:p>
          <a:p>
            <a:pPr lvl="3" indent="-282575">
              <a:buClr>
                <a:schemeClr val="accent1"/>
              </a:buClr>
              <a:buSzPct val="75000"/>
              <a:buFont typeface="Wingdings" pitchFamily="2" charset="2"/>
              <a:buChar char="n"/>
              <a:defRPr/>
            </a:pPr>
            <a:r>
              <a:rPr lang="en-US" sz="2400" b="1" dirty="0">
                <a:solidFill>
                  <a:schemeClr val="tx1">
                    <a:lumMod val="85000"/>
                    <a:lumOff val="15000"/>
                  </a:schemeClr>
                </a:solidFill>
                <a:latin typeface="Arial" charset="0"/>
              </a:rPr>
              <a:t>Unblock</a:t>
            </a:r>
          </a:p>
          <a:p>
            <a:pPr lvl="3" indent="-282575">
              <a:buClr>
                <a:schemeClr val="accent1"/>
              </a:buClr>
              <a:buSzPct val="75000"/>
              <a:buFont typeface="Wingdings" pitchFamily="2" charset="2"/>
              <a:buChar char="n"/>
              <a:defRPr/>
            </a:pPr>
            <a:r>
              <a:rPr lang="en-US" sz="2400" b="1" dirty="0">
                <a:solidFill>
                  <a:schemeClr val="tx1">
                    <a:lumMod val="85000"/>
                    <a:lumOff val="15000"/>
                  </a:schemeClr>
                </a:solidFill>
                <a:latin typeface="Arial" charset="0"/>
              </a:rPr>
              <a:t>Finish</a:t>
            </a:r>
          </a:p>
        </p:txBody>
      </p:sp>
    </p:spTree>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975AA-1F09-48BC-8535-40C1A3A77163}"/>
              </a:ext>
            </a:extLst>
          </p:cNvPr>
          <p:cNvSpPr>
            <a:spLocks noGrp="1"/>
          </p:cNvSpPr>
          <p:nvPr>
            <p:ph type="title"/>
          </p:nvPr>
        </p:nvSpPr>
        <p:spPr>
          <a:xfrm>
            <a:off x="1981200" y="457201"/>
            <a:ext cx="7824788" cy="1143947"/>
          </a:xfrm>
        </p:spPr>
        <p:txBody>
          <a:bodyPr/>
          <a:lstStyle/>
          <a:p>
            <a:pPr algn="ctr">
              <a:defRPr/>
            </a:pPr>
            <a:r>
              <a:rPr lang="en-NZ" b="1" dirty="0">
                <a:solidFill>
                  <a:schemeClr val="accent1">
                    <a:lumMod val="50000"/>
                  </a:schemeClr>
                </a:solidFill>
              </a:rPr>
              <a:t>Thread Execution</a:t>
            </a:r>
            <a:endParaRPr lang="en-US" b="1" dirty="0">
              <a:solidFill>
                <a:schemeClr val="accent1">
                  <a:lumMod val="50000"/>
                </a:schemeClr>
              </a:solidFill>
            </a:endParaRPr>
          </a:p>
        </p:txBody>
      </p:sp>
      <p:sp>
        <p:nvSpPr>
          <p:cNvPr id="38915" name="Content Placeholder 2">
            <a:extLst>
              <a:ext uri="{FF2B5EF4-FFF2-40B4-BE49-F238E27FC236}">
                <a16:creationId xmlns:a16="http://schemas.microsoft.com/office/drawing/2014/main" id="{9EB93A9C-CA2B-4923-B663-1A338674C667}"/>
              </a:ext>
            </a:extLst>
          </p:cNvPr>
          <p:cNvSpPr>
            <a:spLocks noGrp="1"/>
          </p:cNvSpPr>
          <p:nvPr>
            <p:ph sz="half" idx="1"/>
          </p:nvPr>
        </p:nvSpPr>
        <p:spPr>
          <a:xfrm>
            <a:off x="2133600" y="2133601"/>
            <a:ext cx="3657600" cy="3840163"/>
          </a:xfrm>
        </p:spPr>
        <p:txBody>
          <a:bodyPr/>
          <a:lstStyle/>
          <a:p>
            <a:pPr eaLnBrk="1" hangingPunct="1"/>
            <a:endParaRPr lang="en-US" altLang="en-US"/>
          </a:p>
          <a:p>
            <a:pPr eaLnBrk="1" hangingPunct="1"/>
            <a:endParaRPr lang="en-US" altLang="en-US"/>
          </a:p>
        </p:txBody>
      </p:sp>
      <p:sp>
        <p:nvSpPr>
          <p:cNvPr id="3" name="TextBox 2">
            <a:extLst>
              <a:ext uri="{FF2B5EF4-FFF2-40B4-BE49-F238E27FC236}">
                <a16:creationId xmlns:a16="http://schemas.microsoft.com/office/drawing/2014/main" id="{EA49A6E6-D759-4193-A7E9-713CC35EE7B9}"/>
              </a:ext>
            </a:extLst>
          </p:cNvPr>
          <p:cNvSpPr txBox="1"/>
          <p:nvPr/>
        </p:nvSpPr>
        <p:spPr>
          <a:xfrm>
            <a:off x="2286000" y="2362201"/>
            <a:ext cx="7924800" cy="3540125"/>
          </a:xfrm>
          <a:prstGeom prst="rect">
            <a:avLst/>
          </a:prstGeom>
          <a:noFill/>
        </p:spPr>
        <p:txBody>
          <a:bodyPr>
            <a:spAutoFit/>
          </a:bodyPr>
          <a:lstStyle/>
          <a:p>
            <a:pPr marL="457200" indent="-457200">
              <a:buFont typeface="Arial" pitchFamily="34" charset="0"/>
              <a:buChar char="•"/>
              <a:defRPr/>
            </a:pPr>
            <a:r>
              <a:rPr lang="en-US" sz="2800" dirty="0">
                <a:cs typeface="Arial" charset="0"/>
              </a:rPr>
              <a:t>A key issue with threads is whether or not they can be scheduled independently of the process to which they belong.</a:t>
            </a:r>
          </a:p>
          <a:p>
            <a:pPr eaLnBrk="1" hangingPunct="1">
              <a:defRPr/>
            </a:pPr>
            <a:endParaRPr lang="en-US" sz="2800" dirty="0">
              <a:cs typeface="Arial" charset="0"/>
            </a:endParaRPr>
          </a:p>
          <a:p>
            <a:pPr marL="457200" indent="-457200">
              <a:buFont typeface="Arial" pitchFamily="34" charset="0"/>
              <a:buChar char="•"/>
              <a:defRPr/>
            </a:pPr>
            <a:r>
              <a:rPr lang="en-US" sz="2800" dirty="0">
                <a:cs typeface="Arial" charset="0"/>
              </a:rPr>
              <a:t>Or, is it possible to block one thread in a process without blocking the entire process?</a:t>
            </a:r>
          </a:p>
          <a:p>
            <a:pPr marL="914400" lvl="1" indent="-457200">
              <a:buFont typeface="Arial" pitchFamily="34" charset="0"/>
              <a:buChar char="•"/>
              <a:defRPr/>
            </a:pPr>
            <a:r>
              <a:rPr lang="en-US" sz="2800" dirty="0">
                <a:cs typeface="Arial" charset="0"/>
              </a:rPr>
              <a:t>If not, then much of the flexibility of threads is lost.</a:t>
            </a:r>
          </a:p>
        </p:txBody>
      </p:sp>
    </p:spTree>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8E08D89-76C0-4AD5-BEDD-5198AB5607E3}"/>
              </a:ext>
            </a:extLst>
          </p:cNvPr>
          <p:cNvSpPr>
            <a:spLocks noGrp="1"/>
          </p:cNvSpPr>
          <p:nvPr>
            <p:ph type="title"/>
          </p:nvPr>
        </p:nvSpPr>
        <p:spPr/>
        <p:txBody>
          <a:bodyPr/>
          <a:lstStyle/>
          <a:p>
            <a:pPr algn="ctr">
              <a:defRPr/>
            </a:pPr>
            <a:r>
              <a:rPr lang="en-US" sz="3600" b="1" dirty="0">
                <a:solidFill>
                  <a:schemeClr val="accent1">
                    <a:lumMod val="75000"/>
                  </a:schemeClr>
                </a:solidFill>
              </a:rPr>
              <a:t>Threads: Motivation</a:t>
            </a:r>
          </a:p>
        </p:txBody>
      </p:sp>
      <p:sp>
        <p:nvSpPr>
          <p:cNvPr id="3" name="Content Placeholder 2">
            <a:extLst>
              <a:ext uri="{FF2B5EF4-FFF2-40B4-BE49-F238E27FC236}">
                <a16:creationId xmlns:a16="http://schemas.microsoft.com/office/drawing/2014/main" id="{56D446ED-9928-4AF8-992A-D5F962597E5B}"/>
              </a:ext>
            </a:extLst>
          </p:cNvPr>
          <p:cNvSpPr>
            <a:spLocks noGrp="1"/>
          </p:cNvSpPr>
          <p:nvPr>
            <p:ph type="subTitle" idx="4294967295"/>
          </p:nvPr>
        </p:nvSpPr>
        <p:spPr>
          <a:xfrm>
            <a:off x="1981200" y="1752600"/>
            <a:ext cx="8458200" cy="5334000"/>
          </a:xfrm>
        </p:spPr>
        <p:txBody>
          <a:bodyPr rtlCol="0">
            <a:normAutofit/>
          </a:bodyPr>
          <a:lstStyle/>
          <a:p>
            <a:pPr marL="0" indent="0">
              <a:spcBef>
                <a:spcPts val="0"/>
              </a:spcBef>
              <a:buNone/>
              <a:defRPr/>
            </a:pPr>
            <a:endParaRPr lang="en-US" sz="3600" i="1" dirty="0">
              <a:solidFill>
                <a:schemeClr val="tx1">
                  <a:lumMod val="85000"/>
                  <a:lumOff val="15000"/>
                </a:schemeClr>
              </a:solidFill>
            </a:endParaRPr>
          </a:p>
          <a:p>
            <a:pPr marL="0" indent="0">
              <a:spcBef>
                <a:spcPts val="0"/>
              </a:spcBef>
              <a:buNone/>
              <a:defRPr/>
            </a:pPr>
            <a:r>
              <a:rPr lang="en-US" sz="3600" i="1" dirty="0">
                <a:solidFill>
                  <a:schemeClr val="tx1">
                    <a:lumMod val="85000"/>
                    <a:lumOff val="15000"/>
                  </a:schemeClr>
                </a:solidFill>
              </a:rPr>
              <a:t>The basic idea – the motivation is that the several components in any complex system will perform particular subfunctions that contribute to the overall function.</a:t>
            </a:r>
          </a:p>
        </p:txBody>
      </p:sp>
    </p:spTree>
  </p:cSld>
  <p:clrMapOvr>
    <a:masterClrMapping/>
  </p:clrMapOvr>
  <p:transition spd="slow"/>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E7777-FA7E-4305-991F-E12D62526D1C}"/>
              </a:ext>
            </a:extLst>
          </p:cNvPr>
          <p:cNvSpPr>
            <a:spLocks noGrp="1"/>
          </p:cNvSpPr>
          <p:nvPr>
            <p:ph type="title" idx="4294967295"/>
          </p:nvPr>
        </p:nvSpPr>
        <p:spPr>
          <a:xfrm>
            <a:off x="1964635" y="838201"/>
            <a:ext cx="8915400" cy="1323975"/>
          </a:xfrm>
        </p:spPr>
        <p:txBody>
          <a:bodyPr>
            <a:normAutofit/>
          </a:bodyPr>
          <a:lstStyle/>
          <a:p>
            <a:pPr algn="ctr">
              <a:defRPr/>
            </a:pPr>
            <a:r>
              <a:rPr lang="en-US" b="1" dirty="0">
                <a:solidFill>
                  <a:schemeClr val="accent1">
                    <a:lumMod val="50000"/>
                  </a:schemeClr>
                </a:solidFill>
              </a:rPr>
              <a:t>RPC  (Remote Process Call) Using Single Thread</a:t>
            </a:r>
          </a:p>
        </p:txBody>
      </p:sp>
      <p:pic>
        <p:nvPicPr>
          <p:cNvPr id="40963" name="Content Placeholder 3">
            <a:extLst>
              <a:ext uri="{FF2B5EF4-FFF2-40B4-BE49-F238E27FC236}">
                <a16:creationId xmlns:a16="http://schemas.microsoft.com/office/drawing/2014/main" id="{98EA8207-0875-4C4D-9781-E5169C290A79}"/>
              </a:ext>
            </a:extLst>
          </p:cNvPr>
          <p:cNvPicPr>
            <a:picLocks noGrp="1" noChangeAspect="1" noChangeArrowheads="1"/>
          </p:cNvPicPr>
          <p:nvPr>
            <p:ph idx="4294967295"/>
          </p:nvPr>
        </p:nvPicPr>
        <p:blipFill>
          <a:blip r:embed="rId3">
            <a:extLst>
              <a:ext uri="{28A0092B-C50C-407E-A947-70E740481C1C}">
                <a14:useLocalDpi xmlns:a14="http://schemas.microsoft.com/office/drawing/2010/main" val="0"/>
              </a:ext>
            </a:extLst>
          </a:blip>
          <a:srcRect/>
          <a:stretch>
            <a:fillRect/>
          </a:stretch>
        </p:blipFill>
        <p:spPr>
          <a:xfrm>
            <a:off x="2667000" y="2438401"/>
            <a:ext cx="6750050" cy="3743325"/>
          </a:xfrm>
        </p:spPr>
      </p:pic>
    </p:spTree>
  </p:cSld>
  <p:clrMapOvr>
    <a:masterClrMapping/>
  </p:clrMapOvr>
  <p:transition spd="slow">
    <p:dissolv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E7777-FA7E-4305-991F-E12D62526D1C}"/>
              </a:ext>
            </a:extLst>
          </p:cNvPr>
          <p:cNvSpPr>
            <a:spLocks noGrp="1"/>
          </p:cNvSpPr>
          <p:nvPr>
            <p:ph type="title" idx="4294967295"/>
          </p:nvPr>
        </p:nvSpPr>
        <p:spPr>
          <a:xfrm>
            <a:off x="990600" y="381001"/>
            <a:ext cx="10121348" cy="1129747"/>
          </a:xfrm>
        </p:spPr>
        <p:txBody>
          <a:bodyPr/>
          <a:lstStyle/>
          <a:p>
            <a:pPr algn="ctr">
              <a:defRPr/>
            </a:pPr>
            <a:r>
              <a:rPr lang="en-US" b="1" dirty="0">
                <a:solidFill>
                  <a:schemeClr val="accent1">
                    <a:lumMod val="50000"/>
                  </a:schemeClr>
                </a:solidFill>
              </a:rPr>
              <a:t>RPC Using One Thread per Server</a:t>
            </a:r>
          </a:p>
        </p:txBody>
      </p:sp>
      <p:pic>
        <p:nvPicPr>
          <p:cNvPr id="4" name="Content Placeholder 3">
            <a:extLst>
              <a:ext uri="{FF2B5EF4-FFF2-40B4-BE49-F238E27FC236}">
                <a16:creationId xmlns:a16="http://schemas.microsoft.com/office/drawing/2014/main" id="{27DA7EC6-4E52-4F19-B59C-0527FDF6603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73972" b="-73972"/>
          <a:stretch>
            <a:fillRect/>
          </a:stretch>
        </p:blipFill>
        <p:spPr>
          <a:xfrm>
            <a:off x="2829339" y="-1332223"/>
            <a:ext cx="6443870" cy="10574919"/>
          </a:xfrm>
          <a:prstGeom prst="rect">
            <a:avLst/>
          </a:prstGeom>
        </p:spPr>
      </p:pic>
    </p:spTree>
    <p:extLst>
      <p:ext uri="{BB962C8B-B14F-4D97-AF65-F5344CB8AC3E}">
        <p14:creationId xmlns:p14="http://schemas.microsoft.com/office/powerpoint/2010/main" val="2172755473"/>
      </p:ext>
    </p:extLst>
  </p:cSld>
  <p:clrMapOvr>
    <a:masterClrMapping/>
  </p:clrMapOvr>
  <p:transition spd="slow">
    <p:dissolve/>
  </p:transition>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E7777-FA7E-4305-991F-E12D62526D1C}"/>
              </a:ext>
            </a:extLst>
          </p:cNvPr>
          <p:cNvSpPr>
            <a:spLocks noGrp="1"/>
          </p:cNvSpPr>
          <p:nvPr>
            <p:ph type="title" idx="4294967295"/>
          </p:nvPr>
        </p:nvSpPr>
        <p:spPr>
          <a:xfrm>
            <a:off x="1035050" y="520148"/>
            <a:ext cx="10121900" cy="1130300"/>
          </a:xfrm>
        </p:spPr>
        <p:txBody>
          <a:bodyPr/>
          <a:lstStyle/>
          <a:p>
            <a:pPr algn="ctr">
              <a:defRPr/>
            </a:pPr>
            <a:r>
              <a:rPr lang="en-US" b="1" dirty="0">
                <a:solidFill>
                  <a:schemeClr val="accent6">
                    <a:lumMod val="50000"/>
                  </a:schemeClr>
                </a:solidFill>
              </a:rPr>
              <a:t>Multithreading on a Uniprocessor</a:t>
            </a:r>
          </a:p>
        </p:txBody>
      </p:sp>
      <p:pic>
        <p:nvPicPr>
          <p:cNvPr id="5" name="Content Placeholder 3">
            <a:extLst>
              <a:ext uri="{FF2B5EF4-FFF2-40B4-BE49-F238E27FC236}">
                <a16:creationId xmlns:a16="http://schemas.microsoft.com/office/drawing/2014/main" id="{08541CB6-C928-4F1A-AFE4-ACCC30C708C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t="-42659" b="-42659"/>
          <a:stretch>
            <a:fillRect/>
          </a:stretch>
        </p:blipFill>
        <p:spPr>
          <a:xfrm>
            <a:off x="3264491" y="-701140"/>
            <a:ext cx="5550491" cy="9111182"/>
          </a:xfrm>
          <a:prstGeom prst="rect">
            <a:avLst/>
          </a:prstGeom>
        </p:spPr>
      </p:pic>
      <p:sp>
        <p:nvSpPr>
          <p:cNvPr id="6" name="Title 1">
            <a:extLst>
              <a:ext uri="{FF2B5EF4-FFF2-40B4-BE49-F238E27FC236}">
                <a16:creationId xmlns:a16="http://schemas.microsoft.com/office/drawing/2014/main" id="{811BE2DB-9320-4E26-8778-38073049AC95}"/>
              </a:ext>
            </a:extLst>
          </p:cNvPr>
          <p:cNvSpPr txBox="1">
            <a:spLocks/>
          </p:cNvSpPr>
          <p:nvPr/>
        </p:nvSpPr>
        <p:spPr>
          <a:xfrm>
            <a:off x="6172200" y="1905000"/>
            <a:ext cx="3657600" cy="1098550"/>
          </a:xfrm>
          <a:prstGeom prst="rect">
            <a:avLst/>
          </a:prstGeom>
        </p:spPr>
        <p:txBody>
          <a:bodyPr>
            <a:normAutofit fontScale="97500"/>
          </a:bodyPr>
          <a:lst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a:lstStyle>
          <a:p>
            <a:pPr algn="ctr">
              <a:defRPr/>
            </a:pPr>
            <a:endParaRPr lang="en-US" sz="4000" b="1" dirty="0">
              <a:solidFill>
                <a:schemeClr val="accent6">
                  <a:lumMod val="50000"/>
                </a:schemeClr>
              </a:solidFill>
            </a:endParaRPr>
          </a:p>
        </p:txBody>
      </p:sp>
    </p:spTree>
    <p:extLst>
      <p:ext uri="{BB962C8B-B14F-4D97-AF65-F5344CB8AC3E}">
        <p14:creationId xmlns:p14="http://schemas.microsoft.com/office/powerpoint/2010/main" val="3911942736"/>
      </p:ext>
    </p:extLst>
  </p:cSld>
  <p:clrMapOvr>
    <a:overrideClrMapping bg1="lt1" tx1="dk1" bg2="lt2" tx2="dk2" accent1="accent1" accent2="accent2" accent3="accent3" accent4="accent4" accent5="accent5" accent6="accent6" hlink="hlink" folHlink="folHlink"/>
  </p:clrMapOvr>
  <p:transition spd="slow">
    <p:dissolv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925196A-F1B6-4FB6-8D89-5E14DCCCF9E9}"/>
              </a:ext>
            </a:extLst>
          </p:cNvPr>
          <p:cNvSpPr/>
          <p:nvPr/>
        </p:nvSpPr>
        <p:spPr>
          <a:xfrm>
            <a:off x="1972181" y="3013501"/>
            <a:ext cx="8640507" cy="830997"/>
          </a:xfrm>
          <a:prstGeom prst="rect">
            <a:avLst/>
          </a:prstGeom>
        </p:spPr>
        <p:txBody>
          <a:bodyPr wrap="none">
            <a:spAutoFit/>
          </a:bodyPr>
          <a:lstStyle/>
          <a:p>
            <a:r>
              <a:rPr lang="en-US" sz="4800" b="1" dirty="0">
                <a:solidFill>
                  <a:schemeClr val="accent5">
                    <a:lumMod val="50000"/>
                  </a:schemeClr>
                </a:solidFill>
              </a:rPr>
              <a:t>Multiple Cores &amp; Multithreading</a:t>
            </a:r>
            <a:endParaRPr lang="en-US" sz="4800" dirty="0"/>
          </a:p>
        </p:txBody>
      </p:sp>
    </p:spTree>
    <p:extLst>
      <p:ext uri="{BB962C8B-B14F-4D97-AF65-F5344CB8AC3E}">
        <p14:creationId xmlns:p14="http://schemas.microsoft.com/office/powerpoint/2010/main" val="5157915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27AF73-DE63-4F02-912E-C114D04A97D5}"/>
              </a:ext>
            </a:extLst>
          </p:cNvPr>
          <p:cNvSpPr>
            <a:spLocks noGrp="1"/>
          </p:cNvSpPr>
          <p:nvPr>
            <p:ph type="title"/>
          </p:nvPr>
        </p:nvSpPr>
        <p:spPr/>
        <p:txBody>
          <a:bodyPr/>
          <a:lstStyle/>
          <a:p>
            <a:pPr algn="ctr">
              <a:defRPr/>
            </a:pPr>
            <a:r>
              <a:rPr lang="en-US" dirty="0">
                <a:solidFill>
                  <a:schemeClr val="accent6">
                    <a:lumMod val="50000"/>
                  </a:schemeClr>
                </a:solidFill>
              </a:rPr>
              <a:t>  </a:t>
            </a:r>
            <a:r>
              <a:rPr lang="en-US" sz="5000" b="1" dirty="0">
                <a:solidFill>
                  <a:schemeClr val="accent5">
                    <a:lumMod val="50000"/>
                  </a:schemeClr>
                </a:solidFill>
              </a:rPr>
              <a:t>Multiple Cores &amp; Multithreading</a:t>
            </a:r>
          </a:p>
        </p:txBody>
      </p:sp>
      <p:sp>
        <p:nvSpPr>
          <p:cNvPr id="88067" name="Rectangle 5">
            <a:extLst>
              <a:ext uri="{FF2B5EF4-FFF2-40B4-BE49-F238E27FC236}">
                <a16:creationId xmlns:a16="http://schemas.microsoft.com/office/drawing/2014/main" id="{AFFE16E2-2EFF-4596-AC49-F387E38FDAD6}"/>
              </a:ext>
            </a:extLst>
          </p:cNvPr>
          <p:cNvSpPr>
            <a:spLocks noChangeArrowheads="1"/>
          </p:cNvSpPr>
          <p:nvPr/>
        </p:nvSpPr>
        <p:spPr bwMode="auto">
          <a:xfrm>
            <a:off x="1143000" y="1705709"/>
            <a:ext cx="9875519" cy="4524315"/>
          </a:xfrm>
          <a:prstGeom prst="rect">
            <a:avLst/>
          </a:prstGeom>
          <a:noFill/>
          <a:ln w="9525">
            <a:noFill/>
            <a:miter lim="800000"/>
            <a:headEnd/>
            <a:tailEnd/>
          </a:ln>
        </p:spPr>
        <p:txBody>
          <a:bodyPr wrap="square">
            <a:spAutoFit/>
          </a:bodyPr>
          <a:lstStyle/>
          <a:p>
            <a:pPr marL="457200" indent="-457200" algn="just">
              <a:buFont typeface="Arial" pitchFamily="34" charset="0"/>
              <a:buChar char="•"/>
              <a:defRPr/>
            </a:pPr>
            <a:r>
              <a:rPr lang="en-US" sz="3200" dirty="0">
                <a:cs typeface="Arial" charset="0"/>
              </a:rPr>
              <a:t>The use of multicore system to support  a single application with multiple threads improves performance.</a:t>
            </a:r>
          </a:p>
          <a:p>
            <a:pPr marL="457200" indent="-457200" algn="just">
              <a:buFont typeface="Arial" pitchFamily="34" charset="0"/>
              <a:buChar char="•"/>
              <a:defRPr/>
            </a:pPr>
            <a:r>
              <a:rPr lang="en-US" sz="3200" dirty="0">
                <a:cs typeface="Arial" charset="0"/>
              </a:rPr>
              <a:t>i.e. multicore chips and multithreading combined have the potential to improve performance of processor intensive applications that have large amounts of parallelism</a:t>
            </a:r>
          </a:p>
          <a:p>
            <a:pPr marL="457200" indent="-457200" algn="just">
              <a:buFont typeface="Arial" pitchFamily="34" charset="0"/>
              <a:buChar char="•"/>
              <a:defRPr/>
            </a:pPr>
            <a:endParaRPr lang="en-US" sz="3200" dirty="0">
              <a:cs typeface="Arial" charset="0"/>
            </a:endParaRPr>
          </a:p>
          <a:p>
            <a:pPr marL="457200" indent="-457200" algn="just">
              <a:buFont typeface="Arial" pitchFamily="34" charset="0"/>
              <a:buChar char="•"/>
              <a:defRPr/>
            </a:pPr>
            <a:r>
              <a:rPr lang="en-US" sz="3200" dirty="0">
                <a:cs typeface="Arial" charset="0"/>
              </a:rPr>
              <a:t>Gaming, simulations, etc. are examples</a:t>
            </a:r>
          </a:p>
        </p:txBody>
      </p:sp>
    </p:spTree>
  </p:cSld>
  <p:clrMapOvr>
    <a:masterClrMapping/>
  </p:clrMapOvr>
  <p:transition spd="slow">
    <p:dissolv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a:extLst>
              <a:ext uri="{FF2B5EF4-FFF2-40B4-BE49-F238E27FC236}">
                <a16:creationId xmlns:a16="http://schemas.microsoft.com/office/drawing/2014/main" id="{E895A288-F6B6-4216-B0ED-78E950882D1B}"/>
              </a:ext>
            </a:extLst>
          </p:cNvPr>
          <p:cNvSpPr>
            <a:spLocks noGrp="1"/>
          </p:cNvSpPr>
          <p:nvPr>
            <p:ph type="title"/>
          </p:nvPr>
        </p:nvSpPr>
        <p:spPr>
          <a:xfrm>
            <a:off x="2200275" y="296863"/>
            <a:ext cx="8229600" cy="576262"/>
          </a:xfrm>
        </p:spPr>
        <p:txBody>
          <a:bodyPr>
            <a:normAutofit fontScale="90000"/>
          </a:bodyPr>
          <a:lstStyle/>
          <a:p>
            <a:pPr algn="ctr" eaLnBrk="1" hangingPunct="1"/>
            <a:r>
              <a:rPr lang="en-US" altLang="en-US" b="1" dirty="0"/>
              <a:t>Concurrency vs. Parallelism</a:t>
            </a:r>
          </a:p>
        </p:txBody>
      </p:sp>
      <p:sp>
        <p:nvSpPr>
          <p:cNvPr id="20482" name="Rectangle 3">
            <a:extLst>
              <a:ext uri="{FF2B5EF4-FFF2-40B4-BE49-F238E27FC236}">
                <a16:creationId xmlns:a16="http://schemas.microsoft.com/office/drawing/2014/main" id="{48535163-A375-4C59-9754-387D924E6C47}"/>
              </a:ext>
            </a:extLst>
          </p:cNvPr>
          <p:cNvSpPr>
            <a:spLocks noGrp="1" noChangeArrowheads="1"/>
          </p:cNvSpPr>
          <p:nvPr/>
        </p:nvSpPr>
        <p:spPr bwMode="auto">
          <a:xfrm>
            <a:off x="1981200" y="1163639"/>
            <a:ext cx="82296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5" tIns="45718" rIns="91435" bIns="45718"/>
          <a:lstStyle>
            <a:lvl1pPr marL="488950" indent="-488950">
              <a:spcBef>
                <a:spcPct val="35000"/>
              </a:spcBef>
              <a:buClr>
                <a:srgbClr val="993300"/>
              </a:buClr>
              <a:buSzPct val="90000"/>
              <a:buFont typeface="Monotype Sorts" pitchFamily="-84" charset="2"/>
              <a:buChar char="n"/>
              <a:defRPr kumimoji="1">
                <a:solidFill>
                  <a:schemeClr val="tx1"/>
                </a:solidFill>
                <a:latin typeface="Helvetica" panose="020B0604020202020204" pitchFamily="34" charset="0"/>
                <a:ea typeface="MS PGothic" panose="020B0600070205080204" pitchFamily="34" charset="-128"/>
                <a:cs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r>
              <a:rPr lang="en-US" altLang="en-US" b="1"/>
              <a:t>Concurrent execution on single-core system:</a:t>
            </a:r>
          </a:p>
          <a:p>
            <a:endParaRPr lang="en-US" altLang="en-US" b="1"/>
          </a:p>
          <a:p>
            <a:endParaRPr lang="en-US" altLang="en-US" b="1"/>
          </a:p>
          <a:p>
            <a:endParaRPr lang="en-US" altLang="en-US" b="1"/>
          </a:p>
          <a:p>
            <a:pPr>
              <a:buFontTx/>
              <a:buNone/>
            </a:pPr>
            <a:endParaRPr lang="en-US" altLang="en-US" b="1"/>
          </a:p>
          <a:p>
            <a:r>
              <a:rPr lang="en-US" altLang="en-US" b="1"/>
              <a:t>Parallelism on a multi-core system:</a:t>
            </a:r>
          </a:p>
          <a:p>
            <a:endParaRPr lang="en-US" altLang="en-US" b="1"/>
          </a:p>
        </p:txBody>
      </p:sp>
      <p:pic>
        <p:nvPicPr>
          <p:cNvPr id="20483" name="Picture 1">
            <a:extLst>
              <a:ext uri="{FF2B5EF4-FFF2-40B4-BE49-F238E27FC236}">
                <a16:creationId xmlns:a16="http://schemas.microsoft.com/office/drawing/2014/main" id="{EB7ADD29-B705-4F18-96B0-BD22B2FDC23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411414" y="1830388"/>
            <a:ext cx="7799387" cy="868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4" name="Picture 2">
            <a:extLst>
              <a:ext uri="{FF2B5EF4-FFF2-40B4-BE49-F238E27FC236}">
                <a16:creationId xmlns:a16="http://schemas.microsoft.com/office/drawing/2014/main" id="{78A13B85-8009-476B-BEC1-AEF08ABA40E5}"/>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749675" y="3852864"/>
            <a:ext cx="4692650" cy="1627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C46CC-A2A9-4D67-BEBA-233142B11037}"/>
              </a:ext>
            </a:extLst>
          </p:cNvPr>
          <p:cNvSpPr>
            <a:spLocks noGrp="1"/>
          </p:cNvSpPr>
          <p:nvPr>
            <p:ph type="title"/>
          </p:nvPr>
        </p:nvSpPr>
        <p:spPr>
          <a:xfrm>
            <a:off x="1143000" y="291548"/>
            <a:ext cx="9875520" cy="1356360"/>
          </a:xfrm>
        </p:spPr>
        <p:txBody>
          <a:bodyPr/>
          <a:lstStyle/>
          <a:p>
            <a:pPr algn="ctr"/>
            <a:r>
              <a:rPr lang="en-US" b="1" dirty="0"/>
              <a:t>Programming Challenges</a:t>
            </a:r>
            <a:endParaRPr lang="en-US" dirty="0"/>
          </a:p>
        </p:txBody>
      </p:sp>
      <p:sp>
        <p:nvSpPr>
          <p:cNvPr id="5" name="Content Placeholder 4">
            <a:extLst>
              <a:ext uri="{FF2B5EF4-FFF2-40B4-BE49-F238E27FC236}">
                <a16:creationId xmlns:a16="http://schemas.microsoft.com/office/drawing/2014/main" id="{D1C48FE0-CEDE-4EDF-B846-010B568478AD}"/>
              </a:ext>
            </a:extLst>
          </p:cNvPr>
          <p:cNvSpPr>
            <a:spLocks noGrp="1"/>
          </p:cNvSpPr>
          <p:nvPr>
            <p:ph idx="1"/>
          </p:nvPr>
        </p:nvSpPr>
        <p:spPr>
          <a:xfrm>
            <a:off x="1173480" y="1490870"/>
            <a:ext cx="9842391" cy="4605130"/>
          </a:xfrm>
        </p:spPr>
        <p:txBody>
          <a:bodyPr>
            <a:normAutofit lnSpcReduction="10000"/>
          </a:bodyPr>
          <a:lstStyle/>
          <a:p>
            <a:pPr algn="just"/>
            <a:r>
              <a:rPr lang="en-US" sz="2800" dirty="0">
                <a:solidFill>
                  <a:schemeClr val="tx1"/>
                </a:solidFill>
              </a:rPr>
              <a:t>To make better use of the multiple computing cores Multi-core Systems bring new challenges for both operating system designers and application programmers.</a:t>
            </a:r>
          </a:p>
          <a:p>
            <a:pPr algn="just"/>
            <a:endParaRPr lang="en-US" sz="2800" dirty="0">
              <a:solidFill>
                <a:schemeClr val="tx1"/>
              </a:solidFill>
            </a:endParaRPr>
          </a:p>
          <a:p>
            <a:pPr algn="just"/>
            <a:r>
              <a:rPr lang="en-US" sz="2800" dirty="0">
                <a:solidFill>
                  <a:schemeClr val="tx1"/>
                </a:solidFill>
              </a:rPr>
              <a:t>Designers of operating systems must write scheduling algorithms that use multiple processing cores to allow the parallel execution.</a:t>
            </a:r>
          </a:p>
          <a:p>
            <a:pPr algn="just"/>
            <a:endParaRPr lang="en-US" sz="2800" dirty="0">
              <a:solidFill>
                <a:schemeClr val="tx1"/>
              </a:solidFill>
            </a:endParaRPr>
          </a:p>
          <a:p>
            <a:pPr algn="just"/>
            <a:r>
              <a:rPr lang="en-US" sz="2800" dirty="0">
                <a:solidFill>
                  <a:schemeClr val="tx1"/>
                </a:solidFill>
              </a:rPr>
              <a:t>For application programmers, the challenge is to design new programs that are multithreaded.</a:t>
            </a:r>
          </a:p>
        </p:txBody>
      </p:sp>
    </p:spTree>
    <p:extLst>
      <p:ext uri="{BB962C8B-B14F-4D97-AF65-F5344CB8AC3E}">
        <p14:creationId xmlns:p14="http://schemas.microsoft.com/office/powerpoint/2010/main" val="36917126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CFB4F-7A73-4465-8342-B6D365AE6BFD}"/>
              </a:ext>
            </a:extLst>
          </p:cNvPr>
          <p:cNvSpPr>
            <a:spLocks noGrp="1"/>
          </p:cNvSpPr>
          <p:nvPr>
            <p:ph type="title"/>
          </p:nvPr>
        </p:nvSpPr>
        <p:spPr>
          <a:xfrm>
            <a:off x="639417" y="53009"/>
            <a:ext cx="11131826" cy="980661"/>
          </a:xfrm>
        </p:spPr>
        <p:txBody>
          <a:bodyPr>
            <a:normAutofit fontScale="90000"/>
          </a:bodyPr>
          <a:lstStyle/>
          <a:p>
            <a:pPr algn="ctr"/>
            <a:r>
              <a:rPr lang="en-US" b="1" dirty="0"/>
              <a:t>Challenges in programming for multicore systems</a:t>
            </a:r>
          </a:p>
        </p:txBody>
      </p:sp>
      <p:sp>
        <p:nvSpPr>
          <p:cNvPr id="3" name="Content Placeholder 2">
            <a:extLst>
              <a:ext uri="{FF2B5EF4-FFF2-40B4-BE49-F238E27FC236}">
                <a16:creationId xmlns:a16="http://schemas.microsoft.com/office/drawing/2014/main" id="{35ED6DDA-EE23-4B53-802D-743ADD49F395}"/>
              </a:ext>
            </a:extLst>
          </p:cNvPr>
          <p:cNvSpPr>
            <a:spLocks noGrp="1"/>
          </p:cNvSpPr>
          <p:nvPr>
            <p:ph idx="1"/>
          </p:nvPr>
        </p:nvSpPr>
        <p:spPr>
          <a:xfrm>
            <a:off x="854765" y="815010"/>
            <a:ext cx="10701131" cy="5671930"/>
          </a:xfrm>
        </p:spPr>
        <p:txBody>
          <a:bodyPr>
            <a:normAutofit lnSpcReduction="10000"/>
          </a:bodyPr>
          <a:lstStyle/>
          <a:p>
            <a:pPr marL="502920" indent="-457200" algn="just">
              <a:buAutoNum type="arabicPeriod"/>
            </a:pPr>
            <a:r>
              <a:rPr lang="en-US" b="1" dirty="0">
                <a:solidFill>
                  <a:schemeClr val="tx1"/>
                </a:solidFill>
              </a:rPr>
              <a:t>Identifying tasks</a:t>
            </a:r>
            <a:endParaRPr lang="en-US" dirty="0">
              <a:solidFill>
                <a:schemeClr val="tx1"/>
              </a:solidFill>
            </a:endParaRPr>
          </a:p>
          <a:p>
            <a:pPr lvl="1" algn="just"/>
            <a:r>
              <a:rPr lang="en-US" dirty="0">
                <a:solidFill>
                  <a:schemeClr val="tx1"/>
                </a:solidFill>
              </a:rPr>
              <a:t>This involves examining applications to find areas that can be divided into separate, concurrent tasks.</a:t>
            </a:r>
          </a:p>
          <a:p>
            <a:pPr lvl="1" algn="just"/>
            <a:r>
              <a:rPr lang="en-US" dirty="0">
                <a:solidFill>
                  <a:schemeClr val="tx1"/>
                </a:solidFill>
              </a:rPr>
              <a:t>Ideally, tasks are independent of one another and thus can run in parallel on individual cores.</a:t>
            </a:r>
          </a:p>
          <a:p>
            <a:pPr marL="502920" indent="-457200" algn="just">
              <a:buFont typeface="Corbel" pitchFamily="34" charset="0"/>
              <a:buAutoNum type="arabicPeriod"/>
            </a:pPr>
            <a:r>
              <a:rPr lang="en-US" b="1" dirty="0">
                <a:solidFill>
                  <a:schemeClr val="tx1"/>
                </a:solidFill>
              </a:rPr>
              <a:t>Balance</a:t>
            </a:r>
          </a:p>
          <a:p>
            <a:pPr lvl="1" algn="just"/>
            <a:r>
              <a:rPr lang="en-US" dirty="0">
                <a:solidFill>
                  <a:schemeClr val="tx1"/>
                </a:solidFill>
              </a:rPr>
              <a:t>programmers must also ensure that the tasks perform equal work of equal value.</a:t>
            </a:r>
          </a:p>
          <a:p>
            <a:pPr lvl="1" algn="just"/>
            <a:r>
              <a:rPr lang="en-US" dirty="0">
                <a:solidFill>
                  <a:schemeClr val="tx1"/>
                </a:solidFill>
              </a:rPr>
              <a:t>If a certain task does not contribute as much value to the overall process as other tasks. Using a separate execution core to run that task may not be worth the cost.</a:t>
            </a:r>
          </a:p>
          <a:p>
            <a:pPr marL="502920" indent="-457200" algn="just">
              <a:buFont typeface="Corbel" pitchFamily="34" charset="0"/>
              <a:buAutoNum type="arabicPeriod"/>
            </a:pPr>
            <a:r>
              <a:rPr lang="en-US" b="1" dirty="0">
                <a:solidFill>
                  <a:schemeClr val="tx1"/>
                </a:solidFill>
              </a:rPr>
              <a:t>Data splitting</a:t>
            </a:r>
          </a:p>
          <a:p>
            <a:pPr lvl="1" algn="just"/>
            <a:r>
              <a:rPr lang="en-US" dirty="0">
                <a:solidFill>
                  <a:schemeClr val="tx1"/>
                </a:solidFill>
              </a:rPr>
              <a:t>The data accessed and manipulated by the tasks must be divided to run on separate cores.</a:t>
            </a:r>
          </a:p>
          <a:p>
            <a:pPr marL="502920" indent="-457200" algn="just">
              <a:buFont typeface="Corbel" pitchFamily="34" charset="0"/>
              <a:buAutoNum type="arabicPeriod"/>
            </a:pPr>
            <a:r>
              <a:rPr lang="en-US" b="1" dirty="0">
                <a:solidFill>
                  <a:schemeClr val="tx1"/>
                </a:solidFill>
              </a:rPr>
              <a:t>Data dependency</a:t>
            </a:r>
          </a:p>
          <a:p>
            <a:pPr lvl="1" algn="just"/>
            <a:r>
              <a:rPr lang="en-US" dirty="0">
                <a:solidFill>
                  <a:schemeClr val="tx1"/>
                </a:solidFill>
              </a:rPr>
              <a:t>The data accessed by the tasks must be examined for dependencies between two or more tasks.</a:t>
            </a:r>
          </a:p>
          <a:p>
            <a:pPr lvl="1" algn="just"/>
            <a:r>
              <a:rPr lang="en-US" dirty="0">
                <a:solidFill>
                  <a:schemeClr val="tx1"/>
                </a:solidFill>
              </a:rPr>
              <a:t>When one task depends on data from another, programmers must ensure that the execution of the tasks is </a:t>
            </a:r>
            <a:r>
              <a:rPr lang="en-US" b="1" dirty="0">
                <a:solidFill>
                  <a:srgbClr val="FF0000"/>
                </a:solidFill>
              </a:rPr>
              <a:t>synchronized</a:t>
            </a:r>
            <a:r>
              <a:rPr lang="en-US" dirty="0">
                <a:solidFill>
                  <a:schemeClr val="tx1"/>
                </a:solidFill>
              </a:rPr>
              <a:t> to accommodate the data dependency</a:t>
            </a:r>
          </a:p>
          <a:p>
            <a:pPr marL="502920" indent="-457200" algn="just">
              <a:buFont typeface="Corbel" pitchFamily="34" charset="0"/>
              <a:buAutoNum type="arabicPeriod"/>
            </a:pPr>
            <a:r>
              <a:rPr lang="en-US" b="1" dirty="0">
                <a:solidFill>
                  <a:schemeClr val="tx1"/>
                </a:solidFill>
              </a:rPr>
              <a:t>Testing and debugging</a:t>
            </a:r>
          </a:p>
          <a:p>
            <a:pPr lvl="1" algn="just"/>
            <a:r>
              <a:rPr lang="en-US" dirty="0">
                <a:solidFill>
                  <a:schemeClr val="tx1"/>
                </a:solidFill>
              </a:rPr>
              <a:t>Testing and debugging such concurrent programs is inherently more difficult than testing and debugging single-threaded applications.</a:t>
            </a:r>
          </a:p>
        </p:txBody>
      </p:sp>
    </p:spTree>
    <p:extLst>
      <p:ext uri="{BB962C8B-B14F-4D97-AF65-F5344CB8AC3E}">
        <p14:creationId xmlns:p14="http://schemas.microsoft.com/office/powerpoint/2010/main" val="24017267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a:extLst>
              <a:ext uri="{FF2B5EF4-FFF2-40B4-BE49-F238E27FC236}">
                <a16:creationId xmlns:a16="http://schemas.microsoft.com/office/drawing/2014/main" id="{1EB75C07-7437-487C-80F8-F34F687F95D4}"/>
              </a:ext>
            </a:extLst>
          </p:cNvPr>
          <p:cNvSpPr>
            <a:spLocks noGrp="1"/>
          </p:cNvSpPr>
          <p:nvPr>
            <p:ph type="title"/>
          </p:nvPr>
        </p:nvSpPr>
        <p:spPr>
          <a:xfrm>
            <a:off x="2259012" y="547237"/>
            <a:ext cx="7673975" cy="576262"/>
          </a:xfrm>
        </p:spPr>
        <p:txBody>
          <a:bodyPr>
            <a:normAutofit fontScale="90000"/>
          </a:bodyPr>
          <a:lstStyle/>
          <a:p>
            <a:pPr algn="ctr"/>
            <a:r>
              <a:rPr lang="en-US" altLang="en-US" b="1" dirty="0"/>
              <a:t>Types of parallelism </a:t>
            </a:r>
          </a:p>
        </p:txBody>
      </p:sp>
      <p:sp>
        <p:nvSpPr>
          <p:cNvPr id="22530" name="Content Placeholder 2">
            <a:extLst>
              <a:ext uri="{FF2B5EF4-FFF2-40B4-BE49-F238E27FC236}">
                <a16:creationId xmlns:a16="http://schemas.microsoft.com/office/drawing/2014/main" id="{EEDCBB14-7635-4C26-9B1C-2079A8FE1821}"/>
              </a:ext>
            </a:extLst>
          </p:cNvPr>
          <p:cNvSpPr>
            <a:spLocks noGrp="1"/>
          </p:cNvSpPr>
          <p:nvPr>
            <p:ph idx="1"/>
          </p:nvPr>
        </p:nvSpPr>
        <p:spPr>
          <a:xfrm>
            <a:off x="516836" y="1780038"/>
            <a:ext cx="5277678" cy="4530725"/>
          </a:xfrm>
        </p:spPr>
        <p:txBody>
          <a:bodyPr>
            <a:normAutofit lnSpcReduction="10000"/>
          </a:bodyPr>
          <a:lstStyle/>
          <a:p>
            <a:pPr lvl="1"/>
            <a:r>
              <a:rPr lang="en-US" altLang="en-US" sz="3200" b="1" dirty="0">
                <a:solidFill>
                  <a:schemeClr val="tx1"/>
                </a:solidFill>
              </a:rPr>
              <a:t>Data parallelism</a:t>
            </a:r>
            <a:r>
              <a:rPr lang="en-US" altLang="en-US" sz="3200" dirty="0">
                <a:solidFill>
                  <a:schemeClr val="tx1"/>
                </a:solidFill>
              </a:rPr>
              <a:t> – distributes subsets of the same data across multiple cores, same operation on each</a:t>
            </a:r>
            <a:endParaRPr lang="en-US" altLang="en-US" sz="3200" b="1" dirty="0">
              <a:solidFill>
                <a:schemeClr val="tx1"/>
              </a:solidFill>
            </a:endParaRPr>
          </a:p>
          <a:p>
            <a:pPr lvl="1"/>
            <a:r>
              <a:rPr lang="en-US" altLang="en-US" sz="3200" b="1" dirty="0">
                <a:solidFill>
                  <a:schemeClr val="tx1"/>
                </a:solidFill>
              </a:rPr>
              <a:t>Task parallelism </a:t>
            </a:r>
            <a:r>
              <a:rPr lang="en-US" altLang="en-US" sz="3200" dirty="0">
                <a:solidFill>
                  <a:schemeClr val="tx1"/>
                </a:solidFill>
              </a:rPr>
              <a:t>– distributing threads across cores, each thread performing unique operation</a:t>
            </a:r>
          </a:p>
          <a:p>
            <a:pPr lvl="1">
              <a:buFont typeface="Monotype Sorts" pitchFamily="-84" charset="2"/>
              <a:buNone/>
            </a:pPr>
            <a:endParaRPr lang="en-US" altLang="en-US" sz="3200" dirty="0">
              <a:solidFill>
                <a:schemeClr val="tx1"/>
              </a:solidFill>
            </a:endParaRPr>
          </a:p>
        </p:txBody>
      </p:sp>
      <p:pic>
        <p:nvPicPr>
          <p:cNvPr id="4" name="Picture 1">
            <a:extLst>
              <a:ext uri="{FF2B5EF4-FFF2-40B4-BE49-F238E27FC236}">
                <a16:creationId xmlns:a16="http://schemas.microsoft.com/office/drawing/2014/main" id="{0623DAA3-D2F2-409D-81C2-E516151051E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033052" y="2115794"/>
            <a:ext cx="5851525" cy="3906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0FB7EA-73F1-4D5B-B417-AEB5EBA66741}"/>
              </a:ext>
            </a:extLst>
          </p:cNvPr>
          <p:cNvSpPr>
            <a:spLocks noGrp="1"/>
          </p:cNvSpPr>
          <p:nvPr>
            <p:ph type="title"/>
          </p:nvPr>
        </p:nvSpPr>
        <p:spPr>
          <a:xfrm>
            <a:off x="2057400" y="533400"/>
            <a:ext cx="7772400" cy="992188"/>
          </a:xfrm>
        </p:spPr>
        <p:txBody>
          <a:bodyPr/>
          <a:lstStyle/>
          <a:p>
            <a:pPr algn="ctr">
              <a:defRPr/>
            </a:pPr>
            <a:r>
              <a:rPr lang="en-US" b="1" dirty="0">
                <a:solidFill>
                  <a:schemeClr val="accent1">
                    <a:lumMod val="50000"/>
                  </a:schemeClr>
                </a:solidFill>
              </a:rPr>
              <a:t>Thread Synchronization</a:t>
            </a:r>
          </a:p>
        </p:txBody>
      </p:sp>
      <p:sp>
        <p:nvSpPr>
          <p:cNvPr id="3" name="Content Placeholder 2">
            <a:extLst>
              <a:ext uri="{FF2B5EF4-FFF2-40B4-BE49-F238E27FC236}">
                <a16:creationId xmlns:a16="http://schemas.microsoft.com/office/drawing/2014/main" id="{27975D63-7426-4AA9-A5FF-4B7FE0874039}"/>
              </a:ext>
            </a:extLst>
          </p:cNvPr>
          <p:cNvSpPr>
            <a:spLocks noGrp="1"/>
          </p:cNvSpPr>
          <p:nvPr>
            <p:ph sz="half" idx="1"/>
          </p:nvPr>
        </p:nvSpPr>
        <p:spPr>
          <a:xfrm>
            <a:off x="2057400" y="1689653"/>
            <a:ext cx="8077201" cy="4436512"/>
          </a:xfrm>
        </p:spPr>
        <p:txBody>
          <a:bodyPr/>
          <a:lstStyle/>
          <a:p>
            <a:pPr eaLnBrk="1" hangingPunct="1"/>
            <a:r>
              <a:rPr lang="en-US" altLang="en-US" sz="3000" dirty="0">
                <a:solidFill>
                  <a:schemeClr val="tx1"/>
                </a:solidFill>
              </a:rPr>
              <a:t>It is necessary to synchronize the activities of the various threads</a:t>
            </a:r>
          </a:p>
          <a:p>
            <a:pPr lvl="3" eaLnBrk="1" hangingPunct="1"/>
            <a:r>
              <a:rPr lang="en-US" altLang="en-US" sz="3000" dirty="0">
                <a:solidFill>
                  <a:schemeClr val="tx1"/>
                </a:solidFill>
              </a:rPr>
              <a:t>all threads of a process share the same address space and other resources</a:t>
            </a:r>
          </a:p>
          <a:p>
            <a:pPr marL="822960" lvl="3" indent="0" eaLnBrk="1" hangingPunct="1">
              <a:buNone/>
            </a:pPr>
            <a:endParaRPr lang="en-US" altLang="en-US" sz="3000" dirty="0">
              <a:solidFill>
                <a:schemeClr val="tx1"/>
              </a:solidFill>
            </a:endParaRPr>
          </a:p>
          <a:p>
            <a:pPr lvl="3" eaLnBrk="1" hangingPunct="1"/>
            <a:r>
              <a:rPr lang="en-US" altLang="en-US" sz="3000" dirty="0">
                <a:solidFill>
                  <a:schemeClr val="tx1"/>
                </a:solidFill>
              </a:rPr>
              <a:t>any alteration of a resource by one thread affects the other threads in the same process</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1" presetClass="entr" presetSubtype="8"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heel(8)">
                                      <p:cBhvr>
                                        <p:cTn id="7" dur="2000"/>
                                        <p:tgtEl>
                                          <p:spTgt spid="3">
                                            <p:txEl>
                                              <p:pRg st="0" end="0"/>
                                            </p:txEl>
                                          </p:spTgt>
                                        </p:tgtEl>
                                      </p:cBhvr>
                                    </p:animEffect>
                                  </p:childTnLst>
                                </p:cTn>
                              </p:par>
                            </p:childTnLst>
                          </p:cTn>
                        </p:par>
                        <p:par>
                          <p:cTn id="8" fill="hold" nodeType="afterGroup">
                            <p:stCondLst>
                              <p:cond delay="2000"/>
                            </p:stCondLst>
                            <p:childTnLst>
                              <p:par>
                                <p:cTn id="9" presetID="10" presetClass="entr" presetSubtype="0" fill="hold" grpId="1"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2000"/>
                                        <p:tgtEl>
                                          <p:spTgt spid="3">
                                            <p:txEl>
                                              <p:pRg st="1" end="1"/>
                                            </p:txEl>
                                          </p:spTgt>
                                        </p:tgtEl>
                                      </p:cBhvr>
                                    </p:animEffect>
                                  </p:childTnLst>
                                </p:cTn>
                              </p:par>
                            </p:childTnLst>
                          </p:cTn>
                        </p:par>
                        <p:par>
                          <p:cTn id="12" fill="hold" nodeType="afterGroup">
                            <p:stCondLst>
                              <p:cond delay="4000"/>
                            </p:stCondLst>
                            <p:childTnLst>
                              <p:par>
                                <p:cTn id="13" presetID="10" presetClass="entr" presetSubtype="0" fill="hold" grpId="1" nodeType="after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2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AE35F3F-05E9-4228-9181-2A9D43F55A77}"/>
              </a:ext>
            </a:extLst>
          </p:cNvPr>
          <p:cNvSpPr>
            <a:spLocks noGrp="1"/>
          </p:cNvSpPr>
          <p:nvPr>
            <p:ph type="title"/>
          </p:nvPr>
        </p:nvSpPr>
        <p:spPr/>
        <p:txBody>
          <a:bodyPr/>
          <a:lstStyle/>
          <a:p>
            <a:pPr algn="ctr"/>
            <a:r>
              <a:rPr lang="en-US" b="1" dirty="0">
                <a:solidFill>
                  <a:schemeClr val="accent1">
                    <a:lumMod val="75000"/>
                  </a:schemeClr>
                </a:solidFill>
              </a:rPr>
              <a:t>Threads: Motivation</a:t>
            </a:r>
            <a:endParaRPr lang="en-US" dirty="0"/>
          </a:p>
        </p:txBody>
      </p:sp>
      <p:sp>
        <p:nvSpPr>
          <p:cNvPr id="4" name="Content Placeholder 3">
            <a:extLst>
              <a:ext uri="{FF2B5EF4-FFF2-40B4-BE49-F238E27FC236}">
                <a16:creationId xmlns:a16="http://schemas.microsoft.com/office/drawing/2014/main" id="{08036841-5E8C-4DAA-8936-210B86E37023}"/>
              </a:ext>
            </a:extLst>
          </p:cNvPr>
          <p:cNvSpPr>
            <a:spLocks noGrp="1"/>
          </p:cNvSpPr>
          <p:nvPr>
            <p:ph idx="1"/>
          </p:nvPr>
        </p:nvSpPr>
        <p:spPr>
          <a:xfrm>
            <a:off x="1143000" y="2057399"/>
            <a:ext cx="9872871" cy="4422913"/>
          </a:xfrm>
        </p:spPr>
        <p:txBody>
          <a:bodyPr>
            <a:normAutofit/>
          </a:bodyPr>
          <a:lstStyle/>
          <a:p>
            <a:pPr algn="just"/>
            <a:r>
              <a:rPr lang="en-US" dirty="0">
                <a:solidFill>
                  <a:schemeClr val="tx1"/>
                </a:solidFill>
              </a:rPr>
              <a:t>A word processor may have a thread for displaying graphics, another thread for responding to keystrokes from the user, and a third thread for performing spelling and grammar checking in the background.</a:t>
            </a:r>
          </a:p>
          <a:p>
            <a:pPr algn="just"/>
            <a:r>
              <a:rPr lang="en-US" dirty="0">
                <a:solidFill>
                  <a:schemeClr val="tx1"/>
                </a:solidFill>
              </a:rPr>
              <a:t>A single application may be required to perform several similar tasks.</a:t>
            </a:r>
          </a:p>
          <a:p>
            <a:pPr lvl="2" algn="just"/>
            <a:r>
              <a:rPr lang="en-US" dirty="0">
                <a:solidFill>
                  <a:schemeClr val="tx1"/>
                </a:solidFill>
              </a:rPr>
              <a:t>For example, a web server accepts client requests for web pages, images, sound, and so forth.</a:t>
            </a:r>
          </a:p>
          <a:p>
            <a:pPr algn="just"/>
            <a:r>
              <a:rPr lang="en-US" dirty="0">
                <a:solidFill>
                  <a:schemeClr val="tx1"/>
                </a:solidFill>
              </a:rPr>
              <a:t>Earlier solution was to create a separate process to service each request.</a:t>
            </a:r>
          </a:p>
          <a:p>
            <a:pPr algn="just"/>
            <a:r>
              <a:rPr lang="en-US" b="1" dirty="0">
                <a:solidFill>
                  <a:schemeClr val="tx1"/>
                </a:solidFill>
              </a:rPr>
              <a:t>Process creation is time consuming and resource intensive </a:t>
            </a:r>
          </a:p>
          <a:p>
            <a:pPr algn="just"/>
            <a:r>
              <a:rPr lang="en-US" dirty="0">
                <a:solidFill>
                  <a:schemeClr val="tx1"/>
                </a:solidFill>
              </a:rPr>
              <a:t>New solution is to have the server run as a single process that accepts requests. When the server receives a request, it creates a separate thread to service that request. </a:t>
            </a:r>
          </a:p>
        </p:txBody>
      </p:sp>
    </p:spTree>
    <p:extLst>
      <p:ext uri="{BB962C8B-B14F-4D97-AF65-F5344CB8AC3E}">
        <p14:creationId xmlns:p14="http://schemas.microsoft.com/office/powerpoint/2010/main" val="310904632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C640C2-6262-4524-BBA2-2A401085F4DD}"/>
              </a:ext>
            </a:extLst>
          </p:cNvPr>
          <p:cNvSpPr>
            <a:spLocks noGrp="1"/>
          </p:cNvSpPr>
          <p:nvPr>
            <p:ph type="title"/>
          </p:nvPr>
        </p:nvSpPr>
        <p:spPr/>
        <p:txBody>
          <a:bodyPr>
            <a:normAutofit fontScale="90000"/>
          </a:bodyPr>
          <a:lstStyle/>
          <a:p>
            <a:pPr algn="ctr">
              <a:defRPr/>
            </a:pPr>
            <a:r>
              <a:rPr lang="en-US" sz="5000" b="1" dirty="0">
                <a:solidFill>
                  <a:schemeClr val="accent5">
                    <a:lumMod val="50000"/>
                  </a:schemeClr>
                </a:solidFill>
              </a:rPr>
              <a:t>Performance of Software on Multicore</a:t>
            </a:r>
          </a:p>
        </p:txBody>
      </p:sp>
      <p:sp>
        <p:nvSpPr>
          <p:cNvPr id="88067" name="Rectangle 5">
            <a:extLst>
              <a:ext uri="{FF2B5EF4-FFF2-40B4-BE49-F238E27FC236}">
                <a16:creationId xmlns:a16="http://schemas.microsoft.com/office/drawing/2014/main" id="{A6F69767-7BA3-4743-9484-E4E9213E0098}"/>
              </a:ext>
            </a:extLst>
          </p:cNvPr>
          <p:cNvSpPr>
            <a:spLocks noChangeArrowheads="1"/>
          </p:cNvSpPr>
          <p:nvPr/>
        </p:nvSpPr>
        <p:spPr bwMode="auto">
          <a:xfrm>
            <a:off x="1143000" y="2286001"/>
            <a:ext cx="9875520" cy="5693866"/>
          </a:xfrm>
          <a:prstGeom prst="rect">
            <a:avLst/>
          </a:prstGeom>
          <a:noFill/>
          <a:ln w="9525">
            <a:noFill/>
            <a:miter lim="800000"/>
            <a:headEnd/>
            <a:tailEnd/>
          </a:ln>
        </p:spPr>
        <p:txBody>
          <a:bodyPr wrap="square">
            <a:spAutoFit/>
          </a:bodyPr>
          <a:lstStyle/>
          <a:p>
            <a:pPr marL="457200" indent="-457200" algn="just">
              <a:buFont typeface="Arial" pitchFamily="34" charset="0"/>
              <a:buChar char="•"/>
              <a:defRPr/>
            </a:pPr>
            <a:r>
              <a:rPr lang="en-US" sz="2800" b="1" dirty="0">
                <a:solidFill>
                  <a:srgbClr val="FF0000"/>
                </a:solidFill>
                <a:cs typeface="Arial" charset="0"/>
              </a:rPr>
              <a:t>Performance doesn’t necessarily scale linearly with the number of cores …</a:t>
            </a:r>
          </a:p>
          <a:p>
            <a:pPr marL="457200" indent="-457200" algn="just">
              <a:buFont typeface="Arial" pitchFamily="34" charset="0"/>
              <a:buChar char="•"/>
              <a:defRPr/>
            </a:pPr>
            <a:endParaRPr lang="en-US" sz="2800" b="1" dirty="0">
              <a:solidFill>
                <a:srgbClr val="FF0000"/>
              </a:solidFill>
              <a:cs typeface="Arial" charset="0"/>
            </a:endParaRPr>
          </a:p>
          <a:p>
            <a:pPr marL="457200" indent="-457200" algn="just">
              <a:buFont typeface="Arial" pitchFamily="34" charset="0"/>
              <a:buChar char="•"/>
              <a:defRPr/>
            </a:pPr>
            <a:r>
              <a:rPr lang="en-US" sz="2800" dirty="0"/>
              <a:t>The potential performance benefits of a multicore organization depend on the ability to effectively exploit the parallel resources available to the application.</a:t>
            </a:r>
          </a:p>
          <a:p>
            <a:pPr marL="457200" indent="-457200" algn="just">
              <a:buFont typeface="Arial" pitchFamily="34" charset="0"/>
              <a:buChar char="•"/>
              <a:defRPr/>
            </a:pPr>
            <a:endParaRPr lang="en-US" sz="2800" dirty="0"/>
          </a:p>
          <a:p>
            <a:pPr marL="457200" indent="-457200" algn="just">
              <a:buFont typeface="Arial" pitchFamily="34" charset="0"/>
              <a:buChar char="•"/>
              <a:defRPr/>
            </a:pPr>
            <a:r>
              <a:rPr lang="en-US" sz="2800" dirty="0"/>
              <a:t>Let us focus first on a single application running on a multicore system. </a:t>
            </a:r>
          </a:p>
          <a:p>
            <a:pPr marL="457200" indent="-457200">
              <a:buFont typeface="Arial" pitchFamily="34" charset="0"/>
              <a:buChar char="•"/>
              <a:defRPr/>
            </a:pPr>
            <a:endParaRPr lang="en-US" sz="2800" dirty="0">
              <a:cs typeface="Arial" charset="0"/>
            </a:endParaRPr>
          </a:p>
          <a:p>
            <a:pPr marL="457200" indent="-457200">
              <a:buFont typeface="Arial" pitchFamily="34" charset="0"/>
              <a:buChar char="•"/>
              <a:defRPr/>
            </a:pPr>
            <a:endParaRPr lang="en-US" sz="2800" dirty="0">
              <a:cs typeface="Arial" charset="0"/>
            </a:endParaRPr>
          </a:p>
          <a:p>
            <a:pPr marL="457200" indent="-457200">
              <a:buFont typeface="Arial" pitchFamily="34" charset="0"/>
              <a:buChar char="•"/>
              <a:defRPr/>
            </a:pPr>
            <a:endParaRPr lang="en-US" sz="2800" dirty="0">
              <a:cs typeface="Arial" charset="0"/>
            </a:endParaRPr>
          </a:p>
          <a:p>
            <a:pPr marL="457200" indent="-457200">
              <a:buFont typeface="Arial" pitchFamily="34" charset="0"/>
              <a:buChar char="•"/>
              <a:defRPr/>
            </a:pPr>
            <a:endParaRPr lang="en-US" sz="2800" dirty="0">
              <a:cs typeface="Arial" charset="0"/>
            </a:endParaRPr>
          </a:p>
        </p:txBody>
      </p:sp>
    </p:spTree>
  </p:cSld>
  <p:clrMapOvr>
    <a:masterClrMapping/>
  </p:clrMapOvr>
  <p:transition spd="slow">
    <p:dissolv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BF33DB-CC54-4099-B925-1BD814635314}"/>
              </a:ext>
            </a:extLst>
          </p:cNvPr>
          <p:cNvSpPr>
            <a:spLocks noGrp="1"/>
          </p:cNvSpPr>
          <p:nvPr>
            <p:ph type="title"/>
          </p:nvPr>
        </p:nvSpPr>
        <p:spPr>
          <a:xfrm>
            <a:off x="1143000" y="609600"/>
            <a:ext cx="9875520" cy="937846"/>
          </a:xfrm>
        </p:spPr>
        <p:txBody>
          <a:bodyPr/>
          <a:lstStyle/>
          <a:p>
            <a:pPr algn="ctr">
              <a:defRPr/>
            </a:pPr>
            <a:r>
              <a:rPr lang="en-US" sz="4500" b="1" dirty="0">
                <a:solidFill>
                  <a:schemeClr val="accent5">
                    <a:lumMod val="50000"/>
                  </a:schemeClr>
                </a:solidFill>
              </a:rPr>
              <a:t>Performance of Software on Multicore</a:t>
            </a:r>
          </a:p>
        </p:txBody>
      </p:sp>
      <p:cxnSp>
        <p:nvCxnSpPr>
          <p:cNvPr id="7" name="Straight Connector 6">
            <a:extLst>
              <a:ext uri="{FF2B5EF4-FFF2-40B4-BE49-F238E27FC236}">
                <a16:creationId xmlns:a16="http://schemas.microsoft.com/office/drawing/2014/main" id="{F4307025-AC5F-4A06-A98D-40994787BCED}"/>
              </a:ext>
            </a:extLst>
          </p:cNvPr>
          <p:cNvCxnSpPr/>
          <p:nvPr/>
        </p:nvCxnSpPr>
        <p:spPr>
          <a:xfrm>
            <a:off x="3070031" y="3092466"/>
            <a:ext cx="7069016" cy="0"/>
          </a:xfrm>
          <a:prstGeom prst="line">
            <a:avLst/>
          </a:prstGeom>
        </p:spPr>
        <p:style>
          <a:lnRef idx="2">
            <a:schemeClr val="dk1"/>
          </a:lnRef>
          <a:fillRef idx="0">
            <a:schemeClr val="dk1"/>
          </a:fillRef>
          <a:effectRef idx="1">
            <a:schemeClr val="dk1"/>
          </a:effectRef>
          <a:fontRef idx="minor">
            <a:schemeClr val="tx1"/>
          </a:fontRef>
        </p:style>
      </p:cxnSp>
      <p:sp>
        <p:nvSpPr>
          <p:cNvPr id="4" name="Rectangle 5">
            <a:extLst>
              <a:ext uri="{FF2B5EF4-FFF2-40B4-BE49-F238E27FC236}">
                <a16:creationId xmlns:a16="http://schemas.microsoft.com/office/drawing/2014/main" id="{C692A740-DEA7-CFCA-9C09-7BEF588F7CBD}"/>
              </a:ext>
            </a:extLst>
          </p:cNvPr>
          <p:cNvSpPr>
            <a:spLocks noChangeArrowheads="1"/>
          </p:cNvSpPr>
          <p:nvPr/>
        </p:nvSpPr>
        <p:spPr bwMode="auto">
          <a:xfrm>
            <a:off x="703385" y="1547446"/>
            <a:ext cx="10515600" cy="5262979"/>
          </a:xfrm>
          <a:prstGeom prst="rect">
            <a:avLst/>
          </a:prstGeom>
          <a:noFill/>
          <a:ln w="9525">
            <a:noFill/>
            <a:miter lim="800000"/>
            <a:headEnd/>
            <a:tailEnd/>
          </a:ln>
        </p:spPr>
        <p:txBody>
          <a:bodyPr wrap="square">
            <a:spAutoFit/>
          </a:bodyPr>
          <a:lstStyle/>
          <a:p>
            <a:pPr algn="just">
              <a:defRPr/>
            </a:pPr>
            <a:r>
              <a:rPr lang="en-US" sz="2800" b="1" dirty="0">
                <a:solidFill>
                  <a:srgbClr val="FF0000"/>
                </a:solidFill>
              </a:rPr>
              <a:t>Amdahl’s law states that:</a:t>
            </a:r>
          </a:p>
          <a:p>
            <a:pPr algn="just">
              <a:defRPr/>
            </a:pPr>
            <a:endParaRPr lang="en-US" sz="2800" dirty="0"/>
          </a:p>
          <a:p>
            <a:pPr algn="just">
              <a:defRPr/>
            </a:pPr>
            <a:r>
              <a:rPr lang="en-US" sz="2800" dirty="0"/>
              <a:t>					</a:t>
            </a:r>
            <a:r>
              <a:rPr lang="en-US" sz="2800" b="1" i="1" dirty="0"/>
              <a:t>time to execute program on a single processor</a:t>
            </a:r>
          </a:p>
          <a:p>
            <a:pPr algn="just">
              <a:defRPr/>
            </a:pPr>
            <a:r>
              <a:rPr lang="en-US" sz="2800" b="1" i="1" dirty="0"/>
              <a:t>Speedup = 	</a:t>
            </a:r>
          </a:p>
          <a:p>
            <a:pPr algn="just">
              <a:defRPr/>
            </a:pPr>
            <a:r>
              <a:rPr lang="en-US" sz="2800" b="1" i="1" dirty="0"/>
              <a:t>					time to execute program on N parallel processors </a:t>
            </a:r>
          </a:p>
          <a:p>
            <a:pPr algn="just">
              <a:defRPr/>
            </a:pPr>
            <a:r>
              <a:rPr lang="en-US" sz="2800" dirty="0"/>
              <a:t>			</a:t>
            </a:r>
          </a:p>
          <a:p>
            <a:pPr algn="just">
              <a:defRPr/>
            </a:pPr>
            <a:r>
              <a:rPr lang="en-US" sz="2800" dirty="0"/>
              <a:t>			 </a:t>
            </a:r>
            <a:r>
              <a:rPr lang="en-US" sz="2800" b="1" i="1" dirty="0"/>
              <a:t>= 		1 / [  (1 - f ) + (f/N)]</a:t>
            </a:r>
          </a:p>
          <a:p>
            <a:pPr algn="just">
              <a:defRPr/>
            </a:pPr>
            <a:endParaRPr lang="en-US" sz="2800" dirty="0"/>
          </a:p>
          <a:p>
            <a:pPr algn="just">
              <a:defRPr/>
            </a:pPr>
            <a:r>
              <a:rPr lang="en-US" sz="2800" dirty="0"/>
              <a:t>The law assumes a program in which a fraction (1 - </a:t>
            </a:r>
            <a:r>
              <a:rPr lang="en-US" sz="2800" i="1" dirty="0"/>
              <a:t>f) of the execution time </a:t>
            </a:r>
            <a:r>
              <a:rPr lang="en-US" sz="2800" dirty="0"/>
              <a:t>involves code that is inherently serial and a fraction </a:t>
            </a:r>
            <a:r>
              <a:rPr lang="en-US" sz="2800" i="1" dirty="0"/>
              <a:t>f that involves code that is infinitely </a:t>
            </a:r>
            <a:r>
              <a:rPr lang="en-US" sz="2800" dirty="0"/>
              <a:t>parallelizable with no scheduling overhead.</a:t>
            </a:r>
          </a:p>
          <a:p>
            <a:pPr>
              <a:defRPr/>
            </a:pPr>
            <a:endParaRPr lang="en-US" sz="2800" dirty="0">
              <a:cs typeface="Arial" charset="0"/>
            </a:endParaRPr>
          </a:p>
        </p:txBody>
      </p:sp>
    </p:spTree>
    <p:extLst>
      <p:ext uri="{BB962C8B-B14F-4D97-AF65-F5344CB8AC3E}">
        <p14:creationId xmlns:p14="http://schemas.microsoft.com/office/powerpoint/2010/main" val="337806886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1416D-48A3-46AD-899D-809E894CBB79}"/>
              </a:ext>
            </a:extLst>
          </p:cNvPr>
          <p:cNvSpPr>
            <a:spLocks noGrp="1"/>
          </p:cNvSpPr>
          <p:nvPr>
            <p:ph type="title"/>
          </p:nvPr>
        </p:nvSpPr>
        <p:spPr/>
        <p:txBody>
          <a:bodyPr>
            <a:normAutofit/>
          </a:bodyPr>
          <a:lstStyle/>
          <a:p>
            <a:pPr algn="ctr">
              <a:defRPr/>
            </a:pPr>
            <a:r>
              <a:rPr lang="en-US" sz="4500" b="1" dirty="0">
                <a:solidFill>
                  <a:schemeClr val="accent5">
                    <a:lumMod val="50000"/>
                  </a:schemeClr>
                </a:solidFill>
              </a:rPr>
              <a:t>Performance Effect of Multiple Cores</a:t>
            </a:r>
          </a:p>
        </p:txBody>
      </p:sp>
      <p:pic>
        <p:nvPicPr>
          <p:cNvPr id="43011" name="Picture 4">
            <a:extLst>
              <a:ext uri="{FF2B5EF4-FFF2-40B4-BE49-F238E27FC236}">
                <a16:creationId xmlns:a16="http://schemas.microsoft.com/office/drawing/2014/main" id="{C452BD80-448D-41CD-B5AF-B571F042B20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0" y="2514600"/>
            <a:ext cx="3886200" cy="335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12" name="Rectangle 5">
            <a:extLst>
              <a:ext uri="{FF2B5EF4-FFF2-40B4-BE49-F238E27FC236}">
                <a16:creationId xmlns:a16="http://schemas.microsoft.com/office/drawing/2014/main" id="{9719E16C-A936-482D-82F9-4714942AF6BB}"/>
              </a:ext>
            </a:extLst>
          </p:cNvPr>
          <p:cNvSpPr>
            <a:spLocks noChangeArrowheads="1"/>
          </p:cNvSpPr>
          <p:nvPr/>
        </p:nvSpPr>
        <p:spPr bwMode="auto">
          <a:xfrm>
            <a:off x="3276600" y="5943601"/>
            <a:ext cx="22098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400"/>
              <a:t>Figure 4.7 (a)</a:t>
            </a:r>
          </a:p>
        </p:txBody>
      </p:sp>
      <p:pic>
        <p:nvPicPr>
          <p:cNvPr id="43013" name="Picture 6">
            <a:extLst>
              <a:ext uri="{FF2B5EF4-FFF2-40B4-BE49-F238E27FC236}">
                <a16:creationId xmlns:a16="http://schemas.microsoft.com/office/drawing/2014/main" id="{1B037DB1-D4C6-40F6-BBDF-23B48A78817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05600" y="2514600"/>
            <a:ext cx="3581400" cy="340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14" name="Rectangle 7">
            <a:extLst>
              <a:ext uri="{FF2B5EF4-FFF2-40B4-BE49-F238E27FC236}">
                <a16:creationId xmlns:a16="http://schemas.microsoft.com/office/drawing/2014/main" id="{00E5DC7C-BBF3-4A8E-A64B-E737CAA5FC6C}"/>
              </a:ext>
            </a:extLst>
          </p:cNvPr>
          <p:cNvSpPr>
            <a:spLocks noChangeArrowheads="1"/>
          </p:cNvSpPr>
          <p:nvPr/>
        </p:nvSpPr>
        <p:spPr bwMode="auto">
          <a:xfrm>
            <a:off x="7772400" y="5943601"/>
            <a:ext cx="23622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400"/>
              <a:t>Figure 4.7 (b) </a:t>
            </a:r>
          </a:p>
        </p:txBody>
      </p:sp>
    </p:spTree>
  </p:cSld>
  <p:clrMapOvr>
    <a:masterClrMapping/>
  </p:clrMapOvr>
  <p:transition spd="slow">
    <p:dissolv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E7A63-6A5F-409C-96CD-7CF59F8D2F3B}"/>
              </a:ext>
            </a:extLst>
          </p:cNvPr>
          <p:cNvSpPr>
            <a:spLocks noGrp="1"/>
          </p:cNvSpPr>
          <p:nvPr>
            <p:ph type="title" idx="4294967295"/>
          </p:nvPr>
        </p:nvSpPr>
        <p:spPr>
          <a:xfrm>
            <a:off x="1828800" y="0"/>
            <a:ext cx="8458200" cy="1828800"/>
          </a:xfrm>
        </p:spPr>
        <p:txBody>
          <a:bodyPr/>
          <a:lstStyle/>
          <a:p>
            <a:pPr algn="ctr">
              <a:defRPr/>
            </a:pPr>
            <a:r>
              <a:rPr lang="en-US" sz="4500" b="1" dirty="0">
                <a:solidFill>
                  <a:schemeClr val="accent5">
                    <a:lumMod val="50000"/>
                  </a:schemeClr>
                </a:solidFill>
              </a:rPr>
              <a:t>Database Workloads on </a:t>
            </a:r>
            <a:br>
              <a:rPr lang="en-US" sz="4500" b="1" dirty="0">
                <a:solidFill>
                  <a:schemeClr val="accent5">
                    <a:lumMod val="50000"/>
                  </a:schemeClr>
                </a:solidFill>
              </a:rPr>
            </a:br>
            <a:r>
              <a:rPr lang="en-US" sz="4500" b="1" dirty="0">
                <a:solidFill>
                  <a:schemeClr val="accent5">
                    <a:lumMod val="50000"/>
                  </a:schemeClr>
                </a:solidFill>
              </a:rPr>
              <a:t>Multiple-Processor Hardware</a:t>
            </a:r>
          </a:p>
        </p:txBody>
      </p:sp>
      <p:sp>
        <p:nvSpPr>
          <p:cNvPr id="44035" name="TextBox 4">
            <a:extLst>
              <a:ext uri="{FF2B5EF4-FFF2-40B4-BE49-F238E27FC236}">
                <a16:creationId xmlns:a16="http://schemas.microsoft.com/office/drawing/2014/main" id="{2CC2A9FF-ED1C-45F8-878B-01D26757D74D}"/>
              </a:ext>
            </a:extLst>
          </p:cNvPr>
          <p:cNvSpPr txBox="1">
            <a:spLocks noChangeArrowheads="1"/>
          </p:cNvSpPr>
          <p:nvPr/>
        </p:nvSpPr>
        <p:spPr bwMode="auto">
          <a:xfrm>
            <a:off x="3048000" y="6550026"/>
            <a:ext cx="619918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400"/>
              <a:t>Figure 4.8  Scaling of Database Workloads on Multiple Processor Hardware</a:t>
            </a:r>
          </a:p>
        </p:txBody>
      </p:sp>
      <p:pic>
        <p:nvPicPr>
          <p:cNvPr id="44036" name="Picture 5">
            <a:extLst>
              <a:ext uri="{FF2B5EF4-FFF2-40B4-BE49-F238E27FC236}">
                <a16:creationId xmlns:a16="http://schemas.microsoft.com/office/drawing/2014/main" id="{491FE552-3036-4B2D-A6BD-150C0FEBE2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7000" y="2133600"/>
            <a:ext cx="6858000"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dissolv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8DAD21-E6F9-49AE-89E3-94D52EB9A8D6}"/>
              </a:ext>
            </a:extLst>
          </p:cNvPr>
          <p:cNvSpPr>
            <a:spLocks noGrp="1"/>
          </p:cNvSpPr>
          <p:nvPr>
            <p:ph type="title"/>
          </p:nvPr>
        </p:nvSpPr>
        <p:spPr>
          <a:xfrm>
            <a:off x="1272208" y="990600"/>
            <a:ext cx="10098157" cy="1295400"/>
          </a:xfrm>
        </p:spPr>
        <p:txBody>
          <a:bodyPr>
            <a:normAutofit fontScale="90000"/>
          </a:bodyPr>
          <a:lstStyle/>
          <a:p>
            <a:pPr algn="ctr">
              <a:defRPr/>
            </a:pPr>
            <a:r>
              <a:rPr lang="en-US" sz="4500" b="1" dirty="0">
                <a:solidFill>
                  <a:schemeClr val="accent5">
                    <a:lumMod val="50000"/>
                  </a:schemeClr>
                </a:solidFill>
              </a:rPr>
              <a:t>Applications That Benefit from multicores</a:t>
            </a:r>
            <a:br>
              <a:rPr lang="en-US" b="1" dirty="0">
                <a:solidFill>
                  <a:schemeClr val="accent1">
                    <a:lumMod val="50000"/>
                  </a:schemeClr>
                </a:solidFill>
              </a:rPr>
            </a:br>
            <a:endParaRPr lang="en-US" sz="3200" b="1" dirty="0">
              <a:solidFill>
                <a:schemeClr val="accent1">
                  <a:lumMod val="50000"/>
                </a:schemeClr>
              </a:solidFill>
            </a:endParaRPr>
          </a:p>
        </p:txBody>
      </p:sp>
      <p:sp>
        <p:nvSpPr>
          <p:cNvPr id="3" name="Content Placeholder 2">
            <a:extLst>
              <a:ext uri="{FF2B5EF4-FFF2-40B4-BE49-F238E27FC236}">
                <a16:creationId xmlns:a16="http://schemas.microsoft.com/office/drawing/2014/main" id="{F733BEC6-1564-4CE0-9489-863C3FD12493}"/>
              </a:ext>
            </a:extLst>
          </p:cNvPr>
          <p:cNvSpPr>
            <a:spLocks noGrp="1"/>
          </p:cNvSpPr>
          <p:nvPr>
            <p:ph idx="4294967295"/>
          </p:nvPr>
        </p:nvSpPr>
        <p:spPr>
          <a:xfrm>
            <a:off x="2209800" y="2286000"/>
            <a:ext cx="7924800" cy="4114800"/>
          </a:xfrm>
        </p:spPr>
        <p:txBody>
          <a:bodyPr rtlCol="0">
            <a:normAutofit/>
          </a:bodyPr>
          <a:lstStyle/>
          <a:p>
            <a:pPr>
              <a:buFont typeface="Wingdings" charset="2"/>
              <a:buChar char="u"/>
              <a:defRPr/>
            </a:pPr>
            <a:r>
              <a:rPr lang="en-US" sz="2800" dirty="0">
                <a:solidFill>
                  <a:schemeClr val="tx1">
                    <a:lumMod val="85000"/>
                    <a:lumOff val="15000"/>
                  </a:schemeClr>
                </a:solidFill>
              </a:rPr>
              <a:t>Multithreaded native applications</a:t>
            </a:r>
          </a:p>
          <a:p>
            <a:pPr lvl="2">
              <a:spcAft>
                <a:spcPts val="0"/>
              </a:spcAft>
              <a:buFont typeface="Wingdings" charset="2"/>
              <a:buChar char="u"/>
              <a:defRPr/>
            </a:pPr>
            <a:r>
              <a:rPr lang="en-US" sz="2000" dirty="0">
                <a:solidFill>
                  <a:schemeClr val="tx1">
                    <a:lumMod val="85000"/>
                    <a:lumOff val="15000"/>
                  </a:schemeClr>
                </a:solidFill>
              </a:rPr>
              <a:t>characterized by having a small number of highly threaded processes</a:t>
            </a:r>
          </a:p>
          <a:p>
            <a:pPr>
              <a:buFont typeface="Wingdings" charset="2"/>
              <a:buChar char="u"/>
              <a:defRPr/>
            </a:pPr>
            <a:r>
              <a:rPr lang="en-US" sz="2800" dirty="0">
                <a:solidFill>
                  <a:schemeClr val="tx1">
                    <a:lumMod val="85000"/>
                    <a:lumOff val="15000"/>
                  </a:schemeClr>
                </a:solidFill>
              </a:rPr>
              <a:t>Multiprocess applications</a:t>
            </a:r>
          </a:p>
          <a:p>
            <a:pPr lvl="2">
              <a:spcAft>
                <a:spcPts val="0"/>
              </a:spcAft>
              <a:defRPr/>
            </a:pPr>
            <a:r>
              <a:rPr lang="en-US" sz="2000" dirty="0">
                <a:solidFill>
                  <a:schemeClr val="tx1">
                    <a:lumMod val="85000"/>
                    <a:lumOff val="15000"/>
                  </a:schemeClr>
                </a:solidFill>
              </a:rPr>
              <a:t>characterized by the presence of many single-threaded processes</a:t>
            </a:r>
          </a:p>
          <a:p>
            <a:pPr>
              <a:buFont typeface="Wingdings" charset="2"/>
              <a:buChar char="u"/>
              <a:defRPr/>
            </a:pPr>
            <a:r>
              <a:rPr lang="en-US" sz="2800" dirty="0">
                <a:solidFill>
                  <a:schemeClr val="tx1">
                    <a:lumMod val="85000"/>
                    <a:lumOff val="15000"/>
                  </a:schemeClr>
                </a:solidFill>
              </a:rPr>
              <a:t>Java applications</a:t>
            </a:r>
          </a:p>
          <a:p>
            <a:pPr>
              <a:buFont typeface="Wingdings" charset="2"/>
              <a:buChar char="u"/>
              <a:defRPr/>
            </a:pPr>
            <a:r>
              <a:rPr lang="en-US" sz="2800">
                <a:solidFill>
                  <a:schemeClr val="tx1">
                    <a:lumMod val="85000"/>
                    <a:lumOff val="15000"/>
                  </a:schemeClr>
                </a:solidFill>
              </a:rPr>
              <a:t>Multi-instance </a:t>
            </a:r>
            <a:r>
              <a:rPr lang="en-US" sz="2800" dirty="0">
                <a:solidFill>
                  <a:schemeClr val="tx1">
                    <a:lumMod val="85000"/>
                    <a:lumOff val="15000"/>
                  </a:schemeClr>
                </a:solidFill>
              </a:rPr>
              <a:t>applications</a:t>
            </a:r>
          </a:p>
          <a:p>
            <a:pPr lvl="2">
              <a:spcAft>
                <a:spcPts val="0"/>
              </a:spcAft>
              <a:defRPr/>
            </a:pPr>
            <a:r>
              <a:rPr lang="en-US" sz="2054" dirty="0">
                <a:solidFill>
                  <a:schemeClr val="tx1">
                    <a:lumMod val="85000"/>
                    <a:lumOff val="15000"/>
                  </a:schemeClr>
                </a:solidFill>
              </a:rPr>
              <a:t>multiple instances of the application in parallel</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5"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1000" decel="50000" fill="hold">
                                          <p:stCondLst>
                                            <p:cond delay="0"/>
                                          </p:stCondLst>
                                        </p:cTn>
                                        <p:tgtEl>
                                          <p:spTgt spid="3">
                                            <p:txEl>
                                              <p:pRg st="0" end="0"/>
                                            </p:txEl>
                                          </p:spTgt>
                                        </p:tgtEl>
                                        <p:attrNameLst>
                                          <p:attrName>style.rotation</p:attrName>
                                        </p:attrNameLst>
                                      </p:cBhvr>
                                      <p:tavLst>
                                        <p:tav tm="0">
                                          <p:val>
                                            <p:fltVal val="-90"/>
                                          </p:val>
                                        </p:tav>
                                        <p:tav tm="100000">
                                          <p:val>
                                            <p:fltVal val="0"/>
                                          </p:val>
                                        </p:tav>
                                      </p:tavLst>
                                    </p:anim>
                                    <p:anim calcmode="lin" valueType="num">
                                      <p:cBhvr>
                                        <p:cTn id="8" dur="1000" decel="50000" fill="hold">
                                          <p:stCondLst>
                                            <p:cond delay="0"/>
                                          </p:stCondLst>
                                        </p:cTn>
                                        <p:tgtEl>
                                          <p:spTgt spid="3">
                                            <p:txEl>
                                              <p:pRg st="0" end="0"/>
                                            </p:txEl>
                                          </p:spTgt>
                                        </p:tgtEl>
                                        <p:attrNameLst>
                                          <p:attrName>ppt_w</p:attrName>
                                        </p:attrNameLst>
                                      </p:cBhvr>
                                      <p:tavLst>
                                        <p:tav tm="0">
                                          <p:val>
                                            <p:strVal val="#ppt_w"/>
                                          </p:val>
                                        </p:tav>
                                        <p:tav tm="100000">
                                          <p:val>
                                            <p:strVal val="#ppt_w*.05"/>
                                          </p:val>
                                        </p:tav>
                                      </p:tavLst>
                                    </p:anim>
                                    <p:anim calcmode="lin" valueType="num">
                                      <p:cBhvr>
                                        <p:cTn id="9" dur="1000" accel="50000" fill="hold">
                                          <p:stCondLst>
                                            <p:cond delay="1000"/>
                                          </p:stCondLst>
                                        </p:cTn>
                                        <p:tgtEl>
                                          <p:spTgt spid="3">
                                            <p:txEl>
                                              <p:pRg st="0" end="0"/>
                                            </p:txEl>
                                          </p:spTgt>
                                        </p:tgtEl>
                                        <p:attrNameLst>
                                          <p:attrName>ppt_w</p:attrName>
                                        </p:attrNameLst>
                                      </p:cBhvr>
                                      <p:tavLst>
                                        <p:tav tm="0">
                                          <p:val>
                                            <p:strVal val="#ppt_w*.05"/>
                                          </p:val>
                                        </p:tav>
                                        <p:tav tm="100000">
                                          <p:val>
                                            <p:strVal val="#ppt_w"/>
                                          </p:val>
                                        </p:tav>
                                      </p:tavLst>
                                    </p:anim>
                                    <p:anim calcmode="lin" valueType="num">
                                      <p:cBhvr>
                                        <p:cTn id="10" dur="2000" fill="hold"/>
                                        <p:tgtEl>
                                          <p:spTgt spid="3">
                                            <p:txEl>
                                              <p:pRg st="0" end="0"/>
                                            </p:txEl>
                                          </p:spTgt>
                                        </p:tgtEl>
                                        <p:attrNameLst>
                                          <p:attrName>ppt_h</p:attrName>
                                        </p:attrNameLst>
                                      </p:cBhvr>
                                      <p:tavLst>
                                        <p:tav tm="0">
                                          <p:val>
                                            <p:strVal val="#ppt_h"/>
                                          </p:val>
                                        </p:tav>
                                        <p:tav tm="100000">
                                          <p:val>
                                            <p:strVal val="#ppt_h"/>
                                          </p:val>
                                        </p:tav>
                                      </p:tavLst>
                                    </p:anim>
                                    <p:anim calcmode="lin" valueType="num">
                                      <p:cBhvr>
                                        <p:cTn id="11" dur="1000" decel="50000" fill="hold">
                                          <p:stCondLst>
                                            <p:cond delay="0"/>
                                          </p:stCondLst>
                                        </p:cTn>
                                        <p:tgtEl>
                                          <p:spTgt spid="3">
                                            <p:txEl>
                                              <p:pRg st="0" end="0"/>
                                            </p:txEl>
                                          </p:spTgt>
                                        </p:tgtEl>
                                        <p:attrNameLst>
                                          <p:attrName>ppt_x</p:attrName>
                                        </p:attrNameLst>
                                      </p:cBhvr>
                                      <p:tavLst>
                                        <p:tav tm="0">
                                          <p:val>
                                            <p:strVal val="#ppt_x+.4"/>
                                          </p:val>
                                        </p:tav>
                                        <p:tav tm="100000">
                                          <p:val>
                                            <p:strVal val="#ppt_x"/>
                                          </p:val>
                                        </p:tav>
                                      </p:tavLst>
                                    </p:anim>
                                    <p:anim calcmode="lin" valueType="num">
                                      <p:cBhvr>
                                        <p:cTn id="12" dur="1000" decel="50000" fill="hold">
                                          <p:stCondLst>
                                            <p:cond delay="0"/>
                                          </p:stCondLst>
                                        </p:cTn>
                                        <p:tgtEl>
                                          <p:spTgt spid="3">
                                            <p:txEl>
                                              <p:pRg st="0" end="0"/>
                                            </p:txEl>
                                          </p:spTgt>
                                        </p:tgtEl>
                                        <p:attrNameLst>
                                          <p:attrName>ppt_y</p:attrName>
                                        </p:attrNameLst>
                                      </p:cBhvr>
                                      <p:tavLst>
                                        <p:tav tm="0">
                                          <p:val>
                                            <p:strVal val="#ppt_y-.2"/>
                                          </p:val>
                                        </p:tav>
                                        <p:tav tm="100000">
                                          <p:val>
                                            <p:strVal val="#ppt_y+.1"/>
                                          </p:val>
                                        </p:tav>
                                      </p:tavLst>
                                    </p:anim>
                                    <p:anim calcmode="lin" valueType="num">
                                      <p:cBhvr>
                                        <p:cTn id="13" dur="1000" accel="50000" fill="hold">
                                          <p:stCondLst>
                                            <p:cond delay="1000"/>
                                          </p:stCondLst>
                                        </p:cTn>
                                        <p:tgtEl>
                                          <p:spTgt spid="3">
                                            <p:txEl>
                                              <p:pRg st="0" end="0"/>
                                            </p:txEl>
                                          </p:spTgt>
                                        </p:tgtEl>
                                        <p:attrNameLst>
                                          <p:attrName>ppt_y</p:attrName>
                                        </p:attrNameLst>
                                      </p:cBhvr>
                                      <p:tavLst>
                                        <p:tav tm="0">
                                          <p:val>
                                            <p:strVal val="#ppt_y+.1"/>
                                          </p:val>
                                        </p:tav>
                                        <p:tav tm="100000">
                                          <p:val>
                                            <p:strVal val="#ppt_y"/>
                                          </p:val>
                                        </p:tav>
                                      </p:tavLst>
                                    </p:anim>
                                    <p:animEffect transition="in" filter="fade">
                                      <p:cBhvr>
                                        <p:cTn id="14" dur="2000" decel="50000">
                                          <p:stCondLst>
                                            <p:cond delay="0"/>
                                          </p:stCondLst>
                                        </p:cTn>
                                        <p:tgtEl>
                                          <p:spTgt spid="3">
                                            <p:txEl>
                                              <p:pRg st="0" end="0"/>
                                            </p:txEl>
                                          </p:spTgt>
                                        </p:tgtEl>
                                      </p:cBhvr>
                                    </p:animEffect>
                                  </p:childTnLst>
                                </p:cTn>
                              </p:par>
                              <p:par>
                                <p:cTn id="15" presetID="25" presetClass="entr" presetSubtype="0" fill="hold" grpId="0"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p:cTn id="17" dur="1000" decel="50000" fill="hold">
                                          <p:stCondLst>
                                            <p:cond delay="0"/>
                                          </p:stCondLst>
                                        </p:cTn>
                                        <p:tgtEl>
                                          <p:spTgt spid="3">
                                            <p:txEl>
                                              <p:pRg st="1" end="1"/>
                                            </p:txEl>
                                          </p:spTgt>
                                        </p:tgtEl>
                                        <p:attrNameLst>
                                          <p:attrName>style.rotation</p:attrName>
                                        </p:attrNameLst>
                                      </p:cBhvr>
                                      <p:tavLst>
                                        <p:tav tm="0">
                                          <p:val>
                                            <p:fltVal val="-90"/>
                                          </p:val>
                                        </p:tav>
                                        <p:tav tm="100000">
                                          <p:val>
                                            <p:fltVal val="0"/>
                                          </p:val>
                                        </p:tav>
                                      </p:tavLst>
                                    </p:anim>
                                    <p:anim calcmode="lin" valueType="num">
                                      <p:cBhvr>
                                        <p:cTn id="18" dur="1000" decel="50000" fill="hold">
                                          <p:stCondLst>
                                            <p:cond delay="0"/>
                                          </p:stCondLst>
                                        </p:cTn>
                                        <p:tgtEl>
                                          <p:spTgt spid="3">
                                            <p:txEl>
                                              <p:pRg st="1" end="1"/>
                                            </p:txEl>
                                          </p:spTgt>
                                        </p:tgtEl>
                                        <p:attrNameLst>
                                          <p:attrName>ppt_w</p:attrName>
                                        </p:attrNameLst>
                                      </p:cBhvr>
                                      <p:tavLst>
                                        <p:tav tm="0">
                                          <p:val>
                                            <p:strVal val="#ppt_w"/>
                                          </p:val>
                                        </p:tav>
                                        <p:tav tm="100000">
                                          <p:val>
                                            <p:strVal val="#ppt_w*.05"/>
                                          </p:val>
                                        </p:tav>
                                      </p:tavLst>
                                    </p:anim>
                                    <p:anim calcmode="lin" valueType="num">
                                      <p:cBhvr>
                                        <p:cTn id="19" dur="1000" accel="50000" fill="hold">
                                          <p:stCondLst>
                                            <p:cond delay="1000"/>
                                          </p:stCondLst>
                                        </p:cTn>
                                        <p:tgtEl>
                                          <p:spTgt spid="3">
                                            <p:txEl>
                                              <p:pRg st="1" end="1"/>
                                            </p:txEl>
                                          </p:spTgt>
                                        </p:tgtEl>
                                        <p:attrNameLst>
                                          <p:attrName>ppt_w</p:attrName>
                                        </p:attrNameLst>
                                      </p:cBhvr>
                                      <p:tavLst>
                                        <p:tav tm="0">
                                          <p:val>
                                            <p:strVal val="#ppt_w*.05"/>
                                          </p:val>
                                        </p:tav>
                                        <p:tav tm="100000">
                                          <p:val>
                                            <p:strVal val="#ppt_w"/>
                                          </p:val>
                                        </p:tav>
                                      </p:tavLst>
                                    </p:anim>
                                    <p:anim calcmode="lin" valueType="num">
                                      <p:cBhvr>
                                        <p:cTn id="20" dur="2000" fill="hold"/>
                                        <p:tgtEl>
                                          <p:spTgt spid="3">
                                            <p:txEl>
                                              <p:pRg st="1" end="1"/>
                                            </p:txEl>
                                          </p:spTgt>
                                        </p:tgtEl>
                                        <p:attrNameLst>
                                          <p:attrName>ppt_h</p:attrName>
                                        </p:attrNameLst>
                                      </p:cBhvr>
                                      <p:tavLst>
                                        <p:tav tm="0">
                                          <p:val>
                                            <p:strVal val="#ppt_h"/>
                                          </p:val>
                                        </p:tav>
                                        <p:tav tm="100000">
                                          <p:val>
                                            <p:strVal val="#ppt_h"/>
                                          </p:val>
                                        </p:tav>
                                      </p:tavLst>
                                    </p:anim>
                                    <p:anim calcmode="lin" valueType="num">
                                      <p:cBhvr>
                                        <p:cTn id="21" dur="1000" decel="50000" fill="hold">
                                          <p:stCondLst>
                                            <p:cond delay="0"/>
                                          </p:stCondLst>
                                        </p:cTn>
                                        <p:tgtEl>
                                          <p:spTgt spid="3">
                                            <p:txEl>
                                              <p:pRg st="1" end="1"/>
                                            </p:txEl>
                                          </p:spTgt>
                                        </p:tgtEl>
                                        <p:attrNameLst>
                                          <p:attrName>ppt_x</p:attrName>
                                        </p:attrNameLst>
                                      </p:cBhvr>
                                      <p:tavLst>
                                        <p:tav tm="0">
                                          <p:val>
                                            <p:strVal val="#ppt_x+.4"/>
                                          </p:val>
                                        </p:tav>
                                        <p:tav tm="100000">
                                          <p:val>
                                            <p:strVal val="#ppt_x"/>
                                          </p:val>
                                        </p:tav>
                                      </p:tavLst>
                                    </p:anim>
                                    <p:anim calcmode="lin" valueType="num">
                                      <p:cBhvr>
                                        <p:cTn id="22" dur="1000" decel="50000" fill="hold">
                                          <p:stCondLst>
                                            <p:cond delay="0"/>
                                          </p:stCondLst>
                                        </p:cTn>
                                        <p:tgtEl>
                                          <p:spTgt spid="3">
                                            <p:txEl>
                                              <p:pRg st="1" end="1"/>
                                            </p:txEl>
                                          </p:spTgt>
                                        </p:tgtEl>
                                        <p:attrNameLst>
                                          <p:attrName>ppt_y</p:attrName>
                                        </p:attrNameLst>
                                      </p:cBhvr>
                                      <p:tavLst>
                                        <p:tav tm="0">
                                          <p:val>
                                            <p:strVal val="#ppt_y-.2"/>
                                          </p:val>
                                        </p:tav>
                                        <p:tav tm="100000">
                                          <p:val>
                                            <p:strVal val="#ppt_y+.1"/>
                                          </p:val>
                                        </p:tav>
                                      </p:tavLst>
                                    </p:anim>
                                    <p:anim calcmode="lin" valueType="num">
                                      <p:cBhvr>
                                        <p:cTn id="23" dur="1000" accel="50000" fill="hold">
                                          <p:stCondLst>
                                            <p:cond delay="1000"/>
                                          </p:stCondLst>
                                        </p:cTn>
                                        <p:tgtEl>
                                          <p:spTgt spid="3">
                                            <p:txEl>
                                              <p:pRg st="1" end="1"/>
                                            </p:txEl>
                                          </p:spTgt>
                                        </p:tgtEl>
                                        <p:attrNameLst>
                                          <p:attrName>ppt_y</p:attrName>
                                        </p:attrNameLst>
                                      </p:cBhvr>
                                      <p:tavLst>
                                        <p:tav tm="0">
                                          <p:val>
                                            <p:strVal val="#ppt_y+.1"/>
                                          </p:val>
                                        </p:tav>
                                        <p:tav tm="100000">
                                          <p:val>
                                            <p:strVal val="#ppt_y"/>
                                          </p:val>
                                        </p:tav>
                                      </p:tavLst>
                                    </p:anim>
                                    <p:animEffect transition="in" filter="fade">
                                      <p:cBhvr>
                                        <p:cTn id="24" dur="2000" decel="50000">
                                          <p:stCondLst>
                                            <p:cond delay="0"/>
                                          </p:stCondLst>
                                        </p:cTn>
                                        <p:tgtEl>
                                          <p:spTgt spid="3">
                                            <p:txEl>
                                              <p:pRg st="1" end="1"/>
                                            </p:txEl>
                                          </p:spTgt>
                                        </p:tgtEl>
                                      </p:cBhvr>
                                    </p:animEffect>
                                  </p:childTnLst>
                                </p:cTn>
                              </p:par>
                            </p:childTnLst>
                          </p:cTn>
                        </p:par>
                      </p:childTnLst>
                    </p:cTn>
                  </p:par>
                  <p:par>
                    <p:cTn id="25" fill="hold">
                      <p:stCondLst>
                        <p:cond delay="indefinite"/>
                      </p:stCondLst>
                      <p:childTnLst>
                        <p:par>
                          <p:cTn id="26" fill="hold" nodeType="afterGroup">
                            <p:stCondLst>
                              <p:cond delay="0"/>
                            </p:stCondLst>
                            <p:childTnLst>
                              <p:par>
                                <p:cTn id="27" presetID="25" presetClass="entr" presetSubtype="0" fill="hold" grpId="0" nodeType="clickEffect">
                                  <p:stCondLst>
                                    <p:cond delay="0"/>
                                  </p:stCondLst>
                                  <p:childTnLst>
                                    <p:set>
                                      <p:cBhvr>
                                        <p:cTn id="28" dur="1" fill="hold">
                                          <p:stCondLst>
                                            <p:cond delay="0"/>
                                          </p:stCondLst>
                                        </p:cTn>
                                        <p:tgtEl>
                                          <p:spTgt spid="3">
                                            <p:txEl>
                                              <p:pRg st="2" end="2"/>
                                            </p:txEl>
                                          </p:spTgt>
                                        </p:tgtEl>
                                        <p:attrNameLst>
                                          <p:attrName>style.visibility</p:attrName>
                                        </p:attrNameLst>
                                      </p:cBhvr>
                                      <p:to>
                                        <p:strVal val="visible"/>
                                      </p:to>
                                    </p:set>
                                    <p:anim calcmode="lin" valueType="num">
                                      <p:cBhvr>
                                        <p:cTn id="29" dur="1000" decel="50000" fill="hold">
                                          <p:stCondLst>
                                            <p:cond delay="0"/>
                                          </p:stCondLst>
                                        </p:cTn>
                                        <p:tgtEl>
                                          <p:spTgt spid="3">
                                            <p:txEl>
                                              <p:pRg st="2" end="2"/>
                                            </p:txEl>
                                          </p:spTgt>
                                        </p:tgtEl>
                                        <p:attrNameLst>
                                          <p:attrName>style.rotation</p:attrName>
                                        </p:attrNameLst>
                                      </p:cBhvr>
                                      <p:tavLst>
                                        <p:tav tm="0">
                                          <p:val>
                                            <p:fltVal val="-90"/>
                                          </p:val>
                                        </p:tav>
                                        <p:tav tm="100000">
                                          <p:val>
                                            <p:fltVal val="0"/>
                                          </p:val>
                                        </p:tav>
                                      </p:tavLst>
                                    </p:anim>
                                    <p:anim calcmode="lin" valueType="num">
                                      <p:cBhvr>
                                        <p:cTn id="30" dur="1000" decel="50000" fill="hold">
                                          <p:stCondLst>
                                            <p:cond delay="0"/>
                                          </p:stCondLst>
                                        </p:cTn>
                                        <p:tgtEl>
                                          <p:spTgt spid="3">
                                            <p:txEl>
                                              <p:pRg st="2" end="2"/>
                                            </p:txEl>
                                          </p:spTgt>
                                        </p:tgtEl>
                                        <p:attrNameLst>
                                          <p:attrName>ppt_w</p:attrName>
                                        </p:attrNameLst>
                                      </p:cBhvr>
                                      <p:tavLst>
                                        <p:tav tm="0">
                                          <p:val>
                                            <p:strVal val="#ppt_w"/>
                                          </p:val>
                                        </p:tav>
                                        <p:tav tm="100000">
                                          <p:val>
                                            <p:strVal val="#ppt_w*.05"/>
                                          </p:val>
                                        </p:tav>
                                      </p:tavLst>
                                    </p:anim>
                                    <p:anim calcmode="lin" valueType="num">
                                      <p:cBhvr>
                                        <p:cTn id="31" dur="1000" accel="50000" fill="hold">
                                          <p:stCondLst>
                                            <p:cond delay="1000"/>
                                          </p:stCondLst>
                                        </p:cTn>
                                        <p:tgtEl>
                                          <p:spTgt spid="3">
                                            <p:txEl>
                                              <p:pRg st="2" end="2"/>
                                            </p:txEl>
                                          </p:spTgt>
                                        </p:tgtEl>
                                        <p:attrNameLst>
                                          <p:attrName>ppt_w</p:attrName>
                                        </p:attrNameLst>
                                      </p:cBhvr>
                                      <p:tavLst>
                                        <p:tav tm="0">
                                          <p:val>
                                            <p:strVal val="#ppt_w*.05"/>
                                          </p:val>
                                        </p:tav>
                                        <p:tav tm="100000">
                                          <p:val>
                                            <p:strVal val="#ppt_w"/>
                                          </p:val>
                                        </p:tav>
                                      </p:tavLst>
                                    </p:anim>
                                    <p:anim calcmode="lin" valueType="num">
                                      <p:cBhvr>
                                        <p:cTn id="32" dur="2000" fill="hold"/>
                                        <p:tgtEl>
                                          <p:spTgt spid="3">
                                            <p:txEl>
                                              <p:pRg st="2" end="2"/>
                                            </p:txEl>
                                          </p:spTgt>
                                        </p:tgtEl>
                                        <p:attrNameLst>
                                          <p:attrName>ppt_h</p:attrName>
                                        </p:attrNameLst>
                                      </p:cBhvr>
                                      <p:tavLst>
                                        <p:tav tm="0">
                                          <p:val>
                                            <p:strVal val="#ppt_h"/>
                                          </p:val>
                                        </p:tav>
                                        <p:tav tm="100000">
                                          <p:val>
                                            <p:strVal val="#ppt_h"/>
                                          </p:val>
                                        </p:tav>
                                      </p:tavLst>
                                    </p:anim>
                                    <p:anim calcmode="lin" valueType="num">
                                      <p:cBhvr>
                                        <p:cTn id="33" dur="1000" decel="50000" fill="hold">
                                          <p:stCondLst>
                                            <p:cond delay="0"/>
                                          </p:stCondLst>
                                        </p:cTn>
                                        <p:tgtEl>
                                          <p:spTgt spid="3">
                                            <p:txEl>
                                              <p:pRg st="2" end="2"/>
                                            </p:txEl>
                                          </p:spTgt>
                                        </p:tgtEl>
                                        <p:attrNameLst>
                                          <p:attrName>ppt_x</p:attrName>
                                        </p:attrNameLst>
                                      </p:cBhvr>
                                      <p:tavLst>
                                        <p:tav tm="0">
                                          <p:val>
                                            <p:strVal val="#ppt_x+.4"/>
                                          </p:val>
                                        </p:tav>
                                        <p:tav tm="100000">
                                          <p:val>
                                            <p:strVal val="#ppt_x"/>
                                          </p:val>
                                        </p:tav>
                                      </p:tavLst>
                                    </p:anim>
                                    <p:anim calcmode="lin" valueType="num">
                                      <p:cBhvr>
                                        <p:cTn id="34" dur="1000" decel="50000" fill="hold">
                                          <p:stCondLst>
                                            <p:cond delay="0"/>
                                          </p:stCondLst>
                                        </p:cTn>
                                        <p:tgtEl>
                                          <p:spTgt spid="3">
                                            <p:txEl>
                                              <p:pRg st="2" end="2"/>
                                            </p:txEl>
                                          </p:spTgt>
                                        </p:tgtEl>
                                        <p:attrNameLst>
                                          <p:attrName>ppt_y</p:attrName>
                                        </p:attrNameLst>
                                      </p:cBhvr>
                                      <p:tavLst>
                                        <p:tav tm="0">
                                          <p:val>
                                            <p:strVal val="#ppt_y-.2"/>
                                          </p:val>
                                        </p:tav>
                                        <p:tav tm="100000">
                                          <p:val>
                                            <p:strVal val="#ppt_y+.1"/>
                                          </p:val>
                                        </p:tav>
                                      </p:tavLst>
                                    </p:anim>
                                    <p:anim calcmode="lin" valueType="num">
                                      <p:cBhvr>
                                        <p:cTn id="35" dur="1000" accel="50000" fill="hold">
                                          <p:stCondLst>
                                            <p:cond delay="1000"/>
                                          </p:stCondLst>
                                        </p:cTn>
                                        <p:tgtEl>
                                          <p:spTgt spid="3">
                                            <p:txEl>
                                              <p:pRg st="2" end="2"/>
                                            </p:txEl>
                                          </p:spTgt>
                                        </p:tgtEl>
                                        <p:attrNameLst>
                                          <p:attrName>ppt_y</p:attrName>
                                        </p:attrNameLst>
                                      </p:cBhvr>
                                      <p:tavLst>
                                        <p:tav tm="0">
                                          <p:val>
                                            <p:strVal val="#ppt_y+.1"/>
                                          </p:val>
                                        </p:tav>
                                        <p:tav tm="100000">
                                          <p:val>
                                            <p:strVal val="#ppt_y"/>
                                          </p:val>
                                        </p:tav>
                                      </p:tavLst>
                                    </p:anim>
                                    <p:animEffect transition="in" filter="fade">
                                      <p:cBhvr>
                                        <p:cTn id="36" dur="2000" decel="50000">
                                          <p:stCondLst>
                                            <p:cond delay="0"/>
                                          </p:stCondLst>
                                        </p:cTn>
                                        <p:tgtEl>
                                          <p:spTgt spid="3">
                                            <p:txEl>
                                              <p:pRg st="2" end="2"/>
                                            </p:txEl>
                                          </p:spTgt>
                                        </p:tgtEl>
                                      </p:cBhvr>
                                    </p:animEffect>
                                  </p:childTnLst>
                                </p:cTn>
                              </p:par>
                              <p:par>
                                <p:cTn id="37" presetID="25" presetClass="entr" presetSubtype="0" fill="hold" grpId="0" nodeType="withEffect">
                                  <p:stCondLst>
                                    <p:cond delay="0"/>
                                  </p:stCondLst>
                                  <p:childTnLst>
                                    <p:set>
                                      <p:cBhvr>
                                        <p:cTn id="38" dur="1" fill="hold">
                                          <p:stCondLst>
                                            <p:cond delay="0"/>
                                          </p:stCondLst>
                                        </p:cTn>
                                        <p:tgtEl>
                                          <p:spTgt spid="3">
                                            <p:txEl>
                                              <p:pRg st="3" end="3"/>
                                            </p:txEl>
                                          </p:spTgt>
                                        </p:tgtEl>
                                        <p:attrNameLst>
                                          <p:attrName>style.visibility</p:attrName>
                                        </p:attrNameLst>
                                      </p:cBhvr>
                                      <p:to>
                                        <p:strVal val="visible"/>
                                      </p:to>
                                    </p:set>
                                    <p:anim calcmode="lin" valueType="num">
                                      <p:cBhvr>
                                        <p:cTn id="39" dur="1000" decel="50000" fill="hold">
                                          <p:stCondLst>
                                            <p:cond delay="0"/>
                                          </p:stCondLst>
                                        </p:cTn>
                                        <p:tgtEl>
                                          <p:spTgt spid="3">
                                            <p:txEl>
                                              <p:pRg st="3" end="3"/>
                                            </p:txEl>
                                          </p:spTgt>
                                        </p:tgtEl>
                                        <p:attrNameLst>
                                          <p:attrName>style.rotation</p:attrName>
                                        </p:attrNameLst>
                                      </p:cBhvr>
                                      <p:tavLst>
                                        <p:tav tm="0">
                                          <p:val>
                                            <p:fltVal val="-90"/>
                                          </p:val>
                                        </p:tav>
                                        <p:tav tm="100000">
                                          <p:val>
                                            <p:fltVal val="0"/>
                                          </p:val>
                                        </p:tav>
                                      </p:tavLst>
                                    </p:anim>
                                    <p:anim calcmode="lin" valueType="num">
                                      <p:cBhvr>
                                        <p:cTn id="40" dur="1000" decel="50000" fill="hold">
                                          <p:stCondLst>
                                            <p:cond delay="0"/>
                                          </p:stCondLst>
                                        </p:cTn>
                                        <p:tgtEl>
                                          <p:spTgt spid="3">
                                            <p:txEl>
                                              <p:pRg st="3" end="3"/>
                                            </p:txEl>
                                          </p:spTgt>
                                        </p:tgtEl>
                                        <p:attrNameLst>
                                          <p:attrName>ppt_w</p:attrName>
                                        </p:attrNameLst>
                                      </p:cBhvr>
                                      <p:tavLst>
                                        <p:tav tm="0">
                                          <p:val>
                                            <p:strVal val="#ppt_w"/>
                                          </p:val>
                                        </p:tav>
                                        <p:tav tm="100000">
                                          <p:val>
                                            <p:strVal val="#ppt_w*.05"/>
                                          </p:val>
                                        </p:tav>
                                      </p:tavLst>
                                    </p:anim>
                                    <p:anim calcmode="lin" valueType="num">
                                      <p:cBhvr>
                                        <p:cTn id="41" dur="1000" accel="50000" fill="hold">
                                          <p:stCondLst>
                                            <p:cond delay="1000"/>
                                          </p:stCondLst>
                                        </p:cTn>
                                        <p:tgtEl>
                                          <p:spTgt spid="3">
                                            <p:txEl>
                                              <p:pRg st="3" end="3"/>
                                            </p:txEl>
                                          </p:spTgt>
                                        </p:tgtEl>
                                        <p:attrNameLst>
                                          <p:attrName>ppt_w</p:attrName>
                                        </p:attrNameLst>
                                      </p:cBhvr>
                                      <p:tavLst>
                                        <p:tav tm="0">
                                          <p:val>
                                            <p:strVal val="#ppt_w*.05"/>
                                          </p:val>
                                        </p:tav>
                                        <p:tav tm="100000">
                                          <p:val>
                                            <p:strVal val="#ppt_w"/>
                                          </p:val>
                                        </p:tav>
                                      </p:tavLst>
                                    </p:anim>
                                    <p:anim calcmode="lin" valueType="num">
                                      <p:cBhvr>
                                        <p:cTn id="42" dur="2000" fill="hold"/>
                                        <p:tgtEl>
                                          <p:spTgt spid="3">
                                            <p:txEl>
                                              <p:pRg st="3" end="3"/>
                                            </p:txEl>
                                          </p:spTgt>
                                        </p:tgtEl>
                                        <p:attrNameLst>
                                          <p:attrName>ppt_h</p:attrName>
                                        </p:attrNameLst>
                                      </p:cBhvr>
                                      <p:tavLst>
                                        <p:tav tm="0">
                                          <p:val>
                                            <p:strVal val="#ppt_h"/>
                                          </p:val>
                                        </p:tav>
                                        <p:tav tm="100000">
                                          <p:val>
                                            <p:strVal val="#ppt_h"/>
                                          </p:val>
                                        </p:tav>
                                      </p:tavLst>
                                    </p:anim>
                                    <p:anim calcmode="lin" valueType="num">
                                      <p:cBhvr>
                                        <p:cTn id="43" dur="1000" decel="50000" fill="hold">
                                          <p:stCondLst>
                                            <p:cond delay="0"/>
                                          </p:stCondLst>
                                        </p:cTn>
                                        <p:tgtEl>
                                          <p:spTgt spid="3">
                                            <p:txEl>
                                              <p:pRg st="3" end="3"/>
                                            </p:txEl>
                                          </p:spTgt>
                                        </p:tgtEl>
                                        <p:attrNameLst>
                                          <p:attrName>ppt_x</p:attrName>
                                        </p:attrNameLst>
                                      </p:cBhvr>
                                      <p:tavLst>
                                        <p:tav tm="0">
                                          <p:val>
                                            <p:strVal val="#ppt_x+.4"/>
                                          </p:val>
                                        </p:tav>
                                        <p:tav tm="100000">
                                          <p:val>
                                            <p:strVal val="#ppt_x"/>
                                          </p:val>
                                        </p:tav>
                                      </p:tavLst>
                                    </p:anim>
                                    <p:anim calcmode="lin" valueType="num">
                                      <p:cBhvr>
                                        <p:cTn id="44" dur="1000" decel="50000" fill="hold">
                                          <p:stCondLst>
                                            <p:cond delay="0"/>
                                          </p:stCondLst>
                                        </p:cTn>
                                        <p:tgtEl>
                                          <p:spTgt spid="3">
                                            <p:txEl>
                                              <p:pRg st="3" end="3"/>
                                            </p:txEl>
                                          </p:spTgt>
                                        </p:tgtEl>
                                        <p:attrNameLst>
                                          <p:attrName>ppt_y</p:attrName>
                                        </p:attrNameLst>
                                      </p:cBhvr>
                                      <p:tavLst>
                                        <p:tav tm="0">
                                          <p:val>
                                            <p:strVal val="#ppt_y-.2"/>
                                          </p:val>
                                        </p:tav>
                                        <p:tav tm="100000">
                                          <p:val>
                                            <p:strVal val="#ppt_y+.1"/>
                                          </p:val>
                                        </p:tav>
                                      </p:tavLst>
                                    </p:anim>
                                    <p:anim calcmode="lin" valueType="num">
                                      <p:cBhvr>
                                        <p:cTn id="45" dur="1000" accel="50000" fill="hold">
                                          <p:stCondLst>
                                            <p:cond delay="1000"/>
                                          </p:stCondLst>
                                        </p:cTn>
                                        <p:tgtEl>
                                          <p:spTgt spid="3">
                                            <p:txEl>
                                              <p:pRg st="3" end="3"/>
                                            </p:txEl>
                                          </p:spTgt>
                                        </p:tgtEl>
                                        <p:attrNameLst>
                                          <p:attrName>ppt_y</p:attrName>
                                        </p:attrNameLst>
                                      </p:cBhvr>
                                      <p:tavLst>
                                        <p:tav tm="0">
                                          <p:val>
                                            <p:strVal val="#ppt_y+.1"/>
                                          </p:val>
                                        </p:tav>
                                        <p:tav tm="100000">
                                          <p:val>
                                            <p:strVal val="#ppt_y"/>
                                          </p:val>
                                        </p:tav>
                                      </p:tavLst>
                                    </p:anim>
                                    <p:animEffect transition="in" filter="fade">
                                      <p:cBhvr>
                                        <p:cTn id="46" dur="2000" decel="50000">
                                          <p:stCondLst>
                                            <p:cond delay="0"/>
                                          </p:stCondLst>
                                        </p:cTn>
                                        <p:tgtEl>
                                          <p:spTgt spid="3">
                                            <p:txEl>
                                              <p:pRg st="3" end="3"/>
                                            </p:txEl>
                                          </p:spTgt>
                                        </p:tgtEl>
                                      </p:cBhvr>
                                    </p:animEffect>
                                  </p:childTnLst>
                                </p:cTn>
                              </p:par>
                            </p:childTnLst>
                          </p:cTn>
                        </p:par>
                      </p:childTnLst>
                    </p:cTn>
                  </p:par>
                  <p:par>
                    <p:cTn id="47" fill="hold">
                      <p:stCondLst>
                        <p:cond delay="indefinite"/>
                      </p:stCondLst>
                      <p:childTnLst>
                        <p:par>
                          <p:cTn id="48" fill="hold" nodeType="afterGroup">
                            <p:stCondLst>
                              <p:cond delay="0"/>
                            </p:stCondLst>
                            <p:childTnLst>
                              <p:par>
                                <p:cTn id="49" presetID="25" presetClass="entr" presetSubtype="0" fill="hold" grpId="0" nodeType="clickEffect">
                                  <p:stCondLst>
                                    <p:cond delay="0"/>
                                  </p:stCondLst>
                                  <p:childTnLst>
                                    <p:set>
                                      <p:cBhvr>
                                        <p:cTn id="50" dur="1" fill="hold">
                                          <p:stCondLst>
                                            <p:cond delay="0"/>
                                          </p:stCondLst>
                                        </p:cTn>
                                        <p:tgtEl>
                                          <p:spTgt spid="3">
                                            <p:txEl>
                                              <p:pRg st="4" end="4"/>
                                            </p:txEl>
                                          </p:spTgt>
                                        </p:tgtEl>
                                        <p:attrNameLst>
                                          <p:attrName>style.visibility</p:attrName>
                                        </p:attrNameLst>
                                      </p:cBhvr>
                                      <p:to>
                                        <p:strVal val="visible"/>
                                      </p:to>
                                    </p:set>
                                    <p:anim calcmode="lin" valueType="num">
                                      <p:cBhvr>
                                        <p:cTn id="51" dur="1000" decel="50000" fill="hold">
                                          <p:stCondLst>
                                            <p:cond delay="0"/>
                                          </p:stCondLst>
                                        </p:cTn>
                                        <p:tgtEl>
                                          <p:spTgt spid="3">
                                            <p:txEl>
                                              <p:pRg st="4" end="4"/>
                                            </p:txEl>
                                          </p:spTgt>
                                        </p:tgtEl>
                                        <p:attrNameLst>
                                          <p:attrName>style.rotation</p:attrName>
                                        </p:attrNameLst>
                                      </p:cBhvr>
                                      <p:tavLst>
                                        <p:tav tm="0">
                                          <p:val>
                                            <p:fltVal val="-90"/>
                                          </p:val>
                                        </p:tav>
                                        <p:tav tm="100000">
                                          <p:val>
                                            <p:fltVal val="0"/>
                                          </p:val>
                                        </p:tav>
                                      </p:tavLst>
                                    </p:anim>
                                    <p:anim calcmode="lin" valueType="num">
                                      <p:cBhvr>
                                        <p:cTn id="52" dur="1000" decel="50000" fill="hold">
                                          <p:stCondLst>
                                            <p:cond delay="0"/>
                                          </p:stCondLst>
                                        </p:cTn>
                                        <p:tgtEl>
                                          <p:spTgt spid="3">
                                            <p:txEl>
                                              <p:pRg st="4" end="4"/>
                                            </p:txEl>
                                          </p:spTgt>
                                        </p:tgtEl>
                                        <p:attrNameLst>
                                          <p:attrName>ppt_w</p:attrName>
                                        </p:attrNameLst>
                                      </p:cBhvr>
                                      <p:tavLst>
                                        <p:tav tm="0">
                                          <p:val>
                                            <p:strVal val="#ppt_w"/>
                                          </p:val>
                                        </p:tav>
                                        <p:tav tm="100000">
                                          <p:val>
                                            <p:strVal val="#ppt_w*.05"/>
                                          </p:val>
                                        </p:tav>
                                      </p:tavLst>
                                    </p:anim>
                                    <p:anim calcmode="lin" valueType="num">
                                      <p:cBhvr>
                                        <p:cTn id="53" dur="1000" accel="50000" fill="hold">
                                          <p:stCondLst>
                                            <p:cond delay="1000"/>
                                          </p:stCondLst>
                                        </p:cTn>
                                        <p:tgtEl>
                                          <p:spTgt spid="3">
                                            <p:txEl>
                                              <p:pRg st="4" end="4"/>
                                            </p:txEl>
                                          </p:spTgt>
                                        </p:tgtEl>
                                        <p:attrNameLst>
                                          <p:attrName>ppt_w</p:attrName>
                                        </p:attrNameLst>
                                      </p:cBhvr>
                                      <p:tavLst>
                                        <p:tav tm="0">
                                          <p:val>
                                            <p:strVal val="#ppt_w*.05"/>
                                          </p:val>
                                        </p:tav>
                                        <p:tav tm="100000">
                                          <p:val>
                                            <p:strVal val="#ppt_w"/>
                                          </p:val>
                                        </p:tav>
                                      </p:tavLst>
                                    </p:anim>
                                    <p:anim calcmode="lin" valueType="num">
                                      <p:cBhvr>
                                        <p:cTn id="54" dur="2000" fill="hold"/>
                                        <p:tgtEl>
                                          <p:spTgt spid="3">
                                            <p:txEl>
                                              <p:pRg st="4" end="4"/>
                                            </p:txEl>
                                          </p:spTgt>
                                        </p:tgtEl>
                                        <p:attrNameLst>
                                          <p:attrName>ppt_h</p:attrName>
                                        </p:attrNameLst>
                                      </p:cBhvr>
                                      <p:tavLst>
                                        <p:tav tm="0">
                                          <p:val>
                                            <p:strVal val="#ppt_h"/>
                                          </p:val>
                                        </p:tav>
                                        <p:tav tm="100000">
                                          <p:val>
                                            <p:strVal val="#ppt_h"/>
                                          </p:val>
                                        </p:tav>
                                      </p:tavLst>
                                    </p:anim>
                                    <p:anim calcmode="lin" valueType="num">
                                      <p:cBhvr>
                                        <p:cTn id="55" dur="1000" decel="50000" fill="hold">
                                          <p:stCondLst>
                                            <p:cond delay="0"/>
                                          </p:stCondLst>
                                        </p:cTn>
                                        <p:tgtEl>
                                          <p:spTgt spid="3">
                                            <p:txEl>
                                              <p:pRg st="4" end="4"/>
                                            </p:txEl>
                                          </p:spTgt>
                                        </p:tgtEl>
                                        <p:attrNameLst>
                                          <p:attrName>ppt_x</p:attrName>
                                        </p:attrNameLst>
                                      </p:cBhvr>
                                      <p:tavLst>
                                        <p:tav tm="0">
                                          <p:val>
                                            <p:strVal val="#ppt_x+.4"/>
                                          </p:val>
                                        </p:tav>
                                        <p:tav tm="100000">
                                          <p:val>
                                            <p:strVal val="#ppt_x"/>
                                          </p:val>
                                        </p:tav>
                                      </p:tavLst>
                                    </p:anim>
                                    <p:anim calcmode="lin" valueType="num">
                                      <p:cBhvr>
                                        <p:cTn id="56" dur="1000" decel="50000" fill="hold">
                                          <p:stCondLst>
                                            <p:cond delay="0"/>
                                          </p:stCondLst>
                                        </p:cTn>
                                        <p:tgtEl>
                                          <p:spTgt spid="3">
                                            <p:txEl>
                                              <p:pRg st="4" end="4"/>
                                            </p:txEl>
                                          </p:spTgt>
                                        </p:tgtEl>
                                        <p:attrNameLst>
                                          <p:attrName>ppt_y</p:attrName>
                                        </p:attrNameLst>
                                      </p:cBhvr>
                                      <p:tavLst>
                                        <p:tav tm="0">
                                          <p:val>
                                            <p:strVal val="#ppt_y-.2"/>
                                          </p:val>
                                        </p:tav>
                                        <p:tav tm="100000">
                                          <p:val>
                                            <p:strVal val="#ppt_y+.1"/>
                                          </p:val>
                                        </p:tav>
                                      </p:tavLst>
                                    </p:anim>
                                    <p:anim calcmode="lin" valueType="num">
                                      <p:cBhvr>
                                        <p:cTn id="57" dur="1000" accel="50000" fill="hold">
                                          <p:stCondLst>
                                            <p:cond delay="1000"/>
                                          </p:stCondLst>
                                        </p:cTn>
                                        <p:tgtEl>
                                          <p:spTgt spid="3">
                                            <p:txEl>
                                              <p:pRg st="4" end="4"/>
                                            </p:txEl>
                                          </p:spTgt>
                                        </p:tgtEl>
                                        <p:attrNameLst>
                                          <p:attrName>ppt_y</p:attrName>
                                        </p:attrNameLst>
                                      </p:cBhvr>
                                      <p:tavLst>
                                        <p:tav tm="0">
                                          <p:val>
                                            <p:strVal val="#ppt_y+.1"/>
                                          </p:val>
                                        </p:tav>
                                        <p:tav tm="100000">
                                          <p:val>
                                            <p:strVal val="#ppt_y"/>
                                          </p:val>
                                        </p:tav>
                                      </p:tavLst>
                                    </p:anim>
                                    <p:animEffect transition="in" filter="fade">
                                      <p:cBhvr>
                                        <p:cTn id="58" dur="2000" decel="50000">
                                          <p:stCondLst>
                                            <p:cond delay="0"/>
                                          </p:stCondLst>
                                        </p:cTn>
                                        <p:tgtEl>
                                          <p:spTgt spid="3">
                                            <p:txEl>
                                              <p:pRg st="4" end="4"/>
                                            </p:txEl>
                                          </p:spTgt>
                                        </p:tgtEl>
                                      </p:cBhvr>
                                    </p:animEffect>
                                  </p:childTnLst>
                                </p:cTn>
                              </p:par>
                            </p:childTnLst>
                          </p:cTn>
                        </p:par>
                        <p:par>
                          <p:cTn id="59" fill="hold" nodeType="afterGroup">
                            <p:stCondLst>
                              <p:cond delay="2000"/>
                            </p:stCondLst>
                            <p:childTnLst>
                              <p:par>
                                <p:cTn id="60" presetID="25" presetClass="entr" presetSubtype="0" fill="hold" grpId="0" nodeType="afterEffect">
                                  <p:stCondLst>
                                    <p:cond delay="1000"/>
                                  </p:stCondLst>
                                  <p:childTnLst>
                                    <p:set>
                                      <p:cBhvr>
                                        <p:cTn id="61" dur="1" fill="hold">
                                          <p:stCondLst>
                                            <p:cond delay="0"/>
                                          </p:stCondLst>
                                        </p:cTn>
                                        <p:tgtEl>
                                          <p:spTgt spid="3">
                                            <p:txEl>
                                              <p:pRg st="5" end="5"/>
                                            </p:txEl>
                                          </p:spTgt>
                                        </p:tgtEl>
                                        <p:attrNameLst>
                                          <p:attrName>style.visibility</p:attrName>
                                        </p:attrNameLst>
                                      </p:cBhvr>
                                      <p:to>
                                        <p:strVal val="visible"/>
                                      </p:to>
                                    </p:set>
                                    <p:anim calcmode="lin" valueType="num">
                                      <p:cBhvr>
                                        <p:cTn id="62" dur="1000" decel="50000" fill="hold">
                                          <p:stCondLst>
                                            <p:cond delay="0"/>
                                          </p:stCondLst>
                                        </p:cTn>
                                        <p:tgtEl>
                                          <p:spTgt spid="3">
                                            <p:txEl>
                                              <p:pRg st="5" end="5"/>
                                            </p:txEl>
                                          </p:spTgt>
                                        </p:tgtEl>
                                        <p:attrNameLst>
                                          <p:attrName>style.rotation</p:attrName>
                                        </p:attrNameLst>
                                      </p:cBhvr>
                                      <p:tavLst>
                                        <p:tav tm="0">
                                          <p:val>
                                            <p:fltVal val="-90"/>
                                          </p:val>
                                        </p:tav>
                                        <p:tav tm="100000">
                                          <p:val>
                                            <p:fltVal val="0"/>
                                          </p:val>
                                        </p:tav>
                                      </p:tavLst>
                                    </p:anim>
                                    <p:anim calcmode="lin" valueType="num">
                                      <p:cBhvr>
                                        <p:cTn id="63" dur="1000" decel="50000" fill="hold">
                                          <p:stCondLst>
                                            <p:cond delay="0"/>
                                          </p:stCondLst>
                                        </p:cTn>
                                        <p:tgtEl>
                                          <p:spTgt spid="3">
                                            <p:txEl>
                                              <p:pRg st="5" end="5"/>
                                            </p:txEl>
                                          </p:spTgt>
                                        </p:tgtEl>
                                        <p:attrNameLst>
                                          <p:attrName>ppt_w</p:attrName>
                                        </p:attrNameLst>
                                      </p:cBhvr>
                                      <p:tavLst>
                                        <p:tav tm="0">
                                          <p:val>
                                            <p:strVal val="#ppt_w"/>
                                          </p:val>
                                        </p:tav>
                                        <p:tav tm="100000">
                                          <p:val>
                                            <p:strVal val="#ppt_w*.05"/>
                                          </p:val>
                                        </p:tav>
                                      </p:tavLst>
                                    </p:anim>
                                    <p:anim calcmode="lin" valueType="num">
                                      <p:cBhvr>
                                        <p:cTn id="64" dur="1000" accel="50000" fill="hold">
                                          <p:stCondLst>
                                            <p:cond delay="1000"/>
                                          </p:stCondLst>
                                        </p:cTn>
                                        <p:tgtEl>
                                          <p:spTgt spid="3">
                                            <p:txEl>
                                              <p:pRg st="5" end="5"/>
                                            </p:txEl>
                                          </p:spTgt>
                                        </p:tgtEl>
                                        <p:attrNameLst>
                                          <p:attrName>ppt_w</p:attrName>
                                        </p:attrNameLst>
                                      </p:cBhvr>
                                      <p:tavLst>
                                        <p:tav tm="0">
                                          <p:val>
                                            <p:strVal val="#ppt_w*.05"/>
                                          </p:val>
                                        </p:tav>
                                        <p:tav tm="100000">
                                          <p:val>
                                            <p:strVal val="#ppt_w"/>
                                          </p:val>
                                        </p:tav>
                                      </p:tavLst>
                                    </p:anim>
                                    <p:anim calcmode="lin" valueType="num">
                                      <p:cBhvr>
                                        <p:cTn id="65" dur="2000" fill="hold"/>
                                        <p:tgtEl>
                                          <p:spTgt spid="3">
                                            <p:txEl>
                                              <p:pRg st="5" end="5"/>
                                            </p:txEl>
                                          </p:spTgt>
                                        </p:tgtEl>
                                        <p:attrNameLst>
                                          <p:attrName>ppt_h</p:attrName>
                                        </p:attrNameLst>
                                      </p:cBhvr>
                                      <p:tavLst>
                                        <p:tav tm="0">
                                          <p:val>
                                            <p:strVal val="#ppt_h"/>
                                          </p:val>
                                        </p:tav>
                                        <p:tav tm="100000">
                                          <p:val>
                                            <p:strVal val="#ppt_h"/>
                                          </p:val>
                                        </p:tav>
                                      </p:tavLst>
                                    </p:anim>
                                    <p:anim calcmode="lin" valueType="num">
                                      <p:cBhvr>
                                        <p:cTn id="66" dur="1000" decel="50000" fill="hold">
                                          <p:stCondLst>
                                            <p:cond delay="0"/>
                                          </p:stCondLst>
                                        </p:cTn>
                                        <p:tgtEl>
                                          <p:spTgt spid="3">
                                            <p:txEl>
                                              <p:pRg st="5" end="5"/>
                                            </p:txEl>
                                          </p:spTgt>
                                        </p:tgtEl>
                                        <p:attrNameLst>
                                          <p:attrName>ppt_x</p:attrName>
                                        </p:attrNameLst>
                                      </p:cBhvr>
                                      <p:tavLst>
                                        <p:tav tm="0">
                                          <p:val>
                                            <p:strVal val="#ppt_x+.4"/>
                                          </p:val>
                                        </p:tav>
                                        <p:tav tm="100000">
                                          <p:val>
                                            <p:strVal val="#ppt_x"/>
                                          </p:val>
                                        </p:tav>
                                      </p:tavLst>
                                    </p:anim>
                                    <p:anim calcmode="lin" valueType="num">
                                      <p:cBhvr>
                                        <p:cTn id="67" dur="1000" decel="50000" fill="hold">
                                          <p:stCondLst>
                                            <p:cond delay="0"/>
                                          </p:stCondLst>
                                        </p:cTn>
                                        <p:tgtEl>
                                          <p:spTgt spid="3">
                                            <p:txEl>
                                              <p:pRg st="5" end="5"/>
                                            </p:txEl>
                                          </p:spTgt>
                                        </p:tgtEl>
                                        <p:attrNameLst>
                                          <p:attrName>ppt_y</p:attrName>
                                        </p:attrNameLst>
                                      </p:cBhvr>
                                      <p:tavLst>
                                        <p:tav tm="0">
                                          <p:val>
                                            <p:strVal val="#ppt_y-.2"/>
                                          </p:val>
                                        </p:tav>
                                        <p:tav tm="100000">
                                          <p:val>
                                            <p:strVal val="#ppt_y+.1"/>
                                          </p:val>
                                        </p:tav>
                                      </p:tavLst>
                                    </p:anim>
                                    <p:anim calcmode="lin" valueType="num">
                                      <p:cBhvr>
                                        <p:cTn id="68" dur="1000" accel="50000" fill="hold">
                                          <p:stCondLst>
                                            <p:cond delay="1000"/>
                                          </p:stCondLst>
                                        </p:cTn>
                                        <p:tgtEl>
                                          <p:spTgt spid="3">
                                            <p:txEl>
                                              <p:pRg st="5" end="5"/>
                                            </p:txEl>
                                          </p:spTgt>
                                        </p:tgtEl>
                                        <p:attrNameLst>
                                          <p:attrName>ppt_y</p:attrName>
                                        </p:attrNameLst>
                                      </p:cBhvr>
                                      <p:tavLst>
                                        <p:tav tm="0">
                                          <p:val>
                                            <p:strVal val="#ppt_y+.1"/>
                                          </p:val>
                                        </p:tav>
                                        <p:tav tm="100000">
                                          <p:val>
                                            <p:strVal val="#ppt_y"/>
                                          </p:val>
                                        </p:tav>
                                      </p:tavLst>
                                    </p:anim>
                                    <p:animEffect transition="in" filter="fade">
                                      <p:cBhvr>
                                        <p:cTn id="69" dur="2000" decel="50000">
                                          <p:stCondLst>
                                            <p:cond delay="0"/>
                                          </p:stCondLst>
                                        </p:cTn>
                                        <p:tgtEl>
                                          <p:spTgt spid="3">
                                            <p:txEl>
                                              <p:pRg st="5" end="5"/>
                                            </p:txEl>
                                          </p:spTgt>
                                        </p:tgtEl>
                                      </p:cBhvr>
                                    </p:animEffect>
                                  </p:childTnLst>
                                </p:cTn>
                              </p:par>
                              <p:par>
                                <p:cTn id="70" presetID="25" presetClass="entr" presetSubtype="0" fill="hold" grpId="0" nodeType="withEffect">
                                  <p:stCondLst>
                                    <p:cond delay="0"/>
                                  </p:stCondLst>
                                  <p:childTnLst>
                                    <p:set>
                                      <p:cBhvr>
                                        <p:cTn id="71" dur="1" fill="hold">
                                          <p:stCondLst>
                                            <p:cond delay="0"/>
                                          </p:stCondLst>
                                        </p:cTn>
                                        <p:tgtEl>
                                          <p:spTgt spid="3">
                                            <p:txEl>
                                              <p:pRg st="6" end="6"/>
                                            </p:txEl>
                                          </p:spTgt>
                                        </p:tgtEl>
                                        <p:attrNameLst>
                                          <p:attrName>style.visibility</p:attrName>
                                        </p:attrNameLst>
                                      </p:cBhvr>
                                      <p:to>
                                        <p:strVal val="visible"/>
                                      </p:to>
                                    </p:set>
                                    <p:anim calcmode="lin" valueType="num">
                                      <p:cBhvr>
                                        <p:cTn id="72" dur="1000" decel="50000" fill="hold">
                                          <p:stCondLst>
                                            <p:cond delay="0"/>
                                          </p:stCondLst>
                                        </p:cTn>
                                        <p:tgtEl>
                                          <p:spTgt spid="3">
                                            <p:txEl>
                                              <p:pRg st="6" end="6"/>
                                            </p:txEl>
                                          </p:spTgt>
                                        </p:tgtEl>
                                        <p:attrNameLst>
                                          <p:attrName>style.rotation</p:attrName>
                                        </p:attrNameLst>
                                      </p:cBhvr>
                                      <p:tavLst>
                                        <p:tav tm="0">
                                          <p:val>
                                            <p:fltVal val="-90"/>
                                          </p:val>
                                        </p:tav>
                                        <p:tav tm="100000">
                                          <p:val>
                                            <p:fltVal val="0"/>
                                          </p:val>
                                        </p:tav>
                                      </p:tavLst>
                                    </p:anim>
                                    <p:anim calcmode="lin" valueType="num">
                                      <p:cBhvr>
                                        <p:cTn id="73" dur="1000" decel="50000" fill="hold">
                                          <p:stCondLst>
                                            <p:cond delay="0"/>
                                          </p:stCondLst>
                                        </p:cTn>
                                        <p:tgtEl>
                                          <p:spTgt spid="3">
                                            <p:txEl>
                                              <p:pRg st="6" end="6"/>
                                            </p:txEl>
                                          </p:spTgt>
                                        </p:tgtEl>
                                        <p:attrNameLst>
                                          <p:attrName>ppt_w</p:attrName>
                                        </p:attrNameLst>
                                      </p:cBhvr>
                                      <p:tavLst>
                                        <p:tav tm="0">
                                          <p:val>
                                            <p:strVal val="#ppt_w"/>
                                          </p:val>
                                        </p:tav>
                                        <p:tav tm="100000">
                                          <p:val>
                                            <p:strVal val="#ppt_w*.05"/>
                                          </p:val>
                                        </p:tav>
                                      </p:tavLst>
                                    </p:anim>
                                    <p:anim calcmode="lin" valueType="num">
                                      <p:cBhvr>
                                        <p:cTn id="74" dur="1000" accel="50000" fill="hold">
                                          <p:stCondLst>
                                            <p:cond delay="1000"/>
                                          </p:stCondLst>
                                        </p:cTn>
                                        <p:tgtEl>
                                          <p:spTgt spid="3">
                                            <p:txEl>
                                              <p:pRg st="6" end="6"/>
                                            </p:txEl>
                                          </p:spTgt>
                                        </p:tgtEl>
                                        <p:attrNameLst>
                                          <p:attrName>ppt_w</p:attrName>
                                        </p:attrNameLst>
                                      </p:cBhvr>
                                      <p:tavLst>
                                        <p:tav tm="0">
                                          <p:val>
                                            <p:strVal val="#ppt_w*.05"/>
                                          </p:val>
                                        </p:tav>
                                        <p:tav tm="100000">
                                          <p:val>
                                            <p:strVal val="#ppt_w"/>
                                          </p:val>
                                        </p:tav>
                                      </p:tavLst>
                                    </p:anim>
                                    <p:anim calcmode="lin" valueType="num">
                                      <p:cBhvr>
                                        <p:cTn id="75" dur="2000" fill="hold"/>
                                        <p:tgtEl>
                                          <p:spTgt spid="3">
                                            <p:txEl>
                                              <p:pRg st="6" end="6"/>
                                            </p:txEl>
                                          </p:spTgt>
                                        </p:tgtEl>
                                        <p:attrNameLst>
                                          <p:attrName>ppt_h</p:attrName>
                                        </p:attrNameLst>
                                      </p:cBhvr>
                                      <p:tavLst>
                                        <p:tav tm="0">
                                          <p:val>
                                            <p:strVal val="#ppt_h"/>
                                          </p:val>
                                        </p:tav>
                                        <p:tav tm="100000">
                                          <p:val>
                                            <p:strVal val="#ppt_h"/>
                                          </p:val>
                                        </p:tav>
                                      </p:tavLst>
                                    </p:anim>
                                    <p:anim calcmode="lin" valueType="num">
                                      <p:cBhvr>
                                        <p:cTn id="76" dur="1000" decel="50000" fill="hold">
                                          <p:stCondLst>
                                            <p:cond delay="0"/>
                                          </p:stCondLst>
                                        </p:cTn>
                                        <p:tgtEl>
                                          <p:spTgt spid="3">
                                            <p:txEl>
                                              <p:pRg st="6" end="6"/>
                                            </p:txEl>
                                          </p:spTgt>
                                        </p:tgtEl>
                                        <p:attrNameLst>
                                          <p:attrName>ppt_x</p:attrName>
                                        </p:attrNameLst>
                                      </p:cBhvr>
                                      <p:tavLst>
                                        <p:tav tm="0">
                                          <p:val>
                                            <p:strVal val="#ppt_x+.4"/>
                                          </p:val>
                                        </p:tav>
                                        <p:tav tm="100000">
                                          <p:val>
                                            <p:strVal val="#ppt_x"/>
                                          </p:val>
                                        </p:tav>
                                      </p:tavLst>
                                    </p:anim>
                                    <p:anim calcmode="lin" valueType="num">
                                      <p:cBhvr>
                                        <p:cTn id="77" dur="1000" decel="50000" fill="hold">
                                          <p:stCondLst>
                                            <p:cond delay="0"/>
                                          </p:stCondLst>
                                        </p:cTn>
                                        <p:tgtEl>
                                          <p:spTgt spid="3">
                                            <p:txEl>
                                              <p:pRg st="6" end="6"/>
                                            </p:txEl>
                                          </p:spTgt>
                                        </p:tgtEl>
                                        <p:attrNameLst>
                                          <p:attrName>ppt_y</p:attrName>
                                        </p:attrNameLst>
                                      </p:cBhvr>
                                      <p:tavLst>
                                        <p:tav tm="0">
                                          <p:val>
                                            <p:strVal val="#ppt_y-.2"/>
                                          </p:val>
                                        </p:tav>
                                        <p:tav tm="100000">
                                          <p:val>
                                            <p:strVal val="#ppt_y+.1"/>
                                          </p:val>
                                        </p:tav>
                                      </p:tavLst>
                                    </p:anim>
                                    <p:anim calcmode="lin" valueType="num">
                                      <p:cBhvr>
                                        <p:cTn id="78" dur="1000" accel="50000" fill="hold">
                                          <p:stCondLst>
                                            <p:cond delay="1000"/>
                                          </p:stCondLst>
                                        </p:cTn>
                                        <p:tgtEl>
                                          <p:spTgt spid="3">
                                            <p:txEl>
                                              <p:pRg st="6" end="6"/>
                                            </p:txEl>
                                          </p:spTgt>
                                        </p:tgtEl>
                                        <p:attrNameLst>
                                          <p:attrName>ppt_y</p:attrName>
                                        </p:attrNameLst>
                                      </p:cBhvr>
                                      <p:tavLst>
                                        <p:tav tm="0">
                                          <p:val>
                                            <p:strVal val="#ppt_y+.1"/>
                                          </p:val>
                                        </p:tav>
                                        <p:tav tm="100000">
                                          <p:val>
                                            <p:strVal val="#ppt_y"/>
                                          </p:val>
                                        </p:tav>
                                      </p:tavLst>
                                    </p:anim>
                                    <p:animEffect transition="in" filter="fade">
                                      <p:cBhvr>
                                        <p:cTn id="79" dur="2000" decel="50000">
                                          <p:stCondLst>
                                            <p:cond delay="0"/>
                                          </p:stCondLst>
                                        </p:cTn>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956DF-0385-B638-D4AC-7600DC75C28F}"/>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169588815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715765-1F38-26E6-BE4D-811F4112AD72}"/>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83090378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304C38-AE39-462C-8F4C-6D00453D4A6F}"/>
              </a:ext>
            </a:extLst>
          </p:cNvPr>
          <p:cNvSpPr>
            <a:spLocks noGrp="1"/>
          </p:cNvSpPr>
          <p:nvPr>
            <p:ph type="title"/>
          </p:nvPr>
        </p:nvSpPr>
        <p:spPr>
          <a:xfrm>
            <a:off x="1158240" y="2750820"/>
            <a:ext cx="9875520" cy="1356360"/>
          </a:xfrm>
        </p:spPr>
        <p:txBody>
          <a:bodyPr/>
          <a:lstStyle/>
          <a:p>
            <a:pPr algn="ctr"/>
            <a:r>
              <a:rPr lang="en-US" b="1" dirty="0"/>
              <a:t>Types of Threads</a:t>
            </a:r>
            <a:endParaRPr lang="en-US" dirty="0"/>
          </a:p>
        </p:txBody>
      </p:sp>
    </p:spTree>
    <p:extLst>
      <p:ext uri="{BB962C8B-B14F-4D97-AF65-F5344CB8AC3E}">
        <p14:creationId xmlns:p14="http://schemas.microsoft.com/office/powerpoint/2010/main" val="119934306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DD01398-8F75-43CB-9206-D49961A04935}"/>
              </a:ext>
            </a:extLst>
          </p:cNvPr>
          <p:cNvSpPr>
            <a:spLocks noGrp="1"/>
          </p:cNvSpPr>
          <p:nvPr>
            <p:ph type="title"/>
          </p:nvPr>
        </p:nvSpPr>
        <p:spPr>
          <a:xfrm>
            <a:off x="1143000" y="291548"/>
            <a:ext cx="9875520" cy="1356360"/>
          </a:xfrm>
        </p:spPr>
        <p:txBody>
          <a:bodyPr/>
          <a:lstStyle/>
          <a:p>
            <a:pPr algn="ctr"/>
            <a:r>
              <a:rPr lang="en-US" b="1" dirty="0"/>
              <a:t>Types of Threads</a:t>
            </a:r>
            <a:endParaRPr lang="en-US" dirty="0"/>
          </a:p>
        </p:txBody>
      </p:sp>
      <p:sp>
        <p:nvSpPr>
          <p:cNvPr id="6" name="Content Placeholder 5">
            <a:extLst>
              <a:ext uri="{FF2B5EF4-FFF2-40B4-BE49-F238E27FC236}">
                <a16:creationId xmlns:a16="http://schemas.microsoft.com/office/drawing/2014/main" id="{37C94CEF-45F6-4F5C-B4AB-2558A6F087E8}"/>
              </a:ext>
            </a:extLst>
          </p:cNvPr>
          <p:cNvSpPr>
            <a:spLocks noGrp="1"/>
          </p:cNvSpPr>
          <p:nvPr>
            <p:ph idx="1"/>
          </p:nvPr>
        </p:nvSpPr>
        <p:spPr>
          <a:xfrm>
            <a:off x="1140352" y="1470991"/>
            <a:ext cx="9908648" cy="5095461"/>
          </a:xfrm>
        </p:spPr>
        <p:txBody>
          <a:bodyPr>
            <a:normAutofit/>
          </a:bodyPr>
          <a:lstStyle/>
          <a:p>
            <a:pPr algn="just"/>
            <a:r>
              <a:rPr lang="en-US" sz="2800" dirty="0">
                <a:solidFill>
                  <a:schemeClr val="tx1"/>
                </a:solidFill>
              </a:rPr>
              <a:t>Support for threads may be provided either at the user level, for </a:t>
            </a:r>
            <a:r>
              <a:rPr lang="en-US" sz="2800" b="1" dirty="0">
                <a:solidFill>
                  <a:schemeClr val="tx1"/>
                </a:solidFill>
              </a:rPr>
              <a:t>user threads</a:t>
            </a:r>
            <a:r>
              <a:rPr lang="en-US" sz="2800" dirty="0">
                <a:solidFill>
                  <a:schemeClr val="tx1"/>
                </a:solidFill>
              </a:rPr>
              <a:t>, or by the kernel, for </a:t>
            </a:r>
            <a:r>
              <a:rPr lang="en-US" sz="2800" b="1" dirty="0">
                <a:solidFill>
                  <a:schemeClr val="tx1"/>
                </a:solidFill>
              </a:rPr>
              <a:t>kernel threads</a:t>
            </a:r>
            <a:r>
              <a:rPr lang="en-US" sz="2800" dirty="0">
                <a:solidFill>
                  <a:schemeClr val="tx1"/>
                </a:solidFill>
              </a:rPr>
              <a:t>.</a:t>
            </a:r>
          </a:p>
          <a:p>
            <a:pPr algn="just"/>
            <a:endParaRPr lang="en-US" sz="2800" dirty="0">
              <a:solidFill>
                <a:schemeClr val="tx1"/>
              </a:solidFill>
            </a:endParaRPr>
          </a:p>
          <a:p>
            <a:pPr algn="just"/>
            <a:r>
              <a:rPr lang="en-US" sz="2800" dirty="0">
                <a:solidFill>
                  <a:schemeClr val="tx1"/>
                </a:solidFill>
              </a:rPr>
              <a:t>User threads are supported above the kernel and are managed without kernel support, whereas kernel threads are supported and managed directly by the operating system.</a:t>
            </a:r>
          </a:p>
          <a:p>
            <a:pPr algn="just"/>
            <a:endParaRPr lang="en-US" sz="2800" dirty="0">
              <a:solidFill>
                <a:schemeClr val="tx1"/>
              </a:solidFill>
            </a:endParaRPr>
          </a:p>
          <a:p>
            <a:pPr algn="just"/>
            <a:r>
              <a:rPr lang="en-US" sz="2800" dirty="0">
                <a:solidFill>
                  <a:schemeClr val="tx1"/>
                </a:solidFill>
              </a:rPr>
              <a:t>Virtually all contemporary operating systems—including Windows, Linux, and macOS— support kernel threads.</a:t>
            </a:r>
          </a:p>
        </p:txBody>
      </p:sp>
    </p:spTree>
    <p:extLst>
      <p:ext uri="{BB962C8B-B14F-4D97-AF65-F5344CB8AC3E}">
        <p14:creationId xmlns:p14="http://schemas.microsoft.com/office/powerpoint/2010/main" val="194633990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85338-EFE5-4B20-B249-0150E426D5FC}"/>
              </a:ext>
            </a:extLst>
          </p:cNvPr>
          <p:cNvSpPr>
            <a:spLocks noGrp="1"/>
          </p:cNvSpPr>
          <p:nvPr>
            <p:ph type="title"/>
          </p:nvPr>
        </p:nvSpPr>
        <p:spPr/>
        <p:txBody>
          <a:bodyPr/>
          <a:lstStyle/>
          <a:p>
            <a:pPr algn="ctr"/>
            <a:r>
              <a:rPr lang="en-US" b="1" dirty="0"/>
              <a:t>Types of Threads</a:t>
            </a:r>
          </a:p>
        </p:txBody>
      </p:sp>
      <p:sp>
        <p:nvSpPr>
          <p:cNvPr id="3" name="Content Placeholder 2">
            <a:extLst>
              <a:ext uri="{FF2B5EF4-FFF2-40B4-BE49-F238E27FC236}">
                <a16:creationId xmlns:a16="http://schemas.microsoft.com/office/drawing/2014/main" id="{FF1CE087-0351-447E-A731-EB33131C73E5}"/>
              </a:ext>
            </a:extLst>
          </p:cNvPr>
          <p:cNvSpPr>
            <a:spLocks noGrp="1"/>
          </p:cNvSpPr>
          <p:nvPr>
            <p:ph idx="1"/>
          </p:nvPr>
        </p:nvSpPr>
        <p:spPr/>
        <p:txBody>
          <a:bodyPr/>
          <a:lstStyle/>
          <a:p>
            <a:pPr marL="45720" indent="0" algn="just">
              <a:buNone/>
              <a:defRPr/>
            </a:pPr>
            <a:r>
              <a:rPr lang="en-US" b="1" dirty="0"/>
              <a:t>User-Level and Kernel-Level Threads</a:t>
            </a:r>
          </a:p>
          <a:p>
            <a:pPr algn="just">
              <a:defRPr/>
            </a:pPr>
            <a:r>
              <a:rPr lang="en-US" dirty="0">
                <a:solidFill>
                  <a:schemeClr val="tx1"/>
                </a:solidFill>
              </a:rPr>
              <a:t>There are two broad categories of thread implementation: user-level threads (ULTs) and kernel-level threads (KLTs).</a:t>
            </a:r>
          </a:p>
          <a:p>
            <a:pPr algn="just">
              <a:defRPr/>
            </a:pPr>
            <a:r>
              <a:rPr lang="en-US" dirty="0">
                <a:solidFill>
                  <a:schemeClr val="tx1"/>
                </a:solidFill>
              </a:rPr>
              <a:t>The latter are also referred to in the literature as </a:t>
            </a:r>
            <a:r>
              <a:rPr lang="en-US" i="1" dirty="0">
                <a:solidFill>
                  <a:schemeClr val="tx1"/>
                </a:solidFill>
              </a:rPr>
              <a:t>kernel-supported threads or lightweight processes.</a:t>
            </a:r>
          </a:p>
          <a:p>
            <a:pPr algn="just">
              <a:defRPr/>
            </a:pPr>
            <a:endParaRPr lang="en-US" altLang="en-US" dirty="0">
              <a:solidFill>
                <a:schemeClr val="tx1"/>
              </a:solidFill>
            </a:endParaRPr>
          </a:p>
          <a:p>
            <a:pPr algn="just">
              <a:defRPr/>
            </a:pPr>
            <a:endParaRPr lang="en-US" altLang="en-US" dirty="0">
              <a:solidFill>
                <a:schemeClr val="tx1"/>
              </a:solidFill>
            </a:endParaRPr>
          </a:p>
          <a:p>
            <a:pPr algn="just">
              <a:defRPr/>
            </a:pPr>
            <a:r>
              <a:rPr lang="en-US" altLang="en-US" b="1" dirty="0">
                <a:solidFill>
                  <a:schemeClr val="tx1"/>
                </a:solidFill>
              </a:rPr>
              <a:t>NOTE</a:t>
            </a:r>
            <a:r>
              <a:rPr lang="en-US" altLang="en-US" dirty="0">
                <a:solidFill>
                  <a:schemeClr val="tx1"/>
                </a:solidFill>
              </a:rPr>
              <a:t>: we are talking about threads for </a:t>
            </a:r>
            <a:r>
              <a:rPr lang="en-US" altLang="en-US" i="1" dirty="0">
                <a:solidFill>
                  <a:schemeClr val="tx1"/>
                </a:solidFill>
              </a:rPr>
              <a:t>user</a:t>
            </a:r>
            <a:r>
              <a:rPr lang="en-US" altLang="en-US" dirty="0">
                <a:solidFill>
                  <a:schemeClr val="tx1"/>
                </a:solidFill>
              </a:rPr>
              <a:t> processes.  Both ULT &amp; KLT execute in user mode. An OS may also have threads but that is not what we are discussing here.</a:t>
            </a:r>
          </a:p>
          <a:p>
            <a:pPr>
              <a:defRPr/>
            </a:pPr>
            <a:endParaRPr lang="en-US" i="1" dirty="0"/>
          </a:p>
          <a:p>
            <a:endParaRPr lang="en-US" dirty="0"/>
          </a:p>
        </p:txBody>
      </p:sp>
    </p:spTree>
    <p:extLst>
      <p:ext uri="{BB962C8B-B14F-4D97-AF65-F5344CB8AC3E}">
        <p14:creationId xmlns:p14="http://schemas.microsoft.com/office/powerpoint/2010/main" val="31599851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FE0BB-4384-4B54-89DA-CA49FD60A606}"/>
              </a:ext>
            </a:extLst>
          </p:cNvPr>
          <p:cNvSpPr>
            <a:spLocks noGrp="1"/>
          </p:cNvSpPr>
          <p:nvPr>
            <p:ph type="title"/>
          </p:nvPr>
        </p:nvSpPr>
        <p:spPr/>
        <p:txBody>
          <a:bodyPr/>
          <a:lstStyle/>
          <a:p>
            <a:pPr algn="ctr"/>
            <a:r>
              <a:rPr lang="en-US" b="1" dirty="0">
                <a:solidFill>
                  <a:schemeClr val="accent1">
                    <a:lumMod val="75000"/>
                  </a:schemeClr>
                </a:solidFill>
              </a:rPr>
              <a:t>Threads: Motivation</a:t>
            </a:r>
            <a:endParaRPr lang="en-US" dirty="0"/>
          </a:p>
        </p:txBody>
      </p:sp>
      <p:pic>
        <p:nvPicPr>
          <p:cNvPr id="4" name="Picture 3">
            <a:extLst>
              <a:ext uri="{FF2B5EF4-FFF2-40B4-BE49-F238E27FC236}">
                <a16:creationId xmlns:a16="http://schemas.microsoft.com/office/drawing/2014/main" id="{1CDC63FB-1B77-492A-910D-F24C4964F7F2}"/>
              </a:ext>
            </a:extLst>
          </p:cNvPr>
          <p:cNvPicPr>
            <a:picLocks noChangeAspect="1"/>
          </p:cNvPicPr>
          <p:nvPr/>
        </p:nvPicPr>
        <p:blipFill>
          <a:blip r:embed="rId2"/>
          <a:stretch>
            <a:fillRect/>
          </a:stretch>
        </p:blipFill>
        <p:spPr>
          <a:xfrm>
            <a:off x="1176129" y="2596102"/>
            <a:ext cx="10329299" cy="2266122"/>
          </a:xfrm>
          <a:prstGeom prst="rect">
            <a:avLst/>
          </a:prstGeom>
        </p:spPr>
      </p:pic>
    </p:spTree>
    <p:extLst>
      <p:ext uri="{BB962C8B-B14F-4D97-AF65-F5344CB8AC3E}">
        <p14:creationId xmlns:p14="http://schemas.microsoft.com/office/powerpoint/2010/main" val="38008312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2BC11-4DF4-4414-91B3-78A602C6A622}"/>
              </a:ext>
            </a:extLst>
          </p:cNvPr>
          <p:cNvSpPr>
            <a:spLocks noGrp="1"/>
          </p:cNvSpPr>
          <p:nvPr>
            <p:ph type="title"/>
          </p:nvPr>
        </p:nvSpPr>
        <p:spPr>
          <a:xfrm>
            <a:off x="1143000" y="609600"/>
            <a:ext cx="9875520" cy="604838"/>
          </a:xfrm>
        </p:spPr>
        <p:txBody>
          <a:bodyPr>
            <a:normAutofit fontScale="90000"/>
          </a:bodyPr>
          <a:lstStyle/>
          <a:p>
            <a:pPr algn="ctr"/>
            <a:r>
              <a:rPr lang="en-US" b="1" dirty="0">
                <a:solidFill>
                  <a:schemeClr val="accent5">
                    <a:lumMod val="50000"/>
                  </a:schemeClr>
                </a:solidFill>
              </a:rPr>
              <a:t>User-Level Threads (ULTs)</a:t>
            </a:r>
            <a:endParaRPr lang="en-US" dirty="0"/>
          </a:p>
        </p:txBody>
      </p:sp>
      <p:sp>
        <p:nvSpPr>
          <p:cNvPr id="3" name="Content Placeholder 2">
            <a:extLst>
              <a:ext uri="{FF2B5EF4-FFF2-40B4-BE49-F238E27FC236}">
                <a16:creationId xmlns:a16="http://schemas.microsoft.com/office/drawing/2014/main" id="{0D33626E-09CD-4900-B2A7-A606227E22ED}"/>
              </a:ext>
            </a:extLst>
          </p:cNvPr>
          <p:cNvSpPr>
            <a:spLocks noGrp="1"/>
          </p:cNvSpPr>
          <p:nvPr>
            <p:ph idx="1"/>
          </p:nvPr>
        </p:nvSpPr>
        <p:spPr>
          <a:xfrm>
            <a:off x="442913" y="1409699"/>
            <a:ext cx="7129462" cy="5133975"/>
          </a:xfrm>
        </p:spPr>
        <p:txBody>
          <a:bodyPr>
            <a:normAutofit/>
          </a:bodyPr>
          <a:lstStyle/>
          <a:p>
            <a:pPr algn="just"/>
            <a:r>
              <a:rPr lang="en-US" altLang="en-US" dirty="0">
                <a:solidFill>
                  <a:schemeClr val="tx1"/>
                </a:solidFill>
              </a:rPr>
              <a:t>In a pure ULT facility, all of the work of </a:t>
            </a:r>
            <a:r>
              <a:rPr lang="en-US" altLang="en-US" b="1" i="1" u="sng" dirty="0">
                <a:solidFill>
                  <a:schemeClr val="tx1"/>
                </a:solidFill>
              </a:rPr>
              <a:t>thread management is done by the application</a:t>
            </a:r>
            <a:r>
              <a:rPr lang="en-US" altLang="en-US" dirty="0">
                <a:solidFill>
                  <a:schemeClr val="tx1"/>
                </a:solidFill>
              </a:rPr>
              <a:t> and </a:t>
            </a:r>
          </a:p>
          <a:p>
            <a:pPr algn="just"/>
            <a:r>
              <a:rPr lang="en-US" altLang="en-US" dirty="0">
                <a:solidFill>
                  <a:schemeClr val="tx1"/>
                </a:solidFill>
              </a:rPr>
              <a:t>the </a:t>
            </a:r>
            <a:r>
              <a:rPr lang="en-US" altLang="en-US" b="1" i="1" u="sng" dirty="0">
                <a:solidFill>
                  <a:schemeClr val="tx1"/>
                </a:solidFill>
              </a:rPr>
              <a:t>kernel is not aware of the existence of threads</a:t>
            </a:r>
            <a:r>
              <a:rPr lang="en-US" altLang="en-US" dirty="0">
                <a:solidFill>
                  <a:schemeClr val="tx1"/>
                </a:solidFill>
              </a:rPr>
              <a:t>.</a:t>
            </a:r>
          </a:p>
          <a:p>
            <a:pPr algn="just"/>
            <a:endParaRPr lang="en-US" altLang="en-US" dirty="0">
              <a:solidFill>
                <a:schemeClr val="tx1"/>
              </a:solidFill>
            </a:endParaRPr>
          </a:p>
          <a:p>
            <a:pPr algn="just"/>
            <a:r>
              <a:rPr lang="en-US" altLang="en-US" dirty="0">
                <a:solidFill>
                  <a:schemeClr val="tx1"/>
                </a:solidFill>
              </a:rPr>
              <a:t>Any application can be programmed to be multithreaded by using a </a:t>
            </a:r>
            <a:r>
              <a:rPr lang="en-US" altLang="en-US" b="1" dirty="0">
                <a:solidFill>
                  <a:srgbClr val="FF0000"/>
                </a:solidFill>
              </a:rPr>
              <a:t>threads library</a:t>
            </a:r>
            <a:r>
              <a:rPr lang="en-US" altLang="en-US" dirty="0">
                <a:solidFill>
                  <a:schemeClr val="tx1"/>
                </a:solidFill>
              </a:rPr>
              <a:t>, </a:t>
            </a:r>
          </a:p>
          <a:p>
            <a:pPr algn="just"/>
            <a:endParaRPr lang="en-US" altLang="en-US" b="1" dirty="0">
              <a:solidFill>
                <a:schemeClr val="tx1"/>
              </a:solidFill>
            </a:endParaRPr>
          </a:p>
          <a:p>
            <a:pPr algn="just"/>
            <a:r>
              <a:rPr lang="en-US" altLang="en-US" b="1" dirty="0">
                <a:solidFill>
                  <a:schemeClr val="tx1"/>
                </a:solidFill>
              </a:rPr>
              <a:t>Threads Library </a:t>
            </a:r>
            <a:r>
              <a:rPr lang="en-US" altLang="en-US" dirty="0">
                <a:solidFill>
                  <a:schemeClr val="tx1"/>
                </a:solidFill>
              </a:rPr>
              <a:t>is a package of routines for ULT management, that contains code for </a:t>
            </a:r>
            <a:r>
              <a:rPr lang="en-US" altLang="en-US" b="1" i="1" dirty="0">
                <a:solidFill>
                  <a:schemeClr val="tx1"/>
                </a:solidFill>
              </a:rPr>
              <a:t>creating and destroying threads</a:t>
            </a:r>
            <a:r>
              <a:rPr lang="en-US" altLang="en-US" dirty="0">
                <a:solidFill>
                  <a:schemeClr val="tx1"/>
                </a:solidFill>
              </a:rPr>
              <a:t>, for </a:t>
            </a:r>
            <a:r>
              <a:rPr lang="en-US" altLang="en-US" b="1" i="1" dirty="0">
                <a:solidFill>
                  <a:schemeClr val="tx1"/>
                </a:solidFill>
              </a:rPr>
              <a:t>passing messages and data </a:t>
            </a:r>
            <a:r>
              <a:rPr lang="en-US" altLang="en-US" dirty="0">
                <a:solidFill>
                  <a:schemeClr val="tx1"/>
                </a:solidFill>
              </a:rPr>
              <a:t>between threads, </a:t>
            </a:r>
            <a:r>
              <a:rPr lang="en-US" altLang="en-US" b="1" i="1" dirty="0">
                <a:solidFill>
                  <a:schemeClr val="tx1"/>
                </a:solidFill>
              </a:rPr>
              <a:t>for scheduling thread execution</a:t>
            </a:r>
            <a:r>
              <a:rPr lang="en-US" altLang="en-US" dirty="0">
                <a:solidFill>
                  <a:schemeClr val="tx1"/>
                </a:solidFill>
              </a:rPr>
              <a:t>, and for </a:t>
            </a:r>
            <a:r>
              <a:rPr lang="en-US" altLang="en-US" b="1" i="1" dirty="0">
                <a:solidFill>
                  <a:schemeClr val="tx1"/>
                </a:solidFill>
              </a:rPr>
              <a:t>saving and restoring thread contexts</a:t>
            </a:r>
            <a:r>
              <a:rPr lang="en-US" altLang="en-US" dirty="0">
                <a:solidFill>
                  <a:schemeClr val="tx1"/>
                </a:solidFill>
              </a:rPr>
              <a:t>.</a:t>
            </a:r>
          </a:p>
          <a:p>
            <a:endParaRPr lang="en-US" altLang="en-US" dirty="0">
              <a:solidFill>
                <a:schemeClr val="tx1"/>
              </a:solidFill>
            </a:endParaRPr>
          </a:p>
          <a:p>
            <a:endParaRPr lang="en-US" dirty="0"/>
          </a:p>
        </p:txBody>
      </p:sp>
      <p:pic>
        <p:nvPicPr>
          <p:cNvPr id="5" name="Picture 3">
            <a:extLst>
              <a:ext uri="{FF2B5EF4-FFF2-40B4-BE49-F238E27FC236}">
                <a16:creationId xmlns:a16="http://schemas.microsoft.com/office/drawing/2014/main" id="{7513DEB9-CF53-4E69-82D2-620F589FC8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72375" y="1409699"/>
            <a:ext cx="4373563"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413488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BEA38-8149-4DD2-B100-4D31A4C276D2}"/>
              </a:ext>
            </a:extLst>
          </p:cNvPr>
          <p:cNvSpPr>
            <a:spLocks noGrp="1"/>
          </p:cNvSpPr>
          <p:nvPr>
            <p:ph type="title"/>
          </p:nvPr>
        </p:nvSpPr>
        <p:spPr/>
        <p:txBody>
          <a:bodyPr/>
          <a:lstStyle/>
          <a:p>
            <a:pPr algn="ctr"/>
            <a:r>
              <a:rPr lang="en-US" b="1" dirty="0">
                <a:solidFill>
                  <a:schemeClr val="accent5">
                    <a:lumMod val="50000"/>
                  </a:schemeClr>
                </a:solidFill>
              </a:rPr>
              <a:t>User-Level Threads (ULTs)</a:t>
            </a:r>
            <a:endParaRPr lang="en-US" dirty="0"/>
          </a:p>
        </p:txBody>
      </p:sp>
      <p:sp>
        <p:nvSpPr>
          <p:cNvPr id="3" name="Content Placeholder 2">
            <a:extLst>
              <a:ext uri="{FF2B5EF4-FFF2-40B4-BE49-F238E27FC236}">
                <a16:creationId xmlns:a16="http://schemas.microsoft.com/office/drawing/2014/main" id="{7C79419A-E963-4697-A04E-F5A3210A087D}"/>
              </a:ext>
            </a:extLst>
          </p:cNvPr>
          <p:cNvSpPr>
            <a:spLocks noGrp="1"/>
          </p:cNvSpPr>
          <p:nvPr>
            <p:ph idx="1"/>
          </p:nvPr>
        </p:nvSpPr>
        <p:spPr>
          <a:xfrm>
            <a:off x="1143000" y="1771650"/>
            <a:ext cx="9872871" cy="4476750"/>
          </a:xfrm>
        </p:spPr>
        <p:txBody>
          <a:bodyPr>
            <a:normAutofit fontScale="92500"/>
          </a:bodyPr>
          <a:lstStyle/>
          <a:p>
            <a:pPr algn="just"/>
            <a:r>
              <a:rPr lang="en-US" altLang="en-US" dirty="0">
                <a:solidFill>
                  <a:schemeClr val="tx1"/>
                </a:solidFill>
              </a:rPr>
              <a:t>By default, an </a:t>
            </a:r>
            <a:r>
              <a:rPr lang="en-US" altLang="en-US" b="1" dirty="0">
                <a:solidFill>
                  <a:schemeClr val="tx1"/>
                </a:solidFill>
              </a:rPr>
              <a:t>application begins with a single thread </a:t>
            </a:r>
            <a:r>
              <a:rPr lang="en-US" altLang="en-US" dirty="0">
                <a:solidFill>
                  <a:schemeClr val="tx1"/>
                </a:solidFill>
              </a:rPr>
              <a:t>and begins running in that thread.</a:t>
            </a:r>
          </a:p>
          <a:p>
            <a:pPr algn="just"/>
            <a:r>
              <a:rPr lang="en-US" altLang="en-US" dirty="0">
                <a:solidFill>
                  <a:schemeClr val="tx1"/>
                </a:solidFill>
              </a:rPr>
              <a:t>This application and its thread are </a:t>
            </a:r>
            <a:r>
              <a:rPr lang="en-US" altLang="en-US" b="1" dirty="0">
                <a:solidFill>
                  <a:schemeClr val="tx1"/>
                </a:solidFill>
              </a:rPr>
              <a:t>allocated to a single process</a:t>
            </a:r>
            <a:r>
              <a:rPr lang="en-US" altLang="en-US" dirty="0">
                <a:solidFill>
                  <a:schemeClr val="tx1"/>
                </a:solidFill>
              </a:rPr>
              <a:t> managed by the kernel.</a:t>
            </a:r>
          </a:p>
          <a:p>
            <a:pPr algn="just"/>
            <a:r>
              <a:rPr lang="en-US" altLang="en-US" dirty="0">
                <a:solidFill>
                  <a:schemeClr val="tx1"/>
                </a:solidFill>
              </a:rPr>
              <a:t>At any time that the application is running (the process is in the Running state), the application may </a:t>
            </a:r>
            <a:r>
              <a:rPr lang="en-US" altLang="en-US" b="1" dirty="0">
                <a:solidFill>
                  <a:schemeClr val="tx1"/>
                </a:solidFill>
              </a:rPr>
              <a:t>spawn a new thread to run within the same process</a:t>
            </a:r>
            <a:r>
              <a:rPr lang="en-US" altLang="en-US" dirty="0">
                <a:solidFill>
                  <a:schemeClr val="tx1"/>
                </a:solidFill>
              </a:rPr>
              <a:t>.</a:t>
            </a:r>
          </a:p>
          <a:p>
            <a:pPr algn="just"/>
            <a:r>
              <a:rPr lang="en-US" altLang="en-US" dirty="0">
                <a:solidFill>
                  <a:schemeClr val="tx1"/>
                </a:solidFill>
              </a:rPr>
              <a:t>Spawning is done by invoking the spawn utility in the threads library.</a:t>
            </a:r>
          </a:p>
          <a:p>
            <a:pPr algn="just"/>
            <a:r>
              <a:rPr lang="en-US" altLang="en-US" dirty="0">
                <a:solidFill>
                  <a:schemeClr val="tx1"/>
                </a:solidFill>
              </a:rPr>
              <a:t>Control is passed to that utility by a procedure call. The threads library creates a data structure for the new thread and then passes control to one of the threads within this process that is in the Ready state, using some scheduling algorithm.</a:t>
            </a:r>
          </a:p>
          <a:p>
            <a:pPr algn="just"/>
            <a:r>
              <a:rPr lang="en-US" altLang="en-US" dirty="0">
                <a:solidFill>
                  <a:schemeClr val="tx1"/>
                </a:solidFill>
              </a:rPr>
              <a:t>When control is passed to the library, the context of the current thread is saved, and when control is passed from the library to a thread, the context of that thread is restored.</a:t>
            </a:r>
          </a:p>
          <a:p>
            <a:pPr algn="just"/>
            <a:r>
              <a:rPr lang="en-US" altLang="en-US" dirty="0">
                <a:solidFill>
                  <a:schemeClr val="tx1"/>
                </a:solidFill>
              </a:rPr>
              <a:t>The context essentially consists of the contents of user registers, the program counter, and stack pointers.</a:t>
            </a:r>
            <a:endParaRPr lang="en-US" dirty="0"/>
          </a:p>
        </p:txBody>
      </p:sp>
    </p:spTree>
    <p:extLst>
      <p:ext uri="{BB962C8B-B14F-4D97-AF65-F5344CB8AC3E}">
        <p14:creationId xmlns:p14="http://schemas.microsoft.com/office/powerpoint/2010/main" val="248274405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9DEC21-7343-456D-A27F-6378A533C35D}"/>
              </a:ext>
            </a:extLst>
          </p:cNvPr>
          <p:cNvSpPr>
            <a:spLocks noGrp="1"/>
          </p:cNvSpPr>
          <p:nvPr>
            <p:ph type="title"/>
          </p:nvPr>
        </p:nvSpPr>
        <p:spPr/>
        <p:txBody>
          <a:bodyPr/>
          <a:lstStyle/>
          <a:p>
            <a:pPr algn="ctr"/>
            <a:r>
              <a:rPr lang="en-US" b="1" dirty="0">
                <a:solidFill>
                  <a:schemeClr val="accent5">
                    <a:lumMod val="50000"/>
                  </a:schemeClr>
                </a:solidFill>
              </a:rPr>
              <a:t>User-Level Threads (ULTs)</a:t>
            </a:r>
            <a:endParaRPr lang="en-US" dirty="0"/>
          </a:p>
        </p:txBody>
      </p:sp>
      <p:sp>
        <p:nvSpPr>
          <p:cNvPr id="3" name="Content Placeholder 2">
            <a:extLst>
              <a:ext uri="{FF2B5EF4-FFF2-40B4-BE49-F238E27FC236}">
                <a16:creationId xmlns:a16="http://schemas.microsoft.com/office/drawing/2014/main" id="{D9ED372B-F097-4787-B692-3D827BC1FAA9}"/>
              </a:ext>
            </a:extLst>
          </p:cNvPr>
          <p:cNvSpPr>
            <a:spLocks noGrp="1"/>
          </p:cNvSpPr>
          <p:nvPr>
            <p:ph idx="1"/>
          </p:nvPr>
        </p:nvSpPr>
        <p:spPr/>
        <p:txBody>
          <a:bodyPr/>
          <a:lstStyle/>
          <a:p>
            <a:pPr algn="just"/>
            <a:r>
              <a:rPr lang="en-US" dirty="0">
                <a:solidFill>
                  <a:schemeClr val="tx1"/>
                </a:solidFill>
              </a:rPr>
              <a:t>All of the activity described so far takes place in user space and within a single process.</a:t>
            </a:r>
          </a:p>
          <a:p>
            <a:pPr algn="just"/>
            <a:endParaRPr lang="en-US" dirty="0">
              <a:solidFill>
                <a:schemeClr val="tx1"/>
              </a:solidFill>
            </a:endParaRPr>
          </a:p>
          <a:p>
            <a:pPr algn="just"/>
            <a:r>
              <a:rPr lang="en-US" dirty="0">
                <a:solidFill>
                  <a:schemeClr val="tx1"/>
                </a:solidFill>
              </a:rPr>
              <a:t>The kernel is unaware of this activity.</a:t>
            </a:r>
          </a:p>
          <a:p>
            <a:pPr algn="just"/>
            <a:endParaRPr lang="en-US" dirty="0">
              <a:solidFill>
                <a:schemeClr val="tx1"/>
              </a:solidFill>
            </a:endParaRPr>
          </a:p>
          <a:p>
            <a:pPr algn="just"/>
            <a:r>
              <a:rPr lang="en-US" dirty="0">
                <a:solidFill>
                  <a:schemeClr val="tx1"/>
                </a:solidFill>
              </a:rPr>
              <a:t>The kernel continues to schedule the process as a unit and assigns a single execution state (Ready, Running, Blocked, etc.) to that process. </a:t>
            </a:r>
          </a:p>
        </p:txBody>
      </p:sp>
    </p:spTree>
    <p:extLst>
      <p:ext uri="{BB962C8B-B14F-4D97-AF65-F5344CB8AC3E}">
        <p14:creationId xmlns:p14="http://schemas.microsoft.com/office/powerpoint/2010/main" val="110419707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C81D4-8684-471C-A465-AAE7297B038A}"/>
              </a:ext>
            </a:extLst>
          </p:cNvPr>
          <p:cNvSpPr>
            <a:spLocks noGrp="1"/>
          </p:cNvSpPr>
          <p:nvPr>
            <p:ph type="title"/>
          </p:nvPr>
        </p:nvSpPr>
        <p:spPr>
          <a:xfrm>
            <a:off x="1158240" y="548640"/>
            <a:ext cx="9875520" cy="716280"/>
          </a:xfrm>
        </p:spPr>
        <p:txBody>
          <a:bodyPr>
            <a:normAutofit fontScale="90000"/>
          </a:bodyPr>
          <a:lstStyle/>
          <a:p>
            <a:pPr algn="ctr"/>
            <a:r>
              <a:rPr lang="en-NZ" b="1" dirty="0">
                <a:solidFill>
                  <a:schemeClr val="accent5">
                    <a:lumMod val="50000"/>
                  </a:schemeClr>
                </a:solidFill>
              </a:rPr>
              <a:t>Relationships Between</a:t>
            </a:r>
            <a:br>
              <a:rPr lang="en-NZ" b="1" dirty="0">
                <a:solidFill>
                  <a:schemeClr val="accent5">
                    <a:lumMod val="50000"/>
                  </a:schemeClr>
                </a:solidFill>
              </a:rPr>
            </a:br>
            <a:r>
              <a:rPr lang="en-NZ" b="1" dirty="0">
                <a:solidFill>
                  <a:schemeClr val="accent5">
                    <a:lumMod val="50000"/>
                  </a:schemeClr>
                </a:solidFill>
              </a:rPr>
              <a:t>ULT States and Process States</a:t>
            </a:r>
            <a:endParaRPr lang="en-US" b="1" dirty="0">
              <a:solidFill>
                <a:schemeClr val="accent5">
                  <a:lumMod val="50000"/>
                </a:schemeClr>
              </a:solidFill>
            </a:endParaRPr>
          </a:p>
        </p:txBody>
      </p:sp>
      <p:pic>
        <p:nvPicPr>
          <p:cNvPr id="4" name="Content Placeholder 3">
            <a:extLst>
              <a:ext uri="{FF2B5EF4-FFF2-40B4-BE49-F238E27FC236}">
                <a16:creationId xmlns:a16="http://schemas.microsoft.com/office/drawing/2014/main" id="{54CEC316-6F59-4865-9A6C-4A5A92BB7E7C}"/>
              </a:ext>
            </a:extLst>
          </p:cNvPr>
          <p:cNvPicPr>
            <a:picLocks noGrp="1" noChangeAspect="1"/>
          </p:cNvPicPr>
          <p:nvPr>
            <p:ph idx="1"/>
          </p:nvPr>
        </p:nvPicPr>
        <p:blipFill>
          <a:blip r:embed="rId4">
            <a:extLst>
              <a:ext uri="{28A0092B-C50C-407E-A947-70E740481C1C}">
                <a14:useLocalDpi xmlns:a14="http://schemas.microsoft.com/office/drawing/2010/main" val="0"/>
              </a:ext>
            </a:extLst>
          </a:blip>
          <a:srcRect l="-12355" r="-12355"/>
          <a:stretch>
            <a:fillRect/>
          </a:stretch>
        </p:blipFill>
        <p:spPr>
          <a:xfrm>
            <a:off x="3207677" y="1770692"/>
            <a:ext cx="7810843" cy="4839750"/>
          </a:xfrm>
        </p:spPr>
      </p:pic>
      <p:sp>
        <p:nvSpPr>
          <p:cNvPr id="5" name="TextBox 2">
            <a:extLst>
              <a:ext uri="{FF2B5EF4-FFF2-40B4-BE49-F238E27FC236}">
                <a16:creationId xmlns:a16="http://schemas.microsoft.com/office/drawing/2014/main" id="{FF631301-F9D1-4960-A796-2608FE5D0F02}"/>
              </a:ext>
            </a:extLst>
          </p:cNvPr>
          <p:cNvSpPr txBox="1">
            <a:spLocks noChangeArrowheads="1"/>
          </p:cNvSpPr>
          <p:nvPr/>
        </p:nvSpPr>
        <p:spPr bwMode="auto">
          <a:xfrm>
            <a:off x="428625" y="2244060"/>
            <a:ext cx="2943225" cy="2369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400" dirty="0"/>
              <a:t>Possible transitions from 4.6a:</a:t>
            </a:r>
          </a:p>
          <a:p>
            <a:pPr eaLnBrk="1" hangingPunct="1"/>
            <a:endParaRPr lang="en-US" altLang="en-US" sz="2400" dirty="0"/>
          </a:p>
          <a:p>
            <a:pPr eaLnBrk="1" hangingPunct="1"/>
            <a:r>
              <a:rPr lang="en-US" altLang="en-US" sz="2000" dirty="0"/>
              <a:t>4.6a→4.6b</a:t>
            </a:r>
          </a:p>
          <a:p>
            <a:pPr eaLnBrk="1" hangingPunct="1"/>
            <a:r>
              <a:rPr lang="en-US" altLang="en-US" sz="2000" dirty="0"/>
              <a:t>4.6a→4.6c</a:t>
            </a:r>
          </a:p>
          <a:p>
            <a:pPr eaLnBrk="1" hangingPunct="1"/>
            <a:r>
              <a:rPr lang="en-US" altLang="en-US" sz="2000" dirty="0"/>
              <a:t>4.6a→4.6d</a:t>
            </a:r>
          </a:p>
          <a:p>
            <a:pPr eaLnBrk="1" hangingPunct="1"/>
            <a:endParaRPr lang="en-US" altLang="en-US" sz="1600" dirty="0"/>
          </a:p>
        </p:txBody>
      </p:sp>
      <p:sp>
        <p:nvSpPr>
          <p:cNvPr id="6" name="TextBox 2">
            <a:extLst>
              <a:ext uri="{FF2B5EF4-FFF2-40B4-BE49-F238E27FC236}">
                <a16:creationId xmlns:a16="http://schemas.microsoft.com/office/drawing/2014/main" id="{4E7D2DCB-CAFB-4B4E-8B49-D77F7C37E63D}"/>
              </a:ext>
            </a:extLst>
          </p:cNvPr>
          <p:cNvSpPr txBox="1">
            <a:spLocks noChangeArrowheads="1"/>
          </p:cNvSpPr>
          <p:nvPr/>
        </p:nvSpPr>
        <p:spPr bwMode="auto">
          <a:xfrm>
            <a:off x="914400" y="1530323"/>
            <a:ext cx="1176528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000" dirty="0"/>
              <a:t>This example will clarify the relationship between thread scheduling and process scheduling</a:t>
            </a:r>
          </a:p>
          <a:p>
            <a:pPr eaLnBrk="1" hangingPunct="1"/>
            <a:endParaRPr lang="en-US" altLang="en-US" sz="2000" dirty="0"/>
          </a:p>
          <a:p>
            <a:pPr eaLnBrk="1" hangingPunct="1"/>
            <a:endParaRPr lang="en-US" altLang="en-US" sz="1600" dirty="0"/>
          </a:p>
        </p:txBody>
      </p:sp>
    </p:spTree>
    <p:extLst>
      <p:ext uri="{BB962C8B-B14F-4D97-AF65-F5344CB8AC3E}">
        <p14:creationId xmlns:p14="http://schemas.microsoft.com/office/powerpoint/2010/main" val="275825223"/>
      </p:ext>
    </p:extLst>
  </p:cSld>
  <p:clrMapOvr>
    <a:overrideClrMapping bg1="lt1" tx1="dk1" bg2="lt2" tx2="dk2" accent1="accent1" accent2="accent2" accent3="accent3" accent4="accent4" accent5="accent5" accent6="accent6" hlink="hlink" folHlink="folHlink"/>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6E82B-C540-4C99-B0B4-32294D9C53F6}"/>
              </a:ext>
            </a:extLst>
          </p:cNvPr>
          <p:cNvSpPr>
            <a:spLocks noGrp="1"/>
          </p:cNvSpPr>
          <p:nvPr>
            <p:ph type="title"/>
          </p:nvPr>
        </p:nvSpPr>
        <p:spPr>
          <a:xfrm>
            <a:off x="1143000" y="609600"/>
            <a:ext cx="9875520" cy="850232"/>
          </a:xfrm>
        </p:spPr>
        <p:txBody>
          <a:bodyPr/>
          <a:lstStyle/>
          <a:p>
            <a:pPr algn="ctr"/>
            <a:r>
              <a:rPr lang="en-US" sz="4000" b="1" dirty="0">
                <a:solidFill>
                  <a:schemeClr val="accent5">
                    <a:lumMod val="50000"/>
                  </a:schemeClr>
                </a:solidFill>
              </a:rPr>
              <a:t> Advantages of ULTs over KLTs</a:t>
            </a:r>
          </a:p>
        </p:txBody>
      </p:sp>
      <p:sp>
        <p:nvSpPr>
          <p:cNvPr id="3" name="Content Placeholder 2">
            <a:extLst>
              <a:ext uri="{FF2B5EF4-FFF2-40B4-BE49-F238E27FC236}">
                <a16:creationId xmlns:a16="http://schemas.microsoft.com/office/drawing/2014/main" id="{029A4799-AA55-4518-AFD8-7B7A18B0A850}"/>
              </a:ext>
            </a:extLst>
          </p:cNvPr>
          <p:cNvSpPr>
            <a:spLocks noGrp="1"/>
          </p:cNvSpPr>
          <p:nvPr>
            <p:ph idx="1"/>
          </p:nvPr>
        </p:nvSpPr>
        <p:spPr>
          <a:xfrm>
            <a:off x="978568" y="1694985"/>
            <a:ext cx="10266948" cy="4786026"/>
          </a:xfrm>
        </p:spPr>
        <p:txBody>
          <a:bodyPr>
            <a:normAutofit/>
          </a:bodyPr>
          <a:lstStyle/>
          <a:p>
            <a:pPr marL="45720" indent="0" algn="just">
              <a:buNone/>
              <a:defRPr/>
            </a:pPr>
            <a:r>
              <a:rPr lang="en-US" b="1" dirty="0"/>
              <a:t>1</a:t>
            </a:r>
            <a:r>
              <a:rPr lang="en-US" b="1" dirty="0">
                <a:solidFill>
                  <a:schemeClr val="tx1"/>
                </a:solidFill>
              </a:rPr>
              <a:t>. Thread switching does not require kernel mode privileges</a:t>
            </a:r>
          </a:p>
          <a:p>
            <a:pPr lvl="1" algn="just">
              <a:defRPr/>
            </a:pPr>
            <a:r>
              <a:rPr lang="en-US" dirty="0">
                <a:solidFill>
                  <a:schemeClr val="tx1"/>
                </a:solidFill>
              </a:rPr>
              <a:t>because all of the thread management data structures are within the user address space of a single process. </a:t>
            </a:r>
          </a:p>
          <a:p>
            <a:pPr lvl="1" algn="just">
              <a:defRPr/>
            </a:pPr>
            <a:r>
              <a:rPr lang="en-US" dirty="0">
                <a:solidFill>
                  <a:schemeClr val="tx1"/>
                </a:solidFill>
              </a:rPr>
              <a:t>This saves the overhead of two mode switches (user to kernel; kernel back to user).</a:t>
            </a:r>
          </a:p>
          <a:p>
            <a:pPr marL="45720" indent="0" algn="just">
              <a:buNone/>
              <a:defRPr/>
            </a:pPr>
            <a:r>
              <a:rPr lang="en-US" b="1" dirty="0">
                <a:solidFill>
                  <a:schemeClr val="tx1"/>
                </a:solidFill>
              </a:rPr>
              <a:t>2. Scheduling can be application specific.</a:t>
            </a:r>
          </a:p>
          <a:p>
            <a:pPr lvl="1" algn="just">
              <a:defRPr/>
            </a:pPr>
            <a:r>
              <a:rPr lang="en-US" dirty="0">
                <a:solidFill>
                  <a:schemeClr val="tx1"/>
                </a:solidFill>
              </a:rPr>
              <a:t>One application may benefit most from a simple round-robin scheduling algorithm, while another might benefit from a priority-based scheduling algorithm. </a:t>
            </a:r>
          </a:p>
          <a:p>
            <a:pPr lvl="1" algn="just">
              <a:defRPr/>
            </a:pPr>
            <a:r>
              <a:rPr lang="en-US" dirty="0">
                <a:solidFill>
                  <a:schemeClr val="tx1"/>
                </a:solidFill>
              </a:rPr>
              <a:t>The scheduling algorithm can be tailored to the application without disturbing the underlying OS scheduler.</a:t>
            </a:r>
          </a:p>
          <a:p>
            <a:pPr marL="45720" indent="0" algn="just">
              <a:buNone/>
              <a:defRPr/>
            </a:pPr>
            <a:r>
              <a:rPr lang="en-US" b="1" dirty="0">
                <a:solidFill>
                  <a:schemeClr val="tx1"/>
                </a:solidFill>
              </a:rPr>
              <a:t>3. ULTs can run on any OS.</a:t>
            </a:r>
          </a:p>
          <a:p>
            <a:pPr lvl="1" algn="just">
              <a:defRPr/>
            </a:pPr>
            <a:r>
              <a:rPr lang="en-US" dirty="0">
                <a:solidFill>
                  <a:schemeClr val="tx1"/>
                </a:solidFill>
              </a:rPr>
              <a:t>No changes are required to the underlying kernel to support ULTs.</a:t>
            </a:r>
          </a:p>
          <a:p>
            <a:pPr lvl="1" algn="just">
              <a:defRPr/>
            </a:pPr>
            <a:r>
              <a:rPr lang="en-US" dirty="0">
                <a:solidFill>
                  <a:schemeClr val="tx1"/>
                </a:solidFill>
              </a:rPr>
              <a:t>The threads library is a set of application-level functions shared by all applications. </a:t>
            </a:r>
          </a:p>
          <a:p>
            <a:endParaRPr lang="en-US" dirty="0"/>
          </a:p>
        </p:txBody>
      </p:sp>
    </p:spTree>
    <p:extLst>
      <p:ext uri="{BB962C8B-B14F-4D97-AF65-F5344CB8AC3E}">
        <p14:creationId xmlns:p14="http://schemas.microsoft.com/office/powerpoint/2010/main" val="108723552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3ECB8-B6C6-4402-BFD9-220E744173B4}"/>
              </a:ext>
            </a:extLst>
          </p:cNvPr>
          <p:cNvSpPr>
            <a:spLocks noGrp="1"/>
          </p:cNvSpPr>
          <p:nvPr>
            <p:ph type="title"/>
          </p:nvPr>
        </p:nvSpPr>
        <p:spPr>
          <a:xfrm>
            <a:off x="1176129" y="701040"/>
            <a:ext cx="9875520" cy="1356360"/>
          </a:xfrm>
        </p:spPr>
        <p:txBody>
          <a:bodyPr/>
          <a:lstStyle/>
          <a:p>
            <a:pPr algn="ctr"/>
            <a:r>
              <a:rPr lang="en-US" sz="4000" b="1" dirty="0">
                <a:solidFill>
                  <a:schemeClr val="accent5">
                    <a:lumMod val="50000"/>
                  </a:schemeClr>
                </a:solidFill>
              </a:rPr>
              <a:t>Disadvantages of ULTs</a:t>
            </a:r>
          </a:p>
        </p:txBody>
      </p:sp>
      <p:sp>
        <p:nvSpPr>
          <p:cNvPr id="3" name="Content Placeholder 2">
            <a:extLst>
              <a:ext uri="{FF2B5EF4-FFF2-40B4-BE49-F238E27FC236}">
                <a16:creationId xmlns:a16="http://schemas.microsoft.com/office/drawing/2014/main" id="{50E6A2AC-7CF6-4C68-A750-FAEBB8F59C35}"/>
              </a:ext>
            </a:extLst>
          </p:cNvPr>
          <p:cNvSpPr>
            <a:spLocks noGrp="1"/>
          </p:cNvSpPr>
          <p:nvPr>
            <p:ph idx="1"/>
          </p:nvPr>
        </p:nvSpPr>
        <p:spPr/>
        <p:txBody>
          <a:bodyPr/>
          <a:lstStyle/>
          <a:p>
            <a:endParaRPr lang="en-US" altLang="en-US" sz="3000" dirty="0"/>
          </a:p>
          <a:p>
            <a:pPr marL="560070" indent="-514350">
              <a:buFont typeface="+mj-lt"/>
              <a:buAutoNum type="arabicPeriod"/>
            </a:pPr>
            <a:r>
              <a:rPr lang="en-US" altLang="en-US" sz="3000" dirty="0">
                <a:solidFill>
                  <a:schemeClr val="tx1"/>
                </a:solidFill>
              </a:rPr>
              <a:t>when a ULT executes a system call, not only is that thread blocked, but all of the threads within the process are blocked</a:t>
            </a:r>
          </a:p>
          <a:p>
            <a:pPr marL="45720" indent="0">
              <a:buNone/>
            </a:pPr>
            <a:endParaRPr lang="en-US" altLang="en-US" sz="3000" dirty="0">
              <a:solidFill>
                <a:schemeClr val="tx1"/>
              </a:solidFill>
            </a:endParaRPr>
          </a:p>
          <a:p>
            <a:pPr marL="560070" indent="-514350">
              <a:buFont typeface="+mj-lt"/>
              <a:buAutoNum type="arabicPeriod"/>
            </a:pPr>
            <a:r>
              <a:rPr lang="en-US" altLang="en-US" sz="3000" dirty="0">
                <a:solidFill>
                  <a:schemeClr val="tx1"/>
                </a:solidFill>
              </a:rPr>
              <a:t>In a pure ULT strategy, a multithreaded application cannot take advantage of multiprocessing</a:t>
            </a:r>
          </a:p>
          <a:p>
            <a:endParaRPr lang="en-US" dirty="0"/>
          </a:p>
        </p:txBody>
      </p:sp>
    </p:spTree>
    <p:extLst>
      <p:ext uri="{BB962C8B-B14F-4D97-AF65-F5344CB8AC3E}">
        <p14:creationId xmlns:p14="http://schemas.microsoft.com/office/powerpoint/2010/main" val="347760664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8F2664-DF4C-4E39-98AC-9938CF09F5E7}"/>
              </a:ext>
            </a:extLst>
          </p:cNvPr>
          <p:cNvSpPr>
            <a:spLocks noGrp="1"/>
          </p:cNvSpPr>
          <p:nvPr>
            <p:ph type="title"/>
          </p:nvPr>
        </p:nvSpPr>
        <p:spPr>
          <a:xfrm>
            <a:off x="1143000" y="609600"/>
            <a:ext cx="9875520" cy="898358"/>
          </a:xfrm>
        </p:spPr>
        <p:txBody>
          <a:bodyPr/>
          <a:lstStyle/>
          <a:p>
            <a:pPr algn="ctr"/>
            <a:r>
              <a:rPr lang="en-US" sz="4000" b="1" dirty="0">
                <a:solidFill>
                  <a:schemeClr val="accent5">
                    <a:lumMod val="50000"/>
                  </a:schemeClr>
                </a:solidFill>
              </a:rPr>
              <a:t>Overcoming ULT Disadvantages</a:t>
            </a:r>
          </a:p>
        </p:txBody>
      </p:sp>
      <p:sp>
        <p:nvSpPr>
          <p:cNvPr id="3" name="Content Placeholder 2">
            <a:extLst>
              <a:ext uri="{FF2B5EF4-FFF2-40B4-BE49-F238E27FC236}">
                <a16:creationId xmlns:a16="http://schemas.microsoft.com/office/drawing/2014/main" id="{180D8E68-8051-45BB-93EF-B24B53EED7F7}"/>
              </a:ext>
            </a:extLst>
          </p:cNvPr>
          <p:cNvSpPr>
            <a:spLocks noGrp="1"/>
          </p:cNvSpPr>
          <p:nvPr>
            <p:ph idx="1"/>
          </p:nvPr>
        </p:nvSpPr>
        <p:spPr>
          <a:xfrm>
            <a:off x="721896" y="1507958"/>
            <a:ext cx="11004884" cy="5037221"/>
          </a:xfrm>
        </p:spPr>
        <p:txBody>
          <a:bodyPr>
            <a:normAutofit lnSpcReduction="10000"/>
          </a:bodyPr>
          <a:lstStyle/>
          <a:p>
            <a:pPr marL="45720" indent="0" algn="just">
              <a:buNone/>
            </a:pPr>
            <a:r>
              <a:rPr lang="en-US" altLang="en-US" dirty="0">
                <a:solidFill>
                  <a:schemeClr val="tx1"/>
                </a:solidFill>
              </a:rPr>
              <a:t>There are ways to work around these two problems.</a:t>
            </a:r>
          </a:p>
          <a:p>
            <a:pPr marL="502920" indent="-457200" algn="just">
              <a:buFont typeface="+mj-lt"/>
              <a:buAutoNum type="arabicPeriod"/>
            </a:pPr>
            <a:r>
              <a:rPr lang="en-US" altLang="en-US" dirty="0">
                <a:solidFill>
                  <a:schemeClr val="tx1"/>
                </a:solidFill>
              </a:rPr>
              <a:t>For example, both problems can be overcome by </a:t>
            </a:r>
            <a:r>
              <a:rPr lang="en-US" altLang="en-US" b="1" dirty="0">
                <a:solidFill>
                  <a:schemeClr val="tx1"/>
                </a:solidFill>
              </a:rPr>
              <a:t>writing an application as multiple processes rather than multiple threads</a:t>
            </a:r>
            <a:r>
              <a:rPr lang="en-US" altLang="en-US" dirty="0">
                <a:solidFill>
                  <a:schemeClr val="tx1"/>
                </a:solidFill>
              </a:rPr>
              <a:t>.</a:t>
            </a:r>
          </a:p>
          <a:p>
            <a:pPr marL="502920" indent="-457200" algn="just">
              <a:buFont typeface="+mj-lt"/>
              <a:buAutoNum type="arabicPeriod"/>
            </a:pPr>
            <a:endParaRPr lang="en-US" altLang="en-US" dirty="0">
              <a:solidFill>
                <a:schemeClr val="tx1"/>
              </a:solidFill>
            </a:endParaRPr>
          </a:p>
          <a:p>
            <a:pPr lvl="1" algn="just"/>
            <a:r>
              <a:rPr lang="en-US" altLang="en-US" dirty="0">
                <a:solidFill>
                  <a:schemeClr val="tx1"/>
                </a:solidFill>
              </a:rPr>
              <a:t>But this approach </a:t>
            </a:r>
            <a:r>
              <a:rPr lang="en-US" altLang="en-US" b="1" i="1" dirty="0">
                <a:solidFill>
                  <a:schemeClr val="tx1"/>
                </a:solidFill>
              </a:rPr>
              <a:t>eliminates the main advantage of threads</a:t>
            </a:r>
            <a:r>
              <a:rPr lang="en-US" altLang="en-US" dirty="0">
                <a:solidFill>
                  <a:schemeClr val="tx1"/>
                </a:solidFill>
              </a:rPr>
              <a:t>: Each switch becomes a process switch rather than a thread switch, resulting in much greater overhead.</a:t>
            </a:r>
          </a:p>
          <a:p>
            <a:pPr marL="502920" indent="-457200" algn="just">
              <a:buFont typeface="+mj-lt"/>
              <a:buAutoNum type="arabicPeriod"/>
            </a:pPr>
            <a:r>
              <a:rPr lang="en-US" altLang="en-US" dirty="0">
                <a:solidFill>
                  <a:schemeClr val="tx1"/>
                </a:solidFill>
              </a:rPr>
              <a:t>Another way to overcome the problem of blocking threads is to use a technique referred to as </a:t>
            </a:r>
            <a:r>
              <a:rPr lang="en-US" altLang="en-US" b="1" u="sng" dirty="0">
                <a:solidFill>
                  <a:schemeClr val="tx1"/>
                </a:solidFill>
              </a:rPr>
              <a:t>jacketing </a:t>
            </a:r>
            <a:r>
              <a:rPr lang="en-US" altLang="en-US" b="1" dirty="0">
                <a:solidFill>
                  <a:schemeClr val="tx1"/>
                </a:solidFill>
              </a:rPr>
              <a:t>. </a:t>
            </a:r>
          </a:p>
          <a:p>
            <a:pPr marL="502920" indent="-457200" algn="just">
              <a:buFont typeface="+mj-lt"/>
              <a:buAutoNum type="arabicPeriod"/>
            </a:pPr>
            <a:endParaRPr lang="en-US" altLang="en-US" b="1" dirty="0">
              <a:solidFill>
                <a:schemeClr val="tx1"/>
              </a:solidFill>
            </a:endParaRPr>
          </a:p>
          <a:p>
            <a:pPr lvl="1" algn="just"/>
            <a:r>
              <a:rPr lang="en-US" altLang="en-US" dirty="0">
                <a:solidFill>
                  <a:schemeClr val="tx1"/>
                </a:solidFill>
              </a:rPr>
              <a:t>The purpose of jacketing is to convert a blocking system call into a non-blocking system call.</a:t>
            </a:r>
          </a:p>
          <a:p>
            <a:pPr lvl="1" algn="just"/>
            <a:r>
              <a:rPr lang="en-US" altLang="en-US" dirty="0">
                <a:solidFill>
                  <a:schemeClr val="tx1"/>
                </a:solidFill>
              </a:rPr>
              <a:t>Instead of directly calling a system I/O routine, a thread calls an application-level I/O jacket routine.</a:t>
            </a:r>
          </a:p>
          <a:p>
            <a:pPr lvl="1" algn="just"/>
            <a:r>
              <a:rPr lang="en-US" altLang="en-US" dirty="0">
                <a:solidFill>
                  <a:schemeClr val="tx1"/>
                </a:solidFill>
              </a:rPr>
              <a:t> Within this jacket routine is code that checks to determine if the I/O device is busy. If it is, the thread enters the Blocked state and passes control (through the threads library) to another thread.</a:t>
            </a:r>
          </a:p>
          <a:p>
            <a:pPr lvl="1" algn="just"/>
            <a:r>
              <a:rPr lang="en-US" altLang="en-US" dirty="0">
                <a:solidFill>
                  <a:schemeClr val="tx1"/>
                </a:solidFill>
              </a:rPr>
              <a:t>When this thread later is given control again, the jacket routine checks the I/O device again.</a:t>
            </a:r>
          </a:p>
          <a:p>
            <a:pPr marL="45720" indent="0">
              <a:buNone/>
            </a:pPr>
            <a:endParaRPr lang="en-US" dirty="0"/>
          </a:p>
        </p:txBody>
      </p:sp>
    </p:spTree>
    <p:extLst>
      <p:ext uri="{BB962C8B-B14F-4D97-AF65-F5344CB8AC3E}">
        <p14:creationId xmlns:p14="http://schemas.microsoft.com/office/powerpoint/2010/main" val="271037082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39968-21B0-48FD-953C-5E104A056D55}"/>
              </a:ext>
            </a:extLst>
          </p:cNvPr>
          <p:cNvSpPr>
            <a:spLocks noGrp="1"/>
          </p:cNvSpPr>
          <p:nvPr>
            <p:ph type="title" idx="4294967295"/>
          </p:nvPr>
        </p:nvSpPr>
        <p:spPr>
          <a:xfrm>
            <a:off x="1371600" y="381000"/>
            <a:ext cx="8991600" cy="1143000"/>
          </a:xfrm>
        </p:spPr>
        <p:txBody>
          <a:bodyPr/>
          <a:lstStyle/>
          <a:p>
            <a:pPr>
              <a:defRPr/>
            </a:pPr>
            <a:r>
              <a:rPr lang="en-US" sz="5000" b="1" dirty="0">
                <a:solidFill>
                  <a:schemeClr val="accent5">
                    <a:lumMod val="50000"/>
                  </a:schemeClr>
                </a:solidFill>
              </a:rPr>
              <a:t>Kernel-Level Threads (KLTs)</a:t>
            </a:r>
          </a:p>
        </p:txBody>
      </p:sp>
      <p:sp>
        <p:nvSpPr>
          <p:cNvPr id="35843" name="Content Placeholder 2">
            <a:extLst>
              <a:ext uri="{FF2B5EF4-FFF2-40B4-BE49-F238E27FC236}">
                <a16:creationId xmlns:a16="http://schemas.microsoft.com/office/drawing/2014/main" id="{AB2A8C98-D46D-4D93-A280-0B4E250A252E}"/>
              </a:ext>
            </a:extLst>
          </p:cNvPr>
          <p:cNvSpPr>
            <a:spLocks noGrp="1"/>
          </p:cNvSpPr>
          <p:nvPr>
            <p:ph idx="4294967295"/>
          </p:nvPr>
        </p:nvSpPr>
        <p:spPr>
          <a:xfrm>
            <a:off x="4994031" y="1919455"/>
            <a:ext cx="6679995" cy="4327358"/>
          </a:xfrm>
        </p:spPr>
        <p:txBody>
          <a:bodyPr>
            <a:normAutofit/>
          </a:bodyPr>
          <a:lstStyle/>
          <a:p>
            <a:pPr marL="342900" lvl="1" indent="-342900" algn="just">
              <a:buFont typeface="Wingdings" panose="05000000000000000000" pitchFamily="2" charset="2"/>
              <a:buChar char="u"/>
            </a:pPr>
            <a:r>
              <a:rPr lang="en-US" altLang="en-US" sz="2400" dirty="0">
                <a:solidFill>
                  <a:schemeClr val="tx1"/>
                </a:solidFill>
              </a:rPr>
              <a:t>Thread management is done by the kernel</a:t>
            </a:r>
          </a:p>
          <a:p>
            <a:pPr marL="342900" lvl="1" indent="-342900" algn="just">
              <a:buFont typeface="Wingdings" panose="05000000000000000000" pitchFamily="2" charset="2"/>
              <a:buChar char="u"/>
            </a:pPr>
            <a:endParaRPr lang="en-US" altLang="en-US" sz="2400" dirty="0">
              <a:solidFill>
                <a:schemeClr val="tx1"/>
              </a:solidFill>
            </a:endParaRPr>
          </a:p>
          <a:p>
            <a:pPr marL="342900" lvl="1" indent="-342900" algn="just">
              <a:buFont typeface="Wingdings" panose="05000000000000000000" pitchFamily="2" charset="2"/>
              <a:buChar char="u"/>
            </a:pPr>
            <a:r>
              <a:rPr lang="en-US" altLang="en-US" sz="2400" dirty="0">
                <a:solidFill>
                  <a:schemeClr val="tx1"/>
                </a:solidFill>
              </a:rPr>
              <a:t>no thread management is done by the application</a:t>
            </a:r>
          </a:p>
          <a:p>
            <a:pPr marL="342900" lvl="1" indent="-342900" algn="just">
              <a:buFont typeface="Wingdings" panose="05000000000000000000" pitchFamily="2" charset="2"/>
              <a:buChar char="u"/>
            </a:pPr>
            <a:endParaRPr lang="en-US" altLang="en-US" sz="2400" dirty="0">
              <a:solidFill>
                <a:schemeClr val="tx1"/>
              </a:solidFill>
            </a:endParaRPr>
          </a:p>
          <a:p>
            <a:pPr marL="342900" lvl="1" indent="-342900" algn="just">
              <a:buFont typeface="Wingdings" panose="05000000000000000000" pitchFamily="2" charset="2"/>
              <a:buChar char="u"/>
            </a:pPr>
            <a:r>
              <a:rPr lang="en-US" altLang="en-US" sz="2400" dirty="0">
                <a:solidFill>
                  <a:schemeClr val="tx1"/>
                </a:solidFill>
              </a:rPr>
              <a:t>Windows is an example of this approach</a:t>
            </a:r>
          </a:p>
          <a:p>
            <a:pPr marL="342900" lvl="1" indent="-342900" algn="just">
              <a:buFont typeface="Wingdings" panose="05000000000000000000" pitchFamily="2" charset="2"/>
              <a:buChar char="u"/>
            </a:pPr>
            <a:endParaRPr lang="en-US" altLang="en-US" sz="2400" dirty="0">
              <a:solidFill>
                <a:schemeClr val="tx1"/>
              </a:solidFill>
            </a:endParaRPr>
          </a:p>
          <a:p>
            <a:pPr marL="342900" lvl="1" indent="-342900" algn="just">
              <a:buFont typeface="Wingdings" panose="05000000000000000000" pitchFamily="2" charset="2"/>
              <a:buChar char="u"/>
            </a:pPr>
            <a:r>
              <a:rPr lang="en-US" altLang="en-US" sz="2400" dirty="0">
                <a:solidFill>
                  <a:schemeClr val="tx1"/>
                </a:solidFill>
              </a:rPr>
              <a:t>The kernel maintains context information for the process as a whole and for individual threads within the process.</a:t>
            </a:r>
          </a:p>
          <a:p>
            <a:pPr>
              <a:buFont typeface="Wingdings" panose="05000000000000000000" pitchFamily="2" charset="2"/>
              <a:buChar char="u"/>
            </a:pPr>
            <a:endParaRPr lang="en-US" altLang="en-US" sz="3000" dirty="0">
              <a:solidFill>
                <a:schemeClr val="tx1"/>
              </a:solidFill>
            </a:endParaRPr>
          </a:p>
          <a:p>
            <a:pPr eaLnBrk="1" hangingPunct="1"/>
            <a:endParaRPr lang="en-US" altLang="en-US" dirty="0"/>
          </a:p>
        </p:txBody>
      </p:sp>
      <p:pic>
        <p:nvPicPr>
          <p:cNvPr id="35844" name="Content Placeholder 3">
            <a:extLst>
              <a:ext uri="{FF2B5EF4-FFF2-40B4-BE49-F238E27FC236}">
                <a16:creationId xmlns:a16="http://schemas.microsoft.com/office/drawing/2014/main" id="{4F74545D-A7EC-4763-BFF0-3D47E9C3688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38553" y="1524000"/>
            <a:ext cx="3352800" cy="472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dissolv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6C8FE-A09F-4D84-9482-0F49498428BF}"/>
              </a:ext>
            </a:extLst>
          </p:cNvPr>
          <p:cNvSpPr>
            <a:spLocks noGrp="1"/>
          </p:cNvSpPr>
          <p:nvPr>
            <p:ph type="title"/>
          </p:nvPr>
        </p:nvSpPr>
        <p:spPr/>
        <p:txBody>
          <a:bodyPr/>
          <a:lstStyle/>
          <a:p>
            <a:pPr algn="ctr">
              <a:defRPr/>
            </a:pPr>
            <a:r>
              <a:rPr lang="en-NZ" b="1" dirty="0">
                <a:solidFill>
                  <a:schemeClr val="accent1">
                    <a:lumMod val="50000"/>
                  </a:schemeClr>
                </a:solidFill>
              </a:rPr>
              <a:t>Advantages of KLTs</a:t>
            </a:r>
          </a:p>
        </p:txBody>
      </p:sp>
      <p:sp>
        <p:nvSpPr>
          <p:cNvPr id="3" name="Content Placeholder 2">
            <a:extLst>
              <a:ext uri="{FF2B5EF4-FFF2-40B4-BE49-F238E27FC236}">
                <a16:creationId xmlns:a16="http://schemas.microsoft.com/office/drawing/2014/main" id="{C072FAFD-8BDD-417C-84B2-8697B3090B75}"/>
              </a:ext>
            </a:extLst>
          </p:cNvPr>
          <p:cNvSpPr>
            <a:spLocks noGrp="1"/>
          </p:cNvSpPr>
          <p:nvPr>
            <p:ph idx="4294967295"/>
          </p:nvPr>
        </p:nvSpPr>
        <p:spPr>
          <a:xfrm>
            <a:off x="1143000" y="1965960"/>
            <a:ext cx="9875520" cy="4282439"/>
          </a:xfrm>
        </p:spPr>
        <p:txBody>
          <a:bodyPr>
            <a:normAutofit lnSpcReduction="10000"/>
          </a:bodyPr>
          <a:lstStyle/>
          <a:p>
            <a:pPr algn="just">
              <a:defRPr/>
            </a:pPr>
            <a:r>
              <a:rPr lang="en-US" altLang="en-US" sz="2800" dirty="0">
                <a:solidFill>
                  <a:schemeClr val="tx1"/>
                </a:solidFill>
              </a:rPr>
              <a:t>Scheduling by the kernel is done on a thread basis. </a:t>
            </a:r>
          </a:p>
          <a:p>
            <a:pPr algn="just">
              <a:defRPr/>
            </a:pPr>
            <a:r>
              <a:rPr lang="en-US" altLang="en-US" sz="2800" dirty="0">
                <a:solidFill>
                  <a:schemeClr val="tx1"/>
                </a:solidFill>
              </a:rPr>
              <a:t>This approach overcomes the two principal drawbacks of the ULT approach.</a:t>
            </a:r>
          </a:p>
          <a:p>
            <a:pPr marL="45720" indent="0" algn="just">
              <a:buNone/>
              <a:defRPr/>
            </a:pPr>
            <a:endParaRPr lang="en-NZ" sz="2800" dirty="0">
              <a:solidFill>
                <a:schemeClr val="tx1"/>
              </a:solidFill>
            </a:endParaRPr>
          </a:p>
          <a:p>
            <a:pPr marL="560070" indent="-514350" algn="just" eaLnBrk="1" hangingPunct="1">
              <a:buFont typeface="+mj-lt"/>
              <a:buAutoNum type="arabicPeriod"/>
              <a:defRPr/>
            </a:pPr>
            <a:r>
              <a:rPr lang="en-NZ" sz="2800" dirty="0">
                <a:solidFill>
                  <a:schemeClr val="tx1"/>
                </a:solidFill>
              </a:rPr>
              <a:t>The kernel can simultaneously schedule multiple threads from the same process on multiple processors </a:t>
            </a:r>
          </a:p>
          <a:p>
            <a:pPr marL="560070" indent="-514350" algn="just" eaLnBrk="1" hangingPunct="1">
              <a:buFont typeface="+mj-lt"/>
              <a:buAutoNum type="arabicPeriod"/>
              <a:defRPr/>
            </a:pPr>
            <a:endParaRPr lang="en-NZ" sz="2800" dirty="0">
              <a:solidFill>
                <a:schemeClr val="tx1"/>
              </a:solidFill>
            </a:endParaRPr>
          </a:p>
          <a:p>
            <a:pPr marL="560070" indent="-514350" algn="just" eaLnBrk="1" hangingPunct="1">
              <a:buFont typeface="+mj-lt"/>
              <a:buAutoNum type="arabicPeriod"/>
              <a:defRPr/>
            </a:pPr>
            <a:r>
              <a:rPr lang="en-NZ" sz="2800" dirty="0">
                <a:solidFill>
                  <a:schemeClr val="tx1"/>
                </a:solidFill>
              </a:rPr>
              <a:t>If one thread in a process is blocked, the kernel can schedule another thread of the same process</a:t>
            </a:r>
          </a:p>
          <a:p>
            <a:pPr marL="0" indent="0">
              <a:buNone/>
              <a:defRPr/>
            </a:pPr>
            <a:endParaRPr lang="en-NZ" sz="2800" dirty="0"/>
          </a:p>
          <a:p>
            <a:pPr eaLnBrk="1" hangingPunct="1">
              <a:defRPr/>
            </a:pPr>
            <a:endParaRPr lang="en-NZ"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4"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to="" calcmode="lin" valueType="num">
                                      <p:cBhvr>
                                        <p:cTn id="7" dur="1" fill="hold"/>
                                        <p:tgtEl>
                                          <p:spTgt spid="3">
                                            <p:txEl>
                                              <p:pRg st="0" end="0"/>
                                            </p:txEl>
                                          </p:spTgt>
                                        </p:tgtEl>
                                        <p:attrNameLst>
                                          <p:attrName/>
                                        </p:attrNameLst>
                                      </p:cBhvr>
                                    </p:anim>
                                  </p:childTnLst>
                                </p:cTn>
                              </p:par>
                              <p:par>
                                <p:cTn id="8" presetID="24"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 to="" calcmode="lin" valueType="num">
                                      <p:cBhvr>
                                        <p:cTn id="10" dur="1" fill="hold"/>
                                        <p:tgtEl>
                                          <p:spTgt spid="3">
                                            <p:txEl>
                                              <p:pRg st="1" end="1"/>
                                            </p:txEl>
                                          </p:spTgt>
                                        </p:tgtEl>
                                        <p:attrNameLst>
                                          <p:attrName/>
                                        </p:attrNameLst>
                                      </p:cBhvr>
                                    </p:anim>
                                  </p:childTnLst>
                                </p:cTn>
                              </p:par>
                            </p:childTnLst>
                          </p:cTn>
                        </p:par>
                      </p:childTnLst>
                    </p:cTn>
                  </p:par>
                  <p:par>
                    <p:cTn id="11" fill="hold">
                      <p:stCondLst>
                        <p:cond delay="indefinite"/>
                      </p:stCondLst>
                      <p:childTnLst>
                        <p:par>
                          <p:cTn id="12" fill="hold">
                            <p:stCondLst>
                              <p:cond delay="0"/>
                            </p:stCondLst>
                            <p:childTnLst>
                              <p:par>
                                <p:cTn id="13" presetID="24"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 to="" calcmode="lin" valueType="num">
                                      <p:cBhvr>
                                        <p:cTn id="15" dur="1" fill="hold"/>
                                        <p:tgtEl>
                                          <p:spTgt spid="3">
                                            <p:txEl>
                                              <p:pRg st="3" end="3"/>
                                            </p:txEl>
                                          </p:spTgt>
                                        </p:tgtEl>
                                        <p:attrNameLst>
                                          <p:attrName/>
                                        </p:attrNameLst>
                                      </p:cBhvr>
                                    </p:anim>
                                  </p:childTnLst>
                                </p:cTn>
                              </p:par>
                            </p:childTnLst>
                          </p:cTn>
                        </p:par>
                      </p:childTnLst>
                    </p:cTn>
                  </p:par>
                  <p:par>
                    <p:cTn id="16" fill="hold">
                      <p:stCondLst>
                        <p:cond delay="indefinite"/>
                      </p:stCondLst>
                      <p:childTnLst>
                        <p:par>
                          <p:cTn id="17" fill="hold">
                            <p:stCondLst>
                              <p:cond delay="0"/>
                            </p:stCondLst>
                            <p:childTnLst>
                              <p:par>
                                <p:cTn id="18" presetID="24" presetClass="entr" presetSubtype="0" fill="hold" grpId="0" nodeType="clickEffect">
                                  <p:stCondLst>
                                    <p:cond delay="0"/>
                                  </p:stCondLst>
                                  <p:childTnLst>
                                    <p:set>
                                      <p:cBhvr>
                                        <p:cTn id="19" dur="1" fill="hold">
                                          <p:stCondLst>
                                            <p:cond delay="0"/>
                                          </p:stCondLst>
                                        </p:cTn>
                                        <p:tgtEl>
                                          <p:spTgt spid="3">
                                            <p:txEl>
                                              <p:pRg st="5" end="5"/>
                                            </p:txEl>
                                          </p:spTgt>
                                        </p:tgtEl>
                                        <p:attrNameLst>
                                          <p:attrName>style.visibility</p:attrName>
                                        </p:attrNameLst>
                                      </p:cBhvr>
                                      <p:to>
                                        <p:strVal val="visible"/>
                                      </p:to>
                                    </p:set>
                                    <p:anim to="" calcmode="lin" valueType="num">
                                      <p:cBhvr>
                                        <p:cTn id="20" dur="1" fill="hold"/>
                                        <p:tgtEl>
                                          <p:spTgt spid="3">
                                            <p:txEl>
                                              <p:pRg st="5" end="5"/>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DA2D8C-F16C-4964-97D1-E7BE3A42819A}"/>
              </a:ext>
            </a:extLst>
          </p:cNvPr>
          <p:cNvSpPr>
            <a:spLocks noGrp="1"/>
          </p:cNvSpPr>
          <p:nvPr>
            <p:ph type="title" idx="4294967295"/>
          </p:nvPr>
        </p:nvSpPr>
        <p:spPr>
          <a:xfrm>
            <a:off x="838200" y="457200"/>
            <a:ext cx="8686800" cy="1143000"/>
          </a:xfrm>
        </p:spPr>
        <p:txBody>
          <a:bodyPr/>
          <a:lstStyle/>
          <a:p>
            <a:pPr algn="ctr">
              <a:defRPr/>
            </a:pPr>
            <a:r>
              <a:rPr lang="en-NZ" b="1" dirty="0">
                <a:solidFill>
                  <a:schemeClr val="accent1">
                    <a:lumMod val="50000"/>
                  </a:schemeClr>
                </a:solidFill>
              </a:rPr>
              <a:t>Disadvantage of KLTs</a:t>
            </a:r>
          </a:p>
        </p:txBody>
      </p:sp>
      <p:sp>
        <p:nvSpPr>
          <p:cNvPr id="3" name="Content Placeholder 2">
            <a:extLst>
              <a:ext uri="{FF2B5EF4-FFF2-40B4-BE49-F238E27FC236}">
                <a16:creationId xmlns:a16="http://schemas.microsoft.com/office/drawing/2014/main" id="{960DC132-0161-4420-BB0F-B39F72939915}"/>
              </a:ext>
            </a:extLst>
          </p:cNvPr>
          <p:cNvSpPr>
            <a:spLocks noGrp="1"/>
          </p:cNvSpPr>
          <p:nvPr>
            <p:ph idx="4294967295"/>
          </p:nvPr>
        </p:nvSpPr>
        <p:spPr>
          <a:xfrm>
            <a:off x="1354015" y="1752601"/>
            <a:ext cx="9970477" cy="1377461"/>
          </a:xfrm>
        </p:spPr>
        <p:txBody>
          <a:bodyPr rtlCol="0">
            <a:normAutofit/>
          </a:bodyPr>
          <a:lstStyle/>
          <a:p>
            <a:pPr algn="just">
              <a:buClr>
                <a:schemeClr val="accent1">
                  <a:lumMod val="50000"/>
                </a:schemeClr>
              </a:buClr>
              <a:buSzPct val="105000"/>
              <a:defRPr/>
            </a:pPr>
            <a:r>
              <a:rPr lang="en-US" altLang="en-US" dirty="0">
                <a:solidFill>
                  <a:schemeClr val="tx1"/>
                </a:solidFill>
              </a:rPr>
              <a:t>The principal disadvantage of the KLT approach compared to the ULT approach is that the transfer of control from one thread to another within the same process requires a mode switch to the kernel.</a:t>
            </a:r>
            <a:endParaRPr lang="en-NZ" b="1" dirty="0">
              <a:solidFill>
                <a:schemeClr val="tx1"/>
              </a:solidFill>
            </a:endParaRPr>
          </a:p>
        </p:txBody>
      </p:sp>
      <p:pic>
        <p:nvPicPr>
          <p:cNvPr id="37892" name="Picture 5">
            <a:extLst>
              <a:ext uri="{FF2B5EF4-FFF2-40B4-BE49-F238E27FC236}">
                <a16:creationId xmlns:a16="http://schemas.microsoft.com/office/drawing/2014/main" id="{D1795E6B-4912-43BD-B2A4-38E5E74D7DDD}"/>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028092" y="3563816"/>
            <a:ext cx="7772400" cy="2667000"/>
          </a:xfrm>
          <a:prstGeom prst="rect">
            <a:avLst/>
          </a:prstGeom>
          <a:blipFill dpi="0" rotWithShape="1">
            <a:blip r:embed="rId5"/>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pic>
      <p:graphicFrame>
        <p:nvGraphicFramePr>
          <p:cNvPr id="37893" name="Object 2">
            <a:extLst>
              <a:ext uri="{FF2B5EF4-FFF2-40B4-BE49-F238E27FC236}">
                <a16:creationId xmlns:a16="http://schemas.microsoft.com/office/drawing/2014/main" id="{0557973C-5C61-4E78-9E82-2228A4D05745}"/>
              </a:ext>
            </a:extLst>
          </p:cNvPr>
          <p:cNvGraphicFramePr>
            <a:graphicFrameLocks noChangeAspect="1"/>
          </p:cNvGraphicFramePr>
          <p:nvPr>
            <p:extLst>
              <p:ext uri="{D42A27DB-BD31-4B8C-83A1-F6EECF244321}">
                <p14:modId xmlns:p14="http://schemas.microsoft.com/office/powerpoint/2010/main" val="1417042226"/>
              </p:ext>
            </p:extLst>
          </p:nvPr>
        </p:nvGraphicFramePr>
        <p:xfrm>
          <a:off x="2831123" y="3294184"/>
          <a:ext cx="5867400" cy="609600"/>
        </p:xfrm>
        <a:graphic>
          <a:graphicData uri="http://schemas.openxmlformats.org/presentationml/2006/ole">
            <mc:AlternateContent xmlns:mc="http://schemas.openxmlformats.org/markup-compatibility/2006">
              <mc:Choice xmlns:v="urn:schemas-microsoft-com:vml" Requires="v">
                <p:oleObj spid="_x0000_s1025" name="Document" r:id="rId6" imgW="5486198" imgH="355587" progId="Word.Document.12">
                  <p:link updateAutomatic="1"/>
                </p:oleObj>
              </mc:Choice>
              <mc:Fallback>
                <p:oleObj name="Document" r:id="rId6" imgW="5486198" imgH="355587" progId="Word.Document.12">
                  <p:link updateAutomatic="1"/>
                  <p:pic>
                    <p:nvPicPr>
                      <p:cNvPr id="37893" name="Object 2">
                        <a:extLst>
                          <a:ext uri="{FF2B5EF4-FFF2-40B4-BE49-F238E27FC236}">
                            <a16:creationId xmlns:a16="http://schemas.microsoft.com/office/drawing/2014/main" id="{0557973C-5C61-4E78-9E82-2228A4D0574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31123" y="3294184"/>
                        <a:ext cx="5867400" cy="609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Tree>
  </p:cSld>
  <p:clrMapOvr>
    <a:masterClrMapping/>
  </p:clrMapOvr>
  <p:transition spd="slow">
    <p:dissolv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B2344-F0CF-4254-946F-B5FC15EAFFAA}"/>
              </a:ext>
            </a:extLst>
          </p:cNvPr>
          <p:cNvSpPr>
            <a:spLocks noGrp="1"/>
          </p:cNvSpPr>
          <p:nvPr>
            <p:ph type="title"/>
          </p:nvPr>
        </p:nvSpPr>
        <p:spPr>
          <a:xfrm>
            <a:off x="1981200" y="381000"/>
            <a:ext cx="7467600" cy="1143000"/>
          </a:xfrm>
        </p:spPr>
        <p:txBody>
          <a:bodyPr/>
          <a:lstStyle/>
          <a:p>
            <a:pPr>
              <a:defRPr/>
            </a:pPr>
            <a:r>
              <a:rPr lang="en-US" b="1" dirty="0">
                <a:solidFill>
                  <a:schemeClr val="accent1">
                    <a:lumMod val="50000"/>
                  </a:schemeClr>
                </a:solidFill>
              </a:rPr>
              <a:t>Processes and Threads</a:t>
            </a:r>
          </a:p>
        </p:txBody>
      </p:sp>
      <p:sp>
        <p:nvSpPr>
          <p:cNvPr id="17411" name="Text Placeholder 10">
            <a:extLst>
              <a:ext uri="{FF2B5EF4-FFF2-40B4-BE49-F238E27FC236}">
                <a16:creationId xmlns:a16="http://schemas.microsoft.com/office/drawing/2014/main" id="{31686E56-3C78-4E1B-81B9-D4668303723D}"/>
              </a:ext>
            </a:extLst>
          </p:cNvPr>
          <p:cNvSpPr>
            <a:spLocks noGrp="1"/>
          </p:cNvSpPr>
          <p:nvPr>
            <p:ph type="body" idx="1"/>
          </p:nvPr>
        </p:nvSpPr>
        <p:spPr>
          <a:xfrm>
            <a:off x="1868557" y="2600325"/>
            <a:ext cx="3657600" cy="730250"/>
          </a:xfrm>
        </p:spPr>
        <p:txBody>
          <a:bodyPr/>
          <a:lstStyle/>
          <a:p>
            <a:pPr eaLnBrk="1" hangingPunct="1"/>
            <a:r>
              <a:rPr lang="en-US" altLang="en-US" dirty="0"/>
              <a:t>Resource Ownership</a:t>
            </a:r>
          </a:p>
        </p:txBody>
      </p:sp>
      <p:sp>
        <p:nvSpPr>
          <p:cNvPr id="17412" name="Content Placeholder 2">
            <a:extLst>
              <a:ext uri="{FF2B5EF4-FFF2-40B4-BE49-F238E27FC236}">
                <a16:creationId xmlns:a16="http://schemas.microsoft.com/office/drawing/2014/main" id="{F3F787E9-3562-4B90-B1E2-BF31E9E7C8CA}"/>
              </a:ext>
            </a:extLst>
          </p:cNvPr>
          <p:cNvSpPr>
            <a:spLocks noGrp="1"/>
          </p:cNvSpPr>
          <p:nvPr>
            <p:ph sz="half" idx="2"/>
          </p:nvPr>
        </p:nvSpPr>
        <p:spPr>
          <a:xfrm>
            <a:off x="1335157" y="3276600"/>
            <a:ext cx="4114800" cy="3382617"/>
          </a:xfrm>
        </p:spPr>
        <p:txBody>
          <a:bodyPr/>
          <a:lstStyle/>
          <a:p>
            <a:pPr lvl="1" algn="just" eaLnBrk="1" hangingPunct="1">
              <a:buFont typeface="Wingdings" panose="05000000000000000000" pitchFamily="2" charset="2"/>
              <a:buNone/>
            </a:pPr>
            <a:r>
              <a:rPr lang="en-US" altLang="en-US" sz="2400" dirty="0"/>
              <a:t>    </a:t>
            </a:r>
            <a:r>
              <a:rPr lang="en-US" altLang="en-US" sz="2400" dirty="0">
                <a:solidFill>
                  <a:schemeClr val="tx1"/>
                </a:solidFill>
              </a:rPr>
              <a:t>Process includes a virtual address space to hold the process image</a:t>
            </a:r>
          </a:p>
          <a:p>
            <a:pPr lvl="2" algn="just" eaLnBrk="1" hangingPunct="1"/>
            <a:r>
              <a:rPr lang="en-US" altLang="en-US" dirty="0">
                <a:solidFill>
                  <a:schemeClr val="tx1"/>
                </a:solidFill>
              </a:rPr>
              <a:t>the OS provides protection to prevent unwanted interference between processes with respect to resources</a:t>
            </a:r>
          </a:p>
          <a:p>
            <a:pPr eaLnBrk="1" hangingPunct="1"/>
            <a:endParaRPr lang="en-US" altLang="en-US" dirty="0"/>
          </a:p>
        </p:txBody>
      </p:sp>
      <p:sp>
        <p:nvSpPr>
          <p:cNvPr id="17413" name="Text Placeholder 11">
            <a:extLst>
              <a:ext uri="{FF2B5EF4-FFF2-40B4-BE49-F238E27FC236}">
                <a16:creationId xmlns:a16="http://schemas.microsoft.com/office/drawing/2014/main" id="{C0B1DC27-33D3-4E8D-86CF-63CFEDE7CC9B}"/>
              </a:ext>
            </a:extLst>
          </p:cNvPr>
          <p:cNvSpPr>
            <a:spLocks noGrp="1"/>
          </p:cNvSpPr>
          <p:nvPr>
            <p:ph type="body" sz="quarter" idx="3"/>
          </p:nvPr>
        </p:nvSpPr>
        <p:spPr>
          <a:xfrm>
            <a:off x="6324600" y="2590800"/>
            <a:ext cx="3657600" cy="730250"/>
          </a:xfrm>
        </p:spPr>
        <p:txBody>
          <a:bodyPr/>
          <a:lstStyle/>
          <a:p>
            <a:pPr eaLnBrk="1" hangingPunct="1"/>
            <a:r>
              <a:rPr lang="en-US" altLang="en-US"/>
              <a:t>Scheduling/Execution</a:t>
            </a:r>
          </a:p>
        </p:txBody>
      </p:sp>
      <p:sp>
        <p:nvSpPr>
          <p:cNvPr id="4" name="TextBox 3">
            <a:extLst>
              <a:ext uri="{FF2B5EF4-FFF2-40B4-BE49-F238E27FC236}">
                <a16:creationId xmlns:a16="http://schemas.microsoft.com/office/drawing/2014/main" id="{6C4202E1-464A-4342-9507-13CF2F7422BF}"/>
              </a:ext>
            </a:extLst>
          </p:cNvPr>
          <p:cNvSpPr txBox="1"/>
          <p:nvPr/>
        </p:nvSpPr>
        <p:spPr>
          <a:xfrm>
            <a:off x="2286000" y="2057400"/>
            <a:ext cx="7543800" cy="908050"/>
          </a:xfrm>
          <a:prstGeom prst="rect">
            <a:avLst/>
          </a:prstGeom>
          <a:noFill/>
        </p:spPr>
        <p:txBody>
          <a:bodyPr>
            <a:spAutoFit/>
          </a:bodyPr>
          <a:lstStyle/>
          <a:p>
            <a:pPr defTabSz="266700">
              <a:lnSpc>
                <a:spcPct val="90000"/>
              </a:lnSpc>
              <a:spcAft>
                <a:spcPct val="35000"/>
              </a:spcAft>
              <a:buSzPct val="150000"/>
              <a:defRPr/>
            </a:pPr>
            <a:r>
              <a:rPr lang="en-US" sz="2800" b="1" dirty="0"/>
              <a:t>Traditional processes have two characteristics:</a:t>
            </a:r>
          </a:p>
          <a:p>
            <a:pPr eaLnBrk="1" hangingPunct="1">
              <a:defRPr/>
            </a:pPr>
            <a:endParaRPr lang="en-US" dirty="0">
              <a:latin typeface="Arial" charset="0"/>
            </a:endParaRPr>
          </a:p>
        </p:txBody>
      </p:sp>
      <p:sp>
        <p:nvSpPr>
          <p:cNvPr id="5" name="TextBox 4">
            <a:extLst>
              <a:ext uri="{FF2B5EF4-FFF2-40B4-BE49-F238E27FC236}">
                <a16:creationId xmlns:a16="http://schemas.microsoft.com/office/drawing/2014/main" id="{72216BE6-B280-409A-84F2-F6866AA0BA5C}"/>
              </a:ext>
            </a:extLst>
          </p:cNvPr>
          <p:cNvSpPr txBox="1"/>
          <p:nvPr/>
        </p:nvSpPr>
        <p:spPr>
          <a:xfrm>
            <a:off x="6172199" y="3276600"/>
            <a:ext cx="4303643" cy="3016210"/>
          </a:xfrm>
          <a:prstGeom prst="rect">
            <a:avLst/>
          </a:prstGeom>
          <a:noFill/>
        </p:spPr>
        <p:txBody>
          <a:bodyPr wrap="square">
            <a:spAutoFit/>
          </a:bodyPr>
          <a:lstStyle/>
          <a:p>
            <a:pPr algn="just" eaLnBrk="1" hangingPunct="1">
              <a:defRPr/>
            </a:pPr>
            <a:r>
              <a:rPr lang="en-US" sz="2400" dirty="0"/>
              <a:t>Follows an execution path that may be interleaved with other processes</a:t>
            </a:r>
          </a:p>
          <a:p>
            <a:pPr marL="403225" lvl="1" indent="-282575" algn="just">
              <a:spcBef>
                <a:spcPts val="600"/>
              </a:spcBef>
              <a:buClr>
                <a:schemeClr val="accent1"/>
              </a:buClr>
              <a:buSzPct val="75000"/>
              <a:buFont typeface="Wingdings" pitchFamily="2" charset="2"/>
              <a:buChar char="n"/>
              <a:defRPr/>
            </a:pPr>
            <a:r>
              <a:rPr lang="en-US" dirty="0">
                <a:solidFill>
                  <a:schemeClr val="tx1">
                    <a:lumMod val="85000"/>
                    <a:lumOff val="15000"/>
                  </a:schemeClr>
                </a:solidFill>
              </a:rPr>
              <a:t>a process has an execution state (Running, Ready, etc.) and a dispatching priority and is scheduled and dispatched by the OS</a:t>
            </a:r>
          </a:p>
          <a:p>
            <a:pPr marL="403225" lvl="1" indent="-282575" algn="just">
              <a:spcBef>
                <a:spcPts val="600"/>
              </a:spcBef>
              <a:buClr>
                <a:schemeClr val="accent1"/>
              </a:buClr>
              <a:buSzPct val="75000"/>
              <a:buFont typeface="Wingdings" pitchFamily="2" charset="2"/>
              <a:buChar char="n"/>
              <a:defRPr/>
            </a:pPr>
            <a:r>
              <a:rPr lang="en-US" dirty="0">
                <a:solidFill>
                  <a:schemeClr val="tx1">
                    <a:lumMod val="85000"/>
                    <a:lumOff val="15000"/>
                  </a:schemeClr>
                </a:solidFill>
              </a:rPr>
              <a:t>Traditional processes are </a:t>
            </a:r>
            <a:r>
              <a:rPr lang="en-US" i="1" dirty="0">
                <a:solidFill>
                  <a:schemeClr val="tx1">
                    <a:lumMod val="85000"/>
                    <a:lumOff val="15000"/>
                  </a:schemeClr>
                </a:solidFill>
              </a:rPr>
              <a:t>sequential</a:t>
            </a:r>
            <a:r>
              <a:rPr lang="en-US" dirty="0">
                <a:solidFill>
                  <a:schemeClr val="tx1">
                    <a:lumMod val="85000"/>
                    <a:lumOff val="15000"/>
                  </a:schemeClr>
                </a:solidFill>
              </a:rPr>
              <a:t>; i.e. only </a:t>
            </a:r>
            <a:r>
              <a:rPr lang="en-US" i="1" dirty="0">
                <a:solidFill>
                  <a:schemeClr val="tx1">
                    <a:lumMod val="85000"/>
                    <a:lumOff val="15000"/>
                  </a:schemeClr>
                </a:solidFill>
              </a:rPr>
              <a:t>one</a:t>
            </a:r>
            <a:r>
              <a:rPr lang="en-US" dirty="0">
                <a:solidFill>
                  <a:schemeClr val="tx1">
                    <a:lumMod val="85000"/>
                    <a:lumOff val="15000"/>
                  </a:schemeClr>
                </a:solidFill>
              </a:rPr>
              <a:t> execution path</a:t>
            </a:r>
            <a:endParaRPr lang="en-US" i="1" dirty="0">
              <a:solidFill>
                <a:schemeClr val="tx1">
                  <a:lumMod val="85000"/>
                  <a:lumOff val="15000"/>
                </a:schemeClr>
              </a:solidFill>
            </a:endParaRPr>
          </a:p>
        </p:txBody>
      </p:sp>
    </p:spTree>
  </p:cSld>
  <p:clrMapOvr>
    <a:masterClrMapping/>
  </p:clrMapOvr>
  <p:transition spd="slow"/>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8F4D3-491C-43EB-B859-97DCA86DAC32}"/>
              </a:ext>
            </a:extLst>
          </p:cNvPr>
          <p:cNvSpPr>
            <a:spLocks noGrp="1"/>
          </p:cNvSpPr>
          <p:nvPr>
            <p:ph type="title" idx="4294967295"/>
          </p:nvPr>
        </p:nvSpPr>
        <p:spPr>
          <a:xfrm>
            <a:off x="1524000" y="381000"/>
            <a:ext cx="8229600" cy="849923"/>
          </a:xfrm>
        </p:spPr>
        <p:txBody>
          <a:bodyPr/>
          <a:lstStyle/>
          <a:p>
            <a:pPr>
              <a:defRPr/>
            </a:pPr>
            <a:r>
              <a:rPr lang="en-US" sz="5000" b="1" dirty="0">
                <a:solidFill>
                  <a:schemeClr val="accent5">
                    <a:lumMod val="50000"/>
                  </a:schemeClr>
                </a:solidFill>
              </a:rPr>
              <a:t>Combined Approaches</a:t>
            </a:r>
          </a:p>
        </p:txBody>
      </p:sp>
      <p:sp>
        <p:nvSpPr>
          <p:cNvPr id="3" name="Content Placeholder 2">
            <a:extLst>
              <a:ext uri="{FF2B5EF4-FFF2-40B4-BE49-F238E27FC236}">
                <a16:creationId xmlns:a16="http://schemas.microsoft.com/office/drawing/2014/main" id="{B3741D51-ED49-4DBA-9C58-E7136145065B}"/>
              </a:ext>
            </a:extLst>
          </p:cNvPr>
          <p:cNvSpPr>
            <a:spLocks noGrp="1"/>
          </p:cNvSpPr>
          <p:nvPr>
            <p:ph idx="4294967295"/>
          </p:nvPr>
        </p:nvSpPr>
        <p:spPr>
          <a:xfrm>
            <a:off x="404446" y="1524000"/>
            <a:ext cx="7069016" cy="5562600"/>
          </a:xfrm>
        </p:spPr>
        <p:txBody>
          <a:bodyPr>
            <a:normAutofit fontScale="92500" lnSpcReduction="20000"/>
          </a:bodyPr>
          <a:lstStyle/>
          <a:p>
            <a:pPr algn="just"/>
            <a:r>
              <a:rPr lang="en-US" altLang="en-US" sz="2800" i="1" dirty="0">
                <a:solidFill>
                  <a:schemeClr val="tx1"/>
                </a:solidFill>
              </a:rPr>
              <a:t>Some operating systems provide a combined ULT/ </a:t>
            </a:r>
            <a:r>
              <a:rPr lang="en-US" altLang="en-US" sz="2800" dirty="0">
                <a:solidFill>
                  <a:schemeClr val="tx1"/>
                </a:solidFill>
              </a:rPr>
              <a:t>KLT facility. Solaris is a good example. </a:t>
            </a:r>
          </a:p>
          <a:p>
            <a:pPr algn="just"/>
            <a:r>
              <a:rPr lang="en-US" altLang="en-US" sz="2800" dirty="0">
                <a:solidFill>
                  <a:schemeClr val="tx1"/>
                </a:solidFill>
              </a:rPr>
              <a:t>In a combined system, thread creation is done completely in user space, as is the bulk of the scheduling and synchronization of threads within an application.</a:t>
            </a:r>
          </a:p>
          <a:p>
            <a:pPr algn="just"/>
            <a:r>
              <a:rPr lang="en-US" altLang="en-US" sz="2800" dirty="0">
                <a:solidFill>
                  <a:schemeClr val="tx1"/>
                </a:solidFill>
              </a:rPr>
              <a:t>The multiple ULTs from a single application are mapped onto some (smaller or equal) number of KLTs.</a:t>
            </a:r>
          </a:p>
          <a:p>
            <a:pPr algn="just"/>
            <a:r>
              <a:rPr lang="en-US" altLang="en-US" sz="2800" dirty="0">
                <a:solidFill>
                  <a:schemeClr val="tx1"/>
                </a:solidFill>
              </a:rPr>
              <a:t>The programmer of the application may adjust the number of KLTs for a particular application and processor to achieve the best overall results.</a:t>
            </a:r>
          </a:p>
          <a:p>
            <a:pPr algn="just"/>
            <a:r>
              <a:rPr lang="en-US" altLang="en-US" sz="2800" dirty="0">
                <a:solidFill>
                  <a:schemeClr val="tx1"/>
                </a:solidFill>
              </a:rPr>
              <a:t>In a combined approach, multiple threads within the same application can run in parallel on multiple processors, and a blocking system call need not block the entire process.</a:t>
            </a:r>
          </a:p>
        </p:txBody>
      </p:sp>
      <p:pic>
        <p:nvPicPr>
          <p:cNvPr id="38916" name="Content Placeholder 3">
            <a:extLst>
              <a:ext uri="{FF2B5EF4-FFF2-40B4-BE49-F238E27FC236}">
                <a16:creationId xmlns:a16="http://schemas.microsoft.com/office/drawing/2014/main" id="{A3CBBC55-694E-487A-AC68-8F9F7ACF6AB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784123" y="1764324"/>
            <a:ext cx="3810000" cy="4494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dissolv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B290D3-0D44-42BB-982A-F6EB2A1CAE40}"/>
              </a:ext>
            </a:extLst>
          </p:cNvPr>
          <p:cNvSpPr txBox="1">
            <a:spLocks/>
          </p:cNvSpPr>
          <p:nvPr/>
        </p:nvSpPr>
        <p:spPr>
          <a:xfrm>
            <a:off x="221973" y="2279374"/>
            <a:ext cx="11748053" cy="921027"/>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a:lstStyle>
          <a:p>
            <a:pPr algn="ctr"/>
            <a:r>
              <a:rPr lang="en-US" sz="3600" b="1"/>
              <a:t>Relationship between user threads and kernel threads</a:t>
            </a:r>
            <a:endParaRPr lang="en-US" sz="3600" b="1" dirty="0"/>
          </a:p>
        </p:txBody>
      </p:sp>
    </p:spTree>
    <p:extLst>
      <p:ext uri="{BB962C8B-B14F-4D97-AF65-F5344CB8AC3E}">
        <p14:creationId xmlns:p14="http://schemas.microsoft.com/office/powerpoint/2010/main" val="33754287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07829-0D02-412F-B08A-E1AA94B4B81A}"/>
              </a:ext>
            </a:extLst>
          </p:cNvPr>
          <p:cNvSpPr>
            <a:spLocks noGrp="1"/>
          </p:cNvSpPr>
          <p:nvPr>
            <p:ph type="title"/>
          </p:nvPr>
        </p:nvSpPr>
        <p:spPr>
          <a:xfrm>
            <a:off x="205408" y="351182"/>
            <a:ext cx="11748053" cy="921027"/>
          </a:xfrm>
        </p:spPr>
        <p:txBody>
          <a:bodyPr>
            <a:normAutofit/>
          </a:bodyPr>
          <a:lstStyle/>
          <a:p>
            <a:pPr algn="ctr"/>
            <a:r>
              <a:rPr lang="en-US" sz="3600" b="1" dirty="0"/>
              <a:t>Many-to-One Model</a:t>
            </a:r>
          </a:p>
        </p:txBody>
      </p:sp>
      <p:sp>
        <p:nvSpPr>
          <p:cNvPr id="3" name="Content Placeholder 2">
            <a:extLst>
              <a:ext uri="{FF2B5EF4-FFF2-40B4-BE49-F238E27FC236}">
                <a16:creationId xmlns:a16="http://schemas.microsoft.com/office/drawing/2014/main" id="{4AEC38C8-0F8D-49E6-B383-CF66E768D91B}"/>
              </a:ext>
            </a:extLst>
          </p:cNvPr>
          <p:cNvSpPr>
            <a:spLocks noGrp="1"/>
          </p:cNvSpPr>
          <p:nvPr>
            <p:ph idx="1"/>
          </p:nvPr>
        </p:nvSpPr>
        <p:spPr>
          <a:xfrm>
            <a:off x="616226" y="1272209"/>
            <a:ext cx="4989444" cy="5234609"/>
          </a:xfrm>
        </p:spPr>
        <p:txBody>
          <a:bodyPr>
            <a:normAutofit/>
          </a:bodyPr>
          <a:lstStyle/>
          <a:p>
            <a:pPr algn="just"/>
            <a:r>
              <a:rPr lang="en-US" sz="2400" dirty="0">
                <a:solidFill>
                  <a:schemeClr val="tx1"/>
                </a:solidFill>
              </a:rPr>
              <a:t>It maps many user-level threads to one kernel thread.</a:t>
            </a:r>
          </a:p>
          <a:p>
            <a:pPr algn="just"/>
            <a:r>
              <a:rPr lang="en-US" sz="2400" dirty="0">
                <a:solidFill>
                  <a:schemeClr val="tx1"/>
                </a:solidFill>
              </a:rPr>
              <a:t>Thread management is done by the thread library in user space, so it is efficient.</a:t>
            </a:r>
          </a:p>
          <a:p>
            <a:pPr algn="just"/>
            <a:r>
              <a:rPr lang="en-US" sz="2400" dirty="0">
                <a:solidFill>
                  <a:schemeClr val="tx1"/>
                </a:solidFill>
              </a:rPr>
              <a:t>However, the entire process will block if a thread makes a blocking system call.</a:t>
            </a:r>
          </a:p>
          <a:p>
            <a:pPr algn="just"/>
            <a:r>
              <a:rPr lang="en-US" sz="2400" dirty="0">
                <a:solidFill>
                  <a:schemeClr val="tx1"/>
                </a:solidFill>
              </a:rPr>
              <a:t>Also, because only one thread can access the kernel at a time, multiple threads are unable to run in parallel on multicore systems.</a:t>
            </a:r>
          </a:p>
        </p:txBody>
      </p:sp>
      <p:pic>
        <p:nvPicPr>
          <p:cNvPr id="4" name="Picture 3">
            <a:extLst>
              <a:ext uri="{FF2B5EF4-FFF2-40B4-BE49-F238E27FC236}">
                <a16:creationId xmlns:a16="http://schemas.microsoft.com/office/drawing/2014/main" id="{1FD29405-14D6-4C08-A742-D2D5EE1E4DFF}"/>
              </a:ext>
            </a:extLst>
          </p:cNvPr>
          <p:cNvPicPr>
            <a:picLocks noChangeAspect="1"/>
          </p:cNvPicPr>
          <p:nvPr/>
        </p:nvPicPr>
        <p:blipFill>
          <a:blip r:embed="rId2"/>
          <a:stretch>
            <a:fillRect/>
          </a:stretch>
        </p:blipFill>
        <p:spPr>
          <a:xfrm>
            <a:off x="6096000" y="1808054"/>
            <a:ext cx="5677690" cy="3241891"/>
          </a:xfrm>
          <a:prstGeom prst="rect">
            <a:avLst/>
          </a:prstGeom>
        </p:spPr>
      </p:pic>
    </p:spTree>
    <p:extLst>
      <p:ext uri="{BB962C8B-B14F-4D97-AF65-F5344CB8AC3E}">
        <p14:creationId xmlns:p14="http://schemas.microsoft.com/office/powerpoint/2010/main" val="40113209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97D913-0D61-4E58-8F34-623E5E51017E}"/>
              </a:ext>
            </a:extLst>
          </p:cNvPr>
          <p:cNvSpPr>
            <a:spLocks noGrp="1"/>
          </p:cNvSpPr>
          <p:nvPr>
            <p:ph type="title"/>
          </p:nvPr>
        </p:nvSpPr>
        <p:spPr>
          <a:xfrm>
            <a:off x="1143001" y="236906"/>
            <a:ext cx="9875520" cy="955790"/>
          </a:xfrm>
        </p:spPr>
        <p:txBody>
          <a:bodyPr/>
          <a:lstStyle/>
          <a:p>
            <a:pPr algn="ctr"/>
            <a:r>
              <a:rPr lang="en-US" b="1" dirty="0"/>
              <a:t>One-to-One Model</a:t>
            </a:r>
            <a:endParaRPr lang="en-US" dirty="0"/>
          </a:p>
        </p:txBody>
      </p:sp>
      <p:sp>
        <p:nvSpPr>
          <p:cNvPr id="3" name="Content Placeholder 2">
            <a:extLst>
              <a:ext uri="{FF2B5EF4-FFF2-40B4-BE49-F238E27FC236}">
                <a16:creationId xmlns:a16="http://schemas.microsoft.com/office/drawing/2014/main" id="{260F153E-C308-49FD-B742-84157A55EBE4}"/>
              </a:ext>
            </a:extLst>
          </p:cNvPr>
          <p:cNvSpPr>
            <a:spLocks noGrp="1"/>
          </p:cNvSpPr>
          <p:nvPr>
            <p:ph idx="1"/>
          </p:nvPr>
        </p:nvSpPr>
        <p:spPr>
          <a:xfrm>
            <a:off x="258417" y="1630017"/>
            <a:ext cx="5367132" cy="4929809"/>
          </a:xfrm>
        </p:spPr>
        <p:txBody>
          <a:bodyPr>
            <a:normAutofit fontScale="92500"/>
          </a:bodyPr>
          <a:lstStyle/>
          <a:p>
            <a:pPr algn="just"/>
            <a:r>
              <a:rPr lang="en-US" b="1" dirty="0">
                <a:solidFill>
                  <a:schemeClr val="tx1"/>
                </a:solidFill>
              </a:rPr>
              <a:t>It maps each user thread to a kernel thread.</a:t>
            </a:r>
          </a:p>
          <a:p>
            <a:pPr algn="just"/>
            <a:r>
              <a:rPr lang="en-US" b="1" dirty="0">
                <a:solidFill>
                  <a:schemeClr val="tx1"/>
                </a:solidFill>
              </a:rPr>
              <a:t>It provides more concurrency than the many-to-one model by allowing another thread to run when a thread makes a blocking system call.</a:t>
            </a:r>
          </a:p>
          <a:p>
            <a:pPr algn="just"/>
            <a:r>
              <a:rPr lang="en-US" b="1" dirty="0">
                <a:solidFill>
                  <a:schemeClr val="tx1"/>
                </a:solidFill>
              </a:rPr>
              <a:t>It also allows multiple threads to run in parallel on multiprocessors.</a:t>
            </a:r>
          </a:p>
          <a:p>
            <a:pPr algn="just"/>
            <a:r>
              <a:rPr lang="en-US" b="1" dirty="0">
                <a:solidFill>
                  <a:schemeClr val="tx1"/>
                </a:solidFill>
              </a:rPr>
              <a:t>The only drawback to this model is that creating a user thread requires creating the corresponding kernel thread, and a large number of kernel threads may burden the performance of a system.</a:t>
            </a:r>
          </a:p>
          <a:p>
            <a:pPr algn="just"/>
            <a:r>
              <a:rPr lang="en-US" b="1" dirty="0">
                <a:solidFill>
                  <a:schemeClr val="tx1"/>
                </a:solidFill>
              </a:rPr>
              <a:t>Linux, along with the family of Windows operating systems, implement the one-to-one model.</a:t>
            </a:r>
          </a:p>
        </p:txBody>
      </p:sp>
      <p:pic>
        <p:nvPicPr>
          <p:cNvPr id="4" name="Picture 3">
            <a:extLst>
              <a:ext uri="{FF2B5EF4-FFF2-40B4-BE49-F238E27FC236}">
                <a16:creationId xmlns:a16="http://schemas.microsoft.com/office/drawing/2014/main" id="{1B6080A8-1B4D-43BF-8166-F13B64FA7450}"/>
              </a:ext>
            </a:extLst>
          </p:cNvPr>
          <p:cNvPicPr>
            <a:picLocks noChangeAspect="1"/>
          </p:cNvPicPr>
          <p:nvPr/>
        </p:nvPicPr>
        <p:blipFill>
          <a:blip r:embed="rId2"/>
          <a:stretch>
            <a:fillRect/>
          </a:stretch>
        </p:blipFill>
        <p:spPr>
          <a:xfrm>
            <a:off x="5885072" y="2385392"/>
            <a:ext cx="5850439" cy="3260034"/>
          </a:xfrm>
          <a:prstGeom prst="rect">
            <a:avLst/>
          </a:prstGeom>
        </p:spPr>
      </p:pic>
    </p:spTree>
    <p:extLst>
      <p:ext uri="{BB962C8B-B14F-4D97-AF65-F5344CB8AC3E}">
        <p14:creationId xmlns:p14="http://schemas.microsoft.com/office/powerpoint/2010/main" val="91808634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A77924-378F-4560-87FB-E86B0D46576F}"/>
              </a:ext>
            </a:extLst>
          </p:cNvPr>
          <p:cNvSpPr>
            <a:spLocks noGrp="1"/>
          </p:cNvSpPr>
          <p:nvPr>
            <p:ph type="title"/>
          </p:nvPr>
        </p:nvSpPr>
        <p:spPr>
          <a:xfrm>
            <a:off x="1127760" y="231913"/>
            <a:ext cx="9875520" cy="904106"/>
          </a:xfrm>
        </p:spPr>
        <p:txBody>
          <a:bodyPr/>
          <a:lstStyle/>
          <a:p>
            <a:pPr algn="ctr"/>
            <a:r>
              <a:rPr lang="en-US" b="1" dirty="0"/>
              <a:t>Many-to-Many Model</a:t>
            </a:r>
            <a:endParaRPr lang="en-US" dirty="0"/>
          </a:p>
        </p:txBody>
      </p:sp>
      <p:sp>
        <p:nvSpPr>
          <p:cNvPr id="3" name="Content Placeholder 2">
            <a:extLst>
              <a:ext uri="{FF2B5EF4-FFF2-40B4-BE49-F238E27FC236}">
                <a16:creationId xmlns:a16="http://schemas.microsoft.com/office/drawing/2014/main" id="{9EE0B86C-E2B1-4F77-85E9-B471D72EA7D1}"/>
              </a:ext>
            </a:extLst>
          </p:cNvPr>
          <p:cNvSpPr>
            <a:spLocks noGrp="1"/>
          </p:cNvSpPr>
          <p:nvPr>
            <p:ph idx="1"/>
          </p:nvPr>
        </p:nvSpPr>
        <p:spPr>
          <a:xfrm>
            <a:off x="636104" y="1550504"/>
            <a:ext cx="5459897" cy="4545496"/>
          </a:xfrm>
        </p:spPr>
        <p:txBody>
          <a:bodyPr>
            <a:normAutofit fontScale="85000" lnSpcReduction="20000"/>
          </a:bodyPr>
          <a:lstStyle/>
          <a:p>
            <a:pPr algn="just"/>
            <a:r>
              <a:rPr lang="en-US" b="1" dirty="0">
                <a:solidFill>
                  <a:schemeClr val="tx1"/>
                </a:solidFill>
              </a:rPr>
              <a:t>The many-to-many model multiplexes many user-level threads to a smaller or equal number of kernel threads.</a:t>
            </a:r>
          </a:p>
          <a:p>
            <a:pPr algn="just"/>
            <a:endParaRPr lang="en-US" b="1" dirty="0">
              <a:solidFill>
                <a:schemeClr val="tx1"/>
              </a:solidFill>
            </a:endParaRPr>
          </a:p>
          <a:p>
            <a:pPr algn="just"/>
            <a:r>
              <a:rPr lang="en-US" b="1" dirty="0">
                <a:solidFill>
                  <a:schemeClr val="tx1"/>
                </a:solidFill>
              </a:rPr>
              <a:t>The number of kernel threads may be specific to either a particular application or a particular machine (an application may be allocated more kernel threads on a system with eight processing cores than a system with four </a:t>
            </a:r>
            <a:r>
              <a:rPr lang="en-US" b="1">
                <a:solidFill>
                  <a:schemeClr val="tx1"/>
                </a:solidFill>
              </a:rPr>
              <a:t>cores).</a:t>
            </a:r>
          </a:p>
          <a:p>
            <a:pPr algn="just"/>
            <a:endParaRPr lang="en-US" b="1" dirty="0">
              <a:solidFill>
                <a:schemeClr val="tx1"/>
              </a:solidFill>
            </a:endParaRPr>
          </a:p>
          <a:p>
            <a:pPr algn="just"/>
            <a:r>
              <a:rPr lang="en-US" b="1" dirty="0">
                <a:solidFill>
                  <a:schemeClr val="tx1"/>
                </a:solidFill>
              </a:rPr>
              <a:t>many-to-many model appears to be the most flexible of the models discussed, in practice it is difficult to implement.</a:t>
            </a:r>
          </a:p>
          <a:p>
            <a:pPr algn="just"/>
            <a:endParaRPr lang="en-US" b="1" dirty="0">
              <a:solidFill>
                <a:schemeClr val="tx1"/>
              </a:solidFill>
            </a:endParaRPr>
          </a:p>
          <a:p>
            <a:pPr algn="just"/>
            <a:r>
              <a:rPr lang="en-US" b="1" dirty="0">
                <a:solidFill>
                  <a:schemeClr val="tx1"/>
                </a:solidFill>
              </a:rPr>
              <a:t>Most operating systems now use the one-to-one model.</a:t>
            </a:r>
          </a:p>
        </p:txBody>
      </p:sp>
      <p:pic>
        <p:nvPicPr>
          <p:cNvPr id="4" name="Picture 3">
            <a:extLst>
              <a:ext uri="{FF2B5EF4-FFF2-40B4-BE49-F238E27FC236}">
                <a16:creationId xmlns:a16="http://schemas.microsoft.com/office/drawing/2014/main" id="{79926E6E-7756-4ACB-AB33-D6F0C0AEB711}"/>
              </a:ext>
            </a:extLst>
          </p:cNvPr>
          <p:cNvPicPr>
            <a:picLocks noChangeAspect="1"/>
          </p:cNvPicPr>
          <p:nvPr/>
        </p:nvPicPr>
        <p:blipFill>
          <a:blip r:embed="rId2"/>
          <a:stretch>
            <a:fillRect/>
          </a:stretch>
        </p:blipFill>
        <p:spPr>
          <a:xfrm>
            <a:off x="6238232" y="2312504"/>
            <a:ext cx="5626234" cy="3021496"/>
          </a:xfrm>
          <a:prstGeom prst="rect">
            <a:avLst/>
          </a:prstGeom>
        </p:spPr>
      </p:pic>
    </p:spTree>
    <p:extLst>
      <p:ext uri="{BB962C8B-B14F-4D97-AF65-F5344CB8AC3E}">
        <p14:creationId xmlns:p14="http://schemas.microsoft.com/office/powerpoint/2010/main" val="122486945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CDBAC5-A99C-401F-9483-6DBFE82118C0}"/>
              </a:ext>
            </a:extLst>
          </p:cNvPr>
          <p:cNvSpPr>
            <a:spLocks noGrp="1"/>
          </p:cNvSpPr>
          <p:nvPr>
            <p:ph type="title"/>
          </p:nvPr>
        </p:nvSpPr>
        <p:spPr>
          <a:xfrm>
            <a:off x="1140351" y="341243"/>
            <a:ext cx="9875520" cy="841513"/>
          </a:xfrm>
        </p:spPr>
        <p:txBody>
          <a:bodyPr/>
          <a:lstStyle/>
          <a:p>
            <a:pPr algn="ctr"/>
            <a:r>
              <a:rPr lang="en-US" b="1" dirty="0"/>
              <a:t>Thread Libraries</a:t>
            </a:r>
            <a:endParaRPr lang="en-US" dirty="0"/>
          </a:p>
        </p:txBody>
      </p:sp>
      <p:sp>
        <p:nvSpPr>
          <p:cNvPr id="3" name="Content Placeholder 2">
            <a:extLst>
              <a:ext uri="{FF2B5EF4-FFF2-40B4-BE49-F238E27FC236}">
                <a16:creationId xmlns:a16="http://schemas.microsoft.com/office/drawing/2014/main" id="{DC393DB4-ACE0-479E-A497-03EB66F105B0}"/>
              </a:ext>
            </a:extLst>
          </p:cNvPr>
          <p:cNvSpPr>
            <a:spLocks noGrp="1"/>
          </p:cNvSpPr>
          <p:nvPr>
            <p:ph idx="1"/>
          </p:nvPr>
        </p:nvSpPr>
        <p:spPr>
          <a:xfrm>
            <a:off x="874643" y="1182755"/>
            <a:ext cx="10376453" cy="5334001"/>
          </a:xfrm>
        </p:spPr>
        <p:txBody>
          <a:bodyPr>
            <a:normAutofit/>
          </a:bodyPr>
          <a:lstStyle/>
          <a:p>
            <a:pPr algn="just"/>
            <a:r>
              <a:rPr lang="en-US" dirty="0">
                <a:solidFill>
                  <a:schemeClr val="tx1"/>
                </a:solidFill>
              </a:rPr>
              <a:t>A </a:t>
            </a:r>
            <a:r>
              <a:rPr lang="en-US" b="1" dirty="0">
                <a:solidFill>
                  <a:schemeClr val="tx1"/>
                </a:solidFill>
              </a:rPr>
              <a:t>thread library </a:t>
            </a:r>
            <a:r>
              <a:rPr lang="en-US" dirty="0">
                <a:solidFill>
                  <a:schemeClr val="tx1"/>
                </a:solidFill>
              </a:rPr>
              <a:t>provides the programmer with an API for creating and managing threads.</a:t>
            </a:r>
          </a:p>
          <a:p>
            <a:pPr algn="just"/>
            <a:r>
              <a:rPr lang="en-US" dirty="0">
                <a:solidFill>
                  <a:schemeClr val="tx1"/>
                </a:solidFill>
              </a:rPr>
              <a:t>There are two primary ways of implementing a thread library.</a:t>
            </a:r>
          </a:p>
          <a:p>
            <a:pPr algn="just"/>
            <a:endParaRPr lang="en-US" dirty="0">
              <a:solidFill>
                <a:schemeClr val="tx1"/>
              </a:solidFill>
            </a:endParaRPr>
          </a:p>
          <a:p>
            <a:pPr marL="502920" indent="-457200" algn="just">
              <a:buFont typeface="+mj-lt"/>
              <a:buAutoNum type="arabicPeriod"/>
            </a:pPr>
            <a:r>
              <a:rPr lang="en-US" dirty="0">
                <a:solidFill>
                  <a:schemeClr val="tx1"/>
                </a:solidFill>
              </a:rPr>
              <a:t>The first approach is to provide a library entirely in user space with no kernel support.</a:t>
            </a:r>
          </a:p>
          <a:p>
            <a:pPr lvl="2" algn="just"/>
            <a:r>
              <a:rPr lang="en-US" dirty="0">
                <a:solidFill>
                  <a:schemeClr val="tx1"/>
                </a:solidFill>
              </a:rPr>
              <a:t>All code and data structures for the library exist in user space.</a:t>
            </a:r>
          </a:p>
          <a:p>
            <a:pPr lvl="2" algn="just"/>
            <a:r>
              <a:rPr lang="en-US" dirty="0">
                <a:solidFill>
                  <a:schemeClr val="tx1"/>
                </a:solidFill>
              </a:rPr>
              <a:t>invoking a function in the library results in a local function call in user space and not a system call.</a:t>
            </a:r>
          </a:p>
          <a:p>
            <a:pPr lvl="2" algn="just"/>
            <a:endParaRPr lang="en-US" dirty="0">
              <a:solidFill>
                <a:schemeClr val="tx1"/>
              </a:solidFill>
            </a:endParaRPr>
          </a:p>
          <a:p>
            <a:pPr marL="502920" indent="-457200" algn="just">
              <a:buFont typeface="+mj-lt"/>
              <a:buAutoNum type="arabicPeriod"/>
            </a:pPr>
            <a:r>
              <a:rPr lang="en-US" dirty="0">
                <a:solidFill>
                  <a:schemeClr val="tx1"/>
                </a:solidFill>
              </a:rPr>
              <a:t>The second approach is to implement a kernel-level library supported directly by the operating system. </a:t>
            </a:r>
          </a:p>
          <a:p>
            <a:pPr lvl="2" algn="just"/>
            <a:r>
              <a:rPr lang="en-US" dirty="0">
                <a:solidFill>
                  <a:schemeClr val="tx1"/>
                </a:solidFill>
              </a:rPr>
              <a:t>Code and data structures for the library exist in kernel space.</a:t>
            </a:r>
          </a:p>
          <a:p>
            <a:pPr lvl="2" algn="just"/>
            <a:r>
              <a:rPr lang="en-US" dirty="0">
                <a:solidFill>
                  <a:schemeClr val="tx1"/>
                </a:solidFill>
              </a:rPr>
              <a:t>Invoking a function in  the API for the library typically results in a system call to the kernel.</a:t>
            </a:r>
          </a:p>
        </p:txBody>
      </p:sp>
    </p:spTree>
    <p:extLst>
      <p:ext uri="{BB962C8B-B14F-4D97-AF65-F5344CB8AC3E}">
        <p14:creationId xmlns:p14="http://schemas.microsoft.com/office/powerpoint/2010/main" val="55491895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3B07218-90BA-46B4-85B2-2A806502DFB0}"/>
              </a:ext>
            </a:extLst>
          </p:cNvPr>
          <p:cNvSpPr>
            <a:spLocks noGrp="1"/>
          </p:cNvSpPr>
          <p:nvPr>
            <p:ph idx="1"/>
          </p:nvPr>
        </p:nvSpPr>
        <p:spPr>
          <a:xfrm>
            <a:off x="1143000" y="1411357"/>
            <a:ext cx="9872871" cy="4684643"/>
          </a:xfrm>
        </p:spPr>
        <p:txBody>
          <a:bodyPr>
            <a:normAutofit/>
          </a:bodyPr>
          <a:lstStyle/>
          <a:p>
            <a:pPr algn="just"/>
            <a:r>
              <a:rPr lang="en-US" sz="2800" dirty="0">
                <a:solidFill>
                  <a:schemeClr val="tx1"/>
                </a:solidFill>
              </a:rPr>
              <a:t>Three main thread libraries are in use today: </a:t>
            </a:r>
          </a:p>
          <a:p>
            <a:pPr marL="502920" indent="-457200" algn="just">
              <a:buFont typeface="+mj-lt"/>
              <a:buAutoNum type="arabicPeriod"/>
            </a:pPr>
            <a:r>
              <a:rPr lang="en-US" sz="2800" b="1" dirty="0">
                <a:solidFill>
                  <a:schemeClr val="tx1"/>
                </a:solidFill>
              </a:rPr>
              <a:t>POSIX </a:t>
            </a:r>
            <a:r>
              <a:rPr lang="en-US" sz="2800" b="1" dirty="0" err="1">
                <a:solidFill>
                  <a:schemeClr val="tx1"/>
                </a:solidFill>
              </a:rPr>
              <a:t>Pthreads</a:t>
            </a:r>
            <a:r>
              <a:rPr lang="en-US" sz="2800" b="1" dirty="0">
                <a:solidFill>
                  <a:schemeClr val="tx1"/>
                </a:solidFill>
              </a:rPr>
              <a:t> </a:t>
            </a:r>
          </a:p>
          <a:p>
            <a:pPr lvl="2" algn="just"/>
            <a:r>
              <a:rPr lang="en-US" sz="2600" dirty="0">
                <a:solidFill>
                  <a:schemeClr val="tx1"/>
                </a:solidFill>
              </a:rPr>
              <a:t>used in UNIX, Linux, and macOS systems</a:t>
            </a:r>
          </a:p>
          <a:p>
            <a:pPr marL="502920" indent="-457200" algn="just">
              <a:buFont typeface="+mj-lt"/>
              <a:buAutoNum type="arabicPeriod"/>
            </a:pPr>
            <a:r>
              <a:rPr lang="en-US" sz="2800" b="1" dirty="0">
                <a:solidFill>
                  <a:schemeClr val="tx1"/>
                </a:solidFill>
              </a:rPr>
              <a:t>Windows</a:t>
            </a:r>
          </a:p>
          <a:p>
            <a:pPr marL="502920" indent="-457200" algn="just">
              <a:buFont typeface="+mj-lt"/>
              <a:buAutoNum type="arabicPeriod"/>
            </a:pPr>
            <a:r>
              <a:rPr lang="en-US" sz="2800" b="1" dirty="0">
                <a:solidFill>
                  <a:schemeClr val="tx1"/>
                </a:solidFill>
              </a:rPr>
              <a:t>Java</a:t>
            </a:r>
          </a:p>
          <a:p>
            <a:pPr marL="502920" indent="-457200" algn="just">
              <a:buFont typeface="+mj-lt"/>
              <a:buAutoNum type="arabicPeriod"/>
            </a:pPr>
            <a:endParaRPr lang="en-US" sz="2800" dirty="0">
              <a:solidFill>
                <a:schemeClr val="tx1"/>
              </a:solidFill>
            </a:endParaRPr>
          </a:p>
          <a:p>
            <a:pPr algn="just"/>
            <a:r>
              <a:rPr lang="en-US" sz="2800" dirty="0">
                <a:solidFill>
                  <a:schemeClr val="tx1"/>
                </a:solidFill>
              </a:rPr>
              <a:t>For POSIX and Windows threading, any data declared globally—that is, declared outside of any function—are shared among all threads belonging to the same process.</a:t>
            </a:r>
          </a:p>
        </p:txBody>
      </p:sp>
      <p:sp>
        <p:nvSpPr>
          <p:cNvPr id="4" name="Title 1">
            <a:extLst>
              <a:ext uri="{FF2B5EF4-FFF2-40B4-BE49-F238E27FC236}">
                <a16:creationId xmlns:a16="http://schemas.microsoft.com/office/drawing/2014/main" id="{F2439470-C99F-454B-ACC8-70B1CABA092E}"/>
              </a:ext>
            </a:extLst>
          </p:cNvPr>
          <p:cNvSpPr txBox="1">
            <a:spLocks/>
          </p:cNvSpPr>
          <p:nvPr/>
        </p:nvSpPr>
        <p:spPr>
          <a:xfrm>
            <a:off x="1140351" y="341243"/>
            <a:ext cx="9875520" cy="84151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a:lstStyle>
          <a:p>
            <a:pPr algn="ctr"/>
            <a:r>
              <a:rPr lang="en-US" b="1"/>
              <a:t>Thread Libraries</a:t>
            </a:r>
            <a:endParaRPr lang="en-US" dirty="0"/>
          </a:p>
        </p:txBody>
      </p:sp>
    </p:spTree>
    <p:extLst>
      <p:ext uri="{BB962C8B-B14F-4D97-AF65-F5344CB8AC3E}">
        <p14:creationId xmlns:p14="http://schemas.microsoft.com/office/powerpoint/2010/main" val="17338764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CC134-124F-4D76-8B99-F356F7E3701F}"/>
              </a:ext>
            </a:extLst>
          </p:cNvPr>
          <p:cNvSpPr>
            <a:spLocks noGrp="1"/>
          </p:cNvSpPr>
          <p:nvPr>
            <p:ph type="title"/>
          </p:nvPr>
        </p:nvSpPr>
        <p:spPr/>
        <p:txBody>
          <a:bodyPr/>
          <a:lstStyle/>
          <a:p>
            <a:pPr>
              <a:defRPr/>
            </a:pPr>
            <a:r>
              <a:rPr lang="en-US" b="1" dirty="0">
                <a:solidFill>
                  <a:schemeClr val="accent1">
                    <a:lumMod val="50000"/>
                  </a:schemeClr>
                </a:solidFill>
              </a:rPr>
              <a:t>Processes and Threads</a:t>
            </a:r>
          </a:p>
        </p:txBody>
      </p:sp>
      <p:sp>
        <p:nvSpPr>
          <p:cNvPr id="3" name="Content Placeholder 2">
            <a:extLst>
              <a:ext uri="{FF2B5EF4-FFF2-40B4-BE49-F238E27FC236}">
                <a16:creationId xmlns:a16="http://schemas.microsoft.com/office/drawing/2014/main" id="{273B66AB-5871-4E6A-A1FE-F6AA631D827C}"/>
              </a:ext>
            </a:extLst>
          </p:cNvPr>
          <p:cNvSpPr>
            <a:spLocks noGrp="1"/>
          </p:cNvSpPr>
          <p:nvPr>
            <p:ph sz="half" idx="1"/>
          </p:nvPr>
        </p:nvSpPr>
        <p:spPr>
          <a:xfrm>
            <a:off x="1981200" y="2286000"/>
            <a:ext cx="8382000" cy="4572000"/>
          </a:xfrm>
        </p:spPr>
        <p:txBody>
          <a:bodyPr rtlCol="0"/>
          <a:lstStyle/>
          <a:p>
            <a:pPr>
              <a:defRPr/>
            </a:pPr>
            <a:r>
              <a:rPr lang="en-NZ" sz="3429" b="1" i="1" dirty="0">
                <a:solidFill>
                  <a:schemeClr val="tx1">
                    <a:lumMod val="85000"/>
                    <a:lumOff val="15000"/>
                  </a:schemeClr>
                </a:solidFill>
              </a:rPr>
              <a:t>Multithreading - </a:t>
            </a:r>
            <a:r>
              <a:rPr lang="en-NZ" sz="3429" dirty="0">
                <a:solidFill>
                  <a:schemeClr val="tx1">
                    <a:lumMod val="85000"/>
                    <a:lumOff val="15000"/>
                  </a:schemeClr>
                </a:solidFill>
              </a:rPr>
              <a:t>The ability of an OS to support multiple, concurrent paths of execution within a single process</a:t>
            </a:r>
          </a:p>
          <a:p>
            <a:pPr>
              <a:defRPr/>
            </a:pPr>
            <a:r>
              <a:rPr lang="en-US" sz="3429" dirty="0">
                <a:solidFill>
                  <a:schemeClr val="tx1">
                    <a:lumMod val="85000"/>
                    <a:lumOff val="15000"/>
                  </a:schemeClr>
                </a:solidFill>
              </a:rPr>
              <a:t>The unit of resource ownership is referred to as a </a:t>
            </a:r>
            <a:r>
              <a:rPr lang="en-US" sz="3429" b="1" i="1" dirty="0">
                <a:solidFill>
                  <a:schemeClr val="tx1">
                    <a:lumMod val="85000"/>
                    <a:lumOff val="15000"/>
                  </a:schemeClr>
                </a:solidFill>
              </a:rPr>
              <a:t>process</a:t>
            </a:r>
            <a:r>
              <a:rPr lang="en-US" sz="3429" dirty="0">
                <a:solidFill>
                  <a:schemeClr val="tx1">
                    <a:lumMod val="85000"/>
                    <a:lumOff val="15000"/>
                  </a:schemeClr>
                </a:solidFill>
              </a:rPr>
              <a:t> or </a:t>
            </a:r>
            <a:r>
              <a:rPr lang="en-US" sz="3429" b="1" i="1" dirty="0">
                <a:solidFill>
                  <a:schemeClr val="tx1">
                    <a:lumMod val="85000"/>
                    <a:lumOff val="15000"/>
                  </a:schemeClr>
                </a:solidFill>
              </a:rPr>
              <a:t>task</a:t>
            </a:r>
          </a:p>
          <a:p>
            <a:pPr>
              <a:defRPr/>
            </a:pPr>
            <a:r>
              <a:rPr lang="en-US" sz="3429" dirty="0">
                <a:solidFill>
                  <a:schemeClr val="tx1">
                    <a:lumMod val="85000"/>
                    <a:lumOff val="15000"/>
                  </a:schemeClr>
                </a:solidFill>
              </a:rPr>
              <a:t>The unit of dispatching is referred to as a </a:t>
            </a:r>
            <a:r>
              <a:rPr lang="en-US" sz="3429" b="1" i="1" dirty="0">
                <a:solidFill>
                  <a:schemeClr val="tx1">
                    <a:lumMod val="85000"/>
                    <a:lumOff val="15000"/>
                  </a:schemeClr>
                </a:solidFill>
              </a:rPr>
              <a:t>thread </a:t>
            </a:r>
            <a:r>
              <a:rPr lang="en-US" sz="3429" dirty="0">
                <a:solidFill>
                  <a:schemeClr val="tx1">
                    <a:lumMod val="85000"/>
                    <a:lumOff val="15000"/>
                  </a:schemeClr>
                </a:solidFill>
              </a:rPr>
              <a:t>or </a:t>
            </a:r>
            <a:r>
              <a:rPr lang="en-US" sz="3429" b="1" i="1" dirty="0">
                <a:solidFill>
                  <a:schemeClr val="tx1">
                    <a:lumMod val="85000"/>
                    <a:lumOff val="15000"/>
                  </a:schemeClr>
                </a:solidFill>
              </a:rPr>
              <a:t>lightweight process</a:t>
            </a:r>
          </a:p>
          <a:p>
            <a:pPr>
              <a:defRPr/>
            </a:pPr>
            <a:endParaRPr lang="en-US" sz="3429" b="1" i="1" dirty="0">
              <a:solidFill>
                <a:schemeClr val="tx1">
                  <a:lumMod val="85000"/>
                  <a:lumOff val="15000"/>
                </a:schemeClr>
              </a:solidFill>
            </a:endParaRPr>
          </a:p>
          <a:p>
            <a:pPr>
              <a:defRPr/>
            </a:pPr>
            <a:endParaRPr lang="en-US" sz="3429" dirty="0">
              <a:solidFill>
                <a:schemeClr val="tx1">
                  <a:lumMod val="85000"/>
                  <a:lumOff val="15000"/>
                </a:schemeClr>
              </a:solidFill>
            </a:endParaRPr>
          </a:p>
          <a:p>
            <a:pPr>
              <a:defRPr/>
            </a:pPr>
            <a:endParaRPr lang="en-US" b="1" dirty="0">
              <a:solidFill>
                <a:schemeClr val="tx1">
                  <a:lumMod val="85000"/>
                  <a:lumOff val="15000"/>
                </a:schemeClr>
              </a:solidFill>
            </a:endParaRPr>
          </a:p>
          <a:p>
            <a:pPr>
              <a:defRPr/>
            </a:pPr>
            <a:endParaRPr lang="en-US" dirty="0">
              <a:solidFill>
                <a:schemeClr val="tx1">
                  <a:lumMod val="85000"/>
                  <a:lumOff val="15000"/>
                </a:schemeClr>
              </a:solidFill>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afterEffect">
                                  <p:stCondLst>
                                    <p:cond delay="100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100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100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4" name="Content Placeholder 3">
            <a:extLst>
              <a:ext uri="{FF2B5EF4-FFF2-40B4-BE49-F238E27FC236}">
                <a16:creationId xmlns:a16="http://schemas.microsoft.com/office/drawing/2014/main" id="{7D1FC0F1-5E77-4574-901A-080784BE5A7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849269" y="381000"/>
            <a:ext cx="6084314" cy="62248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a:extLst>
              <a:ext uri="{FF2B5EF4-FFF2-40B4-BE49-F238E27FC236}">
                <a16:creationId xmlns:a16="http://schemas.microsoft.com/office/drawing/2014/main" id="{DDDC3519-CB2C-4464-99C9-43432ECFF08E}"/>
              </a:ext>
            </a:extLst>
          </p:cNvPr>
          <p:cNvSpPr>
            <a:spLocks noGrp="1"/>
          </p:cNvSpPr>
          <p:nvPr>
            <p:ph type="title" idx="4294967295"/>
          </p:nvPr>
        </p:nvSpPr>
        <p:spPr>
          <a:xfrm>
            <a:off x="258417" y="892865"/>
            <a:ext cx="6738731" cy="1219200"/>
          </a:xfrm>
        </p:spPr>
        <p:txBody>
          <a:bodyPr>
            <a:normAutofit/>
          </a:bodyPr>
          <a:lstStyle/>
          <a:p>
            <a:pPr>
              <a:defRPr/>
            </a:pPr>
            <a:r>
              <a:rPr lang="en-NZ" sz="3600" b="1" dirty="0">
                <a:solidFill>
                  <a:schemeClr val="accent1">
                    <a:lumMod val="50000"/>
                  </a:schemeClr>
                </a:solidFill>
              </a:rPr>
              <a:t>Single Threaded Approaches</a:t>
            </a:r>
          </a:p>
        </p:txBody>
      </p:sp>
      <p:sp>
        <p:nvSpPr>
          <p:cNvPr id="3" name="Content Placeholder 2">
            <a:extLst>
              <a:ext uri="{FF2B5EF4-FFF2-40B4-BE49-F238E27FC236}">
                <a16:creationId xmlns:a16="http://schemas.microsoft.com/office/drawing/2014/main" id="{AB9100CF-0953-4F08-A638-6A93065A91AA}"/>
              </a:ext>
            </a:extLst>
          </p:cNvPr>
          <p:cNvSpPr>
            <a:spLocks noGrp="1"/>
          </p:cNvSpPr>
          <p:nvPr>
            <p:ph idx="4294967295"/>
          </p:nvPr>
        </p:nvSpPr>
        <p:spPr>
          <a:xfrm>
            <a:off x="258417" y="2464904"/>
            <a:ext cx="5590852" cy="4088296"/>
          </a:xfrm>
        </p:spPr>
        <p:txBody>
          <a:bodyPr/>
          <a:lstStyle/>
          <a:p>
            <a:pPr eaLnBrk="1" hangingPunct="1"/>
            <a:r>
              <a:rPr lang="en-US" altLang="en-US" sz="2600" dirty="0">
                <a:solidFill>
                  <a:schemeClr val="tx1"/>
                </a:solidFill>
              </a:rPr>
              <a:t>A single execution path per process, in which the concept of a thread is not recognized, is referred to as a single-threaded approach</a:t>
            </a:r>
            <a:endParaRPr lang="en-US" altLang="en-US" sz="1400" dirty="0">
              <a:solidFill>
                <a:schemeClr val="tx1"/>
              </a:solidFill>
            </a:endParaRPr>
          </a:p>
          <a:p>
            <a:pPr eaLnBrk="1" hangingPunct="1"/>
            <a:r>
              <a:rPr lang="en-US" altLang="en-US" sz="2600" dirty="0">
                <a:solidFill>
                  <a:schemeClr val="tx1"/>
                </a:solidFill>
              </a:rPr>
              <a:t>MS-DOS, some versions of UNIX supported only this type of process.</a:t>
            </a:r>
            <a:endParaRPr lang="en-NZ" altLang="en-US" sz="2800" dirty="0">
              <a:solidFill>
                <a:schemeClr val="tx1"/>
              </a:solidFill>
            </a:endParaRPr>
          </a:p>
        </p:txBody>
      </p:sp>
    </p:spTree>
  </p:cSld>
  <p:clrMapOvr>
    <a:masterClrMapping/>
  </p:clrMapOvr>
  <p:transition spd="slow">
    <p:dissolv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afterEffect">
                                  <p:stCondLst>
                                    <p:cond delay="100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2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D187-BCF7-4685-93AE-2F00DA1E9162}"/>
              </a:ext>
            </a:extLst>
          </p:cNvPr>
          <p:cNvSpPr>
            <a:spLocks noGrp="1"/>
          </p:cNvSpPr>
          <p:nvPr>
            <p:ph type="title" idx="4294967295"/>
          </p:nvPr>
        </p:nvSpPr>
        <p:spPr>
          <a:xfrm>
            <a:off x="1752600" y="0"/>
            <a:ext cx="8229600" cy="1447800"/>
          </a:xfrm>
        </p:spPr>
        <p:txBody>
          <a:bodyPr/>
          <a:lstStyle/>
          <a:p>
            <a:pPr>
              <a:defRPr/>
            </a:pPr>
            <a:r>
              <a:rPr lang="en-US" b="1" dirty="0">
                <a:solidFill>
                  <a:schemeClr val="accent1">
                    <a:lumMod val="50000"/>
                  </a:schemeClr>
                </a:solidFill>
              </a:rPr>
              <a:t>Multithreaded Approaches</a:t>
            </a:r>
          </a:p>
        </p:txBody>
      </p:sp>
      <p:sp>
        <p:nvSpPr>
          <p:cNvPr id="3" name="Content Placeholder 2">
            <a:extLst>
              <a:ext uri="{FF2B5EF4-FFF2-40B4-BE49-F238E27FC236}">
                <a16:creationId xmlns:a16="http://schemas.microsoft.com/office/drawing/2014/main" id="{4C006F51-2EB0-4741-91C0-B87D46A4FDB3}"/>
              </a:ext>
            </a:extLst>
          </p:cNvPr>
          <p:cNvSpPr>
            <a:spLocks noGrp="1"/>
          </p:cNvSpPr>
          <p:nvPr>
            <p:ph idx="4294967295"/>
          </p:nvPr>
        </p:nvSpPr>
        <p:spPr>
          <a:xfrm>
            <a:off x="1066800" y="1524000"/>
            <a:ext cx="4495800" cy="5029200"/>
          </a:xfrm>
        </p:spPr>
        <p:txBody>
          <a:bodyPr/>
          <a:lstStyle/>
          <a:p>
            <a:pPr eaLnBrk="1" hangingPunct="1"/>
            <a:r>
              <a:rPr lang="en-US" altLang="en-US" sz="2600" dirty="0">
                <a:solidFill>
                  <a:schemeClr val="tx1"/>
                </a:solidFill>
              </a:rPr>
              <a:t>The right half of Figure depicts multithreaded approaches</a:t>
            </a:r>
            <a:endParaRPr lang="en-US" altLang="en-US" sz="1100" dirty="0">
              <a:solidFill>
                <a:schemeClr val="tx1"/>
              </a:solidFill>
            </a:endParaRPr>
          </a:p>
          <a:p>
            <a:pPr eaLnBrk="1" hangingPunct="1"/>
            <a:r>
              <a:rPr lang="en-US" altLang="en-US" sz="2600" dirty="0">
                <a:solidFill>
                  <a:schemeClr val="tx1"/>
                </a:solidFill>
              </a:rPr>
              <a:t>A Java run-time environment is a system of </a:t>
            </a:r>
            <a:r>
              <a:rPr lang="en-US" altLang="en-US" sz="2600" i="1" dirty="0">
                <a:solidFill>
                  <a:schemeClr val="tx1"/>
                </a:solidFill>
              </a:rPr>
              <a:t>one </a:t>
            </a:r>
            <a:r>
              <a:rPr lang="en-US" altLang="en-US" sz="2600" dirty="0">
                <a:solidFill>
                  <a:schemeClr val="tx1"/>
                </a:solidFill>
              </a:rPr>
              <a:t>process with multiple threads; Windows, some </a:t>
            </a:r>
            <a:r>
              <a:rPr lang="en-US" altLang="en-US" sz="2600" dirty="0" err="1">
                <a:solidFill>
                  <a:schemeClr val="tx1"/>
                </a:solidFill>
              </a:rPr>
              <a:t>UNIXes</a:t>
            </a:r>
            <a:r>
              <a:rPr lang="en-US" altLang="en-US" sz="2600" dirty="0">
                <a:solidFill>
                  <a:schemeClr val="tx1"/>
                </a:solidFill>
              </a:rPr>
              <a:t>, support </a:t>
            </a:r>
            <a:r>
              <a:rPr lang="en-US" altLang="en-US" sz="2600" i="1" dirty="0">
                <a:solidFill>
                  <a:schemeClr val="tx1"/>
                </a:solidFill>
              </a:rPr>
              <a:t>multiple</a:t>
            </a:r>
            <a:r>
              <a:rPr lang="en-US" altLang="en-US" sz="2600" dirty="0">
                <a:solidFill>
                  <a:schemeClr val="tx1"/>
                </a:solidFill>
              </a:rPr>
              <a:t> multithreaded processes.</a:t>
            </a:r>
          </a:p>
        </p:txBody>
      </p:sp>
      <p:pic>
        <p:nvPicPr>
          <p:cNvPr id="22532" name="Content Placeholder 3">
            <a:extLst>
              <a:ext uri="{FF2B5EF4-FFF2-40B4-BE49-F238E27FC236}">
                <a16:creationId xmlns:a16="http://schemas.microsoft.com/office/drawing/2014/main" id="{D050AB64-8A6A-46A1-9E39-AD131BA9290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791200" y="1676400"/>
            <a:ext cx="4495800"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dissolv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afterEffect">
                                  <p:stCondLst>
                                    <p:cond delay="100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2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B4EBBC-8F21-4C03-B720-5B92E18977AD}"/>
              </a:ext>
            </a:extLst>
          </p:cNvPr>
          <p:cNvSpPr>
            <a:spLocks noGrp="1"/>
          </p:cNvSpPr>
          <p:nvPr>
            <p:ph type="title"/>
          </p:nvPr>
        </p:nvSpPr>
        <p:spPr/>
        <p:txBody>
          <a:bodyPr/>
          <a:lstStyle/>
          <a:p>
            <a:pPr algn="ctr"/>
            <a:r>
              <a:rPr lang="en-US" b="1" dirty="0"/>
              <a:t>Threads vs Process</a:t>
            </a:r>
          </a:p>
        </p:txBody>
      </p:sp>
      <p:sp>
        <p:nvSpPr>
          <p:cNvPr id="3" name="Content Placeholder 2">
            <a:extLst>
              <a:ext uri="{FF2B5EF4-FFF2-40B4-BE49-F238E27FC236}">
                <a16:creationId xmlns:a16="http://schemas.microsoft.com/office/drawing/2014/main" id="{6DD35451-56C8-4EF0-9E93-E2ECA3FB694E}"/>
              </a:ext>
            </a:extLst>
          </p:cNvPr>
          <p:cNvSpPr>
            <a:spLocks noGrp="1"/>
          </p:cNvSpPr>
          <p:nvPr>
            <p:ph idx="1"/>
          </p:nvPr>
        </p:nvSpPr>
        <p:spPr/>
        <p:txBody>
          <a:bodyPr>
            <a:normAutofit/>
          </a:bodyPr>
          <a:lstStyle/>
          <a:p>
            <a:pPr algn="just"/>
            <a:r>
              <a:rPr lang="en-US" sz="2800" dirty="0">
                <a:solidFill>
                  <a:schemeClr val="tx1"/>
                </a:solidFill>
              </a:rPr>
              <a:t>A thread is a basic unit of CPU utilization;</a:t>
            </a:r>
          </a:p>
          <a:p>
            <a:pPr algn="just"/>
            <a:r>
              <a:rPr lang="en-US" sz="2800" dirty="0">
                <a:solidFill>
                  <a:schemeClr val="tx1"/>
                </a:solidFill>
              </a:rPr>
              <a:t>it comprises a </a:t>
            </a:r>
            <a:r>
              <a:rPr lang="en-US" sz="2800" b="1" dirty="0">
                <a:solidFill>
                  <a:schemeClr val="tx1"/>
                </a:solidFill>
              </a:rPr>
              <a:t>thread ID</a:t>
            </a:r>
            <a:r>
              <a:rPr lang="en-US" sz="2800" dirty="0">
                <a:solidFill>
                  <a:schemeClr val="tx1"/>
                </a:solidFill>
              </a:rPr>
              <a:t>, a </a:t>
            </a:r>
            <a:r>
              <a:rPr lang="en-US" sz="2800" b="1" dirty="0">
                <a:solidFill>
                  <a:schemeClr val="tx1"/>
                </a:solidFill>
              </a:rPr>
              <a:t>program counter (PC)</a:t>
            </a:r>
            <a:r>
              <a:rPr lang="en-US" sz="2800" dirty="0">
                <a:solidFill>
                  <a:schemeClr val="tx1"/>
                </a:solidFill>
              </a:rPr>
              <a:t>, a </a:t>
            </a:r>
            <a:r>
              <a:rPr lang="en-US" sz="2800" b="1" dirty="0">
                <a:solidFill>
                  <a:schemeClr val="tx1"/>
                </a:solidFill>
              </a:rPr>
              <a:t>register set</a:t>
            </a:r>
            <a:r>
              <a:rPr lang="en-US" sz="2800" dirty="0">
                <a:solidFill>
                  <a:schemeClr val="tx1"/>
                </a:solidFill>
              </a:rPr>
              <a:t>, and a </a:t>
            </a:r>
            <a:r>
              <a:rPr lang="en-US" sz="2800" b="1" dirty="0">
                <a:solidFill>
                  <a:schemeClr val="tx1"/>
                </a:solidFill>
              </a:rPr>
              <a:t>stack</a:t>
            </a:r>
            <a:r>
              <a:rPr lang="en-US" sz="2800" dirty="0">
                <a:solidFill>
                  <a:schemeClr val="tx1"/>
                </a:solidFill>
              </a:rPr>
              <a:t>.</a:t>
            </a:r>
          </a:p>
          <a:p>
            <a:pPr algn="just"/>
            <a:r>
              <a:rPr lang="en-US" sz="2800" dirty="0">
                <a:solidFill>
                  <a:schemeClr val="tx1"/>
                </a:solidFill>
              </a:rPr>
              <a:t>It shares </a:t>
            </a:r>
            <a:r>
              <a:rPr lang="en-US" sz="2800" b="1" dirty="0">
                <a:solidFill>
                  <a:schemeClr val="tx1"/>
                </a:solidFill>
              </a:rPr>
              <a:t>code section</a:t>
            </a:r>
            <a:r>
              <a:rPr lang="en-US" sz="2800" dirty="0">
                <a:solidFill>
                  <a:schemeClr val="tx1"/>
                </a:solidFill>
              </a:rPr>
              <a:t>, </a:t>
            </a:r>
            <a:r>
              <a:rPr lang="en-US" sz="2800" b="1" dirty="0">
                <a:solidFill>
                  <a:schemeClr val="tx1"/>
                </a:solidFill>
              </a:rPr>
              <a:t>data section</a:t>
            </a:r>
            <a:r>
              <a:rPr lang="en-US" sz="2800" dirty="0">
                <a:solidFill>
                  <a:schemeClr val="tx1"/>
                </a:solidFill>
              </a:rPr>
              <a:t>, </a:t>
            </a:r>
            <a:r>
              <a:rPr lang="en-US" sz="2800" b="1" dirty="0">
                <a:solidFill>
                  <a:schemeClr val="tx1"/>
                </a:solidFill>
              </a:rPr>
              <a:t>open files </a:t>
            </a:r>
            <a:r>
              <a:rPr lang="en-US" sz="2800" dirty="0">
                <a:solidFill>
                  <a:schemeClr val="tx1"/>
                </a:solidFill>
              </a:rPr>
              <a:t>and other operating-system resources, such as signals of the process with other threads belonging to the same process.</a:t>
            </a:r>
          </a:p>
        </p:txBody>
      </p:sp>
    </p:spTree>
    <p:extLst>
      <p:ext uri="{BB962C8B-B14F-4D97-AF65-F5344CB8AC3E}">
        <p14:creationId xmlns:p14="http://schemas.microsoft.com/office/powerpoint/2010/main" val="1634038453"/>
      </p:ext>
    </p:extLst>
  </p:cSld>
  <p:clrMapOvr>
    <a:masterClrMapping/>
  </p:clrMapOvr>
</p:sld>
</file>

<file path=ppt/theme/theme1.xml><?xml version="1.0" encoding="utf-8"?>
<a:theme xmlns:a="http://schemas.openxmlformats.org/drawingml/2006/main" name="Basis">
  <a:themeElements>
    <a:clrScheme name="Basis">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90E45F77-AEFC-46EF-A7C1-5B338C297B0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Basis">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themeOverride>
</file>

<file path=ppt/theme/themeOverride2.xml><?xml version="1.0" encoding="utf-8"?>
<a:themeOverride xmlns:a="http://schemas.openxmlformats.org/drawingml/2006/main">
  <a:clrScheme name="Basis">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themeOverride>
</file>

<file path=docProps/app.xml><?xml version="1.0" encoding="utf-8"?>
<Properties xmlns="http://schemas.openxmlformats.org/officeDocument/2006/extended-properties" xmlns:vt="http://schemas.openxmlformats.org/officeDocument/2006/docPropsVTypes">
  <Template/>
  <TotalTime>580</TotalTime>
  <Words>7413</Words>
  <Application>Microsoft Office PowerPoint</Application>
  <PresentationFormat>Widescreen</PresentationFormat>
  <Paragraphs>484</Paragraphs>
  <Slides>56</Slides>
  <Notes>32</Notes>
  <HiddenSlides>0</HiddenSlides>
  <MMClips>0</MMClips>
  <ScaleCrop>false</ScaleCrop>
  <HeadingPairs>
    <vt:vector size="4" baseType="variant">
      <vt:variant>
        <vt:lpstr>Theme</vt:lpstr>
      </vt:variant>
      <vt:variant>
        <vt:i4>1</vt:i4>
      </vt:variant>
      <vt:variant>
        <vt:lpstr>Slide Titles</vt:lpstr>
      </vt:variant>
      <vt:variant>
        <vt:i4>56</vt:i4>
      </vt:variant>
    </vt:vector>
  </HeadingPairs>
  <TitlesOfParts>
    <vt:vector size="57" baseType="lpstr">
      <vt:lpstr>Basis</vt:lpstr>
      <vt:lpstr>Threads</vt:lpstr>
      <vt:lpstr>Threads: Motivation</vt:lpstr>
      <vt:lpstr>Threads: Motivation</vt:lpstr>
      <vt:lpstr>Threads: Motivation</vt:lpstr>
      <vt:lpstr>Processes and Threads</vt:lpstr>
      <vt:lpstr>Processes and Threads</vt:lpstr>
      <vt:lpstr>Single Threaded Approaches</vt:lpstr>
      <vt:lpstr>Multithreaded Approaches</vt:lpstr>
      <vt:lpstr>Threads vs Process</vt:lpstr>
      <vt:lpstr>Single and Multithreaded Processes</vt:lpstr>
      <vt:lpstr>Processes</vt:lpstr>
      <vt:lpstr>One or More Threads  in a Process</vt:lpstr>
      <vt:lpstr>Threads vs. Processes </vt:lpstr>
      <vt:lpstr>Benefits of Multithreading</vt:lpstr>
      <vt:lpstr>Benefits of Threads</vt:lpstr>
      <vt:lpstr>Thread Use in a  Single-User System</vt:lpstr>
      <vt:lpstr>Threads</vt:lpstr>
      <vt:lpstr>Thread Execution States</vt:lpstr>
      <vt:lpstr>Thread Execution</vt:lpstr>
      <vt:lpstr>RPC  (Remote Process Call) Using Single Thread</vt:lpstr>
      <vt:lpstr>RPC Using One Thread per Server</vt:lpstr>
      <vt:lpstr>Multithreading on a Uniprocessor</vt:lpstr>
      <vt:lpstr>PowerPoint Presentation</vt:lpstr>
      <vt:lpstr>  Multiple Cores &amp; Multithreading</vt:lpstr>
      <vt:lpstr>Concurrency vs. Parallelism</vt:lpstr>
      <vt:lpstr>Programming Challenges</vt:lpstr>
      <vt:lpstr>Challenges in programming for multicore systems</vt:lpstr>
      <vt:lpstr>Types of parallelism </vt:lpstr>
      <vt:lpstr>Thread Synchronization</vt:lpstr>
      <vt:lpstr>Performance of Software on Multicore</vt:lpstr>
      <vt:lpstr>Performance of Software on Multicore</vt:lpstr>
      <vt:lpstr>Performance Effect of Multiple Cores</vt:lpstr>
      <vt:lpstr>Database Workloads on  Multiple-Processor Hardware</vt:lpstr>
      <vt:lpstr>Applications That Benefit from multicores </vt:lpstr>
      <vt:lpstr>PowerPoint Presentation</vt:lpstr>
      <vt:lpstr>PowerPoint Presentation</vt:lpstr>
      <vt:lpstr>Types of Threads</vt:lpstr>
      <vt:lpstr>Types of Threads</vt:lpstr>
      <vt:lpstr>Types of Threads</vt:lpstr>
      <vt:lpstr>User-Level Threads (ULTs)</vt:lpstr>
      <vt:lpstr>User-Level Threads (ULTs)</vt:lpstr>
      <vt:lpstr>User-Level Threads (ULTs)</vt:lpstr>
      <vt:lpstr>Relationships Between ULT States and Process States</vt:lpstr>
      <vt:lpstr> Advantages of ULTs over KLTs</vt:lpstr>
      <vt:lpstr>Disadvantages of ULTs</vt:lpstr>
      <vt:lpstr>Overcoming ULT Disadvantages</vt:lpstr>
      <vt:lpstr>Kernel-Level Threads (KLTs)</vt:lpstr>
      <vt:lpstr>Advantages of KLTs</vt:lpstr>
      <vt:lpstr>Disadvantage of KLTs</vt:lpstr>
      <vt:lpstr>Combined Approaches</vt:lpstr>
      <vt:lpstr>PowerPoint Presentation</vt:lpstr>
      <vt:lpstr>Many-to-One Model</vt:lpstr>
      <vt:lpstr>One-to-One Model</vt:lpstr>
      <vt:lpstr>Many-to-Many Model</vt:lpstr>
      <vt:lpstr>Thread Libraries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Threads</dc:title>
  <dc:creator>Aakash</dc:creator>
  <cp:lastModifiedBy>Syed Bakhtawar Fahim</cp:lastModifiedBy>
  <cp:revision>60</cp:revision>
  <dcterms:created xsi:type="dcterms:W3CDTF">2019-09-22T09:37:51Z</dcterms:created>
  <dcterms:modified xsi:type="dcterms:W3CDTF">2022-09-26T05:08:06Z</dcterms:modified>
</cp:coreProperties>
</file>