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6" r:id="rId7"/>
    <p:sldId id="264" r:id="rId8"/>
    <p:sldId id="263" r:id="rId9"/>
    <p:sldId id="265" r:id="rId10"/>
    <p:sldId id="267" r:id="rId11"/>
    <p:sldId id="269" r:id="rId12"/>
    <p:sldId id="268"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showGuides="1">
      <p:cViewPr>
        <p:scale>
          <a:sx n="100" d="100"/>
          <a:sy n="100" d="100"/>
        </p:scale>
        <p:origin x="1002" y="3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752D-9735-8FC1-CCCC-5F78658C3C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4CA127-5746-CACD-945A-D6DC0A91B0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5792C1-F72A-9587-418A-C2D9002733B9}"/>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DAFCE656-163F-BA38-E95D-4AEA95844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0C0DA-24D6-83F0-9DE8-611EE8044ADA}"/>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67554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70F8-F031-FAC1-47D8-0CD9715BAB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0A5395-A3CB-53D6-04A5-48543DB184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79374-4727-FA9E-8559-9CFD65D6323B}"/>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B1999F37-E3CC-15CC-F237-4A0DC10D1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B81FC-53AC-FBEE-766F-66332A908288}"/>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209017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185991-5CCA-3153-95E1-F19BCD1A00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C0A3A0-43D5-0DA4-BAB9-5C10351A28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F5D71-0F1D-E72E-B9A7-4148F61AA965}"/>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67157E97-960B-442E-F193-DC52B3613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70FB0-BD58-4C30-0BE7-B8CA55AC6109}"/>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412825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696C-37B7-841A-04B1-23EBB71B1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3F27B-C8C5-7C04-66CF-E0BE980BC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04E90-DF09-C003-D7D0-1D7274A25EA3}"/>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776DCC7E-7965-CD14-AA3F-BA24B3455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7EE45-2B6B-BDCD-D9C9-E401DAAD90FD}"/>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341010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FBA4-30BD-369E-6CF6-4204F35F37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FAE7C6-CE9F-A211-F4FF-324985D23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BBEB84-2C06-436C-8D55-68321FEC3BE4}"/>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3BD61C8F-49BE-C879-D7DB-6EDAE3351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EB62B-34DA-755F-D48D-8282C35B4643}"/>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162122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A73D-EC0D-EBA3-4002-69DBC2D377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FB44E-0C79-DF06-5CDD-DBD40FE84A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C14F25-D589-A067-165A-BF9D40AAA1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7491DA-4510-6543-977F-0E9A5431DD20}"/>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6" name="Footer Placeholder 5">
            <a:extLst>
              <a:ext uri="{FF2B5EF4-FFF2-40B4-BE49-F238E27FC236}">
                <a16:creationId xmlns:a16="http://schemas.microsoft.com/office/drawing/2014/main" id="{ACB5E838-B479-9CDF-11BD-8A1780744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5BBCD-2D23-72CE-448D-20A2A72A35C7}"/>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97054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2A9B-2132-EF96-9172-E31CEB0A51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45F58-4C6F-A6CA-BD30-7711F2050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EF96F8-AD2B-8F49-2C05-20BF82CC1D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6CCCF7-8370-F431-1E1D-02FF9C77A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C3328F-ABFD-ABB7-9124-1882A48835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0EC83A-94C5-8606-E25E-878F9D0CF54D}"/>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8" name="Footer Placeholder 7">
            <a:extLst>
              <a:ext uri="{FF2B5EF4-FFF2-40B4-BE49-F238E27FC236}">
                <a16:creationId xmlns:a16="http://schemas.microsoft.com/office/drawing/2014/main" id="{29778515-DE90-72E4-5983-2D2D251047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A45126-413C-9086-7A9B-5E775EA43785}"/>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400090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CC6E-D7F5-DDF2-309C-16BFB1AC2C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AABD8-4CE9-ABAB-9028-15D5670B6409}"/>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4" name="Footer Placeholder 3">
            <a:extLst>
              <a:ext uri="{FF2B5EF4-FFF2-40B4-BE49-F238E27FC236}">
                <a16:creationId xmlns:a16="http://schemas.microsoft.com/office/drawing/2014/main" id="{07E3B41F-16CB-4342-1917-014B0E2DCF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8C1642-B891-1650-98C3-8EB320FDBFC6}"/>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24040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2EA7B-D635-0FE3-140A-CCBD18147440}"/>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3" name="Footer Placeholder 2">
            <a:extLst>
              <a:ext uri="{FF2B5EF4-FFF2-40B4-BE49-F238E27FC236}">
                <a16:creationId xmlns:a16="http://schemas.microsoft.com/office/drawing/2014/main" id="{453DD2DB-94A4-5620-45B0-9AEBD4BD47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D0F319-C845-3FC9-FDA3-C34F3BE8528D}"/>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331803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B1FD-BE90-5E1B-F77C-05DD1F963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BC2B1F-09B3-4B97-9F8D-1A52C88EE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252D1E-2C23-6B8B-5D7E-8ADC139E4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E0A87-FB1C-2E6C-D298-C6D19B330BCC}"/>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6" name="Footer Placeholder 5">
            <a:extLst>
              <a:ext uri="{FF2B5EF4-FFF2-40B4-BE49-F238E27FC236}">
                <a16:creationId xmlns:a16="http://schemas.microsoft.com/office/drawing/2014/main" id="{C75AE4BB-D24D-A652-03EB-9BCBB37BC2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CC367-9AB5-2E4B-0209-71D7B8649949}"/>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317129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0392-34D3-6E18-B2A9-6351748EA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07699-9334-4B84-68DD-7A6E7F5E1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919614-D6C8-C9CF-EFCC-653783259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87ABD-0A63-DD59-29C8-48257B2FEF8D}"/>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6" name="Footer Placeholder 5">
            <a:extLst>
              <a:ext uri="{FF2B5EF4-FFF2-40B4-BE49-F238E27FC236}">
                <a16:creationId xmlns:a16="http://schemas.microsoft.com/office/drawing/2014/main" id="{896F4D03-CBE3-408A-2602-49F341AC8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11CE2-6274-E97E-DD63-F115961DA14B}"/>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208867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78AC3-6426-6D45-4C27-0D6DFF33F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66B45A-2E70-8670-5A67-7F6C71F02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87EE-2D51-E342-2F49-EC4639B08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6F80CB4D-BB7F-6DBF-3F20-BD6696FB0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8D65E9-A35E-7C22-5943-22BB97C36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A1C52-D311-46DA-BC04-7408715A532F}" type="slidenum">
              <a:rPr lang="en-US" smtClean="0"/>
              <a:t>‹#›</a:t>
            </a:fld>
            <a:endParaRPr lang="en-US"/>
          </a:p>
        </p:txBody>
      </p:sp>
    </p:spTree>
    <p:extLst>
      <p:ext uri="{BB962C8B-B14F-4D97-AF65-F5344CB8AC3E}">
        <p14:creationId xmlns:p14="http://schemas.microsoft.com/office/powerpoint/2010/main" val="1423722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yed-Eftasum-Alam/SPL_CLASS" TargetMode="External"/><Relationship Id="rId2" Type="http://schemas.openxmlformats.org/officeDocument/2006/relationships/hyperlink" Target="mailto:salam201133@bscse.uiu.ac.b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69EE977-1DCB-E16D-89D1-106C871F3D79}"/>
              </a:ext>
            </a:extLst>
          </p:cNvPr>
          <p:cNvSpPr/>
          <p:nvPr/>
        </p:nvSpPr>
        <p:spPr>
          <a:xfrm>
            <a:off x="0" y="773502"/>
            <a:ext cx="6096000"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7" name="Rectangle 34">
            <a:extLst>
              <a:ext uri="{FF2B5EF4-FFF2-40B4-BE49-F238E27FC236}">
                <a16:creationId xmlns:a16="http://schemas.microsoft.com/office/drawing/2014/main" id="{2364774B-955E-65D6-FEB9-5EB7F2ED6FAE}"/>
              </a:ext>
            </a:extLst>
          </p:cNvPr>
          <p:cNvSpPr/>
          <p:nvPr/>
        </p:nvSpPr>
        <p:spPr>
          <a:xfrm>
            <a:off x="0" y="1175371"/>
            <a:ext cx="4580626"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F0D3C0CD-8BAB-B156-9F69-C864DCF2B1C6}"/>
              </a:ext>
            </a:extLst>
          </p:cNvPr>
          <p:cNvSpPr/>
          <p:nvPr/>
        </p:nvSpPr>
        <p:spPr>
          <a:xfrm>
            <a:off x="0" y="1731034"/>
            <a:ext cx="12192000" cy="341893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9" name="Rectangle 34">
            <a:extLst>
              <a:ext uri="{FF2B5EF4-FFF2-40B4-BE49-F238E27FC236}">
                <a16:creationId xmlns:a16="http://schemas.microsoft.com/office/drawing/2014/main" id="{12F68CAD-C328-A034-CCEB-88FA90C91688}"/>
              </a:ext>
            </a:extLst>
          </p:cNvPr>
          <p:cNvSpPr/>
          <p:nvPr/>
        </p:nvSpPr>
        <p:spPr>
          <a:xfrm flipH="1">
            <a:off x="7611374" y="5469844"/>
            <a:ext cx="4580626"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40" name="Rectangle 34">
            <a:extLst>
              <a:ext uri="{FF2B5EF4-FFF2-40B4-BE49-F238E27FC236}">
                <a16:creationId xmlns:a16="http://schemas.microsoft.com/office/drawing/2014/main" id="{AF926ED3-6B95-9173-3D73-342C19D65302}"/>
              </a:ext>
            </a:extLst>
          </p:cNvPr>
          <p:cNvSpPr/>
          <p:nvPr/>
        </p:nvSpPr>
        <p:spPr>
          <a:xfrm flipH="1">
            <a:off x="6096000" y="5871713"/>
            <a:ext cx="6096000"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2E9F9BB6-0C90-9C5B-6EA7-D7B620C7C719}"/>
              </a:ext>
            </a:extLst>
          </p:cNvPr>
          <p:cNvSpPr txBox="1"/>
          <p:nvPr/>
        </p:nvSpPr>
        <p:spPr>
          <a:xfrm>
            <a:off x="1981201" y="2210541"/>
            <a:ext cx="4267200" cy="2123658"/>
          </a:xfrm>
          <a:prstGeom prst="rect">
            <a:avLst/>
          </a:prstGeom>
          <a:noFill/>
        </p:spPr>
        <p:txBody>
          <a:bodyPr wrap="square" rtlCol="0">
            <a:spAutoFit/>
          </a:bodyPr>
          <a:lstStyle/>
          <a:p>
            <a:pPr algn="just"/>
            <a:r>
              <a:rPr lang="en-US" sz="4400" b="1" i="1" dirty="0">
                <a:solidFill>
                  <a:schemeClr val="bg1"/>
                </a:solidFill>
                <a:effectLst>
                  <a:outerShdw blurRad="38100" dist="38100" dir="2700000" algn="tl">
                    <a:srgbClr val="000000">
                      <a:alpha val="43137"/>
                    </a:srgbClr>
                  </a:outerShdw>
                </a:effectLst>
              </a:rPr>
              <a:t>Structured</a:t>
            </a:r>
          </a:p>
          <a:p>
            <a:pPr algn="just"/>
            <a:r>
              <a:rPr lang="en-US" sz="4400" b="1" i="1" dirty="0">
                <a:solidFill>
                  <a:schemeClr val="bg1"/>
                </a:solidFill>
                <a:effectLst>
                  <a:outerShdw blurRad="38100" dist="38100" dir="2700000" algn="tl">
                    <a:srgbClr val="000000">
                      <a:alpha val="43137"/>
                    </a:srgbClr>
                  </a:outerShdw>
                </a:effectLst>
              </a:rPr>
              <a:t>Programming </a:t>
            </a:r>
          </a:p>
          <a:p>
            <a:pPr algn="just"/>
            <a:r>
              <a:rPr lang="en-US" sz="4400" b="1" i="1" dirty="0">
                <a:solidFill>
                  <a:schemeClr val="bg1"/>
                </a:solidFill>
                <a:effectLst>
                  <a:outerShdw blurRad="38100" dist="38100" dir="2700000" algn="tl">
                    <a:srgbClr val="000000">
                      <a:alpha val="43137"/>
                    </a:srgbClr>
                  </a:outerShdw>
                </a:effectLst>
              </a:rPr>
              <a:t>Language</a:t>
            </a:r>
          </a:p>
        </p:txBody>
      </p:sp>
      <p:pic>
        <p:nvPicPr>
          <p:cNvPr id="50" name="Picture 49" descr="A blue hexagon with a white circle and a black background&#10;&#10;Description automatically generated">
            <a:extLst>
              <a:ext uri="{FF2B5EF4-FFF2-40B4-BE49-F238E27FC236}">
                <a16:creationId xmlns:a16="http://schemas.microsoft.com/office/drawing/2014/main" id="{8ED07C58-E869-DD5F-01D7-5017738B6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4041" y="2201317"/>
            <a:ext cx="1846315" cy="2123658"/>
          </a:xfrm>
          <a:prstGeom prst="rect">
            <a:avLst/>
          </a:prstGeom>
        </p:spPr>
      </p:pic>
      <p:sp>
        <p:nvSpPr>
          <p:cNvPr id="52" name="TextBox 51">
            <a:extLst>
              <a:ext uri="{FF2B5EF4-FFF2-40B4-BE49-F238E27FC236}">
                <a16:creationId xmlns:a16="http://schemas.microsoft.com/office/drawing/2014/main" id="{5E7EC7EA-1A24-6895-3606-1CC33D84CBAA}"/>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1326952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9</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344154" y="584775"/>
            <a:ext cx="3503692" cy="523220"/>
          </a:xfrm>
          <a:prstGeom prst="rect">
            <a:avLst/>
          </a:prstGeom>
          <a:noFill/>
        </p:spPr>
        <p:txBody>
          <a:bodyPr wrap="square" rtlCol="0">
            <a:spAutoFit/>
          </a:bodyPr>
          <a:lstStyle/>
          <a:p>
            <a:r>
              <a:rPr lang="en-US" sz="2800" b="1" dirty="0"/>
              <a:t>Electricity bill Problem</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8" name="TextBox 7">
            <a:extLst>
              <a:ext uri="{FF2B5EF4-FFF2-40B4-BE49-F238E27FC236}">
                <a16:creationId xmlns:a16="http://schemas.microsoft.com/office/drawing/2014/main" id="{45F891BE-9DC7-682B-C633-14E075E37233}"/>
              </a:ext>
            </a:extLst>
          </p:cNvPr>
          <p:cNvSpPr txBox="1"/>
          <p:nvPr/>
        </p:nvSpPr>
        <p:spPr>
          <a:xfrm>
            <a:off x="1696528" y="2230881"/>
            <a:ext cx="10163512" cy="4524315"/>
          </a:xfrm>
          <a:prstGeom prst="rect">
            <a:avLst/>
          </a:prstGeom>
          <a:noFill/>
        </p:spPr>
        <p:txBody>
          <a:bodyPr wrap="square" rtlCol="0">
            <a:spAutoFit/>
          </a:bodyPr>
          <a:lstStyle/>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Start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Take the unit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Check the unit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If unit &lt;= 250</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Else if unit &gt; 250 and unit &lt;= 300</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Else</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Print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End</a:t>
            </a:r>
          </a:p>
          <a:p>
            <a:pPr marL="342900" indent="-342900">
              <a:buFont typeface="Arial" panose="020B0604020202020204" pitchFamily="34" charset="0"/>
              <a:buChar char="•"/>
            </a:pPr>
            <a:endParaRPr lang="en-US" sz="2400" dirty="0">
              <a:solidFill>
                <a:srgbClr val="C00000"/>
              </a:solidFill>
            </a:endParaRPr>
          </a:p>
        </p:txBody>
      </p:sp>
      <p:sp>
        <p:nvSpPr>
          <p:cNvPr id="9" name="TextBox 8">
            <a:extLst>
              <a:ext uri="{FF2B5EF4-FFF2-40B4-BE49-F238E27FC236}">
                <a16:creationId xmlns:a16="http://schemas.microsoft.com/office/drawing/2014/main" id="{4F95486C-3DE1-CC7E-35CE-1D0991BD62FF}"/>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393894863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10</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344154" y="584775"/>
            <a:ext cx="3503692" cy="523220"/>
          </a:xfrm>
          <a:prstGeom prst="rect">
            <a:avLst/>
          </a:prstGeom>
          <a:noFill/>
        </p:spPr>
        <p:txBody>
          <a:bodyPr wrap="square" rtlCol="0">
            <a:spAutoFit/>
          </a:bodyPr>
          <a:lstStyle/>
          <a:p>
            <a:r>
              <a:rPr lang="en-US" sz="2800" b="1" dirty="0"/>
              <a:t>Electricity bill Problem</a:t>
            </a:r>
          </a:p>
        </p:txBody>
      </p:sp>
      <p:sp>
        <p:nvSpPr>
          <p:cNvPr id="7" name="TextBox 6">
            <a:extLst>
              <a:ext uri="{FF2B5EF4-FFF2-40B4-BE49-F238E27FC236}">
                <a16:creationId xmlns:a16="http://schemas.microsoft.com/office/drawing/2014/main" id="{46DBF24F-DB86-0C89-BC9C-2A7C9A286B30}"/>
              </a:ext>
            </a:extLst>
          </p:cNvPr>
          <p:cNvSpPr txBox="1"/>
          <p:nvPr/>
        </p:nvSpPr>
        <p:spPr>
          <a:xfrm>
            <a:off x="548382" y="1467291"/>
            <a:ext cx="1935421" cy="461665"/>
          </a:xfrm>
          <a:prstGeom prst="rect">
            <a:avLst/>
          </a:prstGeom>
          <a:noFill/>
        </p:spPr>
        <p:txBody>
          <a:bodyPr wrap="square" rtlCol="0">
            <a:spAutoFit/>
          </a:bodyPr>
          <a:lstStyle/>
          <a:p>
            <a:r>
              <a:rPr lang="en-US" sz="2400" b="1" dirty="0"/>
              <a:t>Pseudocode :</a:t>
            </a:r>
          </a:p>
        </p:txBody>
      </p:sp>
      <p:sp>
        <p:nvSpPr>
          <p:cNvPr id="8" name="TextBox 7">
            <a:extLst>
              <a:ext uri="{FF2B5EF4-FFF2-40B4-BE49-F238E27FC236}">
                <a16:creationId xmlns:a16="http://schemas.microsoft.com/office/drawing/2014/main" id="{45F891BE-9DC7-682B-C633-14E075E37233}"/>
              </a:ext>
            </a:extLst>
          </p:cNvPr>
          <p:cNvSpPr txBox="1"/>
          <p:nvPr/>
        </p:nvSpPr>
        <p:spPr>
          <a:xfrm>
            <a:off x="1722408" y="1928956"/>
            <a:ext cx="10163512" cy="4524315"/>
          </a:xfrm>
          <a:prstGeom prst="rect">
            <a:avLst/>
          </a:prstGeom>
          <a:noFill/>
        </p:spPr>
        <p:txBody>
          <a:bodyPr wrap="square" rtlCol="0">
            <a:spAutoFit/>
          </a:bodyPr>
          <a:lstStyle/>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Start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Take the unit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Check the unit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If unit &lt;= 250</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Else if unit &gt; 250 and unit &lt;= 300</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Else</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Print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End</a:t>
            </a:r>
          </a:p>
          <a:p>
            <a:pPr marL="342900" indent="-342900">
              <a:buFont typeface="Arial" panose="020B0604020202020204" pitchFamily="34" charset="0"/>
              <a:buChar char="•"/>
            </a:pPr>
            <a:endParaRPr lang="en-US" sz="2400" dirty="0">
              <a:solidFill>
                <a:srgbClr val="C00000"/>
              </a:solidFill>
            </a:endParaRPr>
          </a:p>
        </p:txBody>
      </p:sp>
      <p:sp>
        <p:nvSpPr>
          <p:cNvPr id="6" name="TextBox 5">
            <a:extLst>
              <a:ext uri="{FF2B5EF4-FFF2-40B4-BE49-F238E27FC236}">
                <a16:creationId xmlns:a16="http://schemas.microsoft.com/office/drawing/2014/main" id="{75910A5E-F5FD-127C-C945-C6E7F7337877}"/>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172082776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11</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344154" y="584775"/>
            <a:ext cx="4454789" cy="523220"/>
          </a:xfrm>
          <a:prstGeom prst="rect">
            <a:avLst/>
          </a:prstGeom>
          <a:noFill/>
        </p:spPr>
        <p:txBody>
          <a:bodyPr wrap="square" rtlCol="0">
            <a:spAutoFit/>
          </a:bodyPr>
          <a:lstStyle/>
          <a:p>
            <a:r>
              <a:rPr lang="en-US" sz="2800" b="1" dirty="0"/>
              <a:t>Even Odd Number Detection</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481872"/>
            <a:ext cx="11097883" cy="3416320"/>
          </a:xfrm>
          <a:prstGeom prst="rect">
            <a:avLst/>
          </a:prstGeom>
          <a:noFill/>
        </p:spPr>
        <p:txBody>
          <a:bodyPr wrap="square">
            <a:spAutoFit/>
          </a:bodyPr>
          <a:lstStyle/>
          <a:p>
            <a:r>
              <a:rPr lang="en-US" sz="2400" b="0" dirty="0">
                <a:solidFill>
                  <a:srgbClr val="C00000"/>
                </a:solidFill>
                <a:effectLst/>
                <a:latin typeface="Consolas" panose="020B0609020204030204" pitchFamily="49" charset="0"/>
              </a:rPr>
              <a:t>        1. Start</a:t>
            </a:r>
          </a:p>
          <a:p>
            <a:r>
              <a:rPr lang="en-US" sz="2400" b="0" dirty="0">
                <a:solidFill>
                  <a:srgbClr val="C00000"/>
                </a:solidFill>
                <a:effectLst/>
                <a:latin typeface="Consolas" panose="020B0609020204030204" pitchFamily="49" charset="0"/>
              </a:rPr>
              <a:t>        2. Take a number</a:t>
            </a:r>
          </a:p>
          <a:p>
            <a:r>
              <a:rPr lang="en-US" sz="2400" b="0" dirty="0">
                <a:solidFill>
                  <a:srgbClr val="C00000"/>
                </a:solidFill>
                <a:effectLst/>
                <a:latin typeface="Consolas" panose="020B0609020204030204" pitchFamily="49" charset="0"/>
              </a:rPr>
              <a:t>        3. Check the number is even or odd (by checking the 		</a:t>
            </a:r>
            <a:r>
              <a:rPr lang="en-US" sz="2400" dirty="0">
                <a:solidFill>
                  <a:srgbClr val="C00000"/>
                </a:solidFill>
              </a:rPr>
              <a:t>remainder  while dividing by 2)</a:t>
            </a:r>
            <a:endParaRPr lang="en-US" sz="2400" b="0" dirty="0">
              <a:solidFill>
                <a:srgbClr val="C00000"/>
              </a:solidFill>
              <a:effectLst/>
              <a:latin typeface="Consolas" panose="020B0609020204030204" pitchFamily="49" charset="0"/>
            </a:endParaRPr>
          </a:p>
          <a:p>
            <a:r>
              <a:rPr lang="en-US" sz="2400" b="0" dirty="0">
                <a:solidFill>
                  <a:srgbClr val="C00000"/>
                </a:solidFill>
                <a:effectLst/>
                <a:latin typeface="Consolas" panose="020B0609020204030204" pitchFamily="49" charset="0"/>
              </a:rPr>
              <a:t>        4. If the number is even</a:t>
            </a:r>
          </a:p>
          <a:p>
            <a:r>
              <a:rPr lang="en-US" sz="2400" b="0" dirty="0">
                <a:solidFill>
                  <a:srgbClr val="C00000"/>
                </a:solidFill>
                <a:effectLst/>
                <a:latin typeface="Consolas" panose="020B0609020204030204" pitchFamily="49" charset="0"/>
              </a:rPr>
              <a:t>        5. Print the number is even</a:t>
            </a:r>
          </a:p>
          <a:p>
            <a:r>
              <a:rPr lang="en-US" sz="2400" b="0" dirty="0">
                <a:solidFill>
                  <a:srgbClr val="C00000"/>
                </a:solidFill>
                <a:effectLst/>
                <a:latin typeface="Consolas" panose="020B0609020204030204" pitchFamily="49" charset="0"/>
              </a:rPr>
              <a:t>        6. Else</a:t>
            </a:r>
          </a:p>
          <a:p>
            <a:r>
              <a:rPr lang="en-US" sz="2400" b="0" dirty="0">
                <a:solidFill>
                  <a:srgbClr val="C00000"/>
                </a:solidFill>
                <a:effectLst/>
                <a:latin typeface="Consolas" panose="020B0609020204030204" pitchFamily="49" charset="0"/>
              </a:rPr>
              <a:t>        7. Print the number is odd</a:t>
            </a:r>
          </a:p>
          <a:p>
            <a:r>
              <a:rPr lang="en-US" sz="2400" b="0" dirty="0">
                <a:solidFill>
                  <a:srgbClr val="C00000"/>
                </a:solidFill>
                <a:effectLst/>
                <a:latin typeface="Consolas" panose="020B0609020204030204" pitchFamily="49" charset="0"/>
              </a:rPr>
              <a:t>        8. End</a:t>
            </a:r>
          </a:p>
        </p:txBody>
      </p:sp>
      <p:sp>
        <p:nvSpPr>
          <p:cNvPr id="11" name="TextBox 10">
            <a:extLst>
              <a:ext uri="{FF2B5EF4-FFF2-40B4-BE49-F238E27FC236}">
                <a16:creationId xmlns:a16="http://schemas.microsoft.com/office/drawing/2014/main" id="{8E0226E3-2B65-8A8C-538C-5ECB707E463E}"/>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421057382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12</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344154" y="584775"/>
            <a:ext cx="4454789" cy="523220"/>
          </a:xfrm>
          <a:prstGeom prst="rect">
            <a:avLst/>
          </a:prstGeom>
          <a:noFill/>
        </p:spPr>
        <p:txBody>
          <a:bodyPr wrap="square" rtlCol="0">
            <a:spAutoFit/>
          </a:bodyPr>
          <a:lstStyle/>
          <a:p>
            <a:r>
              <a:rPr lang="en-US" sz="2800" b="1" dirty="0"/>
              <a:t>Even Odd Number Detection</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481872"/>
            <a:ext cx="11097883" cy="3416320"/>
          </a:xfrm>
          <a:prstGeom prst="rect">
            <a:avLst/>
          </a:prstGeom>
          <a:noFill/>
        </p:spPr>
        <p:txBody>
          <a:bodyPr wrap="square">
            <a:spAutoFit/>
          </a:bodyPr>
          <a:lstStyle/>
          <a:p>
            <a:r>
              <a:rPr lang="en-US" sz="2400" b="0" dirty="0">
                <a:solidFill>
                  <a:srgbClr val="C00000"/>
                </a:solidFill>
                <a:effectLst/>
                <a:latin typeface="Consolas" panose="020B0609020204030204" pitchFamily="49" charset="0"/>
              </a:rPr>
              <a:t>        1. Start</a:t>
            </a:r>
          </a:p>
          <a:p>
            <a:r>
              <a:rPr lang="en-US" sz="2400" b="0" dirty="0">
                <a:solidFill>
                  <a:srgbClr val="C00000"/>
                </a:solidFill>
                <a:effectLst/>
                <a:latin typeface="Consolas" panose="020B0609020204030204" pitchFamily="49" charset="0"/>
              </a:rPr>
              <a:t>        2. Take a number</a:t>
            </a:r>
          </a:p>
          <a:p>
            <a:r>
              <a:rPr lang="en-US" sz="2400" b="0" dirty="0">
                <a:solidFill>
                  <a:srgbClr val="C00000"/>
                </a:solidFill>
                <a:effectLst/>
                <a:latin typeface="Consolas" panose="020B0609020204030204" pitchFamily="49" charset="0"/>
              </a:rPr>
              <a:t>        3. Check the number is even or odd (by checking the 		</a:t>
            </a:r>
            <a:r>
              <a:rPr lang="en-US" sz="2400" dirty="0">
                <a:solidFill>
                  <a:srgbClr val="C00000"/>
                </a:solidFill>
              </a:rPr>
              <a:t>remainder  while dividing by 2)</a:t>
            </a:r>
            <a:endParaRPr lang="en-US" sz="2400" b="0" dirty="0">
              <a:solidFill>
                <a:srgbClr val="C00000"/>
              </a:solidFill>
              <a:effectLst/>
              <a:latin typeface="Consolas" panose="020B0609020204030204" pitchFamily="49" charset="0"/>
            </a:endParaRPr>
          </a:p>
          <a:p>
            <a:r>
              <a:rPr lang="en-US" sz="2400" b="0" dirty="0">
                <a:solidFill>
                  <a:srgbClr val="C00000"/>
                </a:solidFill>
                <a:effectLst/>
                <a:latin typeface="Consolas" panose="020B0609020204030204" pitchFamily="49" charset="0"/>
              </a:rPr>
              <a:t>        4. If the number is even</a:t>
            </a:r>
          </a:p>
          <a:p>
            <a:r>
              <a:rPr lang="en-US" sz="2400" b="0" dirty="0">
                <a:solidFill>
                  <a:srgbClr val="C00000"/>
                </a:solidFill>
                <a:effectLst/>
                <a:latin typeface="Consolas" panose="020B0609020204030204" pitchFamily="49" charset="0"/>
              </a:rPr>
              <a:t>        5. Print the number is even</a:t>
            </a:r>
          </a:p>
          <a:p>
            <a:r>
              <a:rPr lang="en-US" sz="2400" b="0" dirty="0">
                <a:solidFill>
                  <a:srgbClr val="C00000"/>
                </a:solidFill>
                <a:effectLst/>
                <a:latin typeface="Consolas" panose="020B0609020204030204" pitchFamily="49" charset="0"/>
              </a:rPr>
              <a:t>        6. Else</a:t>
            </a:r>
          </a:p>
          <a:p>
            <a:r>
              <a:rPr lang="en-US" sz="2400" b="0" dirty="0">
                <a:solidFill>
                  <a:srgbClr val="C00000"/>
                </a:solidFill>
                <a:effectLst/>
                <a:latin typeface="Consolas" panose="020B0609020204030204" pitchFamily="49" charset="0"/>
              </a:rPr>
              <a:t>        7. Print the number is odd</a:t>
            </a:r>
          </a:p>
          <a:p>
            <a:r>
              <a:rPr lang="en-US" sz="2400" b="0" dirty="0">
                <a:solidFill>
                  <a:srgbClr val="C00000"/>
                </a:solidFill>
                <a:effectLst/>
                <a:latin typeface="Consolas" panose="020B0609020204030204" pitchFamily="49" charset="0"/>
              </a:rPr>
              <a:t>        8. End</a:t>
            </a:r>
          </a:p>
        </p:txBody>
      </p:sp>
      <p:sp>
        <p:nvSpPr>
          <p:cNvPr id="6" name="TextBox 5">
            <a:extLst>
              <a:ext uri="{FF2B5EF4-FFF2-40B4-BE49-F238E27FC236}">
                <a16:creationId xmlns:a16="http://schemas.microsoft.com/office/drawing/2014/main" id="{545CEC49-6C88-1D9F-68DE-F8950E5358D8}"/>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401306072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13</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3122762" y="584775"/>
            <a:ext cx="5676181" cy="523220"/>
          </a:xfrm>
          <a:prstGeom prst="rect">
            <a:avLst/>
          </a:prstGeom>
          <a:noFill/>
        </p:spPr>
        <p:txBody>
          <a:bodyPr wrap="square" rtlCol="0">
            <a:spAutoFit/>
          </a:bodyPr>
          <a:lstStyle/>
          <a:p>
            <a:r>
              <a:rPr lang="en-US" sz="2800" b="1" dirty="0"/>
              <a:t>Positive/Negative Number Detection</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239507"/>
            <a:ext cx="11097883" cy="3416320"/>
          </a:xfrm>
          <a:prstGeom prst="rect">
            <a:avLst/>
          </a:prstGeom>
          <a:noFill/>
        </p:spPr>
        <p:txBody>
          <a:bodyPr wrap="square">
            <a:spAutoFit/>
          </a:bodyPr>
          <a:lstStyle/>
          <a:p>
            <a:r>
              <a:rPr lang="en-US" sz="2400" b="0" dirty="0">
                <a:solidFill>
                  <a:srgbClr val="C00000"/>
                </a:solidFill>
                <a:effectLst/>
                <a:latin typeface="Consolas" panose="020B0609020204030204" pitchFamily="49" charset="0"/>
              </a:rPr>
              <a:t>        1. Start</a:t>
            </a:r>
          </a:p>
          <a:p>
            <a:r>
              <a:rPr lang="en-US" sz="2400" b="0" dirty="0">
                <a:solidFill>
                  <a:srgbClr val="C00000"/>
                </a:solidFill>
                <a:effectLst/>
                <a:latin typeface="Consolas" panose="020B0609020204030204" pitchFamily="49" charset="0"/>
              </a:rPr>
              <a:t>        2. Take a number</a:t>
            </a:r>
          </a:p>
          <a:p>
            <a:r>
              <a:rPr lang="en-US" sz="2400" b="0" dirty="0">
                <a:solidFill>
                  <a:srgbClr val="C00000"/>
                </a:solidFill>
                <a:effectLst/>
                <a:latin typeface="Consolas" panose="020B0609020204030204" pitchFamily="49" charset="0"/>
              </a:rPr>
              <a:t>        3. Check the number is positive or negative (by checking 		if the number is larger or smaller than 0</a:t>
            </a:r>
            <a:r>
              <a:rPr lang="en-US" sz="2400" dirty="0">
                <a:solidFill>
                  <a:srgbClr val="C00000"/>
                </a:solidFill>
              </a:rPr>
              <a:t>)</a:t>
            </a:r>
            <a:endParaRPr lang="en-US" sz="2400" b="0" dirty="0">
              <a:solidFill>
                <a:srgbClr val="C00000"/>
              </a:solidFill>
              <a:effectLst/>
              <a:latin typeface="Consolas" panose="020B0609020204030204" pitchFamily="49" charset="0"/>
            </a:endParaRPr>
          </a:p>
          <a:p>
            <a:r>
              <a:rPr lang="en-US" sz="2400" b="0" dirty="0">
                <a:solidFill>
                  <a:srgbClr val="C00000"/>
                </a:solidFill>
                <a:effectLst/>
                <a:latin typeface="Consolas" panose="020B0609020204030204" pitchFamily="49" charset="0"/>
              </a:rPr>
              <a:t>        4. If the number is positive</a:t>
            </a:r>
          </a:p>
          <a:p>
            <a:r>
              <a:rPr lang="en-US" sz="2400" b="0" dirty="0">
                <a:solidFill>
                  <a:srgbClr val="C00000"/>
                </a:solidFill>
                <a:effectLst/>
                <a:latin typeface="Consolas" panose="020B0609020204030204" pitchFamily="49" charset="0"/>
              </a:rPr>
              <a:t>        5. Print the number is positive</a:t>
            </a:r>
          </a:p>
          <a:p>
            <a:r>
              <a:rPr lang="en-US" sz="2400" b="0" dirty="0">
                <a:solidFill>
                  <a:srgbClr val="C00000"/>
                </a:solidFill>
                <a:effectLst/>
                <a:latin typeface="Consolas" panose="020B0609020204030204" pitchFamily="49" charset="0"/>
              </a:rPr>
              <a:t>        6. Else</a:t>
            </a:r>
          </a:p>
          <a:p>
            <a:r>
              <a:rPr lang="en-US" sz="2400" b="0" dirty="0">
                <a:solidFill>
                  <a:srgbClr val="C00000"/>
                </a:solidFill>
                <a:effectLst/>
                <a:latin typeface="Consolas" panose="020B0609020204030204" pitchFamily="49" charset="0"/>
              </a:rPr>
              <a:t>        7. Print the number is negative</a:t>
            </a:r>
          </a:p>
          <a:p>
            <a:r>
              <a:rPr lang="en-US" sz="2400" b="0" dirty="0">
                <a:solidFill>
                  <a:srgbClr val="C00000"/>
                </a:solidFill>
                <a:effectLst/>
                <a:latin typeface="Consolas" panose="020B0609020204030204" pitchFamily="49" charset="0"/>
              </a:rPr>
              <a:t>        8. End</a:t>
            </a:r>
          </a:p>
        </p:txBody>
      </p:sp>
      <p:sp>
        <p:nvSpPr>
          <p:cNvPr id="6" name="TextBox 5">
            <a:extLst>
              <a:ext uri="{FF2B5EF4-FFF2-40B4-BE49-F238E27FC236}">
                <a16:creationId xmlns:a16="http://schemas.microsoft.com/office/drawing/2014/main" id="{3D6C27D0-6F1C-16F9-C4D7-6356AC48B3E2}"/>
              </a:ext>
            </a:extLst>
          </p:cNvPr>
          <p:cNvSpPr txBox="1"/>
          <p:nvPr/>
        </p:nvSpPr>
        <p:spPr>
          <a:xfrm>
            <a:off x="623143" y="5664453"/>
            <a:ext cx="8175800" cy="461665"/>
          </a:xfrm>
          <a:prstGeom prst="rect">
            <a:avLst/>
          </a:prstGeom>
          <a:noFill/>
        </p:spPr>
        <p:txBody>
          <a:bodyPr wrap="square" rtlCol="0">
            <a:spAutoFit/>
          </a:bodyPr>
          <a:lstStyle/>
          <a:p>
            <a:r>
              <a:rPr lang="en-US" sz="2400" b="1" dirty="0"/>
              <a:t>NB : 0 is neither pos or neg. It is a neutral number</a:t>
            </a:r>
          </a:p>
        </p:txBody>
      </p:sp>
      <p:sp>
        <p:nvSpPr>
          <p:cNvPr id="8" name="TextBox 7">
            <a:extLst>
              <a:ext uri="{FF2B5EF4-FFF2-40B4-BE49-F238E27FC236}">
                <a16:creationId xmlns:a16="http://schemas.microsoft.com/office/drawing/2014/main" id="{08BE455A-38C6-E23A-088F-3318B0226691}"/>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5492127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14</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3122763" y="584775"/>
            <a:ext cx="4615132" cy="523220"/>
          </a:xfrm>
          <a:prstGeom prst="rect">
            <a:avLst/>
          </a:prstGeom>
          <a:noFill/>
        </p:spPr>
        <p:txBody>
          <a:bodyPr wrap="square" rtlCol="0">
            <a:spAutoFit/>
          </a:bodyPr>
          <a:lstStyle/>
          <a:p>
            <a:r>
              <a:rPr lang="en-US" sz="2800" b="1" dirty="0"/>
              <a:t>Maximum Number Among 3</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239507"/>
            <a:ext cx="11097883" cy="3170099"/>
          </a:xfrm>
          <a:prstGeom prst="rect">
            <a:avLst/>
          </a:prstGeom>
          <a:noFill/>
        </p:spPr>
        <p:txBody>
          <a:bodyPr wrap="square">
            <a:spAutoFit/>
          </a:bodyPr>
          <a:lstStyle/>
          <a:p>
            <a:r>
              <a:rPr lang="en-US" sz="2000" b="0" dirty="0">
                <a:solidFill>
                  <a:srgbClr val="C00000"/>
                </a:solidFill>
                <a:effectLst/>
                <a:latin typeface="Consolas" panose="020B0609020204030204" pitchFamily="49" charset="0"/>
              </a:rPr>
              <a:t>        1. Start</a:t>
            </a:r>
          </a:p>
          <a:p>
            <a:r>
              <a:rPr lang="en-US" sz="2000" b="0" dirty="0">
                <a:solidFill>
                  <a:srgbClr val="C00000"/>
                </a:solidFill>
                <a:effectLst/>
                <a:latin typeface="Consolas" panose="020B0609020204030204" pitchFamily="49" charset="0"/>
              </a:rPr>
              <a:t>        2. Take three numbers</a:t>
            </a:r>
          </a:p>
          <a:p>
            <a:r>
              <a:rPr lang="en-US" sz="2000" b="0" dirty="0">
                <a:solidFill>
                  <a:srgbClr val="C00000"/>
                </a:solidFill>
                <a:effectLst/>
                <a:latin typeface="Consolas" panose="020B0609020204030204" pitchFamily="49" charset="0"/>
              </a:rPr>
              <a:t>        3. Check the first number is greater than second and third number</a:t>
            </a:r>
          </a:p>
          <a:p>
            <a:r>
              <a:rPr lang="en-US" sz="2000" b="0" dirty="0">
                <a:solidFill>
                  <a:srgbClr val="C00000"/>
                </a:solidFill>
                <a:effectLst/>
                <a:latin typeface="Consolas" panose="020B0609020204030204" pitchFamily="49" charset="0"/>
              </a:rPr>
              <a:t>        4. If the first number is greater than second and third number</a:t>
            </a:r>
          </a:p>
          <a:p>
            <a:r>
              <a:rPr lang="en-US" sz="2000" b="0" dirty="0">
                <a:solidFill>
                  <a:srgbClr val="C00000"/>
                </a:solidFill>
                <a:effectLst/>
                <a:latin typeface="Consolas" panose="020B0609020204030204" pitchFamily="49" charset="0"/>
              </a:rPr>
              <a:t>        5. Print the first number is maximum</a:t>
            </a:r>
          </a:p>
          <a:p>
            <a:r>
              <a:rPr lang="en-US" sz="2000" b="0" dirty="0">
                <a:solidFill>
                  <a:srgbClr val="C00000"/>
                </a:solidFill>
                <a:effectLst/>
                <a:latin typeface="Consolas" panose="020B0609020204030204" pitchFamily="49" charset="0"/>
              </a:rPr>
              <a:t>        6. Else if the second number is greater than first and third number</a:t>
            </a:r>
          </a:p>
          <a:p>
            <a:r>
              <a:rPr lang="en-US" sz="2000" b="0" dirty="0">
                <a:solidFill>
                  <a:srgbClr val="C00000"/>
                </a:solidFill>
                <a:effectLst/>
                <a:latin typeface="Consolas" panose="020B0609020204030204" pitchFamily="49" charset="0"/>
              </a:rPr>
              <a:t>        7. Print the second number is maximum</a:t>
            </a:r>
          </a:p>
          <a:p>
            <a:r>
              <a:rPr lang="en-US" sz="2000" b="0" dirty="0">
                <a:solidFill>
                  <a:srgbClr val="C00000"/>
                </a:solidFill>
                <a:effectLst/>
                <a:latin typeface="Consolas" panose="020B0609020204030204" pitchFamily="49" charset="0"/>
              </a:rPr>
              <a:t>        8. Else</a:t>
            </a:r>
          </a:p>
          <a:p>
            <a:r>
              <a:rPr lang="en-US" sz="2000" b="0" dirty="0">
                <a:solidFill>
                  <a:srgbClr val="C00000"/>
                </a:solidFill>
                <a:effectLst/>
                <a:latin typeface="Consolas" panose="020B0609020204030204" pitchFamily="49" charset="0"/>
              </a:rPr>
              <a:t>        9. Print the third number is maximum</a:t>
            </a:r>
          </a:p>
          <a:p>
            <a:r>
              <a:rPr lang="en-US" sz="2000" b="0" dirty="0">
                <a:solidFill>
                  <a:srgbClr val="C00000"/>
                </a:solidFill>
                <a:effectLst/>
                <a:latin typeface="Consolas" panose="020B0609020204030204" pitchFamily="49" charset="0"/>
              </a:rPr>
              <a:t>        10. End</a:t>
            </a:r>
          </a:p>
        </p:txBody>
      </p:sp>
      <p:sp>
        <p:nvSpPr>
          <p:cNvPr id="6" name="TextBox 5">
            <a:extLst>
              <a:ext uri="{FF2B5EF4-FFF2-40B4-BE49-F238E27FC236}">
                <a16:creationId xmlns:a16="http://schemas.microsoft.com/office/drawing/2014/main" id="{3D6C27D0-6F1C-16F9-C4D7-6356AC48B3E2}"/>
              </a:ext>
            </a:extLst>
          </p:cNvPr>
          <p:cNvSpPr txBox="1"/>
          <p:nvPr/>
        </p:nvSpPr>
        <p:spPr>
          <a:xfrm>
            <a:off x="623143" y="5664453"/>
            <a:ext cx="8175800" cy="461665"/>
          </a:xfrm>
          <a:prstGeom prst="rect">
            <a:avLst/>
          </a:prstGeom>
          <a:noFill/>
        </p:spPr>
        <p:txBody>
          <a:bodyPr wrap="square" rtlCol="0">
            <a:spAutoFit/>
          </a:bodyPr>
          <a:lstStyle/>
          <a:p>
            <a:r>
              <a:rPr lang="en-US" sz="2400" b="1" dirty="0"/>
              <a:t>NB : 0 is neither pos or neg. It is a neutral number</a:t>
            </a:r>
          </a:p>
        </p:txBody>
      </p:sp>
      <p:sp>
        <p:nvSpPr>
          <p:cNvPr id="8" name="TextBox 7">
            <a:extLst>
              <a:ext uri="{FF2B5EF4-FFF2-40B4-BE49-F238E27FC236}">
                <a16:creationId xmlns:a16="http://schemas.microsoft.com/office/drawing/2014/main" id="{E9967CDA-869E-BA91-61C1-C497762A2D73}"/>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3227212107"/>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15</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609381" y="575687"/>
            <a:ext cx="2973237" cy="523220"/>
          </a:xfrm>
          <a:prstGeom prst="rect">
            <a:avLst/>
          </a:prstGeom>
          <a:noFill/>
        </p:spPr>
        <p:txBody>
          <a:bodyPr wrap="square" rtlCol="0">
            <a:spAutoFit/>
          </a:bodyPr>
          <a:lstStyle/>
          <a:p>
            <a:r>
              <a:rPr lang="en-US" sz="2800" b="1" dirty="0"/>
              <a:t>Leap Year Problem</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665699"/>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135990"/>
            <a:ext cx="11644222" cy="3877985"/>
          </a:xfrm>
          <a:prstGeom prst="rect">
            <a:avLst/>
          </a:prstGeom>
          <a:noFill/>
        </p:spPr>
        <p:txBody>
          <a:bodyPr wrap="square">
            <a:spAutoFit/>
          </a:bodyPr>
          <a:lstStyle/>
          <a:p>
            <a:r>
              <a:rPr lang="en-US" sz="1600" b="0" dirty="0">
                <a:solidFill>
                  <a:srgbClr val="C00000"/>
                </a:solidFill>
                <a:effectLst/>
                <a:latin typeface="Consolas" panose="020B0609020204030204" pitchFamily="49" charset="0"/>
              </a:rPr>
              <a:t>        1. Start</a:t>
            </a:r>
          </a:p>
          <a:p>
            <a:r>
              <a:rPr lang="en-US" sz="1600" b="0" dirty="0">
                <a:solidFill>
                  <a:srgbClr val="C00000"/>
                </a:solidFill>
                <a:effectLst/>
                <a:latin typeface="Consolas" panose="020B0609020204030204" pitchFamily="49" charset="0"/>
              </a:rPr>
              <a:t>        2. Take a year</a:t>
            </a:r>
          </a:p>
          <a:p>
            <a:r>
              <a:rPr lang="en-US" sz="1600" b="0" dirty="0">
                <a:solidFill>
                  <a:srgbClr val="C00000"/>
                </a:solidFill>
                <a:effectLst/>
                <a:latin typeface="Consolas" panose="020B0609020204030204" pitchFamily="49" charset="0"/>
              </a:rPr>
              <a:t>        3. Check the year is leap year or not</a:t>
            </a:r>
          </a:p>
          <a:p>
            <a:r>
              <a:rPr lang="en-US" sz="1600" b="0" dirty="0">
                <a:solidFill>
                  <a:srgbClr val="C00000"/>
                </a:solidFill>
                <a:effectLst/>
                <a:latin typeface="Consolas" panose="020B0609020204030204" pitchFamily="49" charset="0"/>
              </a:rPr>
              <a:t>            if the year is divisible by 400 then</a:t>
            </a:r>
          </a:p>
          <a:p>
            <a:r>
              <a:rPr lang="en-US" sz="1600" b="0" dirty="0">
                <a:solidFill>
                  <a:srgbClr val="C00000"/>
                </a:solidFill>
                <a:effectLst/>
                <a:latin typeface="Consolas" panose="020B0609020204030204" pitchFamily="49" charset="0"/>
              </a:rPr>
              <a:t>                leap year</a:t>
            </a:r>
          </a:p>
          <a:p>
            <a:r>
              <a:rPr lang="en-US" sz="1600" b="0" dirty="0">
                <a:solidFill>
                  <a:srgbClr val="C00000"/>
                </a:solidFill>
                <a:effectLst/>
                <a:latin typeface="Consolas" panose="020B0609020204030204" pitchFamily="49" charset="0"/>
              </a:rPr>
              <a:t>            else if the year is divisible by 4 and not divisible by 100 then</a:t>
            </a:r>
          </a:p>
          <a:p>
            <a:r>
              <a:rPr lang="en-US" sz="1600" b="0" dirty="0">
                <a:solidFill>
                  <a:srgbClr val="C00000"/>
                </a:solidFill>
                <a:effectLst/>
                <a:latin typeface="Consolas" panose="020B0609020204030204" pitchFamily="49" charset="0"/>
              </a:rPr>
              <a:t>                leap year</a:t>
            </a:r>
          </a:p>
          <a:p>
            <a:r>
              <a:rPr lang="en-US" sz="1600" b="0" dirty="0">
                <a:solidFill>
                  <a:srgbClr val="C00000"/>
                </a:solidFill>
                <a:effectLst/>
                <a:latin typeface="Consolas" panose="020B0609020204030204" pitchFamily="49" charset="0"/>
              </a:rPr>
              <a:t>            else</a:t>
            </a:r>
          </a:p>
          <a:p>
            <a:r>
              <a:rPr lang="en-US" sz="1600" b="0" dirty="0">
                <a:solidFill>
                  <a:srgbClr val="C00000"/>
                </a:solidFill>
                <a:effectLst/>
                <a:latin typeface="Consolas" panose="020B0609020204030204" pitchFamily="49" charset="0"/>
              </a:rPr>
              <a:t>                not leap year</a:t>
            </a:r>
          </a:p>
          <a:p>
            <a:br>
              <a:rPr lang="en-US" sz="1600" b="0" dirty="0">
                <a:solidFill>
                  <a:srgbClr val="C00000"/>
                </a:solidFill>
                <a:effectLst/>
                <a:latin typeface="Consolas" panose="020B0609020204030204" pitchFamily="49" charset="0"/>
              </a:rPr>
            </a:br>
            <a:r>
              <a:rPr lang="en-US" sz="1600" b="0" dirty="0">
                <a:solidFill>
                  <a:srgbClr val="C00000"/>
                </a:solidFill>
                <a:effectLst/>
                <a:latin typeface="Consolas" panose="020B0609020204030204" pitchFamily="49" charset="0"/>
              </a:rPr>
              <a:t>        4. If the year is leap year</a:t>
            </a:r>
          </a:p>
          <a:p>
            <a:r>
              <a:rPr lang="en-US" sz="1600" b="0" dirty="0">
                <a:solidFill>
                  <a:srgbClr val="C00000"/>
                </a:solidFill>
                <a:effectLst/>
                <a:latin typeface="Consolas" panose="020B0609020204030204" pitchFamily="49" charset="0"/>
              </a:rPr>
              <a:t>        5. Print the year is leap year</a:t>
            </a:r>
          </a:p>
          <a:p>
            <a:r>
              <a:rPr lang="en-US" sz="1600" b="0" dirty="0">
                <a:solidFill>
                  <a:srgbClr val="C00000"/>
                </a:solidFill>
                <a:effectLst/>
                <a:latin typeface="Consolas" panose="020B0609020204030204" pitchFamily="49" charset="0"/>
              </a:rPr>
              <a:t>        6. Else</a:t>
            </a:r>
          </a:p>
          <a:p>
            <a:r>
              <a:rPr lang="en-US" sz="1600" b="0" dirty="0">
                <a:solidFill>
                  <a:srgbClr val="C00000"/>
                </a:solidFill>
                <a:effectLst/>
                <a:latin typeface="Consolas" panose="020B0609020204030204" pitchFamily="49" charset="0"/>
              </a:rPr>
              <a:t>        7. Print the year is not a leap year</a:t>
            </a:r>
          </a:p>
          <a:p>
            <a:r>
              <a:rPr lang="en-US" sz="1600" b="0" dirty="0">
                <a:solidFill>
                  <a:srgbClr val="C00000"/>
                </a:solidFill>
                <a:effectLst/>
                <a:latin typeface="Consolas" panose="020B0609020204030204" pitchFamily="49" charset="0"/>
              </a:rPr>
              <a:t>        8. End</a:t>
            </a:r>
          </a:p>
        </p:txBody>
      </p:sp>
      <p:sp>
        <p:nvSpPr>
          <p:cNvPr id="8" name="TextBox 7">
            <a:extLst>
              <a:ext uri="{FF2B5EF4-FFF2-40B4-BE49-F238E27FC236}">
                <a16:creationId xmlns:a16="http://schemas.microsoft.com/office/drawing/2014/main" id="{0B5A2A50-1EDF-C8E9-0A28-A94FFEDA99F7}"/>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344849606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16</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609381" y="575687"/>
            <a:ext cx="3171645" cy="523220"/>
          </a:xfrm>
          <a:prstGeom prst="rect">
            <a:avLst/>
          </a:prstGeom>
          <a:noFill/>
        </p:spPr>
        <p:txBody>
          <a:bodyPr wrap="square" rtlCol="0">
            <a:spAutoFit/>
          </a:bodyPr>
          <a:lstStyle/>
          <a:p>
            <a:r>
              <a:rPr lang="en-US" sz="2800" b="1" dirty="0"/>
              <a:t>Home Assignment-1</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122955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Mr. Rakib is a Professor in “B” university. Once a student asked him for how many years, he is in this teaching profession? Professor looked at that student and ask him that I conducted my 1</a:t>
            </a:r>
            <a:r>
              <a:rPr lang="en-US" baseline="30000" dirty="0"/>
              <a:t>st</a:t>
            </a:r>
            <a:r>
              <a:rPr lang="en-US" dirty="0"/>
              <a:t> class on the first day of this century.  The student was quite amazed that his professor had so many years of teaching experience. After that conversation the student was going for his class. Then </a:t>
            </a:r>
            <a:r>
              <a:rPr lang="en-US" dirty="0" err="1"/>
              <a:t>Mr.Rakib</a:t>
            </a:r>
            <a:r>
              <a:rPr lang="en-US" dirty="0"/>
              <a:t> asked the student if he could tell him that if that year was Leap year or not. So, write a program to help that student to identify that year. (leap year or not)</a:t>
            </a:r>
          </a:p>
          <a:p>
            <a:r>
              <a:rPr lang="en-US" dirty="0"/>
              <a:t>      </a:t>
            </a:r>
            <a:r>
              <a:rPr lang="en-US" b="1" dirty="0"/>
              <a:t>hint: </a:t>
            </a:r>
            <a:r>
              <a:rPr lang="en-US" dirty="0"/>
              <a:t>Write the leap year code and try using that year as input</a:t>
            </a:r>
          </a:p>
          <a:p>
            <a:endParaRPr lang="en-US" b="1" dirty="0"/>
          </a:p>
          <a:p>
            <a:pPr marL="285750" indent="-285750">
              <a:buFont typeface="Arial" panose="020B0604020202020204" pitchFamily="34" charset="0"/>
              <a:buChar char="•"/>
            </a:pPr>
            <a:r>
              <a:rPr lang="en-US" dirty="0"/>
              <a:t> Abu Bakar along with his 2 friend </a:t>
            </a:r>
            <a:r>
              <a:rPr lang="en-US" dirty="0" err="1"/>
              <a:t>Sabbir</a:t>
            </a:r>
            <a:r>
              <a:rPr lang="en-US" dirty="0"/>
              <a:t> and Shabab went to Cheez to have a pizza. So, after having their meal they wanted to split the bill in 3 portion. Now that pizza cost around 1890 </a:t>
            </a:r>
            <a:r>
              <a:rPr lang="en-US" dirty="0" err="1"/>
              <a:t>tk</a:t>
            </a:r>
            <a:r>
              <a:rPr lang="en-US" dirty="0"/>
              <a:t> including VAT. Now Write a program to find the equal 3 portion of that bill so those 3 can provide same amount of money.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Sabbir</a:t>
            </a:r>
            <a:r>
              <a:rPr lang="en-US" dirty="0"/>
              <a:t> asked his father to buy him a PS5. So, his father proposed a condition that if he could bring 90% marks in Math and Science then he would buy him a ps5. Now write a program to identify whether </a:t>
            </a:r>
            <a:r>
              <a:rPr lang="en-US" dirty="0" err="1"/>
              <a:t>Sabbir’s</a:t>
            </a:r>
            <a:r>
              <a:rPr lang="en-US" dirty="0"/>
              <a:t> father will buy him a Ps5 or not. </a:t>
            </a:r>
          </a:p>
          <a:p>
            <a:r>
              <a:rPr lang="en-US" b="1" dirty="0"/>
              <a:t>      hint: </a:t>
            </a:r>
            <a:r>
              <a:rPr lang="en-US" dirty="0"/>
              <a:t>Write the program with if else and take the marks of those subjects as input from user</a:t>
            </a:r>
          </a:p>
        </p:txBody>
      </p:sp>
      <p:sp>
        <p:nvSpPr>
          <p:cNvPr id="6" name="TextBox 5">
            <a:extLst>
              <a:ext uri="{FF2B5EF4-FFF2-40B4-BE49-F238E27FC236}">
                <a16:creationId xmlns:a16="http://schemas.microsoft.com/office/drawing/2014/main" id="{A9A96A0E-F8CC-00F1-4AF8-C70E382FDF2C}"/>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109546275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69EE977-1DCB-E16D-89D1-106C871F3D79}"/>
              </a:ext>
            </a:extLst>
          </p:cNvPr>
          <p:cNvSpPr/>
          <p:nvPr/>
        </p:nvSpPr>
        <p:spPr>
          <a:xfrm>
            <a:off x="0" y="773502"/>
            <a:ext cx="6096000"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7" name="Rectangle 34">
            <a:extLst>
              <a:ext uri="{FF2B5EF4-FFF2-40B4-BE49-F238E27FC236}">
                <a16:creationId xmlns:a16="http://schemas.microsoft.com/office/drawing/2014/main" id="{2364774B-955E-65D6-FEB9-5EB7F2ED6FAE}"/>
              </a:ext>
            </a:extLst>
          </p:cNvPr>
          <p:cNvSpPr/>
          <p:nvPr/>
        </p:nvSpPr>
        <p:spPr>
          <a:xfrm>
            <a:off x="0" y="1175371"/>
            <a:ext cx="4580626"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F0D3C0CD-8BAB-B156-9F69-C864DCF2B1C6}"/>
              </a:ext>
            </a:extLst>
          </p:cNvPr>
          <p:cNvSpPr/>
          <p:nvPr/>
        </p:nvSpPr>
        <p:spPr>
          <a:xfrm>
            <a:off x="0" y="1731034"/>
            <a:ext cx="12192000" cy="341893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9" name="Rectangle 34">
            <a:extLst>
              <a:ext uri="{FF2B5EF4-FFF2-40B4-BE49-F238E27FC236}">
                <a16:creationId xmlns:a16="http://schemas.microsoft.com/office/drawing/2014/main" id="{12F68CAD-C328-A034-CCEB-88FA90C91688}"/>
              </a:ext>
            </a:extLst>
          </p:cNvPr>
          <p:cNvSpPr/>
          <p:nvPr/>
        </p:nvSpPr>
        <p:spPr>
          <a:xfrm flipH="1">
            <a:off x="7611374" y="5469844"/>
            <a:ext cx="4580626"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40" name="Rectangle 34">
            <a:extLst>
              <a:ext uri="{FF2B5EF4-FFF2-40B4-BE49-F238E27FC236}">
                <a16:creationId xmlns:a16="http://schemas.microsoft.com/office/drawing/2014/main" id="{AF926ED3-6B95-9173-3D73-342C19D65302}"/>
              </a:ext>
            </a:extLst>
          </p:cNvPr>
          <p:cNvSpPr/>
          <p:nvPr/>
        </p:nvSpPr>
        <p:spPr>
          <a:xfrm flipH="1">
            <a:off x="6096000" y="5871713"/>
            <a:ext cx="6096000"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2E9F9BB6-0C90-9C5B-6EA7-D7B620C7C719}"/>
              </a:ext>
            </a:extLst>
          </p:cNvPr>
          <p:cNvSpPr txBox="1"/>
          <p:nvPr/>
        </p:nvSpPr>
        <p:spPr>
          <a:xfrm>
            <a:off x="2152291" y="2469334"/>
            <a:ext cx="8801818" cy="1446550"/>
          </a:xfrm>
          <a:prstGeom prst="rect">
            <a:avLst/>
          </a:prstGeom>
          <a:noFill/>
        </p:spPr>
        <p:txBody>
          <a:bodyPr wrap="square" rtlCol="0">
            <a:spAutoFit/>
          </a:bodyPr>
          <a:lstStyle/>
          <a:p>
            <a:pPr algn="just"/>
            <a:r>
              <a:rPr lang="en-US" sz="4400" b="1" i="1" dirty="0">
                <a:solidFill>
                  <a:schemeClr val="bg1"/>
                </a:solidFill>
                <a:effectLst>
                  <a:outerShdw blurRad="38100" dist="38100" dir="2700000" algn="tl">
                    <a:srgbClr val="000000">
                      <a:alpha val="43137"/>
                    </a:srgbClr>
                  </a:outerShdw>
                </a:effectLst>
              </a:rPr>
              <a:t>Thank You</a:t>
            </a:r>
          </a:p>
          <a:p>
            <a:pPr algn="just"/>
            <a:r>
              <a:rPr lang="en-US" sz="4400" b="1" i="1" dirty="0">
                <a:solidFill>
                  <a:schemeClr val="bg1"/>
                </a:solidFill>
                <a:effectLst>
                  <a:outerShdw blurRad="38100" dist="38100" dir="2700000" algn="tl">
                    <a:srgbClr val="000000">
                      <a:alpha val="43137"/>
                    </a:srgbClr>
                  </a:outerShdw>
                </a:effectLst>
              </a:rPr>
              <a:t>	</a:t>
            </a:r>
            <a:r>
              <a:rPr lang="en-US" sz="4400" b="1" i="1">
                <a:solidFill>
                  <a:schemeClr val="bg1"/>
                </a:solidFill>
                <a:effectLst>
                  <a:outerShdw blurRad="38100" dist="38100" dir="2700000" algn="tl">
                    <a:srgbClr val="000000">
                      <a:alpha val="43137"/>
                    </a:srgbClr>
                  </a:outerShdw>
                </a:effectLst>
              </a:rPr>
              <a:t>Feel free </a:t>
            </a:r>
            <a:r>
              <a:rPr lang="en-US" sz="4400" b="1" i="1" dirty="0">
                <a:solidFill>
                  <a:schemeClr val="bg1"/>
                </a:solidFill>
                <a:effectLst>
                  <a:outerShdw blurRad="38100" dist="38100" dir="2700000" algn="tl">
                    <a:srgbClr val="000000">
                      <a:alpha val="43137"/>
                    </a:srgbClr>
                  </a:outerShdw>
                </a:effectLst>
              </a:rPr>
              <a:t>to ask any questions</a:t>
            </a:r>
          </a:p>
        </p:txBody>
      </p:sp>
      <p:sp>
        <p:nvSpPr>
          <p:cNvPr id="2" name="TextBox 1">
            <a:extLst>
              <a:ext uri="{FF2B5EF4-FFF2-40B4-BE49-F238E27FC236}">
                <a16:creationId xmlns:a16="http://schemas.microsoft.com/office/drawing/2014/main" id="{11F45DFE-F0E7-3B93-4A17-6FD0D632B040}"/>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393484782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376577"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Introduction</a:t>
            </a:r>
          </a:p>
        </p:txBody>
      </p:sp>
      <p:sp>
        <p:nvSpPr>
          <p:cNvPr id="5" name="TextBox 4">
            <a:extLst>
              <a:ext uri="{FF2B5EF4-FFF2-40B4-BE49-F238E27FC236}">
                <a16:creationId xmlns:a16="http://schemas.microsoft.com/office/drawing/2014/main" id="{15177995-BBFA-0C0E-EDEE-8B19DACF5F0A}"/>
              </a:ext>
            </a:extLst>
          </p:cNvPr>
          <p:cNvSpPr txBox="1"/>
          <p:nvPr/>
        </p:nvSpPr>
        <p:spPr>
          <a:xfrm>
            <a:off x="896428" y="2113471"/>
            <a:ext cx="10084997"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Syed Eftasum Alam</a:t>
            </a:r>
          </a:p>
          <a:p>
            <a:pPr marL="285750" indent="-285750">
              <a:buFont typeface="Arial" panose="020B0604020202020204" pitchFamily="34" charset="0"/>
              <a:buChar char="•"/>
            </a:pPr>
            <a:endParaRPr lang="en-US" sz="2400" i="1" dirty="0"/>
          </a:p>
          <a:p>
            <a:pPr marL="285750" indent="-285750">
              <a:buFont typeface="Arial" panose="020B0604020202020204" pitchFamily="34" charset="0"/>
              <a:buChar char="•"/>
            </a:pPr>
            <a:r>
              <a:rPr lang="en-US" sz="2400" b="1" i="1" dirty="0"/>
              <a:t>011201133</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Email : </a:t>
            </a:r>
            <a:r>
              <a:rPr lang="en-US" sz="2400" i="1" dirty="0">
                <a:hlinkClick r:id="rId2"/>
              </a:rPr>
              <a:t>salam201133@bscse.uiu.ac.bd</a:t>
            </a:r>
            <a:endParaRPr lang="en-US" sz="2400" i="1"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Field of interest : </a:t>
            </a:r>
            <a:r>
              <a:rPr lang="en-US" sz="2400" i="1" dirty="0"/>
              <a:t>Machine Learning, Deep Learning, Digital image Processing</a:t>
            </a:r>
          </a:p>
        </p:txBody>
      </p:sp>
      <p:sp>
        <p:nvSpPr>
          <p:cNvPr id="6" name="TextBox 5">
            <a:extLst>
              <a:ext uri="{FF2B5EF4-FFF2-40B4-BE49-F238E27FC236}">
                <a16:creationId xmlns:a16="http://schemas.microsoft.com/office/drawing/2014/main" id="{EC8A26E5-F04E-FC4A-0DF5-6EF7E023FB09}"/>
              </a:ext>
            </a:extLst>
          </p:cNvPr>
          <p:cNvSpPr txBox="1"/>
          <p:nvPr/>
        </p:nvSpPr>
        <p:spPr>
          <a:xfrm>
            <a:off x="5634486" y="5308166"/>
            <a:ext cx="1076865" cy="461665"/>
          </a:xfrm>
          <a:prstGeom prst="rect">
            <a:avLst/>
          </a:prstGeom>
          <a:noFill/>
        </p:spPr>
        <p:txBody>
          <a:bodyPr wrap="square" rtlCol="0">
            <a:spAutoFit/>
          </a:bodyPr>
          <a:lstStyle/>
          <a:p>
            <a:pPr algn="just"/>
            <a:r>
              <a:rPr lang="en-US" sz="2400" dirty="0" err="1">
                <a:hlinkClick r:id="rId3"/>
              </a:rPr>
              <a:t>Github</a:t>
            </a:r>
            <a:endParaRPr lang="en-US" dirty="0"/>
          </a:p>
        </p:txBody>
      </p:sp>
      <p:sp>
        <p:nvSpPr>
          <p:cNvPr id="7" name="TextBox 6">
            <a:extLst>
              <a:ext uri="{FF2B5EF4-FFF2-40B4-BE49-F238E27FC236}">
                <a16:creationId xmlns:a16="http://schemas.microsoft.com/office/drawing/2014/main" id="{48341426-D5E7-9DD1-5747-5AEAFB767029}"/>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196524486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2</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Course Outline</a:t>
            </a:r>
          </a:p>
        </p:txBody>
      </p:sp>
      <p:sp>
        <p:nvSpPr>
          <p:cNvPr id="6" name="TextBox 5">
            <a:extLst>
              <a:ext uri="{FF2B5EF4-FFF2-40B4-BE49-F238E27FC236}">
                <a16:creationId xmlns:a16="http://schemas.microsoft.com/office/drawing/2014/main" id="{87AE2D7A-3FBD-CA8C-B746-B89347E77AC3}"/>
              </a:ext>
            </a:extLst>
          </p:cNvPr>
          <p:cNvSpPr txBox="1"/>
          <p:nvPr/>
        </p:nvSpPr>
        <p:spPr>
          <a:xfrm>
            <a:off x="496019" y="1416910"/>
            <a:ext cx="1119996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Conditional Operation ( If-else)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Loop ( for, While)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Function</a:t>
            </a:r>
          </a:p>
          <a:p>
            <a:r>
              <a:rPr lang="en-US" dirty="0"/>
              <a:t> </a:t>
            </a:r>
          </a:p>
        </p:txBody>
      </p:sp>
      <p:sp>
        <p:nvSpPr>
          <p:cNvPr id="7" name="TextBox 6">
            <a:extLst>
              <a:ext uri="{FF2B5EF4-FFF2-40B4-BE49-F238E27FC236}">
                <a16:creationId xmlns:a16="http://schemas.microsoft.com/office/drawing/2014/main" id="{A3E7B969-0DD2-8C5E-565D-6656E8B9289F}"/>
              </a:ext>
            </a:extLst>
          </p:cNvPr>
          <p:cNvSpPr txBox="1"/>
          <p:nvPr/>
        </p:nvSpPr>
        <p:spPr>
          <a:xfrm>
            <a:off x="439947" y="763124"/>
            <a:ext cx="2764765" cy="584775"/>
          </a:xfrm>
          <a:prstGeom prst="rect">
            <a:avLst/>
          </a:prstGeom>
          <a:noFill/>
        </p:spPr>
        <p:txBody>
          <a:bodyPr wrap="square" rtlCol="0">
            <a:spAutoFit/>
          </a:bodyPr>
          <a:lstStyle/>
          <a:p>
            <a:r>
              <a:rPr lang="en-US" sz="3200" b="1" i="1" u="sng" dirty="0">
                <a:effectLst>
                  <a:outerShdw blurRad="38100" dist="38100" dir="2700000" algn="tl">
                    <a:srgbClr val="000000">
                      <a:alpha val="43137"/>
                    </a:srgbClr>
                  </a:outerShdw>
                </a:effectLst>
              </a:rPr>
              <a:t>Topics:</a:t>
            </a:r>
          </a:p>
        </p:txBody>
      </p:sp>
      <p:sp>
        <p:nvSpPr>
          <p:cNvPr id="8" name="TextBox 7">
            <a:extLst>
              <a:ext uri="{FF2B5EF4-FFF2-40B4-BE49-F238E27FC236}">
                <a16:creationId xmlns:a16="http://schemas.microsoft.com/office/drawing/2014/main" id="{BA0EE014-17A4-A29A-0C7D-2E81C15F12F0}"/>
              </a:ext>
            </a:extLst>
          </p:cNvPr>
          <p:cNvSpPr txBox="1"/>
          <p:nvPr/>
        </p:nvSpPr>
        <p:spPr>
          <a:xfrm>
            <a:off x="476609" y="3747149"/>
            <a:ext cx="1119996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Every Class 3 problems will be given as home assignments. Those need to submitted in a hard copy in next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Students need to generate 3 problems and solve those and submit those with previous 3 problems.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every day there will be 6 problems as home assignment which will be submitted in next class.</a:t>
            </a:r>
          </a:p>
        </p:txBody>
      </p:sp>
      <p:sp>
        <p:nvSpPr>
          <p:cNvPr id="9" name="TextBox 8">
            <a:extLst>
              <a:ext uri="{FF2B5EF4-FFF2-40B4-BE49-F238E27FC236}">
                <a16:creationId xmlns:a16="http://schemas.microsoft.com/office/drawing/2014/main" id="{C275204D-B31C-6F91-5E99-21C309B9C354}"/>
              </a:ext>
            </a:extLst>
          </p:cNvPr>
          <p:cNvSpPr txBox="1"/>
          <p:nvPr/>
        </p:nvSpPr>
        <p:spPr>
          <a:xfrm>
            <a:off x="420537" y="3093363"/>
            <a:ext cx="2764765" cy="584775"/>
          </a:xfrm>
          <a:prstGeom prst="rect">
            <a:avLst/>
          </a:prstGeom>
          <a:noFill/>
        </p:spPr>
        <p:txBody>
          <a:bodyPr wrap="square" rtlCol="0">
            <a:spAutoFit/>
          </a:bodyPr>
          <a:lstStyle/>
          <a:p>
            <a:r>
              <a:rPr lang="en-US" sz="3200" b="1" i="1" u="sng" dirty="0">
                <a:effectLst>
                  <a:outerShdw blurRad="38100" dist="38100" dir="2700000" algn="tl">
                    <a:srgbClr val="000000">
                      <a:alpha val="43137"/>
                    </a:srgbClr>
                  </a:outerShdw>
                </a:effectLst>
              </a:rPr>
              <a:t>Task:</a:t>
            </a:r>
          </a:p>
        </p:txBody>
      </p:sp>
      <p:sp>
        <p:nvSpPr>
          <p:cNvPr id="11" name="TextBox 10">
            <a:extLst>
              <a:ext uri="{FF2B5EF4-FFF2-40B4-BE49-F238E27FC236}">
                <a16:creationId xmlns:a16="http://schemas.microsoft.com/office/drawing/2014/main" id="{299C45FE-CBCB-68BA-31AC-2207B6942BDE}"/>
              </a:ext>
            </a:extLst>
          </p:cNvPr>
          <p:cNvSpPr txBox="1"/>
          <p:nvPr/>
        </p:nvSpPr>
        <p:spPr>
          <a:xfrm>
            <a:off x="420536" y="5560557"/>
            <a:ext cx="11331517" cy="646331"/>
          </a:xfrm>
          <a:prstGeom prst="rect">
            <a:avLst/>
          </a:prstGeom>
          <a:noFill/>
        </p:spPr>
        <p:txBody>
          <a:bodyPr wrap="square" rtlCol="0">
            <a:spAutoFit/>
          </a:bodyPr>
          <a:lstStyle/>
          <a:p>
            <a:r>
              <a:rPr lang="en-US" b="1" i="1" dirty="0">
                <a:effectLst>
                  <a:outerShdw blurRad="38100" dist="38100" dir="2700000" algn="tl">
                    <a:srgbClr val="000000">
                      <a:alpha val="43137"/>
                    </a:srgbClr>
                  </a:outerShdw>
                </a:effectLst>
              </a:rPr>
              <a:t>NB: This whole special session will bear 10 marks for those who got “F” grade in SPL. When you guys will take retake for improvement then there you will be evaluated in 90% and this 10% will be added their in your final grade.  </a:t>
            </a:r>
          </a:p>
        </p:txBody>
      </p:sp>
      <p:sp>
        <p:nvSpPr>
          <p:cNvPr id="12" name="TextBox 11">
            <a:extLst>
              <a:ext uri="{FF2B5EF4-FFF2-40B4-BE49-F238E27FC236}">
                <a16:creationId xmlns:a16="http://schemas.microsoft.com/office/drawing/2014/main" id="{36D6988F-4E75-73A4-7FED-B96452F72909}"/>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416275862"/>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3</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SPL</a:t>
            </a:r>
          </a:p>
        </p:txBody>
      </p:sp>
      <p:sp>
        <p:nvSpPr>
          <p:cNvPr id="6" name="TextBox 5">
            <a:extLst>
              <a:ext uri="{FF2B5EF4-FFF2-40B4-BE49-F238E27FC236}">
                <a16:creationId xmlns:a16="http://schemas.microsoft.com/office/drawing/2014/main" id="{87AE2D7A-3FBD-CA8C-B746-B89347E77AC3}"/>
              </a:ext>
            </a:extLst>
          </p:cNvPr>
          <p:cNvSpPr txBox="1"/>
          <p:nvPr/>
        </p:nvSpPr>
        <p:spPr>
          <a:xfrm>
            <a:off x="172528" y="3354712"/>
            <a:ext cx="11861321" cy="830997"/>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Structured Programming</a:t>
            </a:r>
            <a:r>
              <a:rPr lang="en-US" sz="2400" dirty="0"/>
              <a:t> is mainly maintaining the rule of creating a program with logical structure.   </a:t>
            </a:r>
          </a:p>
        </p:txBody>
      </p:sp>
      <p:sp>
        <p:nvSpPr>
          <p:cNvPr id="7" name="TextBox 6">
            <a:extLst>
              <a:ext uri="{FF2B5EF4-FFF2-40B4-BE49-F238E27FC236}">
                <a16:creationId xmlns:a16="http://schemas.microsoft.com/office/drawing/2014/main" id="{A3E7B969-0DD2-8C5E-565D-6656E8B9289F}"/>
              </a:ext>
            </a:extLst>
          </p:cNvPr>
          <p:cNvSpPr txBox="1"/>
          <p:nvPr/>
        </p:nvSpPr>
        <p:spPr>
          <a:xfrm>
            <a:off x="2786333" y="2249168"/>
            <a:ext cx="7024776" cy="584775"/>
          </a:xfrm>
          <a:prstGeom prst="rect">
            <a:avLst/>
          </a:prstGeom>
          <a:noFill/>
        </p:spPr>
        <p:txBody>
          <a:bodyPr wrap="square" rtlCol="0">
            <a:spAutoFit/>
          </a:bodyPr>
          <a:lstStyle/>
          <a:p>
            <a:r>
              <a:rPr lang="en-US" sz="3200" b="1" i="1" u="sng" dirty="0">
                <a:effectLst>
                  <a:outerShdw blurRad="38100" dist="38100" dir="2700000" algn="tl">
                    <a:srgbClr val="000000">
                      <a:alpha val="43137"/>
                    </a:srgbClr>
                  </a:outerShdw>
                </a:effectLst>
              </a:rPr>
              <a:t>So, What is Structured Programming ?</a:t>
            </a:r>
          </a:p>
        </p:txBody>
      </p:sp>
      <p:sp>
        <p:nvSpPr>
          <p:cNvPr id="5" name="TextBox 4">
            <a:extLst>
              <a:ext uri="{FF2B5EF4-FFF2-40B4-BE49-F238E27FC236}">
                <a16:creationId xmlns:a16="http://schemas.microsoft.com/office/drawing/2014/main" id="{8DF2204B-B60E-14DD-5B18-616FB4F2FC20}"/>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418352256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4</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Basic </a:t>
            </a:r>
          </a:p>
        </p:txBody>
      </p:sp>
      <p:sp>
        <p:nvSpPr>
          <p:cNvPr id="5" name="TextBox 4">
            <a:extLst>
              <a:ext uri="{FF2B5EF4-FFF2-40B4-BE49-F238E27FC236}">
                <a16:creationId xmlns:a16="http://schemas.microsoft.com/office/drawing/2014/main" id="{CD0F386D-9BCA-EFFC-558E-3794CCFD898A}"/>
              </a:ext>
            </a:extLst>
          </p:cNvPr>
          <p:cNvSpPr txBox="1"/>
          <p:nvPr/>
        </p:nvSpPr>
        <p:spPr>
          <a:xfrm>
            <a:off x="629729" y="778831"/>
            <a:ext cx="8790317"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Variable : </a:t>
            </a:r>
            <a:r>
              <a:rPr lang="en-US" sz="2400" i="1" dirty="0"/>
              <a:t>An instance that can store value</a:t>
            </a:r>
            <a:endParaRPr lang="en-US" sz="2400" b="1" i="1" dirty="0"/>
          </a:p>
          <a:p>
            <a:pPr marL="285750" indent="-285750">
              <a:buFont typeface="Arial" panose="020B0604020202020204" pitchFamily="34" charset="0"/>
              <a:buChar char="•"/>
            </a:pPr>
            <a:endParaRPr lang="en-US" sz="2400" b="1" i="1" dirty="0"/>
          </a:p>
          <a:p>
            <a:pPr marL="285750" indent="-285750">
              <a:buFont typeface="Arial" panose="020B0604020202020204" pitchFamily="34" charset="0"/>
              <a:buChar char="•"/>
            </a:pPr>
            <a:r>
              <a:rPr lang="en-US" sz="2400" b="1" i="1" dirty="0"/>
              <a:t>Datatype: </a:t>
            </a:r>
            <a:r>
              <a:rPr lang="en-US" sz="2400" i="1" dirty="0"/>
              <a:t>Int, float, char, double</a:t>
            </a:r>
          </a:p>
          <a:p>
            <a:pPr marL="285750" indent="-285750">
              <a:buFont typeface="Arial" panose="020B0604020202020204" pitchFamily="34" charset="0"/>
              <a:buChar char="•"/>
            </a:pPr>
            <a:endParaRPr lang="en-US" sz="2400" i="1" dirty="0"/>
          </a:p>
          <a:p>
            <a:pPr marL="285750" indent="-285750">
              <a:buFont typeface="Arial" panose="020B0604020202020204" pitchFamily="34" charset="0"/>
              <a:buChar char="•"/>
            </a:pPr>
            <a:r>
              <a:rPr lang="en-US" sz="2400" b="1" i="1" dirty="0"/>
              <a:t>Print Statement : </a:t>
            </a:r>
            <a:r>
              <a:rPr lang="en-US" sz="2400" i="1" dirty="0" err="1"/>
              <a:t>printf</a:t>
            </a:r>
            <a:r>
              <a:rPr lang="en-US" sz="2400" i="1" dirty="0"/>
              <a:t>(“%d / %f / %c / %</a:t>
            </a:r>
            <a:r>
              <a:rPr lang="en-US" sz="2400" i="1" dirty="0" err="1"/>
              <a:t>lf</a:t>
            </a:r>
            <a:r>
              <a:rPr lang="en-US" sz="2400" i="1" dirty="0"/>
              <a:t>”, variable name);</a:t>
            </a:r>
          </a:p>
          <a:p>
            <a:pPr marL="285750" indent="-285750">
              <a:buFont typeface="Arial" panose="020B0604020202020204" pitchFamily="34" charset="0"/>
              <a:buChar char="•"/>
            </a:pPr>
            <a:endParaRPr lang="en-US" sz="2400" b="1" i="1" dirty="0"/>
          </a:p>
          <a:p>
            <a:pPr marL="285750" indent="-285750">
              <a:buFont typeface="Arial" panose="020B0604020202020204" pitchFamily="34" charset="0"/>
              <a:buChar char="•"/>
            </a:pPr>
            <a:r>
              <a:rPr lang="en-US" sz="2400" b="1" i="1" dirty="0"/>
              <a:t>Input Statement : </a:t>
            </a:r>
            <a:r>
              <a:rPr lang="en-US" sz="2400" i="1" dirty="0" err="1"/>
              <a:t>scanf</a:t>
            </a:r>
            <a:r>
              <a:rPr lang="en-US" sz="2400" i="1" dirty="0"/>
              <a:t>(“%d / %f / %c / %</a:t>
            </a:r>
            <a:r>
              <a:rPr lang="en-US" sz="2400" i="1" dirty="0" err="1"/>
              <a:t>lf</a:t>
            </a:r>
            <a:r>
              <a:rPr lang="en-US" sz="2400" i="1" dirty="0"/>
              <a:t>”, &amp;variable name);</a:t>
            </a:r>
          </a:p>
          <a:p>
            <a:pPr marL="285750" indent="-285750">
              <a:buFont typeface="Arial" panose="020B0604020202020204" pitchFamily="34" charset="0"/>
              <a:buChar char="•"/>
            </a:pPr>
            <a:endParaRPr lang="en-US" sz="2400" b="1" dirty="0"/>
          </a:p>
        </p:txBody>
      </p:sp>
      <p:sp>
        <p:nvSpPr>
          <p:cNvPr id="9" name="TextBox 8">
            <a:extLst>
              <a:ext uri="{FF2B5EF4-FFF2-40B4-BE49-F238E27FC236}">
                <a16:creationId xmlns:a16="http://schemas.microsoft.com/office/drawing/2014/main" id="{CE5A51C9-1BA7-79C6-4A9C-B28B2E3B41A1}"/>
              </a:ext>
            </a:extLst>
          </p:cNvPr>
          <p:cNvSpPr txBox="1"/>
          <p:nvPr/>
        </p:nvSpPr>
        <p:spPr>
          <a:xfrm>
            <a:off x="629728" y="3699624"/>
            <a:ext cx="8790317"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Arithmetic Operators : “</a:t>
            </a:r>
            <a:r>
              <a:rPr lang="en-US" sz="2400" i="1" dirty="0"/>
              <a:t>+”, “-”, “*”,  “/”, “%”</a:t>
            </a:r>
          </a:p>
          <a:p>
            <a:pPr marL="285750" indent="-285750">
              <a:buFont typeface="Arial" panose="020B0604020202020204" pitchFamily="34" charset="0"/>
              <a:buChar char="•"/>
            </a:pPr>
            <a:endParaRPr lang="en-US" sz="2400" b="1" i="1" dirty="0"/>
          </a:p>
          <a:p>
            <a:pPr marL="285750" indent="-285750">
              <a:buFont typeface="Arial" panose="020B0604020202020204" pitchFamily="34" charset="0"/>
              <a:buChar char="•"/>
            </a:pPr>
            <a:r>
              <a:rPr lang="en-US" sz="2400" b="1" i="1" dirty="0"/>
              <a:t>Relational Operators: </a:t>
            </a:r>
            <a:r>
              <a:rPr lang="en-US" sz="2400" i="1" dirty="0"/>
              <a:t>“==”, ”!=”, ”&gt;”, ”&lt;”, ”&gt;=”, ”&lt;=”</a:t>
            </a:r>
          </a:p>
          <a:p>
            <a:pPr marL="285750" indent="-285750">
              <a:buFont typeface="Arial" panose="020B0604020202020204" pitchFamily="34" charset="0"/>
              <a:buChar char="•"/>
            </a:pPr>
            <a:endParaRPr lang="en-US" sz="2400" i="1" dirty="0"/>
          </a:p>
          <a:p>
            <a:pPr marL="285750" indent="-285750">
              <a:buFont typeface="Arial" panose="020B0604020202020204" pitchFamily="34" charset="0"/>
              <a:buChar char="•"/>
            </a:pPr>
            <a:r>
              <a:rPr lang="en-US" sz="2400" b="1" i="1" dirty="0"/>
              <a:t>Logical Operators: </a:t>
            </a:r>
            <a:r>
              <a:rPr lang="en-US" sz="2400" i="1" dirty="0"/>
              <a:t>“&amp;&amp;”, ”||”, ”!”</a:t>
            </a:r>
          </a:p>
          <a:p>
            <a:pPr marL="285750" indent="-285750">
              <a:buFont typeface="Arial" panose="020B0604020202020204" pitchFamily="34" charset="0"/>
              <a:buChar char="•"/>
            </a:pPr>
            <a:endParaRPr lang="en-US" sz="2400" i="1" dirty="0"/>
          </a:p>
          <a:p>
            <a:endParaRPr lang="en-US" sz="2400" b="1" i="1" dirty="0"/>
          </a:p>
        </p:txBody>
      </p:sp>
      <p:sp>
        <p:nvSpPr>
          <p:cNvPr id="11" name="TextBox 10">
            <a:extLst>
              <a:ext uri="{FF2B5EF4-FFF2-40B4-BE49-F238E27FC236}">
                <a16:creationId xmlns:a16="http://schemas.microsoft.com/office/drawing/2014/main" id="{F6544062-FC7B-8B3F-FB9C-578AC1FDB6FD}"/>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63623977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5</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2737676" y="995880"/>
            <a:ext cx="7447472" cy="461665"/>
          </a:xfrm>
          <a:prstGeom prst="rect">
            <a:avLst/>
          </a:prstGeom>
          <a:noFill/>
        </p:spPr>
        <p:txBody>
          <a:bodyPr wrap="square" rtlCol="0">
            <a:spAutoFit/>
          </a:bodyPr>
          <a:lstStyle/>
          <a:p>
            <a:r>
              <a:rPr lang="en-US" sz="2400" dirty="0"/>
              <a:t>Now, Let’s try to solve a problem : </a:t>
            </a:r>
            <a:r>
              <a:rPr lang="en-US" sz="2400" b="1" dirty="0"/>
              <a:t>Division of 2 integers</a:t>
            </a:r>
          </a:p>
        </p:txBody>
      </p:sp>
      <p:sp>
        <p:nvSpPr>
          <p:cNvPr id="6" name="TextBox 5">
            <a:extLst>
              <a:ext uri="{FF2B5EF4-FFF2-40B4-BE49-F238E27FC236}">
                <a16:creationId xmlns:a16="http://schemas.microsoft.com/office/drawing/2014/main" id="{87053825-6622-0E01-768A-ACBB62BA6184}"/>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17" name="TextBox 16">
            <a:extLst>
              <a:ext uri="{FF2B5EF4-FFF2-40B4-BE49-F238E27FC236}">
                <a16:creationId xmlns:a16="http://schemas.microsoft.com/office/drawing/2014/main" id="{C6FD309F-9008-CEFA-E368-8100EF43916D}"/>
              </a:ext>
            </a:extLst>
          </p:cNvPr>
          <p:cNvSpPr txBox="1"/>
          <p:nvPr/>
        </p:nvSpPr>
        <p:spPr>
          <a:xfrm>
            <a:off x="1696528" y="2544024"/>
            <a:ext cx="9529769" cy="2677656"/>
          </a:xfrm>
          <a:prstGeom prst="rect">
            <a:avLst/>
          </a:prstGeom>
          <a:noFill/>
        </p:spPr>
        <p:txBody>
          <a:bodyPr wrap="square" rtlCol="0">
            <a:spAutoFit/>
          </a:bodyPr>
          <a:lstStyle/>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Start</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Take two integer variable</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Take a float variable (for storing the result)</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Divide the first variable by second variable</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Print the result</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End</a:t>
            </a:r>
          </a:p>
          <a:p>
            <a:endParaRPr lang="en-US" sz="2400" dirty="0">
              <a:solidFill>
                <a:srgbClr val="C00000"/>
              </a:solidFill>
            </a:endParaRPr>
          </a:p>
        </p:txBody>
      </p:sp>
      <p:sp>
        <p:nvSpPr>
          <p:cNvPr id="7" name="TextBox 6">
            <a:extLst>
              <a:ext uri="{FF2B5EF4-FFF2-40B4-BE49-F238E27FC236}">
                <a16:creationId xmlns:a16="http://schemas.microsoft.com/office/drawing/2014/main" id="{B38817BB-EBC9-0126-D25C-69430429E3E8}"/>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694250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7" name="Group 36">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38"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9"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pSp>
        <p:nvGrpSpPr>
          <p:cNvPr id="6" name="Group 5">
            <a:extLst>
              <a:ext uri="{FF2B5EF4-FFF2-40B4-BE49-F238E27FC236}">
                <a16:creationId xmlns:a16="http://schemas.microsoft.com/office/drawing/2014/main" id="{79404B87-310C-97C1-7E83-AE994F867B63}"/>
              </a:ext>
            </a:extLst>
          </p:cNvPr>
          <p:cNvGrpSpPr/>
          <p:nvPr/>
        </p:nvGrpSpPr>
        <p:grpSpPr>
          <a:xfrm>
            <a:off x="0" y="0"/>
            <a:ext cx="8077199" cy="489527"/>
            <a:chOff x="0" y="0"/>
            <a:chExt cx="8077199" cy="489527"/>
          </a:xfrm>
        </p:grpSpPr>
        <p:sp>
          <p:nvSpPr>
            <p:cNvPr id="16" name="Rectangle 15">
              <a:extLst>
                <a:ext uri="{FF2B5EF4-FFF2-40B4-BE49-F238E27FC236}">
                  <a16:creationId xmlns:a16="http://schemas.microsoft.com/office/drawing/2014/main" id="{3000B314-58B1-E374-22DE-791DDC2DB918}"/>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8" name="Rectangle 12">
              <a:extLst>
                <a:ext uri="{FF2B5EF4-FFF2-40B4-BE49-F238E27FC236}">
                  <a16:creationId xmlns:a16="http://schemas.microsoft.com/office/drawing/2014/main" id="{DF0413F0-6FC2-063F-9A10-16E9C3E4D119}"/>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26" name="Rectangle 33">
            <a:extLst>
              <a:ext uri="{FF2B5EF4-FFF2-40B4-BE49-F238E27FC236}">
                <a16:creationId xmlns:a16="http://schemas.microsoft.com/office/drawing/2014/main" id="{2D9C3179-4102-C63B-0FDD-B749C17E2E1A}"/>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05963AA6-C3D4-602E-D364-550489244705}"/>
              </a:ext>
            </a:extLst>
          </p:cNvPr>
          <p:cNvGrpSpPr/>
          <p:nvPr/>
        </p:nvGrpSpPr>
        <p:grpSpPr>
          <a:xfrm flipH="1">
            <a:off x="4114801" y="6368473"/>
            <a:ext cx="8077199" cy="489527"/>
            <a:chOff x="0" y="0"/>
            <a:chExt cx="8077199" cy="489527"/>
          </a:xfrm>
        </p:grpSpPr>
        <p:sp>
          <p:nvSpPr>
            <p:cNvPr id="31" name="Rectangle 12">
              <a:extLst>
                <a:ext uri="{FF2B5EF4-FFF2-40B4-BE49-F238E27FC236}">
                  <a16:creationId xmlns:a16="http://schemas.microsoft.com/office/drawing/2014/main" id="{618A417F-CB7C-FA37-A611-EC3BBC8D0AFD}"/>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67BEF2D-37D1-6A17-15B5-78130F092CDC}"/>
                </a:ext>
              </a:extLst>
            </p:cNvPr>
            <p:cNvSpPr/>
            <p:nvPr/>
          </p:nvSpPr>
          <p:spPr>
            <a:xfrm>
              <a:off x="0" y="0"/>
              <a:ext cx="6096000"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647426 w 6096000"/>
                <a:gd name="connsiteY2" fmla="*/ 480901 h 489527"/>
                <a:gd name="connsiteX3" fmla="*/ 0 w 6096000"/>
                <a:gd name="connsiteY3" fmla="*/ 489527 h 489527"/>
                <a:gd name="connsiteX4" fmla="*/ 0 w 6096000"/>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489527">
                  <a:moveTo>
                    <a:pt x="0" y="0"/>
                  </a:moveTo>
                  <a:lnTo>
                    <a:pt x="6096000" y="0"/>
                  </a:lnTo>
                  <a:lnTo>
                    <a:pt x="5647426" y="480901"/>
                  </a:lnTo>
                  <a:lnTo>
                    <a:pt x="0" y="489527"/>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EF022B36-299A-78B7-EFEC-042FDB096DBC}"/>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Topic -1 </a:t>
            </a:r>
          </a:p>
        </p:txBody>
      </p:sp>
      <p:sp>
        <p:nvSpPr>
          <p:cNvPr id="36" name="TextBox 35">
            <a:extLst>
              <a:ext uri="{FF2B5EF4-FFF2-40B4-BE49-F238E27FC236}">
                <a16:creationId xmlns:a16="http://schemas.microsoft.com/office/drawing/2014/main" id="{0098EA32-2433-B27A-3D6C-710F8C66BBE6}"/>
              </a:ext>
            </a:extLst>
          </p:cNvPr>
          <p:cNvSpPr txBox="1"/>
          <p:nvPr/>
        </p:nvSpPr>
        <p:spPr>
          <a:xfrm>
            <a:off x="3359019" y="2988739"/>
            <a:ext cx="5913903" cy="584775"/>
          </a:xfrm>
          <a:prstGeom prst="rect">
            <a:avLst/>
          </a:prstGeom>
          <a:noFill/>
        </p:spPr>
        <p:txBody>
          <a:bodyPr wrap="square" rtlCol="0">
            <a:spAutoFit/>
          </a:bodyPr>
          <a:lstStyle/>
          <a:p>
            <a:r>
              <a:rPr lang="en-US" sz="3200" b="1" i="1" dirty="0">
                <a:effectLst>
                  <a:outerShdw blurRad="38100" dist="38100" dir="2700000" algn="tl">
                    <a:srgbClr val="000000">
                      <a:alpha val="43137"/>
                    </a:srgbClr>
                  </a:outerShdw>
                </a:effectLst>
              </a:rPr>
              <a:t>Conditional Statement (If-else) </a:t>
            </a:r>
          </a:p>
        </p:txBody>
      </p:sp>
      <p:sp>
        <p:nvSpPr>
          <p:cNvPr id="40" name="TextBox 39">
            <a:extLst>
              <a:ext uri="{FF2B5EF4-FFF2-40B4-BE49-F238E27FC236}">
                <a16:creationId xmlns:a16="http://schemas.microsoft.com/office/drawing/2014/main" id="{964F85C8-D861-F88F-A4E2-68E13FAAB663}"/>
              </a:ext>
            </a:extLst>
          </p:cNvPr>
          <p:cNvSpPr txBox="1"/>
          <p:nvPr/>
        </p:nvSpPr>
        <p:spPr>
          <a:xfrm>
            <a:off x="6498148"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1891368887"/>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7</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7" name="TextBox 6">
            <a:extLst>
              <a:ext uri="{FF2B5EF4-FFF2-40B4-BE49-F238E27FC236}">
                <a16:creationId xmlns:a16="http://schemas.microsoft.com/office/drawing/2014/main" id="{D70F11DC-A16D-4881-37BA-0278BCBF0575}"/>
              </a:ext>
            </a:extLst>
          </p:cNvPr>
          <p:cNvSpPr txBox="1"/>
          <p:nvPr/>
        </p:nvSpPr>
        <p:spPr>
          <a:xfrm>
            <a:off x="750499" y="1130060"/>
            <a:ext cx="3027872" cy="461665"/>
          </a:xfrm>
          <a:prstGeom prst="rect">
            <a:avLst/>
          </a:prstGeom>
          <a:noFill/>
        </p:spPr>
        <p:txBody>
          <a:bodyPr wrap="square" rtlCol="0">
            <a:spAutoFit/>
          </a:bodyPr>
          <a:lstStyle/>
          <a:p>
            <a:r>
              <a:rPr lang="en-US" sz="2400" b="1" i="1" dirty="0">
                <a:effectLst>
                  <a:outerShdw blurRad="38100" dist="38100" dir="2700000" algn="tl">
                    <a:srgbClr val="000000">
                      <a:alpha val="43137"/>
                    </a:srgbClr>
                  </a:outerShdw>
                </a:effectLst>
              </a:rPr>
              <a:t>18</a:t>
            </a:r>
            <a:r>
              <a:rPr lang="en-US" sz="2400" b="1" i="1" baseline="30000" dirty="0">
                <a:effectLst>
                  <a:outerShdw blurRad="38100" dist="38100" dir="2700000" algn="tl">
                    <a:srgbClr val="000000">
                      <a:alpha val="43137"/>
                    </a:srgbClr>
                  </a:outerShdw>
                </a:effectLst>
              </a:rPr>
              <a:t>th</a:t>
            </a:r>
            <a:r>
              <a:rPr lang="en-US" sz="2400" b="1" i="1" dirty="0">
                <a:effectLst>
                  <a:outerShdw blurRad="38100" dist="38100" dir="2700000" algn="tl">
                    <a:srgbClr val="000000">
                      <a:alpha val="43137"/>
                    </a:srgbClr>
                  </a:outerShdw>
                </a:effectLst>
              </a:rPr>
              <a:t> December 2022 </a:t>
            </a:r>
            <a:r>
              <a:rPr lang="en-US" sz="2400" b="1" dirty="0"/>
              <a:t>:</a:t>
            </a:r>
            <a:endParaRPr lang="en-US" sz="2400" b="1" i="1" dirty="0"/>
          </a:p>
        </p:txBody>
      </p:sp>
      <p:sp>
        <p:nvSpPr>
          <p:cNvPr id="8" name="TextBox 7">
            <a:extLst>
              <a:ext uri="{FF2B5EF4-FFF2-40B4-BE49-F238E27FC236}">
                <a16:creationId xmlns:a16="http://schemas.microsoft.com/office/drawing/2014/main" id="{18DEFEF8-C1D9-FFCC-77ED-ACF096302A9E}"/>
              </a:ext>
            </a:extLst>
          </p:cNvPr>
          <p:cNvSpPr txBox="1"/>
          <p:nvPr/>
        </p:nvSpPr>
        <p:spPr>
          <a:xfrm>
            <a:off x="3594340" y="1127184"/>
            <a:ext cx="5592791" cy="461665"/>
          </a:xfrm>
          <a:prstGeom prst="rect">
            <a:avLst/>
          </a:prstGeom>
          <a:noFill/>
        </p:spPr>
        <p:txBody>
          <a:bodyPr wrap="square" rtlCol="0">
            <a:spAutoFit/>
          </a:bodyPr>
          <a:lstStyle/>
          <a:p>
            <a:r>
              <a:rPr lang="en-US" sz="2400" i="1" dirty="0" err="1"/>
              <a:t>Fifa</a:t>
            </a:r>
            <a:r>
              <a:rPr lang="en-US" sz="2400" i="1" dirty="0"/>
              <a:t> World Cup Final</a:t>
            </a:r>
            <a:r>
              <a:rPr lang="en-US" sz="2400" b="1" i="1" dirty="0"/>
              <a:t> </a:t>
            </a:r>
            <a:r>
              <a:rPr lang="en-US" sz="2400" i="1" dirty="0"/>
              <a:t>(Argentina vs France)</a:t>
            </a:r>
            <a:endParaRPr lang="en-US" sz="2400" b="1" i="1" dirty="0"/>
          </a:p>
        </p:txBody>
      </p:sp>
      <p:pic>
        <p:nvPicPr>
          <p:cNvPr id="11" name="Picture 10" descr="A football player in a green uniform">
            <a:extLst>
              <a:ext uri="{FF2B5EF4-FFF2-40B4-BE49-F238E27FC236}">
                <a16:creationId xmlns:a16="http://schemas.microsoft.com/office/drawing/2014/main" id="{33BD2016-7DC7-8312-8722-BD217908EB74}"/>
              </a:ext>
            </a:extLst>
          </p:cNvPr>
          <p:cNvPicPr>
            <a:picLocks noChangeAspect="1"/>
          </p:cNvPicPr>
          <p:nvPr/>
        </p:nvPicPr>
        <p:blipFill rotWithShape="1">
          <a:blip r:embed="rId2">
            <a:extLst>
              <a:ext uri="{28A0092B-C50C-407E-A947-70E740481C1C}">
                <a14:useLocalDpi xmlns:a14="http://schemas.microsoft.com/office/drawing/2010/main" val="0"/>
              </a:ext>
            </a:extLst>
          </a:blip>
          <a:srcRect l="3460" t="12649" r="2390" b="12587"/>
          <a:stretch/>
        </p:blipFill>
        <p:spPr>
          <a:xfrm>
            <a:off x="750499" y="1758678"/>
            <a:ext cx="2916645" cy="1735959"/>
          </a:xfrm>
          <a:prstGeom prst="rect">
            <a:avLst/>
          </a:prstGeom>
        </p:spPr>
      </p:pic>
      <p:sp>
        <p:nvSpPr>
          <p:cNvPr id="12" name="Arrow: Right 11">
            <a:extLst>
              <a:ext uri="{FF2B5EF4-FFF2-40B4-BE49-F238E27FC236}">
                <a16:creationId xmlns:a16="http://schemas.microsoft.com/office/drawing/2014/main" id="{316017FF-AB3E-F252-C779-115D66D2C178}"/>
              </a:ext>
            </a:extLst>
          </p:cNvPr>
          <p:cNvSpPr/>
          <p:nvPr/>
        </p:nvSpPr>
        <p:spPr>
          <a:xfrm>
            <a:off x="3929203" y="2226506"/>
            <a:ext cx="1566249" cy="49815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Goal</a:t>
            </a:r>
          </a:p>
        </p:txBody>
      </p:sp>
      <p:pic>
        <p:nvPicPr>
          <p:cNvPr id="15" name="Picture 14" descr="A football ball in a net&#10;&#10;Description automatically generated">
            <a:extLst>
              <a:ext uri="{FF2B5EF4-FFF2-40B4-BE49-F238E27FC236}">
                <a16:creationId xmlns:a16="http://schemas.microsoft.com/office/drawing/2014/main" id="{11BDB69A-DDE4-0012-7A4D-8D89ED7E2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452" y="1615474"/>
            <a:ext cx="2143290" cy="2022365"/>
          </a:xfrm>
          <a:prstGeom prst="rect">
            <a:avLst/>
          </a:prstGeom>
        </p:spPr>
      </p:pic>
      <p:sp>
        <p:nvSpPr>
          <p:cNvPr id="16" name="Arrow: Right 15">
            <a:extLst>
              <a:ext uri="{FF2B5EF4-FFF2-40B4-BE49-F238E27FC236}">
                <a16:creationId xmlns:a16="http://schemas.microsoft.com/office/drawing/2014/main" id="{5F733976-C306-89B3-E4C9-F645266DAD41}"/>
              </a:ext>
            </a:extLst>
          </p:cNvPr>
          <p:cNvSpPr/>
          <p:nvPr/>
        </p:nvSpPr>
        <p:spPr>
          <a:xfrm>
            <a:off x="7494759" y="2242716"/>
            <a:ext cx="1566249" cy="49815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Result</a:t>
            </a:r>
          </a:p>
        </p:txBody>
      </p:sp>
      <p:pic>
        <p:nvPicPr>
          <p:cNvPr id="18" name="Picture 17">
            <a:extLst>
              <a:ext uri="{FF2B5EF4-FFF2-40B4-BE49-F238E27FC236}">
                <a16:creationId xmlns:a16="http://schemas.microsoft.com/office/drawing/2014/main" id="{5FEB1E8D-452A-FE22-B1DD-EC50B2F8F948}"/>
              </a:ext>
            </a:extLst>
          </p:cNvPr>
          <p:cNvPicPr>
            <a:picLocks noChangeAspect="1"/>
          </p:cNvPicPr>
          <p:nvPr/>
        </p:nvPicPr>
        <p:blipFill>
          <a:blip r:embed="rId4"/>
          <a:stretch>
            <a:fillRect/>
          </a:stretch>
        </p:blipFill>
        <p:spPr>
          <a:xfrm>
            <a:off x="9227231" y="1757860"/>
            <a:ext cx="2536481" cy="1671140"/>
          </a:xfrm>
          <a:prstGeom prst="rect">
            <a:avLst/>
          </a:prstGeom>
        </p:spPr>
      </p:pic>
      <p:sp>
        <p:nvSpPr>
          <p:cNvPr id="21" name="L-Shape 20">
            <a:extLst>
              <a:ext uri="{FF2B5EF4-FFF2-40B4-BE49-F238E27FC236}">
                <a16:creationId xmlns:a16="http://schemas.microsoft.com/office/drawing/2014/main" id="{991420F9-C6BD-5DD0-B0BA-F30E95E16FEC}"/>
              </a:ext>
            </a:extLst>
          </p:cNvPr>
          <p:cNvSpPr/>
          <p:nvPr/>
        </p:nvSpPr>
        <p:spPr>
          <a:xfrm>
            <a:off x="3929204" y="2626656"/>
            <a:ext cx="1433372" cy="1947935"/>
          </a:xfrm>
          <a:prstGeom prst="corner">
            <a:avLst>
              <a:gd name="adj1" fmla="val 17941"/>
              <a:gd name="adj2" fmla="val 18905"/>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1CD98B71-3C6C-887C-23E0-50E118971059}"/>
              </a:ext>
            </a:extLst>
          </p:cNvPr>
          <p:cNvSpPr/>
          <p:nvPr/>
        </p:nvSpPr>
        <p:spPr>
          <a:xfrm>
            <a:off x="3929203" y="4175300"/>
            <a:ext cx="1566249" cy="55751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Save</a:t>
            </a:r>
          </a:p>
        </p:txBody>
      </p:sp>
      <p:pic>
        <p:nvPicPr>
          <p:cNvPr id="24" name="Picture 23" descr="A football player catching a football ball&#10;&#10;Description automatically generated">
            <a:extLst>
              <a:ext uri="{FF2B5EF4-FFF2-40B4-BE49-F238E27FC236}">
                <a16:creationId xmlns:a16="http://schemas.microsoft.com/office/drawing/2014/main" id="{631D5BF8-12EA-B0BF-A6D8-87C63F77F6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4636" y="3934559"/>
            <a:ext cx="1920096" cy="1280064"/>
          </a:xfrm>
          <a:prstGeom prst="rect">
            <a:avLst/>
          </a:prstGeom>
        </p:spPr>
      </p:pic>
      <p:sp>
        <p:nvSpPr>
          <p:cNvPr id="25" name="Arrow: Right 24">
            <a:extLst>
              <a:ext uri="{FF2B5EF4-FFF2-40B4-BE49-F238E27FC236}">
                <a16:creationId xmlns:a16="http://schemas.microsoft.com/office/drawing/2014/main" id="{3C40EE3F-1044-E046-F0F2-99999559EFBB}"/>
              </a:ext>
            </a:extLst>
          </p:cNvPr>
          <p:cNvSpPr/>
          <p:nvPr/>
        </p:nvSpPr>
        <p:spPr>
          <a:xfrm>
            <a:off x="7494759" y="4204982"/>
            <a:ext cx="1566249" cy="49815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Result</a:t>
            </a:r>
          </a:p>
        </p:txBody>
      </p:sp>
      <p:pic>
        <p:nvPicPr>
          <p:cNvPr id="27" name="Picture 26">
            <a:extLst>
              <a:ext uri="{FF2B5EF4-FFF2-40B4-BE49-F238E27FC236}">
                <a16:creationId xmlns:a16="http://schemas.microsoft.com/office/drawing/2014/main" id="{2D3A215F-CB5F-54F8-A899-1B248E306FFB}"/>
              </a:ext>
            </a:extLst>
          </p:cNvPr>
          <p:cNvPicPr>
            <a:picLocks noChangeAspect="1"/>
          </p:cNvPicPr>
          <p:nvPr/>
        </p:nvPicPr>
        <p:blipFill>
          <a:blip r:embed="rId6"/>
          <a:stretch>
            <a:fillRect/>
          </a:stretch>
        </p:blipFill>
        <p:spPr>
          <a:xfrm>
            <a:off x="9193468" y="3876646"/>
            <a:ext cx="2570244" cy="1671140"/>
          </a:xfrm>
          <a:prstGeom prst="rect">
            <a:avLst/>
          </a:prstGeom>
        </p:spPr>
      </p:pic>
      <p:sp>
        <p:nvSpPr>
          <p:cNvPr id="28" name="TextBox 27">
            <a:extLst>
              <a:ext uri="{FF2B5EF4-FFF2-40B4-BE49-F238E27FC236}">
                <a16:creationId xmlns:a16="http://schemas.microsoft.com/office/drawing/2014/main" id="{E9C6D462-6866-354F-C61D-C08ED5A3E5B4}"/>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380059796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8</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1204110" y="679008"/>
            <a:ext cx="9768689" cy="523220"/>
          </a:xfrm>
          <a:prstGeom prst="rect">
            <a:avLst/>
          </a:prstGeom>
          <a:noFill/>
        </p:spPr>
        <p:txBody>
          <a:bodyPr wrap="square" rtlCol="0">
            <a:spAutoFit/>
          </a:bodyPr>
          <a:lstStyle/>
          <a:p>
            <a:r>
              <a:rPr lang="en-US" sz="2800" dirty="0"/>
              <a:t>Now, Let’s try to solve a problem : </a:t>
            </a:r>
            <a:r>
              <a:rPr lang="en-US" sz="2800" b="1" dirty="0"/>
              <a:t>Electricity bill Problem</a:t>
            </a:r>
          </a:p>
        </p:txBody>
      </p:sp>
      <p:sp>
        <p:nvSpPr>
          <p:cNvPr id="6" name="TextBox 5">
            <a:extLst>
              <a:ext uri="{FF2B5EF4-FFF2-40B4-BE49-F238E27FC236}">
                <a16:creationId xmlns:a16="http://schemas.microsoft.com/office/drawing/2014/main" id="{87053825-6622-0E01-768A-ACBB62BA6184}"/>
              </a:ext>
            </a:extLst>
          </p:cNvPr>
          <p:cNvSpPr txBox="1"/>
          <p:nvPr/>
        </p:nvSpPr>
        <p:spPr>
          <a:xfrm>
            <a:off x="107832" y="1276476"/>
            <a:ext cx="12084168" cy="6370975"/>
          </a:xfrm>
          <a:prstGeom prst="rect">
            <a:avLst/>
          </a:prstGeom>
          <a:noFill/>
        </p:spPr>
        <p:txBody>
          <a:bodyPr wrap="square" rtlCol="0">
            <a:spAutoFit/>
          </a:bodyPr>
          <a:lstStyle/>
          <a:p>
            <a:pPr algn="just"/>
            <a:r>
              <a:rPr lang="en-US" sz="2400" dirty="0"/>
              <a:t>Write a program that will calculate the electricity bill of your house. The per unit cost of your electricity bill is 10tk. Now calculate the bill. Here the amount of unit will be taken as input by the user.</a:t>
            </a:r>
          </a:p>
          <a:p>
            <a:pPr algn="just"/>
            <a:endParaRPr lang="en-US" sz="2400" b="1" dirty="0"/>
          </a:p>
          <a:p>
            <a:pPr algn="just"/>
            <a:r>
              <a:rPr lang="en-US" sz="2400" b="1" dirty="0"/>
              <a:t>Condition : </a:t>
            </a:r>
          </a:p>
          <a:p>
            <a:pPr marL="342900" indent="-342900" algn="just">
              <a:buFont typeface="Arial" panose="020B0604020202020204" pitchFamily="34" charset="0"/>
              <a:buChar char="•"/>
            </a:pPr>
            <a:r>
              <a:rPr lang="en-US" sz="2400" dirty="0"/>
              <a:t>If you have consumed less than or equal to 250 units of electricity, then you don’t have to pay any taxes.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If you have consumed more than 250 units and less than 300 or equal 300 units of electricity, then you have to pay additional 10% percent on the additional units after 250 units.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If you have consumed more than 300 units of electricity, then you have to pay additional 20% percent  on your additional units after 300 units.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b="1" dirty="0"/>
          </a:p>
          <a:p>
            <a:pPr algn="just"/>
            <a:endParaRPr lang="en-US" sz="2400" b="1" dirty="0"/>
          </a:p>
        </p:txBody>
      </p:sp>
      <p:sp>
        <p:nvSpPr>
          <p:cNvPr id="19" name="TextBox 18">
            <a:extLst>
              <a:ext uri="{FF2B5EF4-FFF2-40B4-BE49-F238E27FC236}">
                <a16:creationId xmlns:a16="http://schemas.microsoft.com/office/drawing/2014/main" id="{0F28AF41-4BC8-61D8-EAB1-2AA3FB03EE99}"/>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1628977086"/>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1358</Words>
  <Application>Microsoft Office PowerPoint</Application>
  <PresentationFormat>Widescreen</PresentationFormat>
  <Paragraphs>210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Eftasum Alam</dc:creator>
  <cp:lastModifiedBy>Eftasum Alam</cp:lastModifiedBy>
  <cp:revision>26</cp:revision>
  <dcterms:created xsi:type="dcterms:W3CDTF">2023-10-17T13:08:13Z</dcterms:created>
  <dcterms:modified xsi:type="dcterms:W3CDTF">2023-10-17T16:35:56Z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2023-10-17T13:20:41Z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430b893c-ad2c-4af3-93f4-3f3dee583644</vt:lpwstr>
  </property>
  <property fmtid="{D5CDD505-2E9C-101B-9397-08002B2CF9AE}" pid="7" name="MSIP_Label_defa4170-0d19-0005-0004-bc88714345d2_ActionId">
    <vt:lpwstr>e2a42092-fd50-4b06-8f4f-12d20a963ae4</vt:lpwstr>
  </property>
  <property fmtid="{D5CDD505-2E9C-101B-9397-08002B2CF9AE}" pid="8" name="MSIP_Label_defa4170-0d19-0005-0004-bc88714345d2_ContentBits">
    <vt:lpwstr>0</vt:lpwstr>
  </property>
</Properties>
</file>