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947" r:id="rId2"/>
  </p:sldMasterIdLst>
  <p:notesMasterIdLst>
    <p:notesMasterId r:id="rId41"/>
  </p:notesMasterIdLst>
  <p:handoutMasterIdLst>
    <p:handoutMasterId r:id="rId42"/>
  </p:handoutMasterIdLst>
  <p:sldIdLst>
    <p:sldId id="256" r:id="rId3"/>
    <p:sldId id="264" r:id="rId4"/>
    <p:sldId id="257" r:id="rId5"/>
    <p:sldId id="258" r:id="rId6"/>
    <p:sldId id="259" r:id="rId7"/>
    <p:sldId id="260" r:id="rId8"/>
    <p:sldId id="262" r:id="rId9"/>
    <p:sldId id="263" r:id="rId10"/>
    <p:sldId id="265" r:id="rId11"/>
    <p:sldId id="330" r:id="rId12"/>
    <p:sldId id="332" r:id="rId13"/>
    <p:sldId id="287" r:id="rId14"/>
    <p:sldId id="288" r:id="rId15"/>
    <p:sldId id="289" r:id="rId16"/>
    <p:sldId id="333" r:id="rId17"/>
    <p:sldId id="290" r:id="rId18"/>
    <p:sldId id="334" r:id="rId19"/>
    <p:sldId id="291" r:id="rId20"/>
    <p:sldId id="339" r:id="rId21"/>
    <p:sldId id="340" r:id="rId22"/>
    <p:sldId id="344" r:id="rId23"/>
    <p:sldId id="343" r:id="rId24"/>
    <p:sldId id="346" r:id="rId25"/>
    <p:sldId id="342" r:id="rId26"/>
    <p:sldId id="293" r:id="rId27"/>
    <p:sldId id="294" r:id="rId28"/>
    <p:sldId id="295" r:id="rId29"/>
    <p:sldId id="296" r:id="rId30"/>
    <p:sldId id="335" r:id="rId31"/>
    <p:sldId id="336" r:id="rId32"/>
    <p:sldId id="337" r:id="rId33"/>
    <p:sldId id="298" r:id="rId34"/>
    <p:sldId id="325" r:id="rId35"/>
    <p:sldId id="319" r:id="rId36"/>
    <p:sldId id="300" r:id="rId37"/>
    <p:sldId id="341" r:id="rId38"/>
    <p:sldId id="302" r:id="rId39"/>
    <p:sldId id="348" r:id="rId40"/>
  </p:sldIdLst>
  <p:sldSz cx="9144000" cy="6858000" type="screen4x3"/>
  <p:notesSz cx="7045325" cy="9345613"/>
  <p:custShowLst>
    <p:custShow name="Custom Show 1" id="0">
      <p:sldLst>
        <p:sld r:id="rId6"/>
        <p:sld r:id="rId10"/>
        <p:sld r:id="rId14"/>
        <p:sld r:id="rId11"/>
        <p:sld r:id="rId16"/>
        <p:sld r:id="rId30"/>
        <p:sld r:id="rId15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3" autoAdjust="0"/>
    <p:restoredTop sz="88078" autoAdjust="0"/>
  </p:normalViewPr>
  <p:slideViewPr>
    <p:cSldViewPr snapToGrid="0">
      <p:cViewPr varScale="1">
        <p:scale>
          <a:sx n="62" d="100"/>
          <a:sy n="62" d="100"/>
        </p:scale>
        <p:origin x="1626" y="78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78D707E-FC0E-4232-9FCA-43C5E75BD5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646" tIns="46824" rIns="93646" bIns="46824" numCol="1" anchor="t" anchorCtr="0" compatLnSpc="1">
            <a:prstTxWarp prst="textNoShape">
              <a:avLst/>
            </a:prstTxWarp>
          </a:bodyPr>
          <a:lstStyle>
            <a:lvl1pPr defTabSz="936422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02C53FC-4CC4-4EEF-BC0F-F61253B0C5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2563" y="0"/>
            <a:ext cx="30527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646" tIns="46824" rIns="93646" bIns="46824" numCol="1" anchor="t" anchorCtr="0" compatLnSpc="1">
            <a:prstTxWarp prst="textNoShape">
              <a:avLst/>
            </a:prstTxWarp>
          </a:bodyPr>
          <a:lstStyle>
            <a:lvl1pPr algn="r" defTabSz="936422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8D44E872-F201-4D08-8835-15484BF73FC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78888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646" tIns="46824" rIns="93646" bIns="46824" numCol="1" anchor="b" anchorCtr="0" compatLnSpc="1">
            <a:prstTxWarp prst="textNoShape">
              <a:avLst/>
            </a:prstTxWarp>
          </a:bodyPr>
          <a:lstStyle>
            <a:lvl1pPr defTabSz="936422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78EC84B1-B6C5-4ACC-93BC-6D694DF5A03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2563" y="8878888"/>
            <a:ext cx="30527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646" tIns="46824" rIns="93646" bIns="46824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fld id="{C503129D-B00F-4B37-BA96-F6F48A4C58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79A5989-8017-4998-8FE4-CE07A500CF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646" tIns="46824" rIns="93646" bIns="46824" numCol="1" anchor="t" anchorCtr="0" compatLnSpc="1">
            <a:prstTxWarp prst="textNoShape">
              <a:avLst/>
            </a:prstTxWarp>
          </a:bodyPr>
          <a:lstStyle>
            <a:lvl1pPr defTabSz="936422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029EB42-3F7B-4E2E-8D1C-5D9DDD6000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2563" y="0"/>
            <a:ext cx="30527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646" tIns="46824" rIns="93646" bIns="46824" numCol="1" anchor="t" anchorCtr="0" compatLnSpc="1">
            <a:prstTxWarp prst="textNoShape">
              <a:avLst/>
            </a:prstTxWarp>
          </a:bodyPr>
          <a:lstStyle>
            <a:lvl1pPr algn="r" defTabSz="936422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F04AB13-2ED6-4263-934D-0EF4AB8C0BC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5863" y="701675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B60D2E02-4D93-4A70-A3D4-6BA7D0F33A3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40238"/>
            <a:ext cx="5165725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646" tIns="46824" rIns="93646" bIns="468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C1B01874-48B4-49B0-BF17-9A15AB760D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78888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646" tIns="46824" rIns="93646" bIns="46824" numCol="1" anchor="b" anchorCtr="0" compatLnSpc="1">
            <a:prstTxWarp prst="textNoShape">
              <a:avLst/>
            </a:prstTxWarp>
          </a:bodyPr>
          <a:lstStyle>
            <a:lvl1pPr defTabSz="936422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D8DB8A09-9DAD-4FDA-93E6-E43056CAB5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2563" y="8878888"/>
            <a:ext cx="30527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646" tIns="46824" rIns="93646" bIns="46824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fld id="{985845C1-69B5-47C5-A4C5-54F520EC61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BC8CAD33-4047-4B20-B50D-EA54083FA5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6125" indent="-285750" defTabSz="9334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7763" indent="-228600" defTabSz="9334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8138" indent="-228600" defTabSz="9334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66925" indent="-228600" defTabSz="9334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24125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81325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38525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95725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EDAFE59-A188-4219-BE19-305901B2A4FC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D5BD62AA-3D41-4659-AC76-79A8674B9A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5863" y="700088"/>
            <a:ext cx="4673600" cy="3505200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511CA5D-2FB5-46B2-8333-91409561A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40238"/>
            <a:ext cx="5168900" cy="4205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0CCA1393-1153-4513-A5FA-B14ABCB67D4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92563" y="8878888"/>
            <a:ext cx="30527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46" tIns="46824" rIns="93646" bIns="4682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A98B3D5-574D-4879-A84C-09CD60AAB7F0}" type="slidenum">
              <a:rPr lang="en-US" altLang="en-US" sz="1200"/>
              <a:pPr algn="r"/>
              <a:t>19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917CA61-B80F-4440-BAEF-712F8B42C4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516200D-3005-4EA4-8165-A1EEFB573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-Updated slides in PC.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-Partially updated here.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8DECE8A-B5CF-4CA5-8117-A2BE2A73D14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92563" y="8878888"/>
            <a:ext cx="30527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46" tIns="46824" rIns="93646" bIns="4682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19E798B-6A90-45FF-9570-A65E30403873}" type="slidenum">
              <a:rPr lang="en-US" altLang="en-US" sz="1200"/>
              <a:pPr algn="r"/>
              <a:t>20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C2EF75A-6F90-4AD4-855F-9231DDE46B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00D8A6C-5D22-4421-8D5D-F27E966F3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1C3CD09-2514-4BE2-91B5-88BC0DD8183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92563" y="8878888"/>
            <a:ext cx="30527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46" tIns="46824" rIns="93646" bIns="4682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3DB627A3-4821-4787-B124-BFEAC2773B46}" type="slidenum">
              <a:rPr lang="en-US" altLang="en-US" sz="1200"/>
              <a:pPr algn="r"/>
              <a:t>21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F0708F2-9E43-44C2-932D-65CE6E05E2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589EAE8A-C27B-4F77-83BA-8C12359DB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DDA6C5EA-EDEF-4F31-AC08-5F7094B4BA2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92563" y="8878888"/>
            <a:ext cx="30527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46" tIns="46824" rIns="93646" bIns="4682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153C926-6A57-40E0-B306-A5F28476C92B}" type="slidenum">
              <a:rPr lang="en-US" altLang="en-US" sz="1200"/>
              <a:pPr algn="r"/>
              <a:t>22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FA1B9EB-07CD-4813-A016-BED8D5AB81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D3E1907E-86BD-4DC4-93A1-8F6D91F3D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1FD8DA98-155C-4138-9DA3-792F5850562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92563" y="8878888"/>
            <a:ext cx="30527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46" tIns="46824" rIns="93646" bIns="4682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2C5243D-9B99-42A7-9ED0-2CB0F53AD409}" type="slidenum">
              <a:rPr lang="en-US" altLang="en-US" sz="1200"/>
              <a:pPr algn="r"/>
              <a:t>23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6D04A37-0415-4C6D-9952-382E6155A2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7E268ED-C51D-4C5D-A089-B39B72989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F3217F6F-079E-42B9-B7B3-1622D43087C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92563" y="8878888"/>
            <a:ext cx="30527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46" tIns="46824" rIns="93646" bIns="4682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19BEC88-EB8D-4CE4-9621-BD999CFA76FC}" type="slidenum">
              <a:rPr lang="en-US" altLang="en-US" sz="1200"/>
              <a:pPr algn="r"/>
              <a:t>24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EE054E9-E049-43AC-A34B-0DF03BB95F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60FF7E2-7DB0-4F70-B674-A9AE4522E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-Updated slides in PC.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-Partially updated here.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EFBD91FA-7283-4893-B954-F2245A4947D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92563" y="8878888"/>
            <a:ext cx="30527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46" tIns="46824" rIns="93646" bIns="4682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36BCF4C0-759A-4125-B14D-7EA5CA74C896}" type="slidenum">
              <a:rPr lang="en-US" altLang="en-US" sz="1200"/>
              <a:pPr algn="r"/>
              <a:t>25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11F8DE9-3250-4086-AED0-E9815044F6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C52189B-7BBE-4D8B-B219-EDB4C5195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-updated in office pc.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-updates in laptop.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08C03725-F732-4BD7-BAC5-53C5E02E298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92563" y="8878888"/>
            <a:ext cx="30527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46" tIns="46824" rIns="93646" bIns="4682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7B06FBD-80A0-4ADD-A9F2-D976D005801E}" type="slidenum">
              <a:rPr lang="en-US" altLang="en-US" sz="1200"/>
              <a:pPr algn="r"/>
              <a:t>26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A950205-6490-4392-9B2B-591E90DE19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3B9005A-7C86-4594-9839-8A6DFBCDDA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-updated in laptop.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5BDEB79E-6FED-45F5-B7C8-ABF860A479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92563" y="8878888"/>
            <a:ext cx="30527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46" tIns="46824" rIns="93646" bIns="4682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93D08428-9130-4127-AFFC-D4BE0A025202}" type="slidenum">
              <a:rPr lang="en-US" altLang="en-US" sz="1200"/>
              <a:pPr algn="r"/>
              <a:t>27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46BF83D-535E-4AB9-9D08-1529C0097C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07F423DF-6676-42D0-BBFB-6E7CEE479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-Updated in Laptop.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C3B700B2-416C-4A63-9E32-F9CE70026F0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92563" y="8878888"/>
            <a:ext cx="30527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46" tIns="46824" rIns="93646" bIns="4682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522084D-9EB8-4F48-B2DD-16163B471F23}" type="slidenum">
              <a:rPr lang="en-US" altLang="en-US" sz="1200"/>
              <a:pPr algn="r"/>
              <a:t>28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5888BA9-0C21-4C56-842C-8B3602C043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A5E1E1CD-D5E2-4CB6-B00C-8DA1088E14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2F74B44C-4A72-4945-9F06-E63556DCCF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6125" indent="-285750" defTabSz="9334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7763" indent="-228600" defTabSz="9334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8138" indent="-228600" defTabSz="9334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66925" indent="-228600" defTabSz="9334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24125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81325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38525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95725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1EE566-D96C-4AF3-AF97-438F496F744E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83336C4B-3348-4814-A58B-C38015125B0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5863" y="700088"/>
            <a:ext cx="4673600" cy="350520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E82C2A4-8282-43D7-9A56-DD3310DF4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40238"/>
            <a:ext cx="5168900" cy="4205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7EE61060-8F68-45C2-BEA0-C3B47BCDCDE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92563" y="8878888"/>
            <a:ext cx="30527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46" tIns="46824" rIns="93646" bIns="4682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8DC46C3-2C68-49A3-9CAE-ADC8D6BFD74E}" type="slidenum">
              <a:rPr lang="en-US" altLang="en-US" sz="1200"/>
              <a:pPr algn="r"/>
              <a:t>29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10C0B7FC-119A-4072-AE1D-BF8DBDF538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E09BA13-40CE-44BD-AAE5-E948E8D41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2C4F65B6-881D-41D8-AEA4-5A2060854D1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92563" y="8878888"/>
            <a:ext cx="30527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46" tIns="46824" rIns="93646" bIns="4682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AC79DE9-2D29-4D56-BFDE-B61DDDCAB89A}" type="slidenum">
              <a:rPr lang="en-US" altLang="en-US" sz="1200"/>
              <a:pPr algn="r"/>
              <a:t>30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E353BAC-FAF5-41BB-8BD0-262BB574CD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5C0E761-6154-4813-946F-8985624FB5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D7A45060-9AC1-4589-8692-2FDD7C84D0F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92563" y="8878888"/>
            <a:ext cx="30527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46" tIns="46824" rIns="93646" bIns="4682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19D3398-F74F-4815-89E0-CEE9A47B89E5}" type="slidenum">
              <a:rPr lang="en-US" altLang="en-US" sz="1200"/>
              <a:pPr algn="r"/>
              <a:t>31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8F638E1C-934A-4893-AD97-4F39E458912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37727DB6-46BA-4278-8FBF-7F16A4AE68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7F3DC95A-CB63-4B27-B615-A548895A84C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92563" y="8878888"/>
            <a:ext cx="30527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46" tIns="46824" rIns="93646" bIns="4682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8F14DF7-2A8D-4CDC-BB9B-5ED9B485697C}" type="slidenum">
              <a:rPr lang="en-US" altLang="en-US" sz="1200"/>
              <a:pPr algn="r"/>
              <a:t>32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2DFE9DB-8918-4BF9-9DE5-459BDF9D3A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F5A5EAEE-D217-4F73-BD85-D5C1C4AA9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7747B0E5-4A18-4F72-80F2-551A3569660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92563" y="8878888"/>
            <a:ext cx="30527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46" tIns="46824" rIns="93646" bIns="4682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E07C04E-4431-4E9C-917E-5F97F817A8A9}" type="slidenum">
              <a:rPr lang="en-US" altLang="en-US" sz="1200"/>
              <a:pPr algn="r"/>
              <a:t>33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1DAA7138-D7EE-450E-A971-3F731B495D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052F567A-A2B9-4504-A727-64EE3AC62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-updated.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DFB2F5E2-0736-47BC-91B0-2426A725917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92563" y="8878888"/>
            <a:ext cx="30527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46" tIns="46824" rIns="93646" bIns="4682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FA7E131-D579-4D8A-A938-934A7A2398E8}" type="slidenum">
              <a:rPr lang="en-US" altLang="en-US" sz="1200"/>
              <a:pPr algn="r"/>
              <a:t>34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5AE7C286-7E12-4B31-8FB1-7DEEC6D437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A88B5250-8456-446A-9964-2C3F41F5C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AD29760E-FA0F-4EAD-98E9-0CCC643D5CC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92563" y="8878888"/>
            <a:ext cx="30527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46" tIns="46824" rIns="93646" bIns="4682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63C6D08-02E7-453F-9443-EA3FCA45C373}" type="slidenum">
              <a:rPr lang="en-US" altLang="en-US" sz="1200"/>
              <a:pPr algn="r"/>
              <a:t>35</a:t>
            </a:fld>
            <a:endParaRPr lang="en-US" altLang="en-US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1E3BB83-F488-43A0-8218-1EF45C90BD5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9E235D0-EF12-4EB5-90DD-984400768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2E3435AD-067E-45FE-8E53-0F084E1D7C8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92563" y="8878888"/>
            <a:ext cx="30527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46" tIns="46824" rIns="93646" bIns="4682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9B8E9E64-A1D7-4A05-AC0B-876D4CC863CF}" type="slidenum">
              <a:rPr lang="en-US" altLang="en-US" sz="1200"/>
              <a:pPr algn="r"/>
              <a:t>36</a:t>
            </a:fld>
            <a:endParaRPr lang="en-US" altLang="en-US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5924A99D-C25D-465B-882E-607BE734F0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C4093692-A01A-4949-9D2E-96540BA7C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0F2BD249-BE56-4C25-94C6-813EB7C520A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92563" y="8878888"/>
            <a:ext cx="30527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46" tIns="46824" rIns="93646" bIns="4682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963DC87-D82A-48DF-AB38-7EFBC305B041}" type="slidenum">
              <a:rPr lang="en-US" altLang="en-US" sz="1200"/>
              <a:pPr algn="r"/>
              <a:t>37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11A0B385-880D-4C92-AC4E-4C165727FE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2EBB4ECD-7E87-4B66-80FD-76BD7D73A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Last Slide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9CC06462-874A-4F45-A1E0-01F0070AAD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92563" y="8878888"/>
            <a:ext cx="30527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46" tIns="46824" rIns="93646" bIns="4682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40654D5-3C28-45E9-A6B1-29A6549CA4AB}" type="slidenum">
              <a:rPr lang="en-US" altLang="en-US" sz="1200"/>
              <a:pPr algn="r"/>
              <a:t>12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03485E9-2817-4FA5-8F4C-F794B20D42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1601263-F385-483F-9349-B645E088F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C68E3B3A-E9EB-4B7D-B661-C911602AFBB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92563" y="8878888"/>
            <a:ext cx="30527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46" tIns="46824" rIns="93646" bIns="4682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F7CDDE8-E881-422D-948A-BA0934B842E3}" type="slidenum">
              <a:rPr lang="en-US" altLang="en-US" sz="1200"/>
              <a:pPr algn="r"/>
              <a:t>13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D62B8388-BADD-447E-BE0B-B1670A7F77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1977278C-276B-4995-B582-2BE116DE68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-Updated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5A6277C5-512F-4EFB-9097-EA63E5A3693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92563" y="8878888"/>
            <a:ext cx="30527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46" tIns="46824" rIns="93646" bIns="4682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88DE672-CE21-4AE6-AC14-221A0C2D7B64}" type="slidenum">
              <a:rPr lang="en-US" altLang="en-US" sz="1200"/>
              <a:pPr algn="r"/>
              <a:t>14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2F8B4092-81AB-4CCC-B6F5-2927BAE219D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E444890-7023-416D-995E-DB5846405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Updated…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1B431B77-91AF-4863-896F-E43E4259A8A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92563" y="8878888"/>
            <a:ext cx="30527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46" tIns="46824" rIns="93646" bIns="4682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21F69EC-C48D-427E-A342-B5D414F61E35}" type="slidenum">
              <a:rPr lang="en-US" altLang="en-US" sz="1200"/>
              <a:pPr algn="r"/>
              <a:t>15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640A607-DBFE-4F2F-8B84-6A44245E70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000BB61-A439-4971-B484-A8DF8BDA2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Updated…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163E84BD-5DAD-4C51-870B-6EBA3ACA039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92563" y="8878888"/>
            <a:ext cx="30527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46" tIns="46824" rIns="93646" bIns="4682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547843D-D3BE-4260-A2F0-C810F257A427}" type="slidenum">
              <a:rPr lang="en-US" altLang="en-US" sz="1200"/>
              <a:pPr algn="r"/>
              <a:t>16</a:t>
            </a:fld>
            <a:endParaRPr lang="en-US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AF3BD6B-6DF5-4668-A6C3-EC83E7F204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7CE74FA-8F33-42A0-9375-672A0D030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updated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C1F8C6C-0116-4C48-8500-522EFC67EA7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92563" y="8878888"/>
            <a:ext cx="30527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46" tIns="46824" rIns="93646" bIns="4682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3F96A60-3F7B-484C-B4E5-FE4E1A40EA00}" type="slidenum">
              <a:rPr lang="en-US" altLang="en-US" sz="1200"/>
              <a:pPr algn="r"/>
              <a:t>17</a:t>
            </a:fld>
            <a:endParaRPr lang="en-US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6C7ECDD-05C0-43E7-BFF9-0992E3AEB7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A4D9D13-0CEE-4641-BA19-0887DF2DD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updated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BD3DF0F8-44F2-4A50-B414-8C4D53EC024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92563" y="8878888"/>
            <a:ext cx="30527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46" tIns="46824" rIns="93646" bIns="4682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B47B5C0-C32A-4729-8222-25A6F330DF85}" type="slidenum">
              <a:rPr lang="en-US" altLang="en-US" sz="1200"/>
              <a:pPr algn="r"/>
              <a:t>18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7BFD23A-F33D-4AA5-AEB3-728ABBEB52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3E672B0-5024-4F23-A7A7-4EF863B9C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-Updated slides in PC.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-Partially updated here.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>
            <a:extLst>
              <a:ext uri="{FF2B5EF4-FFF2-40B4-BE49-F238E27FC236}">
                <a16:creationId xmlns:a16="http://schemas.microsoft.com/office/drawing/2014/main" id="{186D3BE5-650F-4A23-AA2A-5F5A379FAFF0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2050" name="Rectangle 2">
                        <a:extLst>
                          <a:ext uri="{FF2B5EF4-FFF2-40B4-BE49-F238E27FC236}">
                            <a16:creationId xmlns:a16="http://schemas.microsoft.com/office/drawing/2014/main" id="{B03AB3D8-6C86-45C0-AE37-5CD88A5921B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AF30BC1A-B452-4CC9-A849-9BED6DC70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6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</a:t>
            </a:r>
            <a:r>
              <a:rPr 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>
            <a:extLst>
              <a:ext uri="{FF2B5EF4-FFF2-40B4-BE49-F238E27FC236}">
                <a16:creationId xmlns:a16="http://schemas.microsoft.com/office/drawing/2014/main" id="{478D8D1F-227A-4AAF-882E-85DDFD75D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686BD3F-F2DD-4A70-A0FF-A098BD1C7F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F85893-D173-4D28-8D6B-0A0A96998A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fld id="{5E8D0416-C1EC-4FB4-B172-6C50A5AD4B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54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344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9373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95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00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3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59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03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2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9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367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6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4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4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36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519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726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949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86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890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224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8D8C3C3-211E-4BA8-A471-9B03E3E06D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Text Box 4">
            <a:extLst>
              <a:ext uri="{FF2B5EF4-FFF2-40B4-BE49-F238E27FC236}">
                <a16:creationId xmlns:a16="http://schemas.microsoft.com/office/drawing/2014/main" id="{E0E0ADCD-9387-4FE8-BB2B-D4D8A28D4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1028" name="Text Box 5">
            <a:extLst>
              <a:ext uri="{FF2B5EF4-FFF2-40B4-BE49-F238E27FC236}">
                <a16:creationId xmlns:a16="http://schemas.microsoft.com/office/drawing/2014/main" id="{CFC69E6F-1656-4515-84ED-711982725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chemeClr val="tx2"/>
                </a:solidFill>
              </a:rPr>
              <a:t>1.</a:t>
            </a:r>
            <a:fld id="{77685503-B1FA-42EC-8219-D5B79C37A9C8}" type="slidenum">
              <a:rPr lang="en-US" altLang="en-US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chemeClr val="tx2"/>
              </a:solidFill>
            </a:endParaRPr>
          </a:p>
        </p:txBody>
      </p:sp>
      <p:sp>
        <p:nvSpPr>
          <p:cNvPr id="309254" name="Rectangle 6">
            <a:extLst>
              <a:ext uri="{FF2B5EF4-FFF2-40B4-BE49-F238E27FC236}">
                <a16:creationId xmlns:a16="http://schemas.microsoft.com/office/drawing/2014/main" id="{EF7FFB4F-B363-4962-B8A3-A8C1DF908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Box 7">
            <a:extLst>
              <a:ext uri="{FF2B5EF4-FFF2-40B4-BE49-F238E27FC236}">
                <a16:creationId xmlns:a16="http://schemas.microsoft.com/office/drawing/2014/main" id="{F84BC974-5258-44C8-8EF4-860490BD4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</a:rPr>
              <a:t>Database System Concepts - 6</a:t>
            </a:r>
            <a:r>
              <a:rPr lang="en-US" sz="1000" b="1" baseline="30000">
                <a:solidFill>
                  <a:schemeClr val="tx2"/>
                </a:solidFill>
              </a:rPr>
              <a:t>th</a:t>
            </a:r>
            <a:r>
              <a:rPr lang="en-US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1" name="Freeform 8">
            <a:extLst>
              <a:ext uri="{FF2B5EF4-FFF2-40B4-BE49-F238E27FC236}">
                <a16:creationId xmlns:a16="http://schemas.microsoft.com/office/drawing/2014/main" id="{112501C2-9C2E-40A4-BA87-5E9FE9E7E7B3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PK"/>
          </a:p>
        </p:txBody>
      </p:sp>
      <p:pic>
        <p:nvPicPr>
          <p:cNvPr id="1032" name="Picture 9" descr="Cover-6Ed">
            <a:extLst>
              <a:ext uri="{FF2B5EF4-FFF2-40B4-BE49-F238E27FC236}">
                <a16:creationId xmlns:a16="http://schemas.microsoft.com/office/drawing/2014/main" id="{55F85601-5840-4C6D-B6D7-8FEE73B7A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Historical Perspective of Data Models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5873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Spring 2023: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4285456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53D8550E-56E6-4FFF-A64F-8B96BCC8BC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1688" y="3814763"/>
            <a:ext cx="7848600" cy="584200"/>
          </a:xfrm>
        </p:spPr>
        <p:txBody>
          <a:bodyPr/>
          <a:lstStyle/>
          <a:p>
            <a:pPr algn="ctr">
              <a:buFont typeface="Monotype Sorts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Lecture 2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615CAE-A775-4563-AE99-A262CB411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Module 1: Introduction 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E458FA3-0203-44C5-A93C-4A50C7C2E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88" t="72388" r="32239" b="17673"/>
          <a:stretch>
            <a:fillRect/>
          </a:stretch>
        </p:blipFill>
        <p:spPr bwMode="auto">
          <a:xfrm>
            <a:off x="1954213" y="4987925"/>
            <a:ext cx="5159375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>
            <a:extLst>
              <a:ext uri="{FF2B5EF4-FFF2-40B4-BE49-F238E27FC236}">
                <a16:creationId xmlns:a16="http://schemas.microsoft.com/office/drawing/2014/main" id="{6C0CA9BE-C1AC-47DC-8B3C-B18368551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6517D1A-2F3B-4223-BD7C-83A7B3393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848600" cy="4876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Need for Databases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Data Models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Relational  Databases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Database Design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Storage Manager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Query Processing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Transaction Manager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F0C92CB-C1E9-46BF-A9B6-3D9F8BC777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66775" y="6667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Database Management System (DBMS)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5A0EDC3-4EA7-43DD-ACD0-A394FA9084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88262" cy="5291137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DBMS contains information about a particular enterprise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Collection of interrelated data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Set of programs to access the data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An environment that is both </a:t>
            </a:r>
            <a:r>
              <a:rPr lang="en-US" altLang="en-US" i="1" dirty="0">
                <a:ea typeface="ＭＳ Ｐゴシック" panose="020B0600070205080204" pitchFamily="34" charset="-128"/>
              </a:rPr>
              <a:t>convenient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i="1" dirty="0">
                <a:ea typeface="ＭＳ Ｐゴシック" panose="020B0600070205080204" pitchFamily="34" charset="-128"/>
              </a:rPr>
              <a:t>efficient</a:t>
            </a:r>
            <a:r>
              <a:rPr lang="en-US" altLang="en-US" dirty="0">
                <a:ea typeface="ＭＳ Ｐゴシック" panose="020B0600070205080204" pitchFamily="34" charset="-128"/>
              </a:rPr>
              <a:t> to use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Database Applications: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Banking: transactions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Airlines: reservations, schedules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Universities:  registration, grades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Sales: customers, products, purchases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Online retailers: order tracking, customized recommendations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Manufacturing: production, inventory, orders, supply chain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Human resources:  employee records, salaries, tax deductions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Databases can be very large.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Databases touch all aspects of our lives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442CEAD-D31D-476D-BDF7-51560D2029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University Enterprise Example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9058D1F-29AD-4C98-9B85-0A9D27B818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6819900" cy="4903787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One way of Storing Information is to use Files (or File Systems).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 Application Programs are written to manipulate the information stores in files. Such programs may include: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Adding new students, instructors, and courses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Registering students for courses, and generate class rosters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Assigning grades to students, compute grade point averages (GPA) and generate transcripts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 the early days, database applications were built directly on top of file systems.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New application programs are written as and when the need arises.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A05A344-AA60-4151-8D52-1986789C30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01700" y="2857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>
                <a:effectLst/>
                <a:ea typeface="ＭＳ Ｐゴシック" panose="020B0600070205080204" pitchFamily="34" charset="-128"/>
              </a:rPr>
              <a:t>Drawbacks of using file systems to store data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E720FE7-F434-4E25-AF2E-0B7F8C3814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82638" y="782638"/>
            <a:ext cx="7580312" cy="5468937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It is very difficult to manage data in files. The reasons could be obvious when we understand the drawbacks of the Files: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Data redundancy and inconsistency</a:t>
            </a:r>
          </a:p>
          <a:p>
            <a:pPr lvl="1">
              <a:lnSpc>
                <a:spcPct val="15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Multiple file formats, duplication of information in different files</a:t>
            </a:r>
          </a:p>
          <a:p>
            <a:pPr lvl="1">
              <a:lnSpc>
                <a:spcPct val="15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For example: Student with a double major (Music and Mathematics) will store information regarding telephone and address in two different files hence causing duplication leading to higher storage and access cost. 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Difficulty in accessing data </a:t>
            </a:r>
          </a:p>
          <a:p>
            <a:pPr lvl="1">
              <a:lnSpc>
                <a:spcPct val="15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Need to write a new program to carry out each new task</a:t>
            </a:r>
          </a:p>
          <a:p>
            <a:pPr lvl="1">
              <a:lnSpc>
                <a:spcPct val="15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Very inefficient and inconvenient task.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0706780-B912-403B-98FE-80430ECF28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01700" y="2857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>
                <a:effectLst/>
                <a:ea typeface="ＭＳ Ｐゴシック" panose="020B0600070205080204" pitchFamily="34" charset="-128"/>
              </a:rPr>
              <a:t>Drawbacks of using file systems to store data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ABEA5CF-0B89-432E-990B-8B1EF66EF8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82638" y="782638"/>
            <a:ext cx="7580312" cy="5468937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Data isolation </a:t>
            </a:r>
          </a:p>
          <a:p>
            <a:pPr lvl="1">
              <a:lnSpc>
                <a:spcPct val="15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Data can be scattered across multiple files and different file formats.</a:t>
            </a:r>
          </a:p>
          <a:p>
            <a:pPr lvl="1">
              <a:lnSpc>
                <a:spcPct val="15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Becomes very difficult to retrieve data.</a:t>
            </a:r>
          </a:p>
          <a:p>
            <a:pPr lvl="1">
              <a:lnSpc>
                <a:spcPct val="15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Integrity problems</a:t>
            </a:r>
          </a:p>
          <a:p>
            <a:pPr lvl="1">
              <a:lnSpc>
                <a:spcPct val="15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Integrity constraints  (e.g., account balance &gt; 0) become “buried” in program code rather than being stated explicitly</a:t>
            </a:r>
          </a:p>
          <a:p>
            <a:pPr lvl="1">
              <a:lnSpc>
                <a:spcPct val="15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Hard to add new constraints or change existing ones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CD4AD38-F851-4DA3-8EB2-F8E75989C0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76200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400">
                <a:effectLst/>
                <a:ea typeface="ＭＳ Ｐゴシック" panose="020B0600070205080204" pitchFamily="34" charset="-128"/>
              </a:rPr>
              <a:t>Drawbacks of using file systems to store data (Cont.)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829074B-149B-4E78-8A3A-23D9332635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0250" y="819150"/>
            <a:ext cx="7616825" cy="4876800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altLang="en-US" sz="16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Atomicity of updates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Failures may leave database in an inconsistent state with partial updates carried out.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Example: Transfer of funds from one account to another should either complete or not happen at all (atomicity).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Concurrent access by multiple users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Concurrent access needed for performance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Uncontrolled concurrent accesses can lead to inconsistencies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Example: Two people reading a balance (say 100) and updating it by withdrawing money (say 50 each) at the same time.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A914267-5A1A-49A4-9089-1BC363DF08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76200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400">
                <a:effectLst/>
                <a:ea typeface="ＭＳ Ｐゴシック" panose="020B0600070205080204" pitchFamily="34" charset="-128"/>
              </a:rPr>
              <a:t>Drawbacks of using file systems to store data (Cont.)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0D9D67A-638A-46E9-9289-CDDA38BC1E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0250" y="819150"/>
            <a:ext cx="7616825" cy="4876800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altLang="en-US" sz="1600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Security problems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Hard to provide user access to some, but not all, data</a:t>
            </a:r>
          </a:p>
          <a:p>
            <a:pPr>
              <a:buFont typeface="Monotype Sorts" charset="2"/>
              <a:buNone/>
            </a:pPr>
            <a:endParaRPr lang="en-US" altLang="en-US" sz="160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en-US" b="1">
                <a:solidFill>
                  <a:srgbClr val="FF0000"/>
                </a:solidFill>
                <a:ea typeface="ＭＳ Ｐゴシック" panose="020B0600070205080204" pitchFamily="34" charset="-128"/>
              </a:rPr>
              <a:t>Database systems offer solutions to all the above problems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B909346-0F3A-4FAF-97BF-282929F3CD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Levels of Abstraction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EC21860-033D-492D-8F9D-A8A793596A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7848600" cy="4876800"/>
          </a:xfrm>
        </p:spPr>
        <p:txBody>
          <a:bodyPr/>
          <a:lstStyle/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DBMS provides users with abstract view of data.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>
                <a:ea typeface="ＭＳ Ｐゴシック" panose="020B0600070205080204" pitchFamily="34" charset="-128"/>
              </a:rPr>
              <a:t>Abstraction</a:t>
            </a:r>
            <a:r>
              <a:rPr lang="en-US" altLang="en-US">
                <a:ea typeface="ＭＳ Ｐゴシック" panose="020B0600070205080204" pitchFamily="34" charset="-128"/>
              </a:rPr>
              <a:t>: Hiding details of how data is stored and maintained.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endParaRPr lang="en-US" altLang="en-US" b="1">
              <a:solidFill>
                <a:srgbClr val="000099"/>
              </a:solidFill>
              <a:ea typeface="ＭＳ Ｐゴシック" panose="020B0600070205080204" pitchFamily="34" charset="-128"/>
            </a:endParaRP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>
                <a:solidFill>
                  <a:srgbClr val="000099"/>
                </a:solidFill>
                <a:ea typeface="ＭＳ Ｐゴシック" panose="020B0600070205080204" pitchFamily="34" charset="-128"/>
              </a:rPr>
              <a:t>1. Physical level:</a:t>
            </a:r>
            <a:r>
              <a:rPr lang="en-US" altLang="en-US">
                <a:ea typeface="ＭＳ Ｐゴシック" panose="020B0600070205080204" pitchFamily="34" charset="-128"/>
              </a:rPr>
              <a:t> describes how a record (e.g., instructor) is stored.</a:t>
            </a:r>
          </a:p>
          <a:p>
            <a:pPr lvl="1"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Data in form of records is stored in files and is also indexed.</a:t>
            </a:r>
          </a:p>
          <a:p>
            <a:pPr lvl="1"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Addresses “how” part.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>
                <a:solidFill>
                  <a:srgbClr val="000099"/>
                </a:solidFill>
                <a:ea typeface="ＭＳ Ｐゴシック" panose="020B0600070205080204" pitchFamily="34" charset="-128"/>
              </a:rPr>
              <a:t>2. Logical level:</a:t>
            </a:r>
            <a:r>
              <a:rPr lang="en-US" altLang="en-US">
                <a:ea typeface="ＭＳ Ｐゴシック" panose="020B0600070205080204" pitchFamily="34" charset="-128"/>
              </a:rPr>
              <a:t> describes data stored in database, and the relationships among the data.</a:t>
            </a:r>
          </a:p>
          <a:p>
            <a:pPr lvl="1"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Defines logical structure of data. </a:t>
            </a:r>
          </a:p>
          <a:p>
            <a:pPr lvl="1"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Addresses “what” part.</a:t>
            </a:r>
          </a:p>
          <a:p>
            <a:pPr lvl="1">
              <a:buFont typeface="Monotype Sorts" charset="2"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>
                <a:ea typeface="ＭＳ Ｐゴシック" panose="020B0600070205080204" pitchFamily="34" charset="-128"/>
              </a:rPr>
              <a:t>	type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ea typeface="ＭＳ Ｐゴシック" panose="020B0600070205080204" pitchFamily="34" charset="-128"/>
              </a:rPr>
              <a:t>instructor</a:t>
            </a:r>
            <a:r>
              <a:rPr lang="en-US" altLang="en-US">
                <a:ea typeface="ＭＳ Ｐゴシック" panose="020B0600070205080204" pitchFamily="34" charset="-128"/>
              </a:rPr>
              <a:t> = </a:t>
            </a:r>
            <a:r>
              <a:rPr lang="en-US" altLang="en-US" b="1">
                <a:ea typeface="ＭＳ Ｐゴシック" panose="020B0600070205080204" pitchFamily="34" charset="-128"/>
              </a:rPr>
              <a:t>record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>
              <a:buFontTx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		</a:t>
            </a:r>
            <a:r>
              <a:rPr lang="en-US" altLang="en-US" i="1">
                <a:ea typeface="ＭＳ Ｐゴシック" panose="020B0600070205080204" pitchFamily="34" charset="-128"/>
              </a:rPr>
              <a:t>ID</a:t>
            </a:r>
            <a:r>
              <a:rPr lang="en-US" altLang="en-US">
                <a:ea typeface="ＭＳ Ｐゴシック" panose="020B0600070205080204" pitchFamily="34" charset="-128"/>
              </a:rPr>
              <a:t> : string;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 i="1">
                <a:ea typeface="ＭＳ Ｐゴシック" panose="020B0600070205080204" pitchFamily="34" charset="-128"/>
              </a:rPr>
              <a:t>name</a:t>
            </a:r>
            <a:r>
              <a:rPr lang="en-US" altLang="en-US">
                <a:ea typeface="ＭＳ Ｐゴシック" panose="020B0600070205080204" pitchFamily="34" charset="-128"/>
              </a:rPr>
              <a:t> : string;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 i="1">
                <a:ea typeface="ＭＳ Ｐゴシック" panose="020B0600070205080204" pitchFamily="34" charset="-128"/>
              </a:rPr>
              <a:t>dept_name</a:t>
            </a:r>
            <a:r>
              <a:rPr lang="en-US" altLang="en-US">
                <a:ea typeface="ＭＳ Ｐゴシック" panose="020B0600070205080204" pitchFamily="34" charset="-128"/>
              </a:rPr>
              <a:t> : string;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 i="1">
                <a:ea typeface="ＭＳ Ｐゴシック" panose="020B0600070205080204" pitchFamily="34" charset="-128"/>
              </a:rPr>
              <a:t>salary</a:t>
            </a:r>
            <a:r>
              <a:rPr lang="en-US" altLang="en-US">
                <a:ea typeface="ＭＳ Ｐゴシック" panose="020B0600070205080204" pitchFamily="34" charset="-128"/>
              </a:rPr>
              <a:t> : integer;</a:t>
            </a:r>
          </a:p>
          <a:p>
            <a:pPr lvl="4">
              <a:buFontTx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>
                <a:ea typeface="ＭＳ Ｐゴシック" panose="020B0600070205080204" pitchFamily="34" charset="-128"/>
              </a:rPr>
              <a:t>end</a:t>
            </a:r>
            <a:r>
              <a:rPr lang="en-US" altLang="en-US">
                <a:ea typeface="ＭＳ Ｐゴシック" panose="020B0600070205080204" pitchFamily="34" charset="-128"/>
              </a:rPr>
              <a:t>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A04F28A-811A-4CCC-9E3D-9FEFE5CA5B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Levels of Abstraction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D99FD03-ED85-4BDA-B3BB-C3E25F96C19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7848600" cy="4876800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>
                <a:solidFill>
                  <a:srgbClr val="000099"/>
                </a:solidFill>
                <a:ea typeface="ＭＳ Ｐゴシック" panose="020B0600070205080204" pitchFamily="34" charset="-128"/>
              </a:rPr>
              <a:t>3. View level:</a:t>
            </a:r>
            <a:r>
              <a:rPr lang="en-US" altLang="en-US">
                <a:ea typeface="ＭＳ Ｐゴシック" panose="020B0600070205080204" pitchFamily="34" charset="-128"/>
              </a:rPr>
              <a:t> application programs hide details of data types.  Views can also hide information (such as an employee’s salary) for security purposes.</a:t>
            </a:r>
          </a:p>
          <a:p>
            <a:pPr marL="685800" lvl="2" indent="-342900"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Views describe how users see the data.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Historical Perspective on Data Models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Network Data Model</a:t>
            </a:r>
          </a:p>
          <a:p>
            <a:r>
              <a:rPr lang="en-US" altLang="en-US" dirty="0"/>
              <a:t>Hierarchical Data Model</a:t>
            </a:r>
          </a:p>
          <a:p>
            <a:r>
              <a:rPr lang="en-US" altLang="en-US" dirty="0"/>
              <a:t>Relational Data Model</a:t>
            </a:r>
          </a:p>
          <a:p>
            <a:r>
              <a:rPr lang="en-US" altLang="en-US" dirty="0"/>
              <a:t>Object Oriented Data Model</a:t>
            </a:r>
          </a:p>
          <a:p>
            <a:r>
              <a:rPr lang="en-US" altLang="en-US" dirty="0"/>
              <a:t>Object Relational Data Model</a:t>
            </a:r>
          </a:p>
        </p:txBody>
      </p:sp>
    </p:spTree>
    <p:extLst>
      <p:ext uri="{BB962C8B-B14F-4D97-AF65-F5344CB8AC3E}">
        <p14:creationId xmlns:p14="http://schemas.microsoft.com/office/powerpoint/2010/main" val="272924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9AE98E2-B893-411F-B4E3-702E64981E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kumimoji="0" lang="en-US" altLang="en-US" dirty="0"/>
              <a:t>Levels of Abstraction in a DBMS</a:t>
            </a:r>
          </a:p>
        </p:txBody>
      </p:sp>
      <p:pic>
        <p:nvPicPr>
          <p:cNvPr id="26627" name="Picture 8">
            <a:extLst>
              <a:ext uri="{FF2B5EF4-FFF2-40B4-BE49-F238E27FC236}">
                <a16:creationId xmlns:a16="http://schemas.microsoft.com/office/drawing/2014/main" id="{E2315E08-8924-45C5-8416-547FEC42E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795463"/>
            <a:ext cx="7402512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D4FB3263-C95D-4377-B984-87A163776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475" y="2143125"/>
            <a:ext cx="1195388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Monotype Sorts" charset="2"/>
              <a:buNone/>
              <a:defRPr/>
            </a:pPr>
            <a:endParaRPr lang="en-US" altLang="en-US" sz="1800" kern="0" dirty="0">
              <a:ea typeface="ＭＳ Ｐゴシック" pitchFamily="34" charset="-128"/>
            </a:endParaRPr>
          </a:p>
          <a:p>
            <a:pPr marL="0" indent="0">
              <a:buFont typeface="Monotype Sorts" charset="2"/>
              <a:buNone/>
              <a:defRPr/>
            </a:pPr>
            <a:endParaRPr lang="en-US" altLang="en-US" sz="1800" kern="0" dirty="0">
              <a:ea typeface="ＭＳ Ｐゴシック" pitchFamily="34" charset="-12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BCFBF3-55DC-42B0-9A67-2CDB45ABC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563" y="4090988"/>
            <a:ext cx="2801937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Monotype Sorts" charset="2"/>
              <a:buNone/>
              <a:defRPr/>
            </a:pPr>
            <a:endParaRPr lang="en-US" altLang="en-US" sz="1800" b="1" kern="0" dirty="0">
              <a:ea typeface="ＭＳ Ｐゴシック" pitchFamily="34" charset="-128"/>
            </a:endParaRPr>
          </a:p>
          <a:p>
            <a:pPr marL="0" indent="0">
              <a:buFont typeface="Monotype Sorts" charset="2"/>
              <a:buNone/>
              <a:defRPr/>
            </a:pPr>
            <a:endParaRPr lang="en-US" altLang="en-US" sz="1800" b="1" kern="0" dirty="0">
              <a:ea typeface="ＭＳ Ｐゴシック" pitchFamily="34" charset="-128"/>
            </a:endParaRPr>
          </a:p>
          <a:p>
            <a:pPr marL="0" indent="0">
              <a:buFont typeface="Monotype Sorts" charset="2"/>
              <a:buNone/>
              <a:defRPr/>
            </a:pPr>
            <a:endParaRPr lang="en-US" altLang="en-US" sz="1800" b="1" kern="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6B3297F-825B-42A2-9624-3967CD7422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kumimoji="0" lang="en-US" altLang="en-US" dirty="0"/>
              <a:t>Levels of Abstraction in a DBMS</a:t>
            </a:r>
          </a:p>
        </p:txBody>
      </p:sp>
      <p:pic>
        <p:nvPicPr>
          <p:cNvPr id="28675" name="Picture 8">
            <a:extLst>
              <a:ext uri="{FF2B5EF4-FFF2-40B4-BE49-F238E27FC236}">
                <a16:creationId xmlns:a16="http://schemas.microsoft.com/office/drawing/2014/main" id="{A7324447-73F7-4BF2-A31A-33D039691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795463"/>
            <a:ext cx="7402512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8CE0ADA-026F-42B1-B325-13263EC70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475" y="2143125"/>
            <a:ext cx="1195388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Monotype Sorts" charset="2"/>
              <a:buNone/>
              <a:defRPr/>
            </a:pPr>
            <a:endParaRPr lang="en-US" altLang="en-US" sz="1800" kern="0" dirty="0">
              <a:ea typeface="ＭＳ Ｐゴシック" pitchFamily="34" charset="-128"/>
            </a:endParaRPr>
          </a:p>
          <a:p>
            <a:pPr marL="0" indent="0">
              <a:buFont typeface="Monotype Sorts" charset="2"/>
              <a:buNone/>
              <a:defRPr/>
            </a:pPr>
            <a:endParaRPr lang="en-US" altLang="en-US" sz="1800" kern="0" dirty="0">
              <a:ea typeface="ＭＳ Ｐゴシック" pitchFamily="34" charset="-128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1400" b="1" i="1" kern="0" dirty="0">
                <a:ea typeface="ＭＳ Ｐゴシック" pitchFamily="34" charset="-128"/>
                <a:sym typeface="Wingdings" panose="05000000000000000000" pitchFamily="2" charset="2"/>
              </a:rPr>
              <a:t> </a:t>
            </a:r>
            <a:r>
              <a:rPr lang="en-US" altLang="en-US" sz="1400" b="1" i="1" kern="0" dirty="0">
                <a:ea typeface="ＭＳ Ｐゴシック" pitchFamily="34" charset="-128"/>
              </a:rPr>
              <a:t>Multiple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9E44685-52CD-47E3-8ED4-F714B235E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563" y="4090988"/>
            <a:ext cx="2801937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Monotype Sorts" charset="2"/>
              <a:buNone/>
              <a:defRPr/>
            </a:pPr>
            <a:r>
              <a:rPr lang="en-US" altLang="en-US" sz="1800" b="1" kern="0" dirty="0">
                <a:ea typeface="ＭＳ Ｐゴシック" pitchFamily="34" charset="-128"/>
                <a:sym typeface="Wingdings" panose="05000000000000000000" pitchFamily="2" charset="2"/>
              </a:rPr>
              <a:t> </a:t>
            </a:r>
            <a:r>
              <a:rPr lang="en-US" altLang="en-US" sz="1800" b="1" i="1" kern="0" dirty="0">
                <a:ea typeface="ＭＳ Ｐゴシック" pitchFamily="34" charset="-128"/>
              </a:rPr>
              <a:t>Single </a:t>
            </a:r>
          </a:p>
          <a:p>
            <a:pPr marL="0" indent="0">
              <a:buFont typeface="Monotype Sorts" charset="2"/>
              <a:buNone/>
              <a:defRPr/>
            </a:pPr>
            <a:endParaRPr lang="en-US" altLang="en-US" sz="1800" b="1" kern="0" dirty="0">
              <a:ea typeface="ＭＳ Ｐゴシック" pitchFamily="34" charset="-128"/>
            </a:endParaRPr>
          </a:p>
          <a:p>
            <a:pPr marL="0" indent="0">
              <a:buFont typeface="Monotype Sorts" charset="2"/>
              <a:buNone/>
              <a:defRPr/>
            </a:pPr>
            <a:endParaRPr lang="en-US" altLang="en-US" sz="1800" b="1" kern="0" dirty="0">
              <a:ea typeface="ＭＳ Ｐゴシック" pitchFamily="34" charset="-128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1800" b="1" kern="0" dirty="0">
                <a:ea typeface="ＭＳ Ｐゴシック" pitchFamily="34" charset="-128"/>
                <a:sym typeface="Wingdings" panose="05000000000000000000" pitchFamily="2" charset="2"/>
              </a:rPr>
              <a:t> </a:t>
            </a:r>
            <a:r>
              <a:rPr lang="en-US" altLang="en-US" sz="1800" b="1" i="1" kern="0" dirty="0">
                <a:ea typeface="ＭＳ Ｐゴシック" pitchFamily="34" charset="-128"/>
              </a:rPr>
              <a:t>Single</a:t>
            </a:r>
          </a:p>
          <a:p>
            <a:pPr marL="0" indent="0">
              <a:buFont typeface="Monotype Sorts" charset="2"/>
              <a:buNone/>
              <a:defRPr/>
            </a:pPr>
            <a:endParaRPr lang="en-US" altLang="en-US" sz="1800" b="1" kern="0" dirty="0">
              <a:ea typeface="ＭＳ Ｐゴシック" pitchFamily="34" charset="-128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E07743F-2B86-4133-843D-D794D5619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077913"/>
            <a:ext cx="277812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Monotype Sorts" charset="2"/>
              <a:buNone/>
              <a:defRPr/>
            </a:pPr>
            <a:endParaRPr lang="en-US" altLang="en-US" sz="1800" b="1" kern="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81E2261-C803-45B4-9574-7F5784375B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kumimoji="0" lang="en-US" altLang="en-US" dirty="0"/>
              <a:t>Levels of Abstraction in a DBMS</a:t>
            </a:r>
          </a:p>
        </p:txBody>
      </p:sp>
      <p:pic>
        <p:nvPicPr>
          <p:cNvPr id="30723" name="Picture 8">
            <a:extLst>
              <a:ext uri="{FF2B5EF4-FFF2-40B4-BE49-F238E27FC236}">
                <a16:creationId xmlns:a16="http://schemas.microsoft.com/office/drawing/2014/main" id="{DD068EE9-9575-4F4E-94A9-BDD4E3098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795463"/>
            <a:ext cx="7402512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6464F635-79F2-4916-B960-A791D1FE2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475" y="2143125"/>
            <a:ext cx="1195388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Monotype Sorts" charset="2"/>
              <a:buNone/>
              <a:defRPr/>
            </a:pPr>
            <a:endParaRPr lang="en-US" altLang="en-US" sz="1800" kern="0" dirty="0">
              <a:ea typeface="ＭＳ Ｐゴシック" pitchFamily="34" charset="-128"/>
            </a:endParaRPr>
          </a:p>
          <a:p>
            <a:pPr marL="0" indent="0">
              <a:buFont typeface="Monotype Sorts" charset="2"/>
              <a:buNone/>
              <a:defRPr/>
            </a:pPr>
            <a:endParaRPr lang="en-US" altLang="en-US" sz="1800" kern="0" dirty="0">
              <a:ea typeface="ＭＳ Ｐゴシック" pitchFamily="34" charset="-128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1400" b="1" i="1" kern="0" dirty="0">
                <a:ea typeface="ＭＳ Ｐゴシック" pitchFamily="34" charset="-128"/>
                <a:sym typeface="Wingdings" panose="05000000000000000000" pitchFamily="2" charset="2"/>
              </a:rPr>
              <a:t> </a:t>
            </a:r>
            <a:r>
              <a:rPr lang="en-US" altLang="en-US" sz="1400" b="1" i="1" kern="0" dirty="0">
                <a:ea typeface="ＭＳ Ｐゴシック" pitchFamily="34" charset="-128"/>
              </a:rPr>
              <a:t>Multiple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174F6B8-9FF5-4B0F-8E05-4449864F4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4090988"/>
            <a:ext cx="2778125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Monotype Sorts" charset="2"/>
              <a:buNone/>
              <a:defRPr/>
            </a:pPr>
            <a:r>
              <a:rPr lang="en-US" altLang="en-US" b="1" kern="0" dirty="0">
                <a:ea typeface="ＭＳ Ｐゴシック" pitchFamily="34" charset="-128"/>
                <a:sym typeface="Wingdings" panose="05000000000000000000" pitchFamily="2" charset="2"/>
              </a:rPr>
              <a:t>2. Conceptual Schema 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1800" kern="0" dirty="0">
                <a:ea typeface="ＭＳ Ｐゴシック" pitchFamily="34" charset="-128"/>
                <a:sym typeface="Wingdings" panose="05000000000000000000" pitchFamily="2" charset="2"/>
              </a:rPr>
              <a:t>describes data stored in terms of data model.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1800" kern="0" dirty="0">
                <a:ea typeface="ＭＳ Ｐゴシック" pitchFamily="34" charset="-128"/>
              </a:rPr>
              <a:t> 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b="1" kern="0" dirty="0">
                <a:ea typeface="ＭＳ Ｐゴシック" pitchFamily="34" charset="-128"/>
              </a:rPr>
              <a:t>1. Physical Schema</a:t>
            </a:r>
            <a:r>
              <a:rPr lang="en-US" altLang="en-US" kern="0" dirty="0">
                <a:ea typeface="ＭＳ Ｐゴシック" pitchFamily="34" charset="-128"/>
                <a:sym typeface="Wingdings" panose="05000000000000000000" pitchFamily="2" charset="2"/>
              </a:rPr>
              <a:t> </a:t>
            </a:r>
            <a:endParaRPr lang="en-US" altLang="en-US" b="1" kern="0" dirty="0">
              <a:ea typeface="ＭＳ Ｐゴシック" pitchFamily="34" charset="-128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1800" kern="0" dirty="0">
                <a:ea typeface="ＭＳ Ｐゴシック" pitchFamily="34" charset="-128"/>
              </a:rPr>
              <a:t>Provides storage details</a:t>
            </a:r>
            <a:endParaRPr lang="en-US" altLang="en-US" sz="1800" i="1" u="sng" kern="0" dirty="0">
              <a:ea typeface="ＭＳ Ｐゴシック" pitchFamily="34" charset="-128"/>
            </a:endParaRPr>
          </a:p>
          <a:p>
            <a:pPr marL="0" indent="0">
              <a:buFont typeface="Monotype Sorts" charset="2"/>
              <a:buNone/>
              <a:defRPr/>
            </a:pPr>
            <a:endParaRPr lang="en-US" altLang="en-US" sz="1800" b="1" kern="0" dirty="0">
              <a:ea typeface="ＭＳ Ｐゴシック" pitchFamily="34" charset="-12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9FAB48F-8945-494E-A530-4C8126408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563" y="4090988"/>
            <a:ext cx="2801937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 typeface="Wingdings" panose="05000000000000000000" pitchFamily="2" charset="2"/>
              <a:buChar char="ß"/>
              <a:defRPr/>
            </a:pPr>
            <a:r>
              <a:rPr lang="en-US" altLang="en-US" sz="1800" b="1" i="1" kern="0" dirty="0">
                <a:ea typeface="ＭＳ Ｐゴシック" pitchFamily="34" charset="-128"/>
              </a:rPr>
              <a:t>Single </a:t>
            </a:r>
          </a:p>
          <a:p>
            <a:pPr>
              <a:buFont typeface="Wingdings" panose="05000000000000000000" pitchFamily="2" charset="2"/>
              <a:buChar char="ß"/>
              <a:defRPr/>
            </a:pPr>
            <a:endParaRPr lang="en-US" altLang="en-US" sz="1800" b="1" i="1" kern="0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ß"/>
              <a:defRPr/>
            </a:pPr>
            <a:endParaRPr lang="en-US" altLang="en-US" sz="1800" b="1" i="1" kern="0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ß"/>
              <a:defRPr/>
            </a:pPr>
            <a:r>
              <a:rPr lang="en-US" altLang="en-US" sz="1800" b="1" i="1" kern="0" dirty="0">
                <a:ea typeface="ＭＳ Ｐゴシック" pitchFamily="34" charset="-128"/>
              </a:rPr>
              <a:t>Single</a:t>
            </a:r>
          </a:p>
          <a:p>
            <a:pPr>
              <a:buFont typeface="Wingdings" panose="05000000000000000000" pitchFamily="2" charset="2"/>
              <a:buChar char="ß"/>
              <a:defRPr/>
            </a:pPr>
            <a:endParaRPr lang="en-US" altLang="en-US" sz="1800" b="1" i="1" kern="0" dirty="0">
              <a:ea typeface="ＭＳ Ｐゴシック" pitchFamily="34" charset="-128"/>
            </a:endParaRPr>
          </a:p>
          <a:p>
            <a:pPr marL="0" indent="0">
              <a:buFont typeface="Monotype Sorts" charset="2"/>
              <a:buNone/>
              <a:defRPr/>
            </a:pPr>
            <a:endParaRPr lang="en-US" altLang="en-US" sz="1800" b="1" kern="0" dirty="0">
              <a:ea typeface="ＭＳ Ｐゴシック" pitchFamily="34" charset="-128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F599626-CDE6-445D-8526-9661382FF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077913"/>
            <a:ext cx="277812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Monotype Sorts" charset="2"/>
              <a:buNone/>
              <a:defRPr/>
            </a:pPr>
            <a:r>
              <a:rPr lang="en-US" altLang="en-US" b="1" kern="0" dirty="0">
                <a:ea typeface="ＭＳ Ｐゴシック" pitchFamily="34" charset="-128"/>
                <a:sym typeface="Wingdings" panose="05000000000000000000" pitchFamily="2" charset="2"/>
              </a:rPr>
              <a:t>3. External Schema</a:t>
            </a:r>
            <a:r>
              <a:rPr lang="en-US" altLang="en-US" kern="0" dirty="0">
                <a:ea typeface="ＭＳ Ｐゴシック" pitchFamily="34" charset="-128"/>
                <a:sym typeface="Wingdings" panose="05000000000000000000" pitchFamily="2" charset="2"/>
              </a:rPr>
              <a:t> </a:t>
            </a:r>
            <a:endParaRPr lang="en-US" altLang="en-US" b="1" kern="0" dirty="0">
              <a:ea typeface="ＭＳ Ｐゴシック" pitchFamily="34" charset="-128"/>
              <a:sym typeface="Wingdings" panose="05000000000000000000" pitchFamily="2" charset="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1800" kern="0" dirty="0">
                <a:ea typeface="ＭＳ Ｐゴシック" pitchFamily="34" charset="-128"/>
                <a:sym typeface="Wingdings" panose="05000000000000000000" pitchFamily="2" charset="2"/>
              </a:rPr>
              <a:t>describes views of data</a:t>
            </a:r>
            <a:endParaRPr lang="en-US" altLang="en-US" sz="1800" b="1" kern="0" dirty="0">
              <a:ea typeface="ＭＳ Ｐゴシック" pitchFamily="34" charset="-128"/>
            </a:endParaRPr>
          </a:p>
        </p:txBody>
      </p:sp>
      <p:cxnSp>
        <p:nvCxnSpPr>
          <p:cNvPr id="30728" name="Elbow Connector 2">
            <a:extLst>
              <a:ext uri="{FF2B5EF4-FFF2-40B4-BE49-F238E27FC236}">
                <a16:creationId xmlns:a16="http://schemas.microsoft.com/office/drawing/2014/main" id="{58B34204-BB39-4D2B-B943-8A780D19FAB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13063" y="1285875"/>
            <a:ext cx="993775" cy="9763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9" name="Straight Arrow Connector 8">
            <a:extLst>
              <a:ext uri="{FF2B5EF4-FFF2-40B4-BE49-F238E27FC236}">
                <a16:creationId xmlns:a16="http://schemas.microsoft.com/office/drawing/2014/main" id="{88978FDC-2EAD-46BA-811A-219EE6A333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71863" y="4262438"/>
            <a:ext cx="7588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0" name="Straight Arrow Connector 10">
            <a:extLst>
              <a:ext uri="{FF2B5EF4-FFF2-40B4-BE49-F238E27FC236}">
                <a16:creationId xmlns:a16="http://schemas.microsoft.com/office/drawing/2014/main" id="{0FBFFFAA-634A-4149-A511-DDF4D12E059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76588" y="5626100"/>
            <a:ext cx="1054100" cy="15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DAE52D1-77DB-478C-8E3C-DDE56B7139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kumimoji="0" lang="en-US" altLang="en-US" dirty="0"/>
              <a:t>Levels of Abstraction in a DBMS</a:t>
            </a:r>
          </a:p>
        </p:txBody>
      </p:sp>
      <p:pic>
        <p:nvPicPr>
          <p:cNvPr id="32771" name="Picture 8">
            <a:extLst>
              <a:ext uri="{FF2B5EF4-FFF2-40B4-BE49-F238E27FC236}">
                <a16:creationId xmlns:a16="http://schemas.microsoft.com/office/drawing/2014/main" id="{8F4ED114-9B92-4353-9ECF-C7B2369A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795463"/>
            <a:ext cx="7402512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FDEBBF07-2E60-4251-85A0-0620A0136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475" y="2143125"/>
            <a:ext cx="1195388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Monotype Sorts" charset="2"/>
              <a:buNone/>
              <a:defRPr/>
            </a:pPr>
            <a:endParaRPr lang="en-US" altLang="en-US" sz="1800" kern="0" dirty="0">
              <a:ea typeface="ＭＳ Ｐゴシック" pitchFamily="34" charset="-128"/>
            </a:endParaRPr>
          </a:p>
          <a:p>
            <a:pPr marL="0" indent="0">
              <a:buFont typeface="Monotype Sorts" charset="2"/>
              <a:buNone/>
              <a:defRPr/>
            </a:pPr>
            <a:endParaRPr lang="en-US" altLang="en-US" sz="1800" kern="0" dirty="0">
              <a:ea typeface="ＭＳ Ｐゴシック" pitchFamily="34" charset="-128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1400" b="1" i="1" kern="0" dirty="0">
                <a:ea typeface="ＭＳ Ｐゴシック" pitchFamily="34" charset="-128"/>
                <a:sym typeface="Wingdings" panose="05000000000000000000" pitchFamily="2" charset="2"/>
              </a:rPr>
              <a:t> </a:t>
            </a:r>
            <a:r>
              <a:rPr lang="en-US" altLang="en-US" sz="1400" b="1" i="1" kern="0" dirty="0">
                <a:ea typeface="ＭＳ Ｐゴシック" pitchFamily="34" charset="-128"/>
              </a:rPr>
              <a:t>Multiple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3AF2458-D3B0-4FE6-8496-3BF350CA5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4090988"/>
            <a:ext cx="2778125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Monotype Sorts" charset="2"/>
              <a:buNone/>
              <a:defRPr/>
            </a:pPr>
            <a:r>
              <a:rPr lang="en-US" altLang="en-US" b="1" kern="0" dirty="0">
                <a:ea typeface="ＭＳ Ｐゴシック" pitchFamily="34" charset="-128"/>
                <a:sym typeface="Wingdings" panose="05000000000000000000" pitchFamily="2" charset="2"/>
              </a:rPr>
              <a:t>2. Conceptual Schema 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1800" kern="0" dirty="0">
                <a:ea typeface="ＭＳ Ｐゴシック" pitchFamily="34" charset="-128"/>
                <a:sym typeface="Wingdings" panose="05000000000000000000" pitchFamily="2" charset="2"/>
              </a:rPr>
              <a:t>describes data stored in terms of data model.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1800" kern="0" dirty="0">
                <a:ea typeface="ＭＳ Ｐゴシック" pitchFamily="34" charset="-128"/>
              </a:rPr>
              <a:t> 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b="1" kern="0" dirty="0">
                <a:ea typeface="ＭＳ Ｐゴシック" pitchFamily="34" charset="-128"/>
              </a:rPr>
              <a:t>1. Physical Schema</a:t>
            </a:r>
            <a:r>
              <a:rPr lang="en-US" altLang="en-US" kern="0" dirty="0">
                <a:ea typeface="ＭＳ Ｐゴシック" pitchFamily="34" charset="-128"/>
                <a:sym typeface="Wingdings" panose="05000000000000000000" pitchFamily="2" charset="2"/>
              </a:rPr>
              <a:t> </a:t>
            </a:r>
            <a:endParaRPr lang="en-US" altLang="en-US" b="1" kern="0" dirty="0">
              <a:ea typeface="ＭＳ Ｐゴシック" pitchFamily="34" charset="-128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1800" kern="0" dirty="0">
                <a:ea typeface="ＭＳ Ｐゴシック" pitchFamily="34" charset="-128"/>
              </a:rPr>
              <a:t>Provides storage details</a:t>
            </a:r>
            <a:endParaRPr lang="en-US" altLang="en-US" sz="1800" i="1" u="sng" kern="0" dirty="0">
              <a:ea typeface="ＭＳ Ｐゴシック" pitchFamily="34" charset="-128"/>
            </a:endParaRPr>
          </a:p>
          <a:p>
            <a:pPr marL="0" indent="0">
              <a:buFont typeface="Monotype Sorts" charset="2"/>
              <a:buNone/>
              <a:defRPr/>
            </a:pPr>
            <a:endParaRPr lang="en-US" altLang="en-US" sz="1800" b="1" kern="0" dirty="0">
              <a:ea typeface="ＭＳ Ｐゴシック" pitchFamily="34" charset="-12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AD2E67A-5FA5-4E81-92A7-7272A6EEF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563" y="4090988"/>
            <a:ext cx="2801937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 typeface="Wingdings" panose="05000000000000000000" pitchFamily="2" charset="2"/>
              <a:buChar char="ß"/>
              <a:defRPr/>
            </a:pPr>
            <a:r>
              <a:rPr lang="en-US" altLang="en-US" sz="1800" b="1" i="1" kern="0" dirty="0">
                <a:ea typeface="ＭＳ Ｐゴシック" pitchFamily="34" charset="-128"/>
              </a:rPr>
              <a:t>Single 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1800" kern="0" dirty="0">
                <a:ea typeface="ＭＳ Ｐゴシック" pitchFamily="34" charset="-128"/>
              </a:rPr>
              <a:t>-Build relations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1800" kern="0" dirty="0">
                <a:ea typeface="ＭＳ Ｐゴシック" pitchFamily="34" charset="-128"/>
              </a:rPr>
              <a:t>-</a:t>
            </a:r>
            <a:r>
              <a:rPr lang="en-US" altLang="en-US" sz="1800" i="1" kern="0" dirty="0">
                <a:solidFill>
                  <a:schemeClr val="tx2">
                    <a:lumMod val="50000"/>
                  </a:schemeClr>
                </a:solidFill>
                <a:ea typeface="ＭＳ Ｐゴシック" pitchFamily="34" charset="-128"/>
              </a:rPr>
              <a:t>Conceptual DB Design</a:t>
            </a:r>
          </a:p>
          <a:p>
            <a:pPr>
              <a:buFont typeface="Wingdings" panose="05000000000000000000" pitchFamily="2" charset="2"/>
              <a:buChar char="ß"/>
              <a:defRPr/>
            </a:pPr>
            <a:r>
              <a:rPr lang="en-US" altLang="en-US" sz="1800" b="1" i="1" kern="0" dirty="0">
                <a:ea typeface="ＭＳ Ｐゴシック" pitchFamily="34" charset="-128"/>
              </a:rPr>
              <a:t>Single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1800" kern="0" dirty="0">
                <a:ea typeface="ＭＳ Ｐゴシック" pitchFamily="34" charset="-128"/>
              </a:rPr>
              <a:t>-Unsorted files of records, Indexes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1800" kern="0" dirty="0">
                <a:ea typeface="ＭＳ Ｐゴシック" pitchFamily="34" charset="-128"/>
              </a:rPr>
              <a:t>-</a:t>
            </a:r>
            <a:r>
              <a:rPr lang="en-US" altLang="en-US" sz="1800" i="1" kern="0" dirty="0">
                <a:solidFill>
                  <a:schemeClr val="tx2">
                    <a:lumMod val="50000"/>
                  </a:schemeClr>
                </a:solidFill>
                <a:ea typeface="ＭＳ Ｐゴシック" pitchFamily="34" charset="-128"/>
              </a:rPr>
              <a:t>Physical DB Design</a:t>
            </a:r>
          </a:p>
          <a:p>
            <a:pPr>
              <a:buFont typeface="Wingdings" panose="05000000000000000000" pitchFamily="2" charset="2"/>
              <a:buChar char="ß"/>
              <a:defRPr/>
            </a:pPr>
            <a:endParaRPr lang="en-US" altLang="en-US" sz="1800" b="1" i="1" kern="0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ß"/>
              <a:defRPr/>
            </a:pPr>
            <a:endParaRPr lang="en-US" altLang="en-US" sz="1800" b="1" i="1" kern="0" dirty="0">
              <a:ea typeface="ＭＳ Ｐゴシック" pitchFamily="34" charset="-128"/>
            </a:endParaRPr>
          </a:p>
          <a:p>
            <a:pPr marL="0" indent="0">
              <a:buFont typeface="Monotype Sorts" charset="2"/>
              <a:buNone/>
              <a:defRPr/>
            </a:pPr>
            <a:endParaRPr lang="en-US" altLang="en-US" sz="1800" b="1" kern="0" dirty="0">
              <a:ea typeface="ＭＳ Ｐゴシック" pitchFamily="34" charset="-128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C3F2C9C-BD1F-4A73-9C29-30B29CF62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077913"/>
            <a:ext cx="277812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Monotype Sorts" charset="2"/>
              <a:buNone/>
              <a:defRPr/>
            </a:pPr>
            <a:r>
              <a:rPr lang="en-US" altLang="en-US" b="1" kern="0" dirty="0">
                <a:ea typeface="ＭＳ Ｐゴシック" pitchFamily="34" charset="-128"/>
                <a:sym typeface="Wingdings" panose="05000000000000000000" pitchFamily="2" charset="2"/>
              </a:rPr>
              <a:t>3. External Schema</a:t>
            </a:r>
            <a:r>
              <a:rPr lang="en-US" altLang="en-US" kern="0" dirty="0">
                <a:ea typeface="ＭＳ Ｐゴシック" pitchFamily="34" charset="-128"/>
                <a:sym typeface="Wingdings" panose="05000000000000000000" pitchFamily="2" charset="2"/>
              </a:rPr>
              <a:t> </a:t>
            </a:r>
            <a:endParaRPr lang="en-US" altLang="en-US" b="1" kern="0" dirty="0">
              <a:ea typeface="ＭＳ Ｐゴシック" pitchFamily="34" charset="-128"/>
              <a:sym typeface="Wingdings" panose="05000000000000000000" pitchFamily="2" charset="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1800" kern="0" dirty="0">
                <a:ea typeface="ＭＳ Ｐゴシック" pitchFamily="34" charset="-128"/>
                <a:sym typeface="Wingdings" panose="05000000000000000000" pitchFamily="2" charset="2"/>
              </a:rPr>
              <a:t>describes views of data</a:t>
            </a:r>
            <a:endParaRPr lang="en-US" altLang="en-US" sz="1800" b="1" kern="0" dirty="0">
              <a:ea typeface="ＭＳ Ｐゴシック" pitchFamily="34" charset="-128"/>
            </a:endParaRPr>
          </a:p>
        </p:txBody>
      </p:sp>
      <p:cxnSp>
        <p:nvCxnSpPr>
          <p:cNvPr id="32776" name="Elbow Connector 2">
            <a:extLst>
              <a:ext uri="{FF2B5EF4-FFF2-40B4-BE49-F238E27FC236}">
                <a16:creationId xmlns:a16="http://schemas.microsoft.com/office/drawing/2014/main" id="{4FC238D8-E00F-4949-8001-7EC2F0E098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13063" y="1285875"/>
            <a:ext cx="993775" cy="9763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7" name="Straight Arrow Connector 8">
            <a:extLst>
              <a:ext uri="{FF2B5EF4-FFF2-40B4-BE49-F238E27FC236}">
                <a16:creationId xmlns:a16="http://schemas.microsoft.com/office/drawing/2014/main" id="{93B807FB-6FC1-4303-A8FD-263651CC43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71863" y="4262438"/>
            <a:ext cx="7588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8" name="Straight Arrow Connector 10">
            <a:extLst>
              <a:ext uri="{FF2B5EF4-FFF2-40B4-BE49-F238E27FC236}">
                <a16:creationId xmlns:a16="http://schemas.microsoft.com/office/drawing/2014/main" id="{10A6FDDE-A529-428D-BF26-E0FDBEECFCA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76588" y="5626100"/>
            <a:ext cx="1054100" cy="15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75602B0-6D12-47F0-BF5A-AC9FD33BE4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Levels of Abstraction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229BCDB-82C9-4033-8DA6-4987489C7F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7848600" cy="4876800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Information about all three schemas is stored in </a:t>
            </a:r>
            <a:r>
              <a:rPr lang="en-US" altLang="en-US" b="1">
                <a:solidFill>
                  <a:srgbClr val="000099"/>
                </a:solidFill>
                <a:ea typeface="ＭＳ Ｐゴシック" panose="020B0600070205080204" pitchFamily="34" charset="-128"/>
              </a:rPr>
              <a:t>System Catalog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  <a:p>
            <a:pPr marL="342900" lvl="1" indent="-342900"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1820863" algn="l"/>
                <a:tab pos="3659188" algn="l"/>
                <a:tab pos="3943350" algn="l"/>
              </a:tabLst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342900" lvl="1" indent="-342900"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>
                <a:solidFill>
                  <a:srgbClr val="000099"/>
                </a:solidFill>
                <a:ea typeface="ＭＳ Ｐゴシック" panose="020B0600070205080204" pitchFamily="34" charset="-128"/>
              </a:rPr>
              <a:t>DDL (Data Definition Language) </a:t>
            </a:r>
            <a:r>
              <a:rPr lang="en-US" altLang="en-US">
                <a:ea typeface="ＭＳ Ｐゴシック" panose="020B0600070205080204" pitchFamily="34" charset="-128"/>
              </a:rPr>
              <a:t>describes the </a:t>
            </a:r>
            <a:r>
              <a:rPr lang="en-US" altLang="en-US" b="1" i="1">
                <a:ea typeface="ＭＳ Ｐゴシック" panose="020B0600070205080204" pitchFamily="34" charset="-128"/>
              </a:rPr>
              <a:t>external</a:t>
            </a:r>
            <a:r>
              <a:rPr lang="en-US" altLang="en-US" i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and </a:t>
            </a:r>
            <a:r>
              <a:rPr lang="en-US" altLang="en-US" b="1" i="1">
                <a:ea typeface="ＭＳ Ｐゴシック" panose="020B0600070205080204" pitchFamily="34" charset="-128"/>
              </a:rPr>
              <a:t>conceptual </a:t>
            </a:r>
            <a:r>
              <a:rPr lang="en-US" altLang="en-US">
                <a:ea typeface="ＭＳ Ｐゴシック" panose="020B0600070205080204" pitchFamily="34" charset="-128"/>
              </a:rPr>
              <a:t>schemas.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B82B91B-7DC7-4126-AA00-07AB723CF5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Instances and Schemas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27095EA-E6B6-43BC-A6E1-A9171AE51F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8110537" cy="4876800"/>
          </a:xfrm>
        </p:spPr>
        <p:txBody>
          <a:bodyPr/>
          <a:lstStyle/>
          <a:p>
            <a:pPr>
              <a:defRPr/>
            </a:pPr>
            <a:r>
              <a:rPr lang="en-US" dirty="0"/>
              <a:t>Similar to types and variables in programming languages</a:t>
            </a:r>
          </a:p>
          <a:p>
            <a:pPr>
              <a:defRPr/>
            </a:pPr>
            <a:r>
              <a:rPr 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Schema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/>
              <a:t>– the overall design of the database. (analogous to variable declaration). </a:t>
            </a:r>
          </a:p>
          <a:p>
            <a:pPr>
              <a:defRPr/>
            </a:pPr>
            <a:r>
              <a:rPr 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Logical Schema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/>
              <a:t>– the overall logical structure of the database </a:t>
            </a:r>
          </a:p>
          <a:p>
            <a:pPr lvl="1">
              <a:defRPr/>
            </a:pPr>
            <a:r>
              <a:rPr lang="en-US" dirty="0"/>
              <a:t>Example: The database consists of information about a set of customers and accounts in a bank and the relationship between them</a:t>
            </a:r>
          </a:p>
          <a:p>
            <a:pPr lvl="2">
              <a:buFont typeface="Webdings" charset="2"/>
              <a:buChar char="4"/>
              <a:defRPr/>
            </a:pPr>
            <a:r>
              <a:rPr lang="en-US" dirty="0"/>
              <a:t>Analogous to type information of a variable in a program</a:t>
            </a:r>
          </a:p>
          <a:p>
            <a:pPr>
              <a:defRPr/>
            </a:pPr>
            <a:r>
              <a:rPr 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Physical schema</a:t>
            </a:r>
            <a:r>
              <a:rPr lang="en-US" dirty="0"/>
              <a:t>– the overall physical  structure of the database.</a:t>
            </a:r>
          </a:p>
          <a:p>
            <a:pPr>
              <a:defRPr/>
            </a:pPr>
            <a:r>
              <a:rPr lang="en-US" b="1" dirty="0">
                <a:solidFill>
                  <a:srgbClr val="000099"/>
                </a:solidFill>
              </a:rPr>
              <a:t>Instance</a:t>
            </a:r>
            <a:r>
              <a:rPr lang="en-US" dirty="0"/>
              <a:t> – the actual content of the database at a particular point in time </a:t>
            </a:r>
          </a:p>
          <a:p>
            <a:pPr lvl="1">
              <a:defRPr/>
            </a:pPr>
            <a:r>
              <a:rPr lang="en-US" dirty="0"/>
              <a:t>Analogous to the value of a variable</a:t>
            </a:r>
          </a:p>
          <a:p>
            <a:pPr>
              <a:defRPr/>
            </a:pPr>
            <a:r>
              <a:rPr lang="en-US" b="1" dirty="0">
                <a:solidFill>
                  <a:srgbClr val="000099"/>
                </a:solidFill>
              </a:rPr>
              <a:t>Physical Data Independence</a:t>
            </a:r>
            <a:r>
              <a:rPr lang="en-US" dirty="0"/>
              <a:t> – the ability to modify the physical schema without changing the logical schema</a:t>
            </a:r>
          </a:p>
          <a:p>
            <a:pPr lvl="1">
              <a:defRPr/>
            </a:pPr>
            <a:r>
              <a:rPr lang="en-US" dirty="0"/>
              <a:t>Applications depend on the logical schema</a:t>
            </a:r>
          </a:p>
          <a:p>
            <a:pPr lvl="1">
              <a:defRPr/>
            </a:pPr>
            <a:r>
              <a:rPr lang="en-US" dirty="0"/>
              <a:t>In general, the interfaces between the various levels and components should be well defined so that changes in some parts do not seriously influence others.</a:t>
            </a:r>
          </a:p>
          <a:p>
            <a:pPr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6E6C3B4-703D-41BA-B49D-158BD7E5B8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Data Models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4706036-ACA3-4793-94BA-3704F269C5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5663" y="1019175"/>
            <a:ext cx="7435850" cy="497205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Data constraints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Four Classifications of Data Models: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Relational model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Entity-Relationship data model (mainly for database design)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Object-based data models (Object-oriented and Object-relational)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Semistructured data model  (XML)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Other older models:</a:t>
            </a:r>
          </a:p>
          <a:p>
            <a:pPr lvl="1">
              <a:lnSpc>
                <a:spcPct val="6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Network model  </a:t>
            </a:r>
          </a:p>
          <a:p>
            <a:pPr lvl="1">
              <a:lnSpc>
                <a:spcPct val="6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Hierarchical model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67BF953-8EB5-47AB-9272-AC8C77E3B1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Relational Model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697B45E-763A-4E13-91C8-03C5D3F95E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628650"/>
            <a:ext cx="7661275" cy="896938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All the data is stored in various tables.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Example of tabular data in the relational model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Tables are called relations.</a:t>
            </a:r>
          </a:p>
        </p:txBody>
      </p:sp>
      <p:sp>
        <p:nvSpPr>
          <p:cNvPr id="40964" name="Line 31">
            <a:extLst>
              <a:ext uri="{FF2B5EF4-FFF2-40B4-BE49-F238E27FC236}">
                <a16:creationId xmlns:a16="http://schemas.microsoft.com/office/drawing/2014/main" id="{815FAA2E-72EE-4C14-B4EE-6B0A6E1277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6363" y="1609725"/>
            <a:ext cx="85725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40965" name="Text Box 32">
            <a:extLst>
              <a:ext uri="{FF2B5EF4-FFF2-40B4-BE49-F238E27FC236}">
                <a16:creationId xmlns:a16="http://schemas.microsoft.com/office/drawing/2014/main" id="{71C124B5-57D9-4618-B274-EFBF380FC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322388"/>
            <a:ext cx="984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Columns</a:t>
            </a:r>
          </a:p>
        </p:txBody>
      </p:sp>
      <p:sp>
        <p:nvSpPr>
          <p:cNvPr id="40966" name="Line 33">
            <a:extLst>
              <a:ext uri="{FF2B5EF4-FFF2-40B4-BE49-F238E27FC236}">
                <a16:creationId xmlns:a16="http://schemas.microsoft.com/office/drawing/2014/main" id="{5962CD3A-B85D-4FB4-BE2B-48A0EBACA5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2125" y="1638300"/>
            <a:ext cx="1509713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pic>
        <p:nvPicPr>
          <p:cNvPr id="40967" name="Picture 37" descr="1">
            <a:extLst>
              <a:ext uri="{FF2B5EF4-FFF2-40B4-BE49-F238E27FC236}">
                <a16:creationId xmlns:a16="http://schemas.microsoft.com/office/drawing/2014/main" id="{FD6D8E28-666D-4B4D-94C1-250C86EF6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1614488" y="2259013"/>
            <a:ext cx="5526087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8" name="Text Box 38">
            <a:extLst>
              <a:ext uri="{FF2B5EF4-FFF2-40B4-BE49-F238E27FC236}">
                <a16:creationId xmlns:a16="http://schemas.microsoft.com/office/drawing/2014/main" id="{B386B201-EFB7-4DB5-90B9-B8636AE0F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590800"/>
            <a:ext cx="688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Rows</a:t>
            </a:r>
          </a:p>
        </p:txBody>
      </p:sp>
      <p:sp>
        <p:nvSpPr>
          <p:cNvPr id="40969" name="Line 39">
            <a:extLst>
              <a:ext uri="{FF2B5EF4-FFF2-40B4-BE49-F238E27FC236}">
                <a16:creationId xmlns:a16="http://schemas.microsoft.com/office/drawing/2014/main" id="{67EE3517-2B8A-462F-8309-30E5AF89B8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7563" y="2765425"/>
            <a:ext cx="52705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40970" name="Line 40">
            <a:extLst>
              <a:ext uri="{FF2B5EF4-FFF2-40B4-BE49-F238E27FC236}">
                <a16:creationId xmlns:a16="http://schemas.microsoft.com/office/drawing/2014/main" id="{7FC79809-4373-4611-BCE4-94BEF0111B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80263" y="2841625"/>
            <a:ext cx="527050" cy="2416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6D15188-4D10-4B4C-BA00-B54BB099CD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A Sample Relational Database</a:t>
            </a:r>
          </a:p>
        </p:txBody>
      </p:sp>
      <p:pic>
        <p:nvPicPr>
          <p:cNvPr id="43011" name="Picture 3" descr="1">
            <a:extLst>
              <a:ext uri="{FF2B5EF4-FFF2-40B4-BE49-F238E27FC236}">
                <a16:creationId xmlns:a16="http://schemas.microsoft.com/office/drawing/2014/main" id="{3511B99F-99FE-444C-80E4-23AA8F4EE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1408113"/>
            <a:ext cx="4170363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5C80BD4-BF4E-4918-A3EE-173F41ABD1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The Entity-Relationship Model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53BA1D4-1EED-4AB9-97CD-8DBE59C9AA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Models an enterprise as a collection of </a:t>
            </a:r>
            <a:r>
              <a:rPr lang="en-US" altLang="en-US" i="1">
                <a:ea typeface="ＭＳ Ｐゴシック" panose="020B0600070205080204" pitchFamily="34" charset="-128"/>
              </a:rPr>
              <a:t>entities </a:t>
            </a:r>
            <a:r>
              <a:rPr lang="en-US" altLang="en-US">
                <a:ea typeface="ＭＳ Ｐゴシック" panose="020B0600070205080204" pitchFamily="34" charset="-128"/>
              </a:rPr>
              <a:t>and </a:t>
            </a:r>
            <a:r>
              <a:rPr lang="en-US" altLang="en-US" i="1">
                <a:ea typeface="ＭＳ Ｐゴシック" panose="020B0600070205080204" pitchFamily="34" charset="-128"/>
              </a:rPr>
              <a:t>relationships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Entity: a “thing” or “object” in the enterprise that is distinguishable from other objects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Described by a set of </a:t>
            </a:r>
            <a:r>
              <a:rPr lang="en-US" altLang="en-US" i="1">
                <a:ea typeface="ＭＳ Ｐゴシック" panose="020B0600070205080204" pitchFamily="34" charset="-128"/>
              </a:rPr>
              <a:t>attributes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Relationship: an association among several entities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Represented diagrammatically by an </a:t>
            </a:r>
            <a:r>
              <a:rPr lang="en-US" altLang="en-US" i="1">
                <a:ea typeface="ＭＳ Ｐゴシック" panose="020B0600070205080204" pitchFamily="34" charset="-128"/>
              </a:rPr>
              <a:t>entity-relationship diagram: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45060" name="Picture 9">
            <a:extLst>
              <a:ext uri="{FF2B5EF4-FFF2-40B4-BE49-F238E27FC236}">
                <a16:creationId xmlns:a16="http://schemas.microsoft.com/office/drawing/2014/main" id="{87B8CF88-E78C-4018-A982-21725179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3570288"/>
            <a:ext cx="6227763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Early 1960s:</a:t>
            </a:r>
          </a:p>
          <a:p>
            <a:pPr lvl="1"/>
            <a:r>
              <a:rPr lang="en-US" dirty="0"/>
              <a:t>First general purpose DBMS, called Integrated Data Store.</a:t>
            </a:r>
          </a:p>
          <a:p>
            <a:pPr lvl="1"/>
            <a:r>
              <a:rPr lang="en-US" dirty="0"/>
              <a:t>Based on </a:t>
            </a:r>
            <a:r>
              <a:rPr lang="en-US" b="1" i="1" dirty="0"/>
              <a:t>network data model</a:t>
            </a:r>
            <a:r>
              <a:rPr lang="en-US" i="1" dirty="0"/>
              <a:t> (representation framework)</a:t>
            </a:r>
          </a:p>
          <a:p>
            <a:pPr lvl="2"/>
            <a:r>
              <a:rPr lang="en-US" dirty="0"/>
              <a:t>The network model or database organization retains the organization of information on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branches and nodes</a:t>
            </a:r>
            <a:r>
              <a:rPr lang="en-US" dirty="0"/>
              <a:t>, but does not require a tree of structure.</a:t>
            </a:r>
          </a:p>
          <a:p>
            <a:pPr lvl="2"/>
            <a:endParaRPr lang="en-US" i="1" dirty="0"/>
          </a:p>
          <a:p>
            <a:pPr lvl="2"/>
            <a:endParaRPr lang="en-US" i="1" dirty="0"/>
          </a:p>
          <a:p>
            <a:pPr lvl="1"/>
            <a:r>
              <a:rPr lang="en-US" dirty="0"/>
              <a:t>Designed by Charles Bachman at GE.</a:t>
            </a:r>
          </a:p>
          <a:p>
            <a:pPr lvl="1"/>
            <a:r>
              <a:rPr lang="en-US" dirty="0"/>
              <a:t>1973: Received 1</a:t>
            </a:r>
            <a:r>
              <a:rPr lang="en-US" baseline="30000" dirty="0"/>
              <a:t>st</a:t>
            </a:r>
            <a:r>
              <a:rPr lang="en-US" dirty="0"/>
              <a:t> ACM Turing Award.</a:t>
            </a:r>
          </a:p>
          <a:p>
            <a:pPr marL="457200" lvl="1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Q: </a:t>
            </a:r>
            <a:r>
              <a:rPr lang="en-US" sz="2000" dirty="0">
                <a:solidFill>
                  <a:srgbClr val="FF0000"/>
                </a:solidFill>
              </a:rPr>
              <a:t>What is network data model?</a:t>
            </a:r>
          </a:p>
        </p:txBody>
      </p:sp>
      <p:pic>
        <p:nvPicPr>
          <p:cNvPr id="1026" name="Picture 2" descr="The network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95724"/>
            <a:ext cx="191452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915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8CFF3E6-6E65-40A2-8C5D-194AA2CB4B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Object-Based Data Models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F9778A1-DE1A-4481-AAC4-6318A21065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7250" y="1108075"/>
            <a:ext cx="7661275" cy="49037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Object Oriented Data Model:</a:t>
            </a:r>
          </a:p>
          <a:p>
            <a:pPr lvl="1">
              <a:lnSpc>
                <a:spcPct val="20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 model extending the E-R model with object oriented constructs of encapsulation, methods and object identity.</a:t>
            </a:r>
          </a:p>
          <a:p>
            <a:pPr lvl="1">
              <a:lnSpc>
                <a:spcPct val="20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Object Relational Data Models</a:t>
            </a:r>
          </a:p>
          <a:p>
            <a:pPr lvl="1">
              <a:lnSpc>
                <a:spcPct val="20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Combines the features of object-oriented data model and relational data model. (Chapter 22).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2EF62FF-C021-4985-AD36-8F0000FEED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XML:  Extensible Markup Language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B347F864-6309-43C0-BA31-547EE3B4E2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77913"/>
            <a:ext cx="7316787" cy="516731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Defined by the WWW Consortium (W3C)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Originally intended as a document markup language not a database language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 ability to specify new tags, and to create nested tag structures made XML a great way to exchange </a:t>
            </a:r>
            <a:r>
              <a:rPr lang="en-US" altLang="en-US" b="1">
                <a:ea typeface="ＭＳ Ｐゴシック" panose="020B0600070205080204" pitchFamily="34" charset="-128"/>
              </a:rPr>
              <a:t>data</a:t>
            </a:r>
            <a:r>
              <a:rPr lang="en-US" altLang="en-US">
                <a:ea typeface="ＭＳ Ｐゴシック" panose="020B0600070205080204" pitchFamily="34" charset="-128"/>
              </a:rPr>
              <a:t>, not just documents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XML has become the basis for all new generation data interchange formats.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 wide variety of tools is available for parsing, browsing and querying XML documents/data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A40F2F1-D407-4B84-8B87-E8984788DE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2450" y="12382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Data Definition Language (DDL)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4F43B51-05D7-4F85-83ED-02BED637A1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103313"/>
            <a:ext cx="7661275" cy="4845050"/>
          </a:xfrm>
        </p:spPr>
        <p:txBody>
          <a:bodyPr/>
          <a:lstStyle/>
          <a:p>
            <a:r>
              <a:rPr lang="en-US" altLang="en-US" sz="1600">
                <a:ea typeface="ＭＳ Ｐゴシック" panose="020B0600070205080204" pitchFamily="34" charset="-128"/>
              </a:rPr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Example:	</a:t>
            </a:r>
            <a:r>
              <a:rPr lang="en-US" altLang="en-US" sz="1600" b="1">
                <a:ea typeface="ＭＳ Ｐゴシック" panose="020B0600070205080204" pitchFamily="34" charset="-128"/>
              </a:rPr>
              <a:t>create table</a:t>
            </a:r>
            <a:r>
              <a:rPr lang="en-US" altLang="en-US" sz="1600">
                <a:ea typeface="ＭＳ Ｐゴシック" panose="020B0600070205080204" pitchFamily="34" charset="-128"/>
              </a:rPr>
              <a:t> </a:t>
            </a:r>
            <a:r>
              <a:rPr lang="en-US" altLang="en-US" sz="1600" i="1">
                <a:ea typeface="ＭＳ Ｐゴシック" panose="020B0600070205080204" pitchFamily="34" charset="-128"/>
              </a:rPr>
              <a:t>instructor</a:t>
            </a:r>
            <a:r>
              <a:rPr lang="en-US" altLang="en-US" sz="1600">
                <a:ea typeface="ＭＳ Ｐゴシック" panose="020B0600070205080204" pitchFamily="34" charset="-128"/>
              </a:rPr>
              <a:t> (</a:t>
            </a:r>
            <a:br>
              <a:rPr lang="en-US" altLang="en-US" sz="1600">
                <a:ea typeface="ＭＳ Ｐゴシック" panose="020B0600070205080204" pitchFamily="34" charset="-128"/>
              </a:rPr>
            </a:br>
            <a:r>
              <a:rPr lang="en-US" altLang="en-US" sz="1600"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sz="1600" i="1">
                <a:ea typeface="ＭＳ Ｐゴシック" panose="020B0600070205080204" pitchFamily="34" charset="-128"/>
              </a:rPr>
              <a:t>ID</a:t>
            </a:r>
            <a:r>
              <a:rPr lang="en-US" altLang="en-US" sz="1600">
                <a:ea typeface="ＭＳ Ｐゴシック" panose="020B0600070205080204" pitchFamily="34" charset="-128"/>
              </a:rPr>
              <a:t>                </a:t>
            </a:r>
            <a:r>
              <a:rPr lang="en-US" altLang="en-US" sz="1600" b="1">
                <a:ea typeface="ＭＳ Ｐゴシック" panose="020B0600070205080204" pitchFamily="34" charset="-128"/>
              </a:rPr>
              <a:t>char</a:t>
            </a:r>
            <a:r>
              <a:rPr lang="en-US" altLang="en-US" sz="1600">
                <a:ea typeface="ＭＳ Ｐゴシック" panose="020B0600070205080204" pitchFamily="34" charset="-128"/>
              </a:rPr>
              <a:t>(5),</a:t>
            </a:r>
            <a:br>
              <a:rPr lang="en-US" altLang="en-US" sz="1600">
                <a:ea typeface="ＭＳ Ｐゴシック" panose="020B0600070205080204" pitchFamily="34" charset="-128"/>
              </a:rPr>
            </a:br>
            <a:r>
              <a:rPr lang="en-US" altLang="en-US" sz="1600"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sz="1600" i="1">
                <a:ea typeface="ＭＳ Ｐゴシック" panose="020B0600070205080204" pitchFamily="34" charset="-128"/>
              </a:rPr>
              <a:t>name           </a:t>
            </a:r>
            <a:r>
              <a:rPr lang="en-US" altLang="en-US" sz="1600" b="1">
                <a:ea typeface="ＭＳ Ｐゴシック" panose="020B0600070205080204" pitchFamily="34" charset="-128"/>
              </a:rPr>
              <a:t>varchar</a:t>
            </a:r>
            <a:r>
              <a:rPr lang="en-US" altLang="en-US" sz="1600">
                <a:ea typeface="ＭＳ Ｐゴシック" panose="020B0600070205080204" pitchFamily="34" charset="-128"/>
              </a:rPr>
              <a:t>(20)</a:t>
            </a:r>
            <a:r>
              <a:rPr lang="en-US" altLang="en-US" sz="1600" b="1">
                <a:ea typeface="ＭＳ Ｐゴシック" panose="020B0600070205080204" pitchFamily="34" charset="-128"/>
              </a:rPr>
              <a:t>,</a:t>
            </a:r>
            <a:br>
              <a:rPr lang="en-US" altLang="en-US" sz="1600" b="1" i="1">
                <a:ea typeface="ＭＳ Ｐゴシック" panose="020B0600070205080204" pitchFamily="34" charset="-128"/>
              </a:rPr>
            </a:br>
            <a:r>
              <a:rPr lang="en-US" altLang="en-US" sz="1600" b="1" i="1"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sz="1600" i="1">
                <a:ea typeface="ＭＳ Ｐゴシック" panose="020B0600070205080204" pitchFamily="34" charset="-128"/>
              </a:rPr>
              <a:t>dept_name  </a:t>
            </a:r>
            <a:r>
              <a:rPr lang="en-US" altLang="en-US" sz="1600" b="1">
                <a:ea typeface="ＭＳ Ｐゴシック" panose="020B0600070205080204" pitchFamily="34" charset="-128"/>
              </a:rPr>
              <a:t>varchar</a:t>
            </a:r>
            <a:r>
              <a:rPr lang="en-US" altLang="en-US" sz="1600">
                <a:ea typeface="ＭＳ Ｐゴシック" panose="020B0600070205080204" pitchFamily="34" charset="-128"/>
              </a:rPr>
              <a:t>(20),</a:t>
            </a:r>
            <a:br>
              <a:rPr lang="en-US" altLang="en-US" sz="1600">
                <a:ea typeface="ＭＳ Ｐゴシック" panose="020B0600070205080204" pitchFamily="34" charset="-128"/>
              </a:rPr>
            </a:br>
            <a:r>
              <a:rPr lang="en-US" altLang="en-US" sz="1600"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sz="1600" i="1">
                <a:ea typeface="ＭＳ Ｐゴシック" panose="020B0600070205080204" pitchFamily="34" charset="-128"/>
              </a:rPr>
              <a:t>salary</a:t>
            </a:r>
            <a:r>
              <a:rPr lang="en-US" altLang="en-US" sz="1600">
                <a:ea typeface="ＭＳ Ｐゴシック" panose="020B0600070205080204" pitchFamily="34" charset="-128"/>
              </a:rPr>
              <a:t>           </a:t>
            </a:r>
            <a:r>
              <a:rPr lang="en-US" altLang="en-US" sz="1600" b="1">
                <a:ea typeface="ＭＳ Ｐゴシック" panose="020B0600070205080204" pitchFamily="34" charset="-128"/>
              </a:rPr>
              <a:t>numeric</a:t>
            </a:r>
            <a:r>
              <a:rPr lang="en-US" altLang="en-US" sz="1600">
                <a:ea typeface="ＭＳ Ｐゴシック" panose="020B0600070205080204" pitchFamily="34" charset="-128"/>
              </a:rPr>
              <a:t>(8,2))</a:t>
            </a:r>
          </a:p>
          <a:p>
            <a:endParaRPr lang="en-US" altLang="en-US" sz="1600">
              <a:ea typeface="ＭＳ Ｐゴシック" panose="020B0600070205080204" pitchFamily="34" charset="-128"/>
            </a:endParaRPr>
          </a:p>
          <a:p>
            <a:r>
              <a:rPr lang="en-US" altLang="en-US" sz="1600">
                <a:ea typeface="ＭＳ Ｐゴシック" panose="020B0600070205080204" pitchFamily="34" charset="-128"/>
              </a:rPr>
              <a:t>DDL compiler generates a set of table templates stored in a </a:t>
            </a:r>
            <a:r>
              <a:rPr lang="en-US" altLang="en-US" b="1" i="1">
                <a:solidFill>
                  <a:srgbClr val="0066CC"/>
                </a:solidFill>
                <a:ea typeface="ＭＳ Ｐゴシック" panose="020B0600070205080204" pitchFamily="34" charset="-128"/>
              </a:rPr>
              <a:t>data dictionary</a:t>
            </a:r>
          </a:p>
          <a:p>
            <a:endParaRPr lang="en-US" altLang="en-US" sz="1600">
              <a:ea typeface="ＭＳ Ｐゴシック" panose="020B0600070205080204" pitchFamily="34" charset="-128"/>
            </a:endParaRPr>
          </a:p>
          <a:p>
            <a:r>
              <a:rPr lang="en-US" altLang="en-US" sz="1600">
                <a:ea typeface="ＭＳ Ｐゴシック" panose="020B0600070205080204" pitchFamily="34" charset="-128"/>
              </a:rPr>
              <a:t>Data dictionary contains metadata (i.e., data about data)</a:t>
            </a:r>
          </a:p>
          <a:p>
            <a:pPr lvl="1"/>
            <a:r>
              <a:rPr lang="en-US" altLang="en-US" sz="1600">
                <a:ea typeface="ＭＳ Ｐゴシック" panose="020B0600070205080204" pitchFamily="34" charset="-128"/>
              </a:rPr>
              <a:t>Database schema </a:t>
            </a:r>
          </a:p>
          <a:p>
            <a:pPr lvl="1"/>
            <a:r>
              <a:rPr lang="en-US" altLang="en-US" sz="1600">
                <a:ea typeface="ＭＳ Ｐゴシック" panose="020B0600070205080204" pitchFamily="34" charset="-128"/>
              </a:rPr>
              <a:t>Integrity constraints</a:t>
            </a:r>
          </a:p>
          <a:p>
            <a:pPr lvl="2"/>
            <a:r>
              <a:rPr lang="en-US" altLang="en-US" sz="1600">
                <a:ea typeface="ＭＳ Ｐゴシック" panose="020B0600070205080204" pitchFamily="34" charset="-128"/>
              </a:rPr>
              <a:t>Primary key (ID uniquely identifies instructors)</a:t>
            </a:r>
          </a:p>
          <a:p>
            <a:pPr lvl="1"/>
            <a:r>
              <a:rPr lang="en-US" altLang="en-US" sz="1600">
                <a:ea typeface="ＭＳ Ｐゴシック" panose="020B0600070205080204" pitchFamily="34" charset="-128"/>
              </a:rPr>
              <a:t>Authorization</a:t>
            </a:r>
          </a:p>
          <a:p>
            <a:pPr lvl="2"/>
            <a:r>
              <a:rPr lang="en-US" altLang="en-US" sz="1600">
                <a:ea typeface="ＭＳ Ｐゴシック" panose="020B0600070205080204" pitchFamily="34" charset="-128"/>
              </a:rPr>
              <a:t>Who can access what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2D98DF2-32B8-456F-A1C5-39AD745773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Data Manipulation Language (DML)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7DBB9ED-C33C-48E2-A3C4-1AB918AEC7D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52500" y="1019175"/>
            <a:ext cx="6888163" cy="49037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Language for accessing and manipulating the data organized by the appropriate data model</a:t>
            </a:r>
          </a:p>
          <a:p>
            <a:pPr lvl="1">
              <a:lnSpc>
                <a:spcPct val="20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DML also known as query language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E5EDFF3-E7D4-46B6-82D2-2347A438BD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2450" y="80963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SQL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1782B0C-3FFB-498E-BD5A-A2CB7B5217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5013" y="1125538"/>
            <a:ext cx="7302500" cy="51943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Structured Query Language.</a:t>
            </a:r>
          </a:p>
          <a:p>
            <a:pPr lvl="1">
              <a:lnSpc>
                <a:spcPct val="20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Query Language for inquiring into data and metadata from within DBMS.</a:t>
            </a:r>
          </a:p>
          <a:p>
            <a:pPr lvl="1">
              <a:lnSpc>
                <a:spcPct val="20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most widely used commercial language</a:t>
            </a:r>
          </a:p>
          <a:p>
            <a:pPr lvl="1">
              <a:lnSpc>
                <a:spcPct val="20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DDL and DML are part of SQL</a:t>
            </a:r>
          </a:p>
          <a:p>
            <a:pPr>
              <a:buFont typeface="Monotype Sorts" charset="2"/>
              <a:buNone/>
            </a:pPr>
            <a:endParaRPr lang="en-US" altLang="en-US" b="1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2D9C126-A42B-4867-A00C-2F04003884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Database Design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BC97DDAA-8B2C-4697-938D-70BA1ACCED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70000" y="1257300"/>
            <a:ext cx="6654800" cy="4225925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altLang="en-US" i="1"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en-US" b="1">
                <a:ea typeface="ＭＳ Ｐゴシック" panose="020B0600070205080204" pitchFamily="34" charset="-128"/>
              </a:rPr>
              <a:t>Logical Design </a:t>
            </a:r>
            <a:r>
              <a:rPr lang="en-US" altLang="en-US">
                <a:ea typeface="ＭＳ Ｐゴシック" panose="020B0600070205080204" pitchFamily="34" charset="-128"/>
              </a:rPr>
              <a:t>–  Deciding on the database schema. Database design requires that we find a </a:t>
            </a:r>
            <a:r>
              <a:rPr lang="en-US" altLang="en-US" b="1">
                <a:ea typeface="ＭＳ Ｐゴシック" panose="020B0600070205080204" pitchFamily="34" charset="-128"/>
              </a:rPr>
              <a:t>“good” collection of relation schemas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en-US" b="1">
                <a:ea typeface="ＭＳ Ｐゴシック" panose="020B0600070205080204" pitchFamily="34" charset="-128"/>
              </a:rPr>
              <a:t>Business decision</a:t>
            </a:r>
            <a:r>
              <a:rPr lang="en-US" altLang="en-US">
                <a:ea typeface="ＭＳ Ｐゴシック" panose="020B0600070205080204" pitchFamily="34" charset="-128"/>
              </a:rPr>
              <a:t> – What attributes should we record in the database?</a:t>
            </a:r>
          </a:p>
          <a:p>
            <a:pPr lvl="1">
              <a:lnSpc>
                <a:spcPct val="150000"/>
              </a:lnSpc>
            </a:pPr>
            <a:r>
              <a:rPr lang="en-US" altLang="en-US" b="1">
                <a:ea typeface="ＭＳ Ｐゴシック" panose="020B0600070205080204" pitchFamily="34" charset="-128"/>
              </a:rPr>
              <a:t>Computer Science decision</a:t>
            </a:r>
            <a:r>
              <a:rPr lang="en-US" altLang="en-US">
                <a:ea typeface="ＭＳ Ｐゴシック" panose="020B0600070205080204" pitchFamily="34" charset="-128"/>
              </a:rPr>
              <a:t> –  What relation schemas should we have and how should the attributes be distributed among the various relation schemas?</a:t>
            </a:r>
          </a:p>
          <a:p>
            <a:pPr>
              <a:lnSpc>
                <a:spcPct val="150000"/>
              </a:lnSpc>
            </a:pPr>
            <a:r>
              <a:rPr lang="en-US" altLang="en-US" b="1">
                <a:ea typeface="ＭＳ Ｐゴシック" panose="020B0600070205080204" pitchFamily="34" charset="-128"/>
              </a:rPr>
              <a:t>Physical Design </a:t>
            </a:r>
            <a:r>
              <a:rPr lang="en-US" altLang="en-US">
                <a:ea typeface="ＭＳ Ｐゴシック" panose="020B0600070205080204" pitchFamily="34" charset="-128"/>
              </a:rPr>
              <a:t>– Deciding on the physical layout of the database                </a:t>
            </a:r>
          </a:p>
          <a:p>
            <a:pPr>
              <a:lnSpc>
                <a:spcPct val="150000"/>
              </a:lnSpc>
              <a:buFont typeface="Monotype Sorts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  <a:buFont typeface="Monotype Sorts" charset="2"/>
              <a:buNone/>
            </a:pP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201D82C-6223-439E-900F-BD3E29875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1074738"/>
            <a:ext cx="73279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r>
              <a:rPr kumimoji="0" lang="en-US" altLang="en-US" sz="1800"/>
              <a:t>The process of designing the general structure of the database:</a:t>
            </a:r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r>
              <a:rPr kumimoji="0" lang="en-US" altLang="en-US">
                <a:sym typeface="Symbol" panose="05050102010706020507" pitchFamily="18" charset="2"/>
              </a:rPr>
              <a:t> </a:t>
            </a:r>
            <a:endParaRPr kumimoji="0"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9B7DF8C-3A45-4D44-994B-364C53516B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Database Design (Cont.)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ED35A1F-237E-45BB-9467-56290BF136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865187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Is there any problem with this relation?</a:t>
            </a:r>
          </a:p>
        </p:txBody>
      </p:sp>
      <p:pic>
        <p:nvPicPr>
          <p:cNvPr id="59396" name="Picture 5" descr="1">
            <a:extLst>
              <a:ext uri="{FF2B5EF4-FFF2-40B4-BE49-F238E27FC236}">
                <a16:creationId xmlns:a16="http://schemas.microsoft.com/office/drawing/2014/main" id="{8287C53D-8AD4-4214-A442-2E003B6B7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719263"/>
            <a:ext cx="70231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0B5576AB-EB35-44B3-9270-357B46D40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4867275"/>
            <a:ext cx="7151687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800" kern="0" dirty="0">
                <a:ea typeface="ＭＳ Ｐゴシック" pitchFamily="34" charset="-128"/>
              </a:rPr>
              <a:t>Repetition of Information (Department)</a:t>
            </a:r>
          </a:p>
          <a:p>
            <a:pPr lvl="1">
              <a:defRPr/>
            </a:pPr>
            <a:r>
              <a:rPr lang="en-US" altLang="en-US" sz="1800" kern="0" dirty="0">
                <a:ea typeface="ＭＳ Ｐゴシック" pitchFamily="34" charset="-128"/>
              </a:rPr>
              <a:t>Problems: wastes space, lead to inconsistencies, update costs are high.</a:t>
            </a:r>
          </a:p>
          <a:p>
            <a:pPr>
              <a:defRPr/>
            </a:pPr>
            <a:r>
              <a:rPr lang="en-US" altLang="en-US" sz="1800" kern="0" dirty="0">
                <a:ea typeface="ＭＳ Ｐゴシック" pitchFamily="34" charset="-128"/>
              </a:rPr>
              <a:t>Inability to Represent Information ( A new department )</a:t>
            </a:r>
          </a:p>
          <a:p>
            <a:pPr lvl="1">
              <a:defRPr/>
            </a:pPr>
            <a:r>
              <a:rPr lang="en-US" altLang="en-US" sz="1800" kern="0" dirty="0">
                <a:ea typeface="ＭＳ Ｐゴシック" pitchFamily="34" charset="-128"/>
              </a:rPr>
              <a:t>Solution is to introducing null values in columns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CB02D5E-93B8-4DA8-8635-7AC52EE6EE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Design Approaches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B5C9E7B-F5AC-47A8-97AE-4630DFF2C7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151687" cy="4903787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Need to come up with a methodology to ensure that each of the relations in the database is “good”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Two ways of doing so: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Entity Relationship Model (Chapter 7)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Models an enterprise as a collection of </a:t>
            </a:r>
            <a:r>
              <a:rPr lang="en-US" altLang="en-US" i="1">
                <a:ea typeface="ＭＳ Ｐゴシック" panose="020B0600070205080204" pitchFamily="34" charset="-128"/>
              </a:rPr>
              <a:t>entities </a:t>
            </a:r>
            <a:r>
              <a:rPr lang="en-US" altLang="en-US">
                <a:ea typeface="ＭＳ Ｐゴシック" panose="020B0600070205080204" pitchFamily="34" charset="-128"/>
              </a:rPr>
              <a:t>and </a:t>
            </a:r>
            <a:r>
              <a:rPr lang="en-US" altLang="en-US" i="1">
                <a:ea typeface="ＭＳ Ｐゴシック" panose="020B0600070205080204" pitchFamily="34" charset="-128"/>
              </a:rPr>
              <a:t>relationships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Represented diagrammatically by an </a:t>
            </a:r>
            <a:r>
              <a:rPr lang="en-US" altLang="en-US" i="1">
                <a:ea typeface="ＭＳ Ｐゴシック" panose="020B0600070205080204" pitchFamily="34" charset="-128"/>
              </a:rPr>
              <a:t>entity-relationship diagram: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Normalization Theory (Chapter 8)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Formalize what designs are bad, and test for them</a:t>
            </a:r>
          </a:p>
          <a:p>
            <a:pPr lvl="1">
              <a:buFont typeface="Monotype Sorts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8F3AC7-1935-429D-86FC-22D1CBF6363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7670800" cy="1325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pPr eaLnBrk="1" hangingPunct="1">
              <a:defRPr/>
            </a:pPr>
            <a:r>
              <a:rPr lang="en-US" kern="0"/>
              <a:t>References: Books</a:t>
            </a:r>
            <a:endParaRPr lang="en-US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5C0450-9712-4EE1-A60F-BC2F3CDBEB8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6708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14400" lvl="1" indent="-457200">
              <a:buFont typeface="Monotype Sorts" charset="2"/>
              <a:buAutoNum type="alphaUcPeriod"/>
              <a:defRPr/>
            </a:pPr>
            <a:r>
              <a:rPr lang="en-US" sz="1800" b="1" kern="0">
                <a:solidFill>
                  <a:srgbClr val="00B050"/>
                </a:solidFill>
              </a:rPr>
              <a:t>Database System Concepts  </a:t>
            </a:r>
          </a:p>
          <a:p>
            <a:pPr marL="457200" lvl="1" indent="0">
              <a:buFont typeface="Monotype Sorts" charset="2"/>
              <a:buNone/>
              <a:defRPr/>
            </a:pPr>
            <a:r>
              <a:rPr lang="en-US" sz="1800" kern="0">
                <a:solidFill>
                  <a:srgbClr val="00B050"/>
                </a:solidFill>
              </a:rPr>
              <a:t>	by Silberschatz, H. F. Korth &amp; S. Sudarshan</a:t>
            </a:r>
          </a:p>
          <a:p>
            <a:pPr marL="457200" lvl="1" indent="0">
              <a:buFont typeface="Monotype Sorts" charset="2"/>
              <a:buNone/>
              <a:defRPr/>
            </a:pPr>
            <a:r>
              <a:rPr lang="en-US" sz="1800" kern="0">
                <a:solidFill>
                  <a:srgbClr val="00B050"/>
                </a:solidFill>
              </a:rPr>
              <a:t>       McGraw Hill, 6th edition, 2010. </a:t>
            </a:r>
            <a:r>
              <a:rPr lang="en-US" sz="1800" b="1" kern="0">
                <a:solidFill>
                  <a:srgbClr val="00B050"/>
                </a:solidFill>
              </a:rPr>
              <a:t>	</a:t>
            </a:r>
          </a:p>
          <a:p>
            <a:pPr marL="457200" lvl="1" indent="0">
              <a:buFont typeface="Monotype Sorts" charset="2"/>
              <a:buNone/>
              <a:defRPr/>
            </a:pPr>
            <a:endParaRPr lang="en-US" sz="1800" b="1" kern="0"/>
          </a:p>
          <a:p>
            <a:pPr marL="457200" lvl="1" indent="0">
              <a:buFont typeface="Monotype Sorts" charset="2"/>
              <a:buNone/>
              <a:defRPr/>
            </a:pPr>
            <a:r>
              <a:rPr lang="en-US" sz="1800" b="1" kern="0"/>
              <a:t>B.	Fundamentals of Database Systems</a:t>
            </a:r>
          </a:p>
          <a:p>
            <a:pPr marL="457200" lvl="1" indent="0">
              <a:buFont typeface="Monotype Sorts" charset="2"/>
              <a:buNone/>
              <a:defRPr/>
            </a:pPr>
            <a:r>
              <a:rPr lang="en-US" sz="1800" kern="0"/>
              <a:t>	by R. Elmasri &amp; S. B. Navathe. </a:t>
            </a:r>
          </a:p>
          <a:p>
            <a:pPr marL="457200" lvl="1" indent="0">
              <a:buFont typeface="Monotype Sorts" charset="2"/>
              <a:buNone/>
              <a:defRPr/>
            </a:pPr>
            <a:r>
              <a:rPr lang="en-US" sz="1800" kern="0"/>
              <a:t> 	Addison Wesley, 6th edition, 2011 </a:t>
            </a:r>
          </a:p>
          <a:p>
            <a:pPr marL="457200" lvl="1" indent="0">
              <a:buFont typeface="Monotype Sorts" charset="2"/>
              <a:buNone/>
              <a:defRPr/>
            </a:pPr>
            <a:endParaRPr lang="en-US" sz="1800" kern="0"/>
          </a:p>
          <a:p>
            <a:pPr marL="457200" lvl="1" indent="0">
              <a:buFont typeface="Monotype Sorts" charset="2"/>
              <a:buNone/>
              <a:defRPr/>
            </a:pPr>
            <a:r>
              <a:rPr lang="en-US" sz="1800" b="1" kern="0">
                <a:solidFill>
                  <a:srgbClr val="00B050"/>
                </a:solidFill>
              </a:rPr>
              <a:t>C.  Database Management Systems</a:t>
            </a:r>
          </a:p>
          <a:p>
            <a:pPr marL="457200" lvl="1" indent="0">
              <a:buFont typeface="Monotype Sorts" charset="2"/>
              <a:buNone/>
              <a:defRPr/>
            </a:pPr>
            <a:r>
              <a:rPr lang="en-US" sz="1800" kern="0">
                <a:solidFill>
                  <a:srgbClr val="00B050"/>
                </a:solidFill>
              </a:rPr>
              <a:t>	Raghu Ramakrishnan</a:t>
            </a:r>
          </a:p>
          <a:p>
            <a:pPr marL="457200" lvl="1" indent="0">
              <a:buFont typeface="Monotype Sorts" charset="2"/>
              <a:buNone/>
              <a:defRPr/>
            </a:pPr>
            <a:r>
              <a:rPr lang="en-US" sz="1800" kern="0">
                <a:solidFill>
                  <a:srgbClr val="00B050"/>
                </a:solidFill>
              </a:rPr>
              <a:t>	McGraw Hill, 3rd Edition, 2003</a:t>
            </a:r>
          </a:p>
          <a:p>
            <a:pPr marL="457200" lvl="1" indent="0">
              <a:buFont typeface="Monotype Sorts" charset="2"/>
              <a:buNone/>
              <a:defRPr/>
            </a:pPr>
            <a:endParaRPr lang="en-US" sz="1800" kern="0"/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endParaRPr lang="en-US" sz="1800" b="1" kern="0"/>
          </a:p>
          <a:p>
            <a:pPr lvl="1">
              <a:spcBef>
                <a:spcPts val="1200"/>
              </a:spcBef>
              <a:spcAft>
                <a:spcPts val="1200"/>
              </a:spcAft>
              <a:defRPr/>
            </a:pPr>
            <a:endParaRPr lang="en-US" sz="1800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Late 1960s:</a:t>
            </a:r>
          </a:p>
          <a:p>
            <a:pPr lvl="1"/>
            <a:r>
              <a:rPr lang="en-US" dirty="0"/>
              <a:t>IBM’s IMS(Information Management Systems) DBMS</a:t>
            </a:r>
          </a:p>
          <a:p>
            <a:pPr lvl="1"/>
            <a:r>
              <a:rPr lang="en-US" dirty="0"/>
              <a:t>Based on </a:t>
            </a:r>
            <a:r>
              <a:rPr lang="en-US" b="1" i="1" dirty="0"/>
              <a:t>hierarchical data model</a:t>
            </a:r>
          </a:p>
          <a:p>
            <a:pPr lvl="2"/>
            <a:r>
              <a:rPr lang="en-US" dirty="0"/>
              <a:t>The hierarchical model has the characteristic that </a:t>
            </a:r>
            <a:r>
              <a:rPr lang="en-US" i="1" dirty="0"/>
              <a:t>each item has a single predecessor and a variable number of subordinate data items</a:t>
            </a:r>
            <a:r>
              <a:rPr lang="en-US" dirty="0"/>
              <a:t>.</a:t>
            </a:r>
          </a:p>
          <a:p>
            <a:pPr lvl="2"/>
            <a:endParaRPr lang="en-US" b="1" i="1" dirty="0"/>
          </a:p>
          <a:p>
            <a:pPr lvl="2"/>
            <a:endParaRPr lang="en-US" b="1" i="1" dirty="0"/>
          </a:p>
          <a:p>
            <a:pPr lvl="1"/>
            <a:r>
              <a:rPr lang="en-US" dirty="0"/>
              <a:t>SABRE (Airline reservation system) was developed both by American Airlines &amp; IBM.</a:t>
            </a:r>
          </a:p>
          <a:p>
            <a:pPr marL="457200" lvl="1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Q: </a:t>
            </a:r>
            <a:r>
              <a:rPr lang="en-US" sz="2000" dirty="0">
                <a:solidFill>
                  <a:srgbClr val="FF0000"/>
                </a:solidFill>
              </a:rPr>
              <a:t>What is hierarchical data model?</a:t>
            </a:r>
          </a:p>
        </p:txBody>
      </p:sp>
      <p:pic>
        <p:nvPicPr>
          <p:cNvPr id="2050" name="Picture 2" descr="The hierarchical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276600"/>
            <a:ext cx="191452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14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1970s:</a:t>
            </a:r>
          </a:p>
          <a:p>
            <a:pPr lvl="1"/>
            <a:r>
              <a:rPr lang="en-US" dirty="0"/>
              <a:t>Edgar </a:t>
            </a:r>
            <a:r>
              <a:rPr lang="en-US" dirty="0" err="1"/>
              <a:t>Codd</a:t>
            </a:r>
            <a:r>
              <a:rPr lang="en-US" dirty="0"/>
              <a:t> at IBM (San Jose Laboratory) proposed new representation framework</a:t>
            </a:r>
          </a:p>
          <a:p>
            <a:pPr lvl="1"/>
            <a:r>
              <a:rPr lang="en-US" dirty="0"/>
              <a:t>Based on </a:t>
            </a:r>
            <a:r>
              <a:rPr lang="en-US" b="1" i="1" dirty="0"/>
              <a:t>relational data model</a:t>
            </a:r>
          </a:p>
          <a:p>
            <a:pPr lvl="2"/>
            <a:r>
              <a:rPr lang="en-US" dirty="0"/>
              <a:t>The data is stored in </a:t>
            </a:r>
            <a:r>
              <a:rPr lang="en-US" b="1" i="1" dirty="0"/>
              <a:t>two-dimensional tables </a:t>
            </a:r>
            <a:r>
              <a:rPr lang="en-US" dirty="0"/>
              <a:t>(rows and columns)</a:t>
            </a:r>
            <a:endParaRPr lang="en-US" b="1" i="1" dirty="0"/>
          </a:p>
          <a:p>
            <a:pPr lvl="2"/>
            <a:endParaRPr lang="en-US" b="1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Relational model led to rapid development of various DBMSs.</a:t>
            </a:r>
          </a:p>
          <a:p>
            <a:pPr lvl="1"/>
            <a:r>
              <a:rPr lang="en-US" dirty="0"/>
              <a:t>1981: Received ACM Turing Award.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Q: </a:t>
            </a:r>
            <a:r>
              <a:rPr lang="en-US" sz="2000" dirty="0">
                <a:solidFill>
                  <a:srgbClr val="FF0000"/>
                </a:solidFill>
              </a:rPr>
              <a:t>What is hierarchical data model?</a:t>
            </a:r>
          </a:p>
        </p:txBody>
      </p:sp>
      <p:pic>
        <p:nvPicPr>
          <p:cNvPr id="3074" name="Picture 2" descr="RDBMS - Relational database management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314700"/>
            <a:ext cx="14954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24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1980s:</a:t>
            </a:r>
          </a:p>
          <a:p>
            <a:pPr lvl="1"/>
            <a:r>
              <a:rPr lang="en-US" dirty="0"/>
              <a:t>Relational model remained as a dominant force in industry.</a:t>
            </a:r>
          </a:p>
          <a:p>
            <a:pPr marL="457200" lvl="1" indent="0">
              <a:buNone/>
            </a:pPr>
            <a:r>
              <a:rPr lang="en-US" dirty="0"/>
              <a:t>-SQL was developed as part of IBM’s System R Project, and was later standardized as standard query language.</a:t>
            </a:r>
          </a:p>
          <a:p>
            <a:pPr lvl="1">
              <a:buFontTx/>
              <a:buChar char="-"/>
            </a:pPr>
            <a:r>
              <a:rPr lang="en-US" dirty="0"/>
              <a:t>Current SQL Standard is:	 SQL:2011 </a:t>
            </a:r>
            <a:r>
              <a:rPr lang="en-US" sz="2000" b="1" u="sng" dirty="0">
                <a:solidFill>
                  <a:srgbClr val="FFC000"/>
                </a:solidFill>
              </a:rPr>
              <a:t>(7</a:t>
            </a:r>
            <a:r>
              <a:rPr lang="en-US" sz="2000" b="1" u="sng" baseline="30000" dirty="0">
                <a:solidFill>
                  <a:srgbClr val="FFC000"/>
                </a:solidFill>
              </a:rPr>
              <a:t>th</a:t>
            </a:r>
            <a:r>
              <a:rPr lang="en-US" sz="2000" b="1" u="sng" dirty="0">
                <a:solidFill>
                  <a:srgbClr val="FFC000"/>
                </a:solidFill>
              </a:rPr>
              <a:t> Revision)</a:t>
            </a:r>
            <a:endParaRPr lang="en-US" b="1" u="sng" dirty="0">
              <a:solidFill>
                <a:srgbClr val="FFC000"/>
              </a:solidFill>
            </a:endParaRPr>
          </a:p>
          <a:p>
            <a:pPr lvl="2">
              <a:buFontTx/>
              <a:buChar char="-"/>
            </a:pPr>
            <a:r>
              <a:rPr lang="en-US" dirty="0"/>
              <a:t>Previous: SQL:2008, 2003, SQL:1999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2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OODBMS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In Mid 1980s: </a:t>
            </a:r>
            <a:r>
              <a:rPr lang="en-US" dirty="0"/>
              <a:t>Based on </a:t>
            </a:r>
            <a:r>
              <a:rPr lang="en-US" b="1" i="1" dirty="0"/>
              <a:t>Object Oriented Data Model</a:t>
            </a:r>
          </a:p>
          <a:p>
            <a:pPr lvl="2">
              <a:defRPr/>
            </a:pPr>
            <a:r>
              <a:rPr lang="en-US" sz="2000" dirty="0"/>
              <a:t>Data is represented in the form of </a:t>
            </a:r>
            <a:r>
              <a:rPr lang="en-US" sz="2000" b="1" i="1" dirty="0"/>
              <a:t>objects.</a:t>
            </a:r>
          </a:p>
          <a:p>
            <a:pPr marL="914400" lvl="2" indent="0">
              <a:buFont typeface="Arial" charset="0"/>
              <a:buNone/>
              <a:defRPr/>
            </a:pPr>
            <a:endParaRPr lang="en-US" sz="2000" b="1" i="1" dirty="0"/>
          </a:p>
          <a:p>
            <a:pPr lvl="2">
              <a:defRPr/>
            </a:pPr>
            <a:endParaRPr lang="en-US" sz="2000" b="1" i="1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8" t="22758" r="15044" b="22829"/>
          <a:stretch>
            <a:fillRect/>
          </a:stretch>
        </p:blipFill>
        <p:spPr bwMode="auto">
          <a:xfrm>
            <a:off x="1119188" y="3154363"/>
            <a:ext cx="6577012" cy="339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61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 Relational DBMS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In Early 1990s:</a:t>
            </a:r>
          </a:p>
          <a:p>
            <a:pPr marL="742950" lvl="2" indent="-342900"/>
            <a:r>
              <a:rPr lang="en-US" altLang="en-US"/>
              <a:t>Traditional Relational database extended to include object oriented concepts.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9" t="37433" r="31827" b="40620"/>
          <a:stretch>
            <a:fillRect/>
          </a:stretch>
        </p:blipFill>
        <p:spPr bwMode="auto">
          <a:xfrm>
            <a:off x="941388" y="3048000"/>
            <a:ext cx="7364412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12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References: Books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0">
              <a:buNone/>
            </a:pPr>
            <a:r>
              <a:rPr lang="en-US" b="1" dirty="0"/>
              <a:t>A.	Database System Concepts  </a:t>
            </a:r>
          </a:p>
          <a:p>
            <a:pPr marL="342900" lvl="1" indent="0">
              <a:buNone/>
            </a:pPr>
            <a:r>
              <a:rPr lang="en-US" b="1" dirty="0"/>
              <a:t>	by </a:t>
            </a:r>
            <a:r>
              <a:rPr lang="en-US" b="1" dirty="0" err="1"/>
              <a:t>Silberschatz</a:t>
            </a:r>
            <a:r>
              <a:rPr lang="en-US" b="1" dirty="0"/>
              <a:t>, H. F. </a:t>
            </a:r>
            <a:r>
              <a:rPr lang="en-US" b="1" dirty="0" err="1"/>
              <a:t>Korth</a:t>
            </a:r>
            <a:r>
              <a:rPr lang="en-US" b="1" dirty="0"/>
              <a:t> &amp; S. </a:t>
            </a:r>
            <a:r>
              <a:rPr lang="en-US" b="1" dirty="0" err="1"/>
              <a:t>Sudarshan</a:t>
            </a:r>
            <a:endParaRPr lang="en-US" b="1" dirty="0"/>
          </a:p>
          <a:p>
            <a:pPr marL="342900" lvl="1" indent="0">
              <a:buNone/>
            </a:pPr>
            <a:r>
              <a:rPr lang="en-US" b="1" dirty="0"/>
              <a:t>       McGraw Hill, 6th edition, 2010. </a:t>
            </a:r>
            <a:r>
              <a:rPr lang="en-US" b="1" dirty="0">
                <a:solidFill>
                  <a:srgbClr val="00B050"/>
                </a:solidFill>
              </a:rPr>
              <a:t>	</a:t>
            </a:r>
          </a:p>
          <a:p>
            <a:pPr marL="342900" lvl="1" indent="0">
              <a:buNone/>
            </a:pPr>
            <a:endParaRPr lang="en-US" b="1" dirty="0"/>
          </a:p>
          <a:p>
            <a:pPr marL="342900" lvl="1" indent="0">
              <a:buNone/>
            </a:pPr>
            <a:r>
              <a:rPr lang="en-US" b="1" dirty="0"/>
              <a:t>B.	Fundamentals of Database Systems</a:t>
            </a:r>
          </a:p>
          <a:p>
            <a:pPr marL="342900" lvl="1" indent="0">
              <a:buNone/>
            </a:pPr>
            <a:r>
              <a:rPr lang="en-US" dirty="0"/>
              <a:t>	by R. </a:t>
            </a:r>
            <a:r>
              <a:rPr lang="en-US" dirty="0" err="1"/>
              <a:t>Elmasri</a:t>
            </a:r>
            <a:r>
              <a:rPr lang="en-US" dirty="0"/>
              <a:t> &amp; S. B. </a:t>
            </a:r>
            <a:r>
              <a:rPr lang="en-US" dirty="0" err="1"/>
              <a:t>Navathe</a:t>
            </a:r>
            <a:r>
              <a:rPr lang="en-US" dirty="0"/>
              <a:t>. </a:t>
            </a:r>
          </a:p>
          <a:p>
            <a:pPr marL="342900" lvl="1" indent="0">
              <a:buNone/>
            </a:pPr>
            <a:r>
              <a:rPr lang="en-US" dirty="0"/>
              <a:t> 	Addison Wesley, 6th edition, 2011 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C.  	Database Management Systems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Raghu </a:t>
            </a:r>
            <a:r>
              <a:rPr lang="en-US" dirty="0" err="1">
                <a:solidFill>
                  <a:srgbClr val="00B050"/>
                </a:solidFill>
              </a:rPr>
              <a:t>Ramakrishnan</a:t>
            </a:r>
            <a:endParaRPr lang="en-US" dirty="0">
              <a:solidFill>
                <a:srgbClr val="00B050"/>
              </a:solidFill>
            </a:endParaRP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McGraw Hill, 3rd Edition, 2003</a:t>
            </a:r>
          </a:p>
          <a:p>
            <a:pPr marL="342900" lvl="1" indent="0">
              <a:buNone/>
            </a:pPr>
            <a:endParaRPr lang="en-US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b="1" dirty="0"/>
          </a:p>
          <a:p>
            <a:pPr lvl="1">
              <a:spcBef>
                <a:spcPts val="900"/>
              </a:spcBef>
              <a:spcAft>
                <a:spcPts val="900"/>
              </a:spcAft>
            </a:pPr>
            <a:endParaRPr lang="en-US" dirty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 bwMode="auto">
          <a:xfrm>
            <a:off x="8305801" y="5715001"/>
            <a:ext cx="776288" cy="2357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498BCA-9687-4903-9960-A494B1D412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955383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20419</TotalTime>
  <Words>2151</Words>
  <Application>Microsoft Office PowerPoint</Application>
  <PresentationFormat>On-screen Show (4:3)</PresentationFormat>
  <Paragraphs>352</Paragraphs>
  <Slides>38</Slides>
  <Notes>28</Notes>
  <HiddenSlides>0</HiddenSlides>
  <MMClips>0</MMClips>
  <ScaleCrop>false</ScaleCrop>
  <HeadingPairs>
    <vt:vector size="10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  <vt:variant>
        <vt:lpstr>Custom Shows</vt:lpstr>
      </vt:variant>
      <vt:variant>
        <vt:i4>1</vt:i4>
      </vt:variant>
    </vt:vector>
  </HeadingPairs>
  <TitlesOfParts>
    <vt:vector size="50" baseType="lpstr">
      <vt:lpstr>Helvetica</vt:lpstr>
      <vt:lpstr>ＭＳ Ｐゴシック</vt:lpstr>
      <vt:lpstr>Arial</vt:lpstr>
      <vt:lpstr>Monotype Sorts</vt:lpstr>
      <vt:lpstr>Webdings</vt:lpstr>
      <vt:lpstr>Times New Roman</vt:lpstr>
      <vt:lpstr>Wingdings</vt:lpstr>
      <vt:lpstr>Symbol</vt:lpstr>
      <vt:lpstr>2_db-5-grey</vt:lpstr>
      <vt:lpstr>Office Theme</vt:lpstr>
      <vt:lpstr>Microsoft Clip Gallery</vt:lpstr>
      <vt:lpstr>Historical Perspective of Data Models</vt:lpstr>
      <vt:lpstr>Historical Perspective on Data Models</vt:lpstr>
      <vt:lpstr>Historical Perspective</vt:lpstr>
      <vt:lpstr>Historical Perspective</vt:lpstr>
      <vt:lpstr>Historical Perspective</vt:lpstr>
      <vt:lpstr>Historical Perspective</vt:lpstr>
      <vt:lpstr>OODBMS</vt:lpstr>
      <vt:lpstr>Object Relational DBMS</vt:lpstr>
      <vt:lpstr>References: Books</vt:lpstr>
      <vt:lpstr>PowerPoint Presentation</vt:lpstr>
      <vt:lpstr>Outline</vt:lpstr>
      <vt:lpstr>Database Management System (DBMS)</vt:lpstr>
      <vt:lpstr>University Enterprise Example</vt:lpstr>
      <vt:lpstr>Drawbacks of using file systems to store data</vt:lpstr>
      <vt:lpstr>Drawbacks of using file systems to store data</vt:lpstr>
      <vt:lpstr>Drawbacks of using file systems to store data (Cont.)</vt:lpstr>
      <vt:lpstr>Drawbacks of using file systems to store data (Cont.)</vt:lpstr>
      <vt:lpstr>Levels of Abstraction</vt:lpstr>
      <vt:lpstr>Levels of Abstraction</vt:lpstr>
      <vt:lpstr>Levels of Abstraction in a DBMS</vt:lpstr>
      <vt:lpstr>Levels of Abstraction in a DBMS</vt:lpstr>
      <vt:lpstr>Levels of Abstraction in a DBMS</vt:lpstr>
      <vt:lpstr>Levels of Abstraction in a DBMS</vt:lpstr>
      <vt:lpstr>Levels of Abstraction</vt:lpstr>
      <vt:lpstr>Instances and Schemas</vt:lpstr>
      <vt:lpstr>Data Models</vt:lpstr>
      <vt:lpstr>Relational Model</vt:lpstr>
      <vt:lpstr>A Sample Relational Database</vt:lpstr>
      <vt:lpstr>The Entity-Relationship Model</vt:lpstr>
      <vt:lpstr>Object-Based Data Models</vt:lpstr>
      <vt:lpstr>XML:  Extensible Markup Language</vt:lpstr>
      <vt:lpstr>Data Definition Language (DDL)</vt:lpstr>
      <vt:lpstr>Data Manipulation Language (DML)</vt:lpstr>
      <vt:lpstr>SQL</vt:lpstr>
      <vt:lpstr>Database Design</vt:lpstr>
      <vt:lpstr>Database Design (Cont.)</vt:lpstr>
      <vt:lpstr>Design Approaches</vt:lpstr>
      <vt:lpstr>PowerPoint Presentation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Asim Riaz</cp:lastModifiedBy>
  <cp:revision>309</cp:revision>
  <cp:lastPrinted>2016-01-20T06:50:27Z</cp:lastPrinted>
  <dcterms:created xsi:type="dcterms:W3CDTF">1999-11-04T20:50:09Z</dcterms:created>
  <dcterms:modified xsi:type="dcterms:W3CDTF">2023-02-20T03:03:04Z</dcterms:modified>
</cp:coreProperties>
</file>