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56" r:id="rId12"/>
    <p:sldId id="266" r:id="rId13"/>
    <p:sldId id="267" r:id="rId14"/>
    <p:sldId id="271" r:id="rId15"/>
    <p:sldId id="272" r:id="rId16"/>
    <p:sldId id="268" r:id="rId17"/>
    <p:sldId id="270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047B8B-87AE-4013-B190-96A2AE616F63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4DCA3-DAF1-465F-B3B1-43671F4FE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117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410CB-8112-45A1-BE7D-CAA74355D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C71032-9AB4-4CCE-9370-A4B606FA47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0E3BF-19F9-47CA-95C3-D3688B8BE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35C7-364C-454D-921B-A450BBDAF78A}" type="datetime1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31E6B-2C3D-41FD-98B5-E71C9A91E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Engr.Syed Umaid Ahmed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E2743-3BF1-48F2-BBC3-0400BCDA0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F31B4-0769-4382-8189-ECB18D571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34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E3D0D-0969-4D4B-87D5-10D30374A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BF2711-7F7E-4729-BF7C-678B91BBC8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19538-B7C2-47F5-98FD-F3D932E89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F2AFE-DB84-4666-8397-9A474B337DCE}" type="datetime1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EF748-9CAB-44FB-A0E3-E67DB254B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Engr.Syed Umaid Ahmed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81B84-7FBA-49DF-96B5-617773516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F31B4-0769-4382-8189-ECB18D571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56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DB5436-814B-4BE3-8429-7A770FC204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955F78-D8FC-4A4B-BDE3-FDA3CE458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CF7EF-393D-499C-87F1-9CA83F997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F9256-4BB3-4C29-B2AE-83FE5BEE479C}" type="datetime1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92904-56D3-47A4-91B2-0F0C96D8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Engr.Syed Umaid Ahmed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5748A-BA4B-4E02-952A-0D6A4B00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F31B4-0769-4382-8189-ECB18D571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142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6E6DA-B4CB-4FFB-8C2A-886F3356F313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74B9A-EC98-4450-A236-A7038CB39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846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6E6DA-B4CB-4FFB-8C2A-886F3356F313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74B9A-EC98-4450-A236-A7038CB39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564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6E6DA-B4CB-4FFB-8C2A-886F3356F313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74B9A-EC98-4450-A236-A7038CB39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816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6E6DA-B4CB-4FFB-8C2A-886F3356F313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74B9A-EC98-4450-A236-A7038CB39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3893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6E6DA-B4CB-4FFB-8C2A-886F3356F313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74B9A-EC98-4450-A236-A7038CB39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1045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6E6DA-B4CB-4FFB-8C2A-886F3356F313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74B9A-EC98-4450-A236-A7038CB39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720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6E6DA-B4CB-4FFB-8C2A-886F3356F313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74B9A-EC98-4450-A236-A7038CB39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346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6E6DA-B4CB-4FFB-8C2A-886F3356F313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74B9A-EC98-4450-A236-A7038CB39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849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D371C-6CEF-4C9E-BAA6-B52960012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54673-4788-43FD-AE66-E47541540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FBF05-F00E-4DA8-9C9A-55AE9A215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54055-B27B-4536-89AC-5147FB619106}" type="datetime1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1BE46-63A7-4F56-80A2-50969249E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Engr.Syed Umaid Ahmed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D2D77-87AC-4037-B367-099E81FB7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F31B4-0769-4382-8189-ECB18D571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504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6E6DA-B4CB-4FFB-8C2A-886F3356F313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74B9A-EC98-4450-A236-A7038CB39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54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6E6DA-B4CB-4FFB-8C2A-886F3356F313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74B9A-EC98-4450-A236-A7038CB39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8519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6E6DA-B4CB-4FFB-8C2A-886F3356F313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74B9A-EC98-4450-A236-A7038CB39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78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8F6B5-6D13-4CF1-A215-ADDFB1091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C51DB-C062-4203-B799-BABA44582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3E09B-9845-4633-A406-7BF25B85E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7BAD-4619-4E93-B79C-1DAB6E490CD7}" type="datetime1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5D149-A135-44AF-8ED7-A0D7C83DF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Engr.Syed Umaid Ahmed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6D22C-73A6-4FC2-87F9-CEC29B3A5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F31B4-0769-4382-8189-ECB18D571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63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76942-B142-4729-87C1-5659685DB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1FF10-4F58-460F-AF06-4BA2F8E443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EEEB0-0DA4-4BED-B425-1E5165B57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D6681-4AF0-4322-8166-23597967D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9AF-4020-46AD-BC99-66D2264AAA3D}" type="datetime1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D15C30-08CB-42C6-8757-1ABDAD540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Engr.Syed Umaid Ahmed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E474C-4964-4EB8-B7ED-81A99EF1A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F31B4-0769-4382-8189-ECB18D571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10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8B391-A886-42A7-B216-289B8C165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1F510-8B93-4C1E-B74D-DC83852FA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D4A06C-3BCA-474A-B6D1-E2FC0B9F0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E02DA1-C4D4-47B8-959C-BC22805C88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6788D-3FC6-4BFE-BB5B-CE198E5C41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BEE720-FAA2-41EE-A20E-E8DBB619C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3B00C-1F42-4CB6-A400-20D6DE6E9901}" type="datetime1">
              <a:rPr lang="en-US" smtClean="0"/>
              <a:t>6/29/2021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36A0C5-417E-45C0-BE6B-B2A3A7482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Engr.Syed Umaid Ahmed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6C2BAF-6D52-45AD-8A4C-804E43C83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F31B4-0769-4382-8189-ECB18D571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855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7009B-030C-4B9E-99B7-F141F72A1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80FF1B-C689-4AB7-AC7D-C0E38D677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941F-6EBB-41AB-8978-09C4EBB044A4}" type="datetime1">
              <a:rPr lang="en-US" smtClean="0"/>
              <a:t>6/29/2021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763AD1-F075-4522-B0A2-45337E777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Engr.Syed Umaid Ahmed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08A7C0-5BA8-4EB1-8322-D4D3DB87C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F31B4-0769-4382-8189-ECB18D571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68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24ED83-E577-4AE2-93F3-8C61E0D83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A6C23-7F66-430C-90C0-3ABD4551A331}" type="datetime1">
              <a:rPr lang="en-US" smtClean="0"/>
              <a:t>6/29/2021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AC4282-7C79-4179-9FD6-CBE4090AB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Engr.Syed Umaid Ahmed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DD09F3-D57C-45C4-9D96-0FD0515E9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F31B4-0769-4382-8189-ECB18D571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1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6388C-E43C-4085-BCF9-D26F73C8E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ADD7F-68EC-4963-852D-81DD97DE4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11590B-7481-437F-AEF4-2BE419B37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F7D56-D1AF-43EB-B392-A5601D079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B6FC-07FB-48FB-83E4-34A03DCE352D}" type="datetime1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19CD52-9900-4E22-908C-65F1183CC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Engr.Syed Umaid Ahmed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697F4-69C8-4C43-851E-98B387268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F31B4-0769-4382-8189-ECB18D571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6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92A70-8076-4724-8B0E-E8D5D9F2F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148B07-DEF8-4A18-8CD6-C3199A0721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48683D-3EE6-4682-9A63-252F02545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46313D-32DE-44EC-B2F5-2E8F2552B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3BC4-384A-4318-A00E-4EA86F15B03E}" type="datetime1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6DDDF1-90BB-4807-B97B-009BA6FE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Engr.Syed Umaid Ahmed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012A6B-3F63-4215-ACD9-6FBDD1083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F31B4-0769-4382-8189-ECB18D571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902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8889FD-94B2-4040-8602-8928C5835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FC75E-02FA-4D2C-9196-DA61F172C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CB004-6999-49E2-BE03-2C3112EDFA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B9917-0947-4938-AE07-9A883624118E}" type="datetime1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5DDB8-7B2D-480C-8F68-82D74BFC06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Designed by Engr.Syed Umaid Ahmed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C4337-239E-4660-8AB4-44CB03F22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F31B4-0769-4382-8189-ECB18D571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665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6E6DA-B4CB-4FFB-8C2A-886F3356F313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74B9A-EC98-4450-A236-A7038CB39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70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ecs.utk.edu/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ommons.wikimedia.org/wiki/File:Text-questionmark.svg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pngimg.com/download/38188" TargetMode="Externa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ngimg.com/download/38188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Sudoku_hidden_pairs.sv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udokufun.com/" TargetMode="External"/><Relationship Id="rId2" Type="http://schemas.openxmlformats.org/officeDocument/2006/relationships/hyperlink" Target="https://www.thesudoku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dailymail.co.uk/coffeebreak/puzzles/sudoku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Sudoku_Puzzle_(Tourmaline)R2.png" TargetMode="External"/><Relationship Id="rId7" Type="http://schemas.openxmlformats.org/officeDocument/2006/relationships/hyperlink" Target="https://www.wisc-online.com/assetrepository/viewasset?id=2321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hyperlink" Target="https://pixabay.com/en/think-thinking-hand-reflect-622689/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commons.wikimedia.org/wiki/File:Sudoku_template.svg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A22E8-A3ED-4412-885F-3CCF5B6F1D90}"/>
              </a:ext>
            </a:extLst>
          </p:cNvPr>
          <p:cNvSpPr/>
          <p:nvPr/>
        </p:nvSpPr>
        <p:spPr>
          <a:xfrm>
            <a:off x="2143058" y="237387"/>
            <a:ext cx="7905882" cy="166199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Sudoku Puzzle Solver using</a:t>
            </a:r>
          </a:p>
          <a:p>
            <a:pPr algn="ctr"/>
            <a:r>
              <a:rPr 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Backtracking Algorithm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5DFE35-24D1-4A48-8276-40ADB6506151}"/>
              </a:ext>
            </a:extLst>
          </p:cNvPr>
          <p:cNvSpPr txBox="1"/>
          <p:nvPr/>
        </p:nvSpPr>
        <p:spPr>
          <a:xfrm>
            <a:off x="861391" y="2158233"/>
            <a:ext cx="10972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u="none" strike="noStrike" dirty="0">
                <a:solidFill>
                  <a:srgbClr val="58595B"/>
                </a:solidFill>
                <a:effectLst/>
                <a:latin typeface="Gotham SSm 4r"/>
                <a:hlinkClick r:id="rId2" tooltip="Min H. Kao Department of Electrical Engineering and Computer Science"/>
              </a:rPr>
              <a:t>Min H. Kao Department of Electrical Engineering and Computer Science</a:t>
            </a:r>
            <a:endParaRPr lang="en-US" sz="2800" b="1" dirty="0">
              <a:solidFill>
                <a:srgbClr val="58595B"/>
              </a:solidFill>
              <a:effectLst/>
              <a:latin typeface="Gotham SSm 4r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4E1FA5-DA84-431D-8680-1795C71308CF}"/>
              </a:ext>
            </a:extLst>
          </p:cNvPr>
          <p:cNvSpPr/>
          <p:nvPr/>
        </p:nvSpPr>
        <p:spPr>
          <a:xfrm>
            <a:off x="1777924" y="2698230"/>
            <a:ext cx="913973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Assignment from CS-140 Lecture notes</a:t>
            </a:r>
          </a:p>
          <a:p>
            <a:pPr algn="ctr"/>
            <a:r>
              <a:rPr lang="en-US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University of Tennessee, (</a:t>
            </a:r>
            <a:r>
              <a:rPr lang="en-US" sz="2000" b="1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Knoxville) </a:t>
            </a:r>
            <a:r>
              <a:rPr lang="en-US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</a:t>
            </a:r>
          </a:p>
          <a:p>
            <a:pPr algn="ctr"/>
            <a:endParaRPr lang="en-US" sz="2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AB4AC4-27E9-4CA1-8E54-1C2DFF57EA16}"/>
              </a:ext>
            </a:extLst>
          </p:cNvPr>
          <p:cNvSpPr/>
          <p:nvPr/>
        </p:nvSpPr>
        <p:spPr>
          <a:xfrm>
            <a:off x="456795" y="3298394"/>
            <a:ext cx="1127840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Karachi (Mathematics Department)</a:t>
            </a:r>
          </a:p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Software Engineering (663) MSc Mathematics</a:t>
            </a:r>
          </a:p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 Syed Umaid Ahmed</a:t>
            </a:r>
          </a:p>
          <a:p>
            <a:pPr algn="ctr"/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(EE), ME (Mechatronics)</a:t>
            </a:r>
          </a:p>
          <a:p>
            <a:pPr algn="ctr"/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NED University of Engineering &amp; Technology</a:t>
            </a: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197E318-D235-4F41-8812-58304D78E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Designed by </a:t>
            </a:r>
            <a:r>
              <a:rPr lang="en-US" dirty="0" err="1"/>
              <a:t>Engr.Syed</a:t>
            </a:r>
            <a:r>
              <a:rPr lang="en-US" dirty="0"/>
              <a:t> Umaid Ahmed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A9E1941-0D69-43ED-A9CE-834048457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F31B4-0769-4382-8189-ECB18D5716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52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276600" y="1295400"/>
            <a:ext cx="6172200" cy="5410200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95600" y="1447801"/>
            <a:ext cx="6858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(0 , 2) (0 , 4) (0 , 5) (0 , 8)</a:t>
            </a:r>
          </a:p>
          <a:p>
            <a:pPr algn="ctr"/>
            <a:endParaRPr lang="en-US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(1 , 1) (1 , 2) (1 , 3) (1 , 6) (1 , 7)</a:t>
            </a:r>
          </a:p>
          <a:p>
            <a:pPr algn="ctr"/>
            <a:endParaRPr lang="en-US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(2 , 0) (2 , 1) (2 , 2) (2 , 4) (2 , 6)</a:t>
            </a:r>
          </a:p>
          <a:p>
            <a:pPr algn="ctr"/>
            <a:endParaRPr lang="en-US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(3 , 0) (3 , 1) (3 , 3) (3 , 5) (3 , 8)</a:t>
            </a:r>
          </a:p>
          <a:p>
            <a:pPr algn="ctr"/>
            <a:endParaRPr lang="en-US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(4 , 0) (4 , 1) (4 , 3) (4 , 5) (4 , 8)</a:t>
            </a:r>
          </a:p>
          <a:p>
            <a:pPr algn="ctr"/>
            <a:endParaRPr lang="en-US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(5 , 1) (5 , 3) (5 , 5) (5 , 6) (5 , 7)</a:t>
            </a:r>
          </a:p>
          <a:p>
            <a:pPr algn="ctr"/>
            <a:endParaRPr lang="en-US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(6 , 0) (6 , 2) (6 , 4) (6 , 5) (6 , 6)</a:t>
            </a:r>
          </a:p>
          <a:p>
            <a:pPr algn="ctr"/>
            <a:endParaRPr lang="en-US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(7 , 2) (7 , 3) (7 , 4) (7 , 7) (7 , 8)</a:t>
            </a:r>
          </a:p>
          <a:p>
            <a:pPr algn="ctr"/>
            <a:endParaRPr lang="en-US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(8 , 0)  (8 , 4) (8 , 6) (8 , 7)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6400" y="152401"/>
            <a:ext cx="336880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i="1" cap="all" dirty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gradFill>
                  <a:gsLst>
                    <a:gs pos="0">
                      <a:srgbClr val="8064A2">
                        <a:shade val="20000"/>
                        <a:satMod val="245000"/>
                      </a:srgbClr>
                    </a:gs>
                    <a:gs pos="43000">
                      <a:srgbClr val="8064A2">
                        <a:satMod val="255000"/>
                      </a:srgbClr>
                    </a:gs>
                    <a:gs pos="48000">
                      <a:srgbClr val="8064A2">
                        <a:shade val="85000"/>
                        <a:satMod val="255000"/>
                      </a:srgbClr>
                    </a:gs>
                    <a:gs pos="100000">
                      <a:srgbClr val="8064A2">
                        <a:shade val="20000"/>
                        <a:satMod val="245000"/>
                      </a:srgb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Calibri"/>
              </a:rPr>
              <a:t>find_EMPTY  Function</a:t>
            </a:r>
          </a:p>
        </p:txBody>
      </p:sp>
      <p:sp>
        <p:nvSpPr>
          <p:cNvPr id="6" name="Right Arrow 5"/>
          <p:cNvSpPr/>
          <p:nvPr/>
        </p:nvSpPr>
        <p:spPr>
          <a:xfrm>
            <a:off x="2895600" y="838200"/>
            <a:ext cx="990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762000"/>
            <a:ext cx="3584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*All Locations of Empty Boxes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D2DAD68-3164-47CC-9C47-6A3701819A8B}"/>
              </a:ext>
            </a:extLst>
          </p:cNvPr>
          <p:cNvSpPr/>
          <p:nvPr/>
        </p:nvSpPr>
        <p:spPr>
          <a:xfrm>
            <a:off x="2046654" y="184378"/>
            <a:ext cx="809869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Python Solution of Sudoku Puzzle (Step # 4a)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2E399F-FDFA-4670-A75D-483716648A18}"/>
              </a:ext>
            </a:extLst>
          </p:cNvPr>
          <p:cNvSpPr txBox="1"/>
          <p:nvPr/>
        </p:nvSpPr>
        <p:spPr>
          <a:xfrm>
            <a:off x="265406" y="868318"/>
            <a:ext cx="12105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fourth (a) step is to make function “valid” with 3 arguments for checking valid entries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starting the work, first learn what are these “THREE” arguments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2CF912-E704-4180-9EAA-6A8C6BF9E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744" y="2052910"/>
            <a:ext cx="5055621" cy="792504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7B88C11-2E0E-40EE-BF5B-A8F7F5BBF9A1}"/>
              </a:ext>
            </a:extLst>
          </p:cNvPr>
          <p:cNvCxnSpPr>
            <a:cxnSpLocks/>
          </p:cNvCxnSpPr>
          <p:nvPr/>
        </p:nvCxnSpPr>
        <p:spPr>
          <a:xfrm flipH="1">
            <a:off x="3266744" y="2636054"/>
            <a:ext cx="2389542" cy="99419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8481BC4-C4AD-4163-B208-D6168936C167}"/>
              </a:ext>
            </a:extLst>
          </p:cNvPr>
          <p:cNvCxnSpPr>
            <a:cxnSpLocks/>
          </p:cNvCxnSpPr>
          <p:nvPr/>
        </p:nvCxnSpPr>
        <p:spPr>
          <a:xfrm>
            <a:off x="7584476" y="2641172"/>
            <a:ext cx="1161959" cy="195733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4AE0681-E555-47F9-8039-7F44A21BE775}"/>
              </a:ext>
            </a:extLst>
          </p:cNvPr>
          <p:cNvCxnSpPr>
            <a:cxnSpLocks/>
          </p:cNvCxnSpPr>
          <p:nvPr/>
        </p:nvCxnSpPr>
        <p:spPr>
          <a:xfrm flipH="1">
            <a:off x="6429144" y="2641172"/>
            <a:ext cx="4" cy="263319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42572DA-7D4F-49D5-9385-AEAF27C059E4}"/>
              </a:ext>
            </a:extLst>
          </p:cNvPr>
          <p:cNvSpPr txBox="1"/>
          <p:nvPr/>
        </p:nvSpPr>
        <p:spPr>
          <a:xfrm>
            <a:off x="1002447" y="3630244"/>
            <a:ext cx="38635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nothing but only the </a:t>
            </a:r>
          </a:p>
          <a:p>
            <a:pPr algn="ctr"/>
            <a:r>
              <a:rPr lang="en-US" sz="2400" b="1" u="sng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“Print Board Function”</a:t>
            </a: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passed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4A922B7-E151-4ED3-82C9-8F52A2AE0BA1}"/>
              </a:ext>
            </a:extLst>
          </p:cNvPr>
          <p:cNvSpPr txBox="1"/>
          <p:nvPr/>
        </p:nvSpPr>
        <p:spPr>
          <a:xfrm>
            <a:off x="4565670" y="5359781"/>
            <a:ext cx="36904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simple numbers list</a:t>
            </a:r>
          </a:p>
          <a:p>
            <a:pPr algn="ctr"/>
            <a:r>
              <a:rPr 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“Passed from 1 to 9”</a:t>
            </a: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next step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1FBAB7C-8382-4A65-825E-0AEA1873CC5E}"/>
              </a:ext>
            </a:extLst>
          </p:cNvPr>
          <p:cNvSpPr txBox="1"/>
          <p:nvPr/>
        </p:nvSpPr>
        <p:spPr>
          <a:xfrm>
            <a:off x="8497665" y="4674200"/>
            <a:ext cx="30260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tuple returned</a:t>
            </a: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</a:p>
          <a:p>
            <a:pPr algn="ctr"/>
            <a:r>
              <a:rPr lang="en-US" sz="24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“find_empty”</a:t>
            </a: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</a:p>
        </p:txBody>
      </p:sp>
      <p:sp>
        <p:nvSpPr>
          <p:cNvPr id="34" name="Footer Placeholder 33">
            <a:extLst>
              <a:ext uri="{FF2B5EF4-FFF2-40B4-BE49-F238E27FC236}">
                <a16:creationId xmlns:a16="http://schemas.microsoft.com/office/drawing/2014/main" id="{7343A655-E601-45C0-9F77-CAD5BFF1F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Engr.Syed Umaid Ahmed</a:t>
            </a: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860061F0-2B6B-4FD8-968C-A2AF5ADA2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F31B4-0769-4382-8189-ECB18D57167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19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BBB35C-013B-4D65-B5A4-996B03570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789" y="1871276"/>
            <a:ext cx="5520421" cy="493430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D2DAD68-3164-47CC-9C47-6A3701819A8B}"/>
              </a:ext>
            </a:extLst>
          </p:cNvPr>
          <p:cNvSpPr/>
          <p:nvPr/>
        </p:nvSpPr>
        <p:spPr>
          <a:xfrm>
            <a:off x="2046654" y="184378"/>
            <a:ext cx="809869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Python Solution of Sudoku Puzzle (Step # 4b)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2E399F-FDFA-4670-A75D-483716648A18}"/>
              </a:ext>
            </a:extLst>
          </p:cNvPr>
          <p:cNvSpPr txBox="1"/>
          <p:nvPr/>
        </p:nvSpPr>
        <p:spPr>
          <a:xfrm>
            <a:off x="1002447" y="869047"/>
            <a:ext cx="99606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fourth (b) step is to checking entries by row and column (One by One)</a:t>
            </a:r>
          </a:p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Also, we are making sure that it is not the same checked before !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69F6FF-69BD-461A-AE22-9ED04E4BB389}"/>
              </a:ext>
            </a:extLst>
          </p:cNvPr>
          <p:cNvSpPr/>
          <p:nvPr/>
        </p:nvSpPr>
        <p:spPr>
          <a:xfrm>
            <a:off x="3440694" y="2557670"/>
            <a:ext cx="5181600" cy="174928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C99A13-DCA6-4A11-827E-8DD7A1286F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979154" y="2262808"/>
            <a:ext cx="2332383" cy="2332383"/>
          </a:xfrm>
          <a:prstGeom prst="rect">
            <a:avLst/>
          </a:prstGeo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B8BC0D5E-2710-4386-A4C5-1BB83199A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Engr.Syed Umaid Ahmed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AD6402B-737C-4F30-8027-5F545229F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F31B4-0769-4382-8189-ECB18D5716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1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2D6906E-D161-4708-9613-DE3DE488C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Engr.Syed Umaid Ahmed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D0010B-9B6A-4E0E-8151-228943674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F31B4-0769-4382-8189-ECB18D571677}" type="slidenum">
              <a:rPr lang="en-US" smtClean="0"/>
              <a:t>13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D19778-8549-407F-98AA-070BD1B19CFE}"/>
              </a:ext>
            </a:extLst>
          </p:cNvPr>
          <p:cNvSpPr/>
          <p:nvPr/>
        </p:nvSpPr>
        <p:spPr>
          <a:xfrm>
            <a:off x="628493" y="136525"/>
            <a:ext cx="1123057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Go for some Animation for Understanding (ROW)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7A60B6-D941-4249-9DD8-A22505FC4B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48" y="1216903"/>
            <a:ext cx="10059982" cy="22135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E256A9-982A-4853-8137-5C8018FB5C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008" y="2508620"/>
            <a:ext cx="4227444" cy="36683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B2BDD44-0E3A-451C-9CF0-E887D6ADE013}"/>
              </a:ext>
            </a:extLst>
          </p:cNvPr>
          <p:cNvSpPr/>
          <p:nvPr/>
        </p:nvSpPr>
        <p:spPr>
          <a:xfrm>
            <a:off x="99954" y="2802959"/>
            <a:ext cx="5153976" cy="9233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When pos is (0,2)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5977ABA5-AB40-4254-A757-93C9353152D2}"/>
              </a:ext>
            </a:extLst>
          </p:cNvPr>
          <p:cNvSpPr/>
          <p:nvPr/>
        </p:nvSpPr>
        <p:spPr>
          <a:xfrm rot="16200000">
            <a:off x="5463431" y="2438476"/>
            <a:ext cx="407900" cy="3578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BFB1C5-61C4-4A48-8A46-D822A7DDFC3F}"/>
              </a:ext>
            </a:extLst>
          </p:cNvPr>
          <p:cNvSpPr txBox="1"/>
          <p:nvPr/>
        </p:nvSpPr>
        <p:spPr>
          <a:xfrm>
            <a:off x="99954" y="3890426"/>
            <a:ext cx="4196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Program Output First 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914DB2-4B3F-440B-B40A-0173825FFAB6}"/>
              </a:ext>
            </a:extLst>
          </p:cNvPr>
          <p:cNvSpPr/>
          <p:nvPr/>
        </p:nvSpPr>
        <p:spPr>
          <a:xfrm>
            <a:off x="99954" y="4579654"/>
            <a:ext cx="5153976" cy="9233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When pos is (1,1)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3214E09-2FE5-436F-A05C-65464A3BCAA1}"/>
              </a:ext>
            </a:extLst>
          </p:cNvPr>
          <p:cNvSpPr/>
          <p:nvPr/>
        </p:nvSpPr>
        <p:spPr>
          <a:xfrm rot="16200000">
            <a:off x="5463431" y="2869921"/>
            <a:ext cx="407900" cy="357808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057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22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2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22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2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2" grpId="0" animBg="1"/>
      <p:bldP spid="12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A236E7C-2007-450A-8365-9BC0A8F48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18" y="915193"/>
            <a:ext cx="9337940" cy="20688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2D6906E-D161-4708-9613-DE3DE488C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Engr.Syed Umaid Ahmed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D0010B-9B6A-4E0E-8151-228943674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F31B4-0769-4382-8189-ECB18D571677}" type="slidenum">
              <a:rPr lang="en-US" smtClean="0"/>
              <a:t>14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D19778-8549-407F-98AA-070BD1B19CFE}"/>
              </a:ext>
            </a:extLst>
          </p:cNvPr>
          <p:cNvSpPr/>
          <p:nvPr/>
        </p:nvSpPr>
        <p:spPr>
          <a:xfrm>
            <a:off x="273428" y="136525"/>
            <a:ext cx="1194070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Go for some Animation for Understanding COLUMN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E256A9-982A-4853-8137-5C8018FB5C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008" y="2508620"/>
            <a:ext cx="4227444" cy="36683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B2BDD44-0E3A-451C-9CF0-E887D6ADE013}"/>
              </a:ext>
            </a:extLst>
          </p:cNvPr>
          <p:cNvSpPr/>
          <p:nvPr/>
        </p:nvSpPr>
        <p:spPr>
          <a:xfrm>
            <a:off x="367825" y="3037060"/>
            <a:ext cx="5153976" cy="9233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When pos is (0,2)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5977ABA5-AB40-4254-A757-93C9353152D2}"/>
              </a:ext>
            </a:extLst>
          </p:cNvPr>
          <p:cNvSpPr/>
          <p:nvPr/>
        </p:nvSpPr>
        <p:spPr>
          <a:xfrm>
            <a:off x="6619729" y="2150812"/>
            <a:ext cx="407900" cy="3578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BFB1C5-61C4-4A48-8A46-D822A7DDFC3F}"/>
              </a:ext>
            </a:extLst>
          </p:cNvPr>
          <p:cNvSpPr txBox="1"/>
          <p:nvPr/>
        </p:nvSpPr>
        <p:spPr>
          <a:xfrm>
            <a:off x="316865" y="3992917"/>
            <a:ext cx="4196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Program Output First 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914DB2-4B3F-440B-B40A-0173825FFAB6}"/>
              </a:ext>
            </a:extLst>
          </p:cNvPr>
          <p:cNvSpPr/>
          <p:nvPr/>
        </p:nvSpPr>
        <p:spPr>
          <a:xfrm>
            <a:off x="273428" y="4717762"/>
            <a:ext cx="5153976" cy="9233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When pos is (0,4)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3214E09-2FE5-436F-A05C-65464A3BCAA1}"/>
              </a:ext>
            </a:extLst>
          </p:cNvPr>
          <p:cNvSpPr/>
          <p:nvPr/>
        </p:nvSpPr>
        <p:spPr>
          <a:xfrm>
            <a:off x="7645830" y="2105858"/>
            <a:ext cx="407900" cy="357808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929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2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2" grpId="0" animBg="1"/>
      <p:bldP spid="12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6D04E5C-0E0A-4777-BD67-EF88E882F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770" y="1900241"/>
            <a:ext cx="5263292" cy="470447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D2DAD68-3164-47CC-9C47-6A3701819A8B}"/>
              </a:ext>
            </a:extLst>
          </p:cNvPr>
          <p:cNvSpPr/>
          <p:nvPr/>
        </p:nvSpPr>
        <p:spPr>
          <a:xfrm>
            <a:off x="2046654" y="184378"/>
            <a:ext cx="809869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Python Solution of Sudoku Puzzle (Step # 4c)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2E399F-FDFA-4670-A75D-483716648A18}"/>
              </a:ext>
            </a:extLst>
          </p:cNvPr>
          <p:cNvSpPr txBox="1"/>
          <p:nvPr/>
        </p:nvSpPr>
        <p:spPr>
          <a:xfrm>
            <a:off x="1002447" y="869047"/>
            <a:ext cx="104383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fourth (c) step is to move technically find the “box number and box term”</a:t>
            </a:r>
          </a:p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“FLOOR DIVISION (//) and MULTIPLICATION TECHNIQUE”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69F6FF-69BD-461A-AE22-9ED04E4BB389}"/>
              </a:ext>
            </a:extLst>
          </p:cNvPr>
          <p:cNvSpPr/>
          <p:nvPr/>
        </p:nvSpPr>
        <p:spPr>
          <a:xfrm>
            <a:off x="677616" y="4330148"/>
            <a:ext cx="5181600" cy="231365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2AD9DE-B8FB-49D7-8C9A-0066D5D260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553" y="2069376"/>
            <a:ext cx="3379305" cy="29323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6781E91-D898-4A39-9234-46F4C579C931}"/>
              </a:ext>
            </a:extLst>
          </p:cNvPr>
          <p:cNvSpPr/>
          <p:nvPr/>
        </p:nvSpPr>
        <p:spPr>
          <a:xfrm>
            <a:off x="7248939" y="1934817"/>
            <a:ext cx="940904" cy="954157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C31444-ED5B-4BB3-9A91-CA64FA15271E}"/>
              </a:ext>
            </a:extLst>
          </p:cNvPr>
          <p:cNvSpPr/>
          <p:nvPr/>
        </p:nvSpPr>
        <p:spPr>
          <a:xfrm>
            <a:off x="9466923" y="1969482"/>
            <a:ext cx="940904" cy="954157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F91BF-DB05-4079-84AF-68944D305C69}"/>
              </a:ext>
            </a:extLst>
          </p:cNvPr>
          <p:cNvSpPr/>
          <p:nvPr/>
        </p:nvSpPr>
        <p:spPr>
          <a:xfrm>
            <a:off x="8360367" y="4018010"/>
            <a:ext cx="940904" cy="954157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06C113-32C9-4755-A17E-9F82CC83009E}"/>
              </a:ext>
            </a:extLst>
          </p:cNvPr>
          <p:cNvCxnSpPr>
            <a:cxnSpLocks/>
          </p:cNvCxnSpPr>
          <p:nvPr/>
        </p:nvCxnSpPr>
        <p:spPr>
          <a:xfrm flipH="1">
            <a:off x="6798365" y="2430328"/>
            <a:ext cx="450610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9AE88C8-910D-4471-83F9-38EEA4EC39B9}"/>
              </a:ext>
            </a:extLst>
          </p:cNvPr>
          <p:cNvSpPr txBox="1"/>
          <p:nvPr/>
        </p:nvSpPr>
        <p:spPr>
          <a:xfrm>
            <a:off x="5327852" y="2215753"/>
            <a:ext cx="18705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 No (0,0)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4549A10-E039-49CE-9B35-3DD69CB2D00E}"/>
              </a:ext>
            </a:extLst>
          </p:cNvPr>
          <p:cNvCxnSpPr>
            <a:cxnSpLocks/>
          </p:cNvCxnSpPr>
          <p:nvPr/>
        </p:nvCxnSpPr>
        <p:spPr>
          <a:xfrm>
            <a:off x="8998226" y="5001726"/>
            <a:ext cx="0" cy="809818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0B9B2AF-2761-482C-AB75-25BB9A487C1F}"/>
              </a:ext>
            </a:extLst>
          </p:cNvPr>
          <p:cNvSpPr txBox="1"/>
          <p:nvPr/>
        </p:nvSpPr>
        <p:spPr>
          <a:xfrm>
            <a:off x="8053950" y="5850246"/>
            <a:ext cx="18705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 No (2,1)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ED061E-0147-4405-AC73-486E3832DB88}"/>
              </a:ext>
            </a:extLst>
          </p:cNvPr>
          <p:cNvCxnSpPr>
            <a:cxnSpLocks/>
          </p:cNvCxnSpPr>
          <p:nvPr/>
        </p:nvCxnSpPr>
        <p:spPr>
          <a:xfrm>
            <a:off x="10407827" y="2782957"/>
            <a:ext cx="372223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24A3BAE-79C7-45E9-8A21-8C34FF7E37A7}"/>
              </a:ext>
            </a:extLst>
          </p:cNvPr>
          <p:cNvSpPr txBox="1"/>
          <p:nvPr/>
        </p:nvSpPr>
        <p:spPr>
          <a:xfrm>
            <a:off x="10749652" y="2569696"/>
            <a:ext cx="18705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 No(0,2)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79C9A83-F070-4214-8C3A-4BA499A7FB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079992" y="5001726"/>
            <a:ext cx="1010236" cy="1346982"/>
          </a:xfrm>
          <a:prstGeom prst="rect">
            <a:avLst/>
          </a:prstGeom>
        </p:spPr>
      </p:pic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EF030059-52DD-490A-9AA2-3684AF78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Designed by Engr.Syed Umaid Ahmed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429F1FD2-90EC-4E35-9A35-F92426DE0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F31B4-0769-4382-8189-ECB18D57167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04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D4E829A-6B31-4069-AC9A-BAEC3BAAB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Engr.Syed Umaid Ahmed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390784-82C0-4641-A679-A08B75797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F31B4-0769-4382-8189-ECB18D571677}" type="slidenum">
              <a:rPr lang="en-US" smtClean="0"/>
              <a:t>16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11EBA6-1357-4CF9-B4FD-7A5824376A15}"/>
              </a:ext>
            </a:extLst>
          </p:cNvPr>
          <p:cNvSpPr txBox="1"/>
          <p:nvPr/>
        </p:nvSpPr>
        <p:spPr>
          <a:xfrm>
            <a:off x="300744" y="843677"/>
            <a:ext cx="2603854" cy="5170646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err="1"/>
              <a:t>box_x</a:t>
            </a:r>
            <a:r>
              <a:rPr lang="en-US" sz="2400" b="1" dirty="0"/>
              <a:t> = pos[0] // 3</a:t>
            </a:r>
          </a:p>
          <a:p>
            <a:endParaRPr lang="en-US" dirty="0"/>
          </a:p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// 3 = 0</a:t>
            </a:r>
          </a:p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// 3 = 0</a:t>
            </a:r>
          </a:p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// 3 = 0</a:t>
            </a:r>
          </a:p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// 3 = 1</a:t>
            </a:r>
          </a:p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// 3 = 1</a:t>
            </a:r>
          </a:p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// 3 = 1</a:t>
            </a:r>
          </a:p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// 3 = 2</a:t>
            </a:r>
          </a:p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// 3 = 2</a:t>
            </a:r>
          </a:p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// 3 = 2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E1C0A2-90B7-4813-97BB-09C0F46E0CE9}"/>
              </a:ext>
            </a:extLst>
          </p:cNvPr>
          <p:cNvSpPr/>
          <p:nvPr/>
        </p:nvSpPr>
        <p:spPr>
          <a:xfrm>
            <a:off x="8623108" y="230135"/>
            <a:ext cx="3268148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(0 , 2) (0 , 4) (0 , 5) (0 , 8)</a:t>
            </a:r>
          </a:p>
          <a:p>
            <a:pPr algn="ctr"/>
            <a:endParaRPr lang="en-US" sz="16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6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(1 , 1) (1 , 2) (1 , 3) (1 , 6) (1 , 7)</a:t>
            </a:r>
          </a:p>
          <a:p>
            <a:pPr algn="ctr"/>
            <a:endParaRPr lang="en-US" sz="16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6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(2 , 0) (2 , 1) (2 , 2) (2 , 4) (2 , 6)</a:t>
            </a:r>
          </a:p>
          <a:p>
            <a:pPr algn="ctr"/>
            <a:endParaRPr lang="en-US" sz="16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6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(3 , 0) (3 , 1) (3 , 3) (3 , 5) (3 , 8)</a:t>
            </a:r>
          </a:p>
          <a:p>
            <a:pPr algn="ctr"/>
            <a:endParaRPr lang="en-US" sz="16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6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(4 , 0) (4 , 1) (4 , 3) (4 , 5) (4 , 8)</a:t>
            </a:r>
          </a:p>
          <a:p>
            <a:pPr algn="ctr"/>
            <a:endParaRPr lang="en-US" sz="16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6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(5 , 1) (5 , 3) (5 , 5) (5 , 6) (5 , 7)</a:t>
            </a:r>
          </a:p>
          <a:p>
            <a:pPr algn="ctr"/>
            <a:endParaRPr lang="en-US" sz="16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6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(6 , 0) (6 , 2) (6 , 4) (6 , 5) (6 , 6)</a:t>
            </a:r>
          </a:p>
          <a:p>
            <a:pPr algn="ctr"/>
            <a:endParaRPr lang="en-US" sz="16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6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(7 , 2) (7 , 3) (7 , 4) (7 , 7) (7 , 8)</a:t>
            </a:r>
          </a:p>
          <a:p>
            <a:pPr algn="ctr"/>
            <a:endParaRPr lang="en-US" sz="16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6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(8 , 0)  (8 , 4) (8 , 6) (8 , 7)</a:t>
            </a:r>
          </a:p>
          <a:p>
            <a:pPr algn="ctr"/>
            <a:endParaRPr lang="en-US" sz="16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6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Pos[0] is the “x” element</a:t>
            </a:r>
          </a:p>
          <a:p>
            <a:pPr algn="ctr"/>
            <a:r>
              <a:rPr lang="en-US" sz="2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Pos[1] is the “y” element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04A00D-4958-4CA0-8F20-C7749EF0C4BA}"/>
              </a:ext>
            </a:extLst>
          </p:cNvPr>
          <p:cNvSpPr/>
          <p:nvPr/>
        </p:nvSpPr>
        <p:spPr>
          <a:xfrm>
            <a:off x="8441634" y="129396"/>
            <a:ext cx="3631096" cy="6226954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D2A6AC-65FA-4F99-BC66-F4DB64D9524F}"/>
              </a:ext>
            </a:extLst>
          </p:cNvPr>
          <p:cNvSpPr txBox="1"/>
          <p:nvPr/>
        </p:nvSpPr>
        <p:spPr>
          <a:xfrm>
            <a:off x="3086072" y="843677"/>
            <a:ext cx="2608663" cy="5170646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box_y = pos[1] // 3</a:t>
            </a:r>
          </a:p>
          <a:p>
            <a:endParaRPr lang="en-US" dirty="0"/>
          </a:p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// 3 = 0</a:t>
            </a:r>
          </a:p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// 3 = 1</a:t>
            </a:r>
          </a:p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// 3 = 1</a:t>
            </a:r>
          </a:p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// 3 = 2</a:t>
            </a:r>
          </a:p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// 3 = 0</a:t>
            </a:r>
          </a:p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// 3 = 1</a:t>
            </a:r>
          </a:p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// 3 = 2</a:t>
            </a:r>
          </a:p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// 3 = 2</a:t>
            </a:r>
          </a:p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// 3 = 0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55FE53-69D6-4541-9FDB-A14487BCD83F}"/>
              </a:ext>
            </a:extLst>
          </p:cNvPr>
          <p:cNvSpPr/>
          <p:nvPr/>
        </p:nvSpPr>
        <p:spPr>
          <a:xfrm>
            <a:off x="755374" y="1497496"/>
            <a:ext cx="4386469" cy="4505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9984C98-AC7C-4ECA-AC53-442888C4100E}"/>
              </a:ext>
            </a:extLst>
          </p:cNvPr>
          <p:cNvCxnSpPr/>
          <p:nvPr/>
        </p:nvCxnSpPr>
        <p:spPr>
          <a:xfrm>
            <a:off x="5323317" y="1736035"/>
            <a:ext cx="65965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F2B9766-6A18-4DB1-8607-D5394F27079D}"/>
              </a:ext>
            </a:extLst>
          </p:cNvPr>
          <p:cNvSpPr txBox="1"/>
          <p:nvPr/>
        </p:nvSpPr>
        <p:spPr>
          <a:xfrm>
            <a:off x="5979093" y="1497496"/>
            <a:ext cx="15456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 No (0,0)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AD4A11-AC38-47AA-822B-8575DC13DBBD}"/>
              </a:ext>
            </a:extLst>
          </p:cNvPr>
          <p:cNvSpPr/>
          <p:nvPr/>
        </p:nvSpPr>
        <p:spPr>
          <a:xfrm>
            <a:off x="892837" y="2772802"/>
            <a:ext cx="4386469" cy="4505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4DEFD06-67CB-48F5-AF9C-3AF560DC70D4}"/>
              </a:ext>
            </a:extLst>
          </p:cNvPr>
          <p:cNvCxnSpPr/>
          <p:nvPr/>
        </p:nvCxnSpPr>
        <p:spPr>
          <a:xfrm>
            <a:off x="5504791" y="3028503"/>
            <a:ext cx="65965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1048885-4A67-424C-8761-7D8F604D86D2}"/>
              </a:ext>
            </a:extLst>
          </p:cNvPr>
          <p:cNvSpPr txBox="1"/>
          <p:nvPr/>
        </p:nvSpPr>
        <p:spPr>
          <a:xfrm>
            <a:off x="6160567" y="2789964"/>
            <a:ext cx="15456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 No (1,2)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2D5305-9B03-4449-B84A-EF4DF999FBEC}"/>
              </a:ext>
            </a:extLst>
          </p:cNvPr>
          <p:cNvSpPr/>
          <p:nvPr/>
        </p:nvSpPr>
        <p:spPr>
          <a:xfrm>
            <a:off x="892837" y="4904748"/>
            <a:ext cx="4386469" cy="4505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FB50408-D58E-45D2-A07A-E7E84FF3B843}"/>
              </a:ext>
            </a:extLst>
          </p:cNvPr>
          <p:cNvCxnSpPr/>
          <p:nvPr/>
        </p:nvCxnSpPr>
        <p:spPr>
          <a:xfrm>
            <a:off x="5504791" y="5160449"/>
            <a:ext cx="65965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6A37409-C34E-4D5B-8F45-0DACB55657C7}"/>
              </a:ext>
            </a:extLst>
          </p:cNvPr>
          <p:cNvSpPr txBox="1"/>
          <p:nvPr/>
        </p:nvSpPr>
        <p:spPr>
          <a:xfrm>
            <a:off x="6160567" y="4921910"/>
            <a:ext cx="15456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 No (2,0)</a:t>
            </a:r>
          </a:p>
        </p:txBody>
      </p:sp>
    </p:spTree>
    <p:extLst>
      <p:ext uri="{BB962C8B-B14F-4D97-AF65-F5344CB8AC3E}">
        <p14:creationId xmlns:p14="http://schemas.microsoft.com/office/powerpoint/2010/main" val="1029005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D2DAD68-3164-47CC-9C47-6A3701819A8B}"/>
              </a:ext>
            </a:extLst>
          </p:cNvPr>
          <p:cNvSpPr/>
          <p:nvPr/>
        </p:nvSpPr>
        <p:spPr>
          <a:xfrm>
            <a:off x="2046654" y="184378"/>
            <a:ext cx="809869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Python Solution of Sudoku Puzzle (Step # 5)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2E399F-FDFA-4670-A75D-483716648A18}"/>
              </a:ext>
            </a:extLst>
          </p:cNvPr>
          <p:cNvSpPr txBox="1"/>
          <p:nvPr/>
        </p:nvSpPr>
        <p:spPr>
          <a:xfrm>
            <a:off x="1023137" y="769153"/>
            <a:ext cx="101457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final step is to just use the solve function managing all the backtracking</a:t>
            </a:r>
          </a:p>
          <a:p>
            <a:pPr algn="ctr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 with the recursive function</a:t>
            </a:r>
          </a:p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79C9A83-F070-4214-8C3A-4BA499A7FB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634426" y="4486507"/>
            <a:ext cx="1010236" cy="13469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5ACA780-B608-4BFE-853B-8B6C12CE79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626" y="1921565"/>
            <a:ext cx="4702678" cy="474405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90D1B2D-84FF-4A2F-BEEB-1EA892616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Engr.Syed Umaid Ahmed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122D3781-D6ED-4FF7-BB26-652531C4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F31B4-0769-4382-8189-ECB18D57167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998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EF333E-E42B-4D32-A3D1-2739CF564A1D}"/>
              </a:ext>
            </a:extLst>
          </p:cNvPr>
          <p:cNvSpPr/>
          <p:nvPr/>
        </p:nvSpPr>
        <p:spPr>
          <a:xfrm>
            <a:off x="3528053" y="224135"/>
            <a:ext cx="51358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is Sudoku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45198D-65D9-451B-9F07-DEA47C0C148D}"/>
              </a:ext>
            </a:extLst>
          </p:cNvPr>
          <p:cNvSpPr txBox="1"/>
          <p:nvPr/>
        </p:nvSpPr>
        <p:spPr>
          <a:xfrm>
            <a:off x="675861" y="1370886"/>
            <a:ext cx="11625976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Sudoku requires no calculation or arithmetic skills.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24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essentially a game of placing numbers in squares.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24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uses very simple rules of logic and deduction.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24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played by children and adults and the rules are simple to learn.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24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bjective of game is to fill all the blank squares in a game with the correct numbers.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84DB9C-89B2-4FE6-849D-DAB4E6A2D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099114" y="1370886"/>
            <a:ext cx="3028893" cy="2713383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A53853-0574-4BF8-8A51-E2F0E87D8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Engr.Syed Umaid Ahmed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CFE8E4-6F9E-4771-90FD-E8C2E8DE7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F31B4-0769-4382-8189-ECB18D5716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416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6D50B5-C40B-464F-AB09-FC8D848C57BF}"/>
              </a:ext>
            </a:extLst>
          </p:cNvPr>
          <p:cNvSpPr/>
          <p:nvPr/>
        </p:nvSpPr>
        <p:spPr>
          <a:xfrm>
            <a:off x="1539531" y="224135"/>
            <a:ext cx="91129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Simple Rules of Sudoku Solving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F6117F-4161-4852-9514-46732FD262A0}"/>
              </a:ext>
            </a:extLst>
          </p:cNvPr>
          <p:cNvSpPr txBox="1"/>
          <p:nvPr/>
        </p:nvSpPr>
        <p:spPr>
          <a:xfrm>
            <a:off x="980660" y="1591124"/>
            <a:ext cx="10588488" cy="4370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three very simple constraints to follow:</a:t>
            </a:r>
          </a:p>
          <a:p>
            <a:endParaRPr lang="en-US" sz="1800" b="0" i="0" u="none" strike="noStrike" baseline="0" dirty="0">
              <a:latin typeface="Corbel" panose="020B0503020204020204" pitchFamily="34" charset="0"/>
            </a:endParaRPr>
          </a:p>
          <a:p>
            <a:endParaRPr lang="en-US" dirty="0">
              <a:latin typeface="Corbel" panose="020B0503020204020204" pitchFamily="34" charset="0"/>
            </a:endParaRPr>
          </a:p>
          <a:p>
            <a:endParaRPr lang="en-US" dirty="0">
              <a:latin typeface="Corbel" panose="020B0503020204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row of 9 numbers must include all digits 1 through 9 in any order</a:t>
            </a:r>
          </a:p>
          <a:p>
            <a:pPr algn="l"/>
            <a:endParaRPr lang="en-US" sz="24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column of 9 numbers must include all digits 1 through 9 in any order</a:t>
            </a:r>
          </a:p>
          <a:p>
            <a:pPr algn="l"/>
            <a:endParaRPr lang="en-US" sz="24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sz="24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3 by 3 subsection of the 9 by 9 square must include all digits 1 through 9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049934C-43C4-48AB-A15D-B22034338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Engr.Syed Umaid Ahmed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7FEAC62-1852-4D1B-8E3A-71687F03F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F31B4-0769-4382-8189-ECB18D5716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18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6A56C3-79C8-45B7-8D70-C011676882C4}"/>
              </a:ext>
            </a:extLst>
          </p:cNvPr>
          <p:cNvSpPr txBox="1"/>
          <p:nvPr/>
        </p:nvSpPr>
        <p:spPr>
          <a:xfrm>
            <a:off x="1219200" y="1659285"/>
            <a:ext cx="1064149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 are a few Sudoku Websites that you can practice some more:</a:t>
            </a:r>
          </a:p>
          <a:p>
            <a:pPr algn="l"/>
            <a:endParaRPr lang="en-US" sz="2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https://www.thesudoku.com/</a:t>
            </a:r>
            <a:r>
              <a:rPr lang="en-US" sz="2800" b="0" i="0" u="none" strike="noStrike" baseline="0" dirty="0">
                <a:solidFill>
                  <a:srgbClr val="168CB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endParaRPr lang="en-US" sz="2800" b="0" i="0" u="none" strike="noStrike" baseline="0" dirty="0">
              <a:solidFill>
                <a:srgbClr val="168CB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800" b="0" i="0" u="none" strike="noStrike" baseline="0" dirty="0">
                <a:solidFill>
                  <a:srgbClr val="168CBB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www.sudokufun.com</a:t>
            </a:r>
            <a:endParaRPr lang="en-US" sz="2800" b="0" i="0" u="none" strike="noStrike" baseline="0" dirty="0">
              <a:solidFill>
                <a:srgbClr val="168CB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b="0" i="0" u="none" strike="noStrike" baseline="0" dirty="0">
              <a:solidFill>
                <a:srgbClr val="168CB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800" dirty="0">
                <a:solidFill>
                  <a:srgbClr val="168CBB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www.dailymail.co.uk/coffeebreak/puzzles/sudoku.html</a:t>
            </a:r>
            <a:r>
              <a:rPr lang="en-US" sz="2800" dirty="0">
                <a:solidFill>
                  <a:srgbClr val="168CB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0" i="0" u="none" strike="noStrike" baseline="0" dirty="0">
              <a:solidFill>
                <a:srgbClr val="168CB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86935F-B555-4636-A86A-9713311A0E78}"/>
              </a:ext>
            </a:extLst>
          </p:cNvPr>
          <p:cNvSpPr/>
          <p:nvPr/>
        </p:nvSpPr>
        <p:spPr>
          <a:xfrm>
            <a:off x="1245607" y="224135"/>
            <a:ext cx="97007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Online Material of Sudoku Puzzle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5D2C2-44B0-44B1-95A2-4007E4A4D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Engr.Syed Umaid Ahmed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B6B13-6024-4AE7-B826-AB4A4FB27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F31B4-0769-4382-8189-ECB18D5716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92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6FCB12-6C4F-4386-96DA-F2E5270349E2}"/>
              </a:ext>
            </a:extLst>
          </p:cNvPr>
          <p:cNvSpPr txBox="1"/>
          <p:nvPr/>
        </p:nvSpPr>
        <p:spPr>
          <a:xfrm>
            <a:off x="1121153" y="1644135"/>
            <a:ext cx="1051425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of all, we will solve sudoku puzzle manually using backtracking algorithm.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b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et’s start with the worksheet provided to individual students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10393E-A8F6-42B9-BB56-5131786E4017}"/>
              </a:ext>
            </a:extLst>
          </p:cNvPr>
          <p:cNvSpPr/>
          <p:nvPr/>
        </p:nvSpPr>
        <p:spPr>
          <a:xfrm>
            <a:off x="1121153" y="369909"/>
            <a:ext cx="99497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Manual Solution of Sudoku Puzzle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A103B6-2A01-451C-B530-AB8049701A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801134" y="3076380"/>
            <a:ext cx="3238281" cy="32382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E81CB5-2A53-4C33-A8E6-EE503B023E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50469" y="3429000"/>
            <a:ext cx="3908966" cy="27607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F7BE871-C57D-4828-AE48-7069ADAC90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802978" y="4695520"/>
            <a:ext cx="2865021" cy="1582702"/>
          </a:xfrm>
          <a:prstGeom prst="rect">
            <a:avLst/>
          </a:prstGeom>
        </p:spPr>
      </p:pic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5C8D4718-6D2C-4D40-8798-6DE65764F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Engr.Syed Umaid Ahmed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8E242DC-54C8-43F3-9A6F-0E5E47EF4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F31B4-0769-4382-8189-ECB18D5716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473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D2DAD68-3164-47CC-9C47-6A3701819A8B}"/>
              </a:ext>
            </a:extLst>
          </p:cNvPr>
          <p:cNvSpPr/>
          <p:nvPr/>
        </p:nvSpPr>
        <p:spPr>
          <a:xfrm>
            <a:off x="2035433" y="184378"/>
            <a:ext cx="812113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Python Solution of Sudoku Puzzle (Step # 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A78B1A-9BAE-4354-8763-0172E7B69E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9" y="1071064"/>
            <a:ext cx="9418571" cy="5283354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2E399F-FDFA-4670-A75D-483716648A18}"/>
              </a:ext>
            </a:extLst>
          </p:cNvPr>
          <p:cNvSpPr txBox="1"/>
          <p:nvPr/>
        </p:nvSpPr>
        <p:spPr>
          <a:xfrm>
            <a:off x="340225" y="941067"/>
            <a:ext cx="11511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step is to put the manual sudoku in Python lists, For empty spaces write zero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F8C80-26F5-4346-B742-398685751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Engr.Syed Umaid Ahmed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274CD-E95D-4960-AF51-C92BE4E10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F31B4-0769-4382-8189-ECB18D5716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973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D2DAD68-3164-47CC-9C47-6A3701819A8B}"/>
              </a:ext>
            </a:extLst>
          </p:cNvPr>
          <p:cNvSpPr/>
          <p:nvPr/>
        </p:nvSpPr>
        <p:spPr>
          <a:xfrm>
            <a:off x="2046654" y="184378"/>
            <a:ext cx="809869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Python Solution of Sudoku Puzzle (Step # 2a)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2E399F-FDFA-4670-A75D-483716648A18}"/>
              </a:ext>
            </a:extLst>
          </p:cNvPr>
          <p:cNvSpPr txBox="1"/>
          <p:nvPr/>
        </p:nvSpPr>
        <p:spPr>
          <a:xfrm>
            <a:off x="340225" y="914769"/>
            <a:ext cx="109352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second step is to make function for printing board “like this below” with lines</a:t>
            </a:r>
          </a:p>
          <a:p>
            <a:r>
              <a:rPr lang="en-US" sz="24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seperating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each BOX, ROW and COLUMNS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076C4F-3095-40C6-8E09-C909B32A3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341" y="2129422"/>
            <a:ext cx="4009122" cy="378751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ADC2CB39-99A2-443D-8F35-7F77FC366F15}"/>
              </a:ext>
            </a:extLst>
          </p:cNvPr>
          <p:cNvSpPr/>
          <p:nvPr/>
        </p:nvSpPr>
        <p:spPr>
          <a:xfrm>
            <a:off x="5685183" y="3429000"/>
            <a:ext cx="1192695" cy="10369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CE88435-F0D7-497D-A4FF-90FA11A3C0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20190" y="1943978"/>
            <a:ext cx="4376530" cy="4376530"/>
          </a:xfrm>
          <a:prstGeom prst="rect">
            <a:avLst/>
          </a:prstGeom>
        </p:spPr>
      </p:pic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5B32AD4E-D238-485C-9141-CA3B4EAC5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Engr.Syed Umaid Ahmed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DE2E0E9-FBF9-4A90-BC8A-509530EA8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F31B4-0769-4382-8189-ECB18D5716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900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B94DA32-6EE4-4510-8964-E8AAC1B8661C}"/>
              </a:ext>
            </a:extLst>
          </p:cNvPr>
          <p:cNvSpPr/>
          <p:nvPr/>
        </p:nvSpPr>
        <p:spPr>
          <a:xfrm>
            <a:off x="1916163" y="144622"/>
            <a:ext cx="812113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Python Solution of Sudoku Puzzle (Step # 2b)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AA8936-F7C2-4C98-B292-477E95836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31" y="927653"/>
            <a:ext cx="10296938" cy="54286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80968-9BD3-4944-87AB-FE567B9C1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Engr.Syed Umaid Ahmed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2F588-ADC3-473E-8D75-39878B9B0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F31B4-0769-4382-8189-ECB18D5716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582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D2DAD68-3164-47CC-9C47-6A3701819A8B}"/>
              </a:ext>
            </a:extLst>
          </p:cNvPr>
          <p:cNvSpPr/>
          <p:nvPr/>
        </p:nvSpPr>
        <p:spPr>
          <a:xfrm>
            <a:off x="2149246" y="184378"/>
            <a:ext cx="789350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Python Solution of Sudoku Puzzle (Step # 3)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2E399F-FDFA-4670-A75D-483716648A18}"/>
              </a:ext>
            </a:extLst>
          </p:cNvPr>
          <p:cNvSpPr txBox="1"/>
          <p:nvPr/>
        </p:nvSpPr>
        <p:spPr>
          <a:xfrm>
            <a:off x="777012" y="852581"/>
            <a:ext cx="98163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third step is to make function for finding positions of empty values in</a:t>
            </a:r>
          </a:p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ROW and COLUMNS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2F6233-6691-4D2C-8BFF-31DBAB3D4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10" y="1954696"/>
            <a:ext cx="11299580" cy="251791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642622-8B5D-46E5-80CB-6E00B20B91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449" y="3602391"/>
            <a:ext cx="3379305" cy="29323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D0DE10FA-16D4-4328-8718-443497F28EDC}"/>
              </a:ext>
            </a:extLst>
          </p:cNvPr>
          <p:cNvSpPr/>
          <p:nvPr/>
        </p:nvSpPr>
        <p:spPr>
          <a:xfrm rot="894173">
            <a:off x="5128591" y="3429000"/>
            <a:ext cx="1166192" cy="62616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0F244E4-F4BE-4530-AE2B-4222DC7BD511}"/>
              </a:ext>
            </a:extLst>
          </p:cNvPr>
          <p:cNvSpPr/>
          <p:nvPr/>
        </p:nvSpPr>
        <p:spPr>
          <a:xfrm>
            <a:off x="8843432" y="5155095"/>
            <a:ext cx="234307" cy="2252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A208686-EA4B-464F-921A-199214B347F4}"/>
              </a:ext>
            </a:extLst>
          </p:cNvPr>
          <p:cNvSpPr/>
          <p:nvPr/>
        </p:nvSpPr>
        <p:spPr>
          <a:xfrm>
            <a:off x="7233293" y="5892775"/>
            <a:ext cx="234307" cy="2252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A1CA1D6-A234-4112-B8B3-A529F3B95526}"/>
              </a:ext>
            </a:extLst>
          </p:cNvPr>
          <p:cNvSpPr/>
          <p:nvPr/>
        </p:nvSpPr>
        <p:spPr>
          <a:xfrm>
            <a:off x="6663449" y="4657010"/>
            <a:ext cx="234307" cy="2252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FEF8968-B94D-4026-A7F6-9FC15A91B2F8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3299791" y="4769654"/>
            <a:ext cx="3363658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FBD9586-026D-4A30-A527-5C919C2B0DC9}"/>
              </a:ext>
            </a:extLst>
          </p:cNvPr>
          <p:cNvCxnSpPr>
            <a:cxnSpLocks/>
          </p:cNvCxnSpPr>
          <p:nvPr/>
        </p:nvCxnSpPr>
        <p:spPr>
          <a:xfrm>
            <a:off x="9077739" y="5314831"/>
            <a:ext cx="1749922" cy="37768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BA0FACE-86E8-4C53-85FD-A3663214039A}"/>
              </a:ext>
            </a:extLst>
          </p:cNvPr>
          <p:cNvCxnSpPr>
            <a:stCxn id="13" idx="3"/>
          </p:cNvCxnSpPr>
          <p:nvPr/>
        </p:nvCxnSpPr>
        <p:spPr>
          <a:xfrm flipH="1">
            <a:off x="4981620" y="6085070"/>
            <a:ext cx="2285986" cy="249469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E1B5506-6EF6-44DC-A17B-85EDFECA03F1}"/>
              </a:ext>
            </a:extLst>
          </p:cNvPr>
          <p:cNvSpPr txBox="1"/>
          <p:nvPr/>
        </p:nvSpPr>
        <p:spPr>
          <a:xfrm>
            <a:off x="2525220" y="4408702"/>
            <a:ext cx="77457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(3,0)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4010E0-A605-4CB2-A1DE-83D73B61174F}"/>
              </a:ext>
            </a:extLst>
          </p:cNvPr>
          <p:cNvSpPr txBox="1"/>
          <p:nvPr/>
        </p:nvSpPr>
        <p:spPr>
          <a:xfrm>
            <a:off x="4196713" y="6099580"/>
            <a:ext cx="77457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(7,2)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99E2D5-C0C6-4D09-A6DB-EF4DE8F207E2}"/>
              </a:ext>
            </a:extLst>
          </p:cNvPr>
          <p:cNvSpPr txBox="1"/>
          <p:nvPr/>
        </p:nvSpPr>
        <p:spPr>
          <a:xfrm>
            <a:off x="10827661" y="5431110"/>
            <a:ext cx="77457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(5,6)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10091D5-1F2E-4727-B768-B6298C2F6ACA}"/>
              </a:ext>
            </a:extLst>
          </p:cNvPr>
          <p:cNvSpPr/>
          <p:nvPr/>
        </p:nvSpPr>
        <p:spPr>
          <a:xfrm>
            <a:off x="301899" y="5070207"/>
            <a:ext cx="6361550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These all will be later passed to a function </a:t>
            </a:r>
          </a:p>
          <a:p>
            <a:pPr algn="ctr"/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Having a parameter names </a:t>
            </a:r>
            <a:r>
              <a:rPr lang="en-US" sz="28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“pos”</a:t>
            </a:r>
            <a:endParaRPr lang="en-US" sz="2800" b="1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8" name="Footer Placeholder 27">
            <a:extLst>
              <a:ext uri="{FF2B5EF4-FFF2-40B4-BE49-F238E27FC236}">
                <a16:creationId xmlns:a16="http://schemas.microsoft.com/office/drawing/2014/main" id="{9F452F0A-4EC4-4334-9780-60DCD71EC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07"/>
            <a:ext cx="4114800" cy="365125"/>
          </a:xfrm>
        </p:spPr>
        <p:txBody>
          <a:bodyPr/>
          <a:lstStyle/>
          <a:p>
            <a:r>
              <a:rPr lang="en-US" dirty="0"/>
              <a:t>Designed by Engr.Syed Umaid Ahmed</a:t>
            </a:r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1DBE633A-FAA0-42F5-917E-F37CD6BAC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F31B4-0769-4382-8189-ECB18D5716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57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1371</Words>
  <Application>Microsoft Office PowerPoint</Application>
  <PresentationFormat>Widescreen</PresentationFormat>
  <Paragraphs>200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Corbel</vt:lpstr>
      <vt:lpstr>Gotham SSm 4r</vt:lpstr>
      <vt:lpstr>Times New Roman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Syed Umaid Ahmed</dc:creator>
  <cp:lastModifiedBy>Syed Umaid Ahmed</cp:lastModifiedBy>
  <cp:revision>35</cp:revision>
  <dcterms:created xsi:type="dcterms:W3CDTF">2021-06-20T17:14:44Z</dcterms:created>
  <dcterms:modified xsi:type="dcterms:W3CDTF">2021-06-29T08:00:55Z</dcterms:modified>
</cp:coreProperties>
</file>