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829277" y="1696944"/>
            <a:ext cx="9144000" cy="977778"/>
          </a:xfrm>
        </p:spPr>
        <p:txBody>
          <a:bodyPr>
            <a:normAutofit/>
          </a:bodyPr>
          <a:lstStyle/>
          <a:p>
            <a:pPr algn="ctr"/>
            <a:r>
              <a:rPr lang="en-US" b="1" u="sng" dirty="0">
                <a:solidFill>
                  <a:schemeClr val="accent1">
                    <a:lumMod val="75000"/>
                  </a:schemeClr>
                </a:solidFill>
                <a:latin typeface="Arial"/>
                <a:cs typeface="Arial"/>
              </a:rPr>
              <a:t>KEYLOGGERS &amp; security </a:t>
            </a:r>
            <a:endParaRPr lang="en-US" b="1" u="sng"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138545" y="909630"/>
            <a:ext cx="12726648" cy="584775"/>
          </a:xfrm>
          <a:prstGeom prst="rect">
            <a:avLst/>
          </a:prstGeom>
          <a:noFill/>
        </p:spPr>
        <p:txBody>
          <a:bodyPr wrap="square" lIns="91440" tIns="45720" rIns="91440" bIns="45720" rtlCol="0" anchor="t">
            <a:spAutoFit/>
          </a:bodyPr>
          <a:lstStyle/>
          <a:p>
            <a:pPr algn="ctr"/>
            <a:r>
              <a:rPr lang="en-US" sz="3200" b="1" u="sng" dirty="0">
                <a:solidFill>
                  <a:schemeClr val="accent2"/>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2">
                    <a:lumMod val="40000"/>
                    <a:lumOff val="60000"/>
                  </a:schemeClr>
                </a:solidFill>
                <a:latin typeface="Arial" pitchFamily="34" charset="0"/>
                <a:cs typeface="Arial" pitchFamily="34" charset="0"/>
              </a:rPr>
              <a:t>Presented By:</a:t>
            </a:r>
          </a:p>
          <a:p>
            <a:r>
              <a:rPr lang="en-US" sz="2000" b="1" dirty="0">
                <a:solidFill>
                  <a:schemeClr val="accent2">
                    <a:lumMod val="40000"/>
                    <a:lumOff val="60000"/>
                  </a:schemeClr>
                </a:solidFill>
                <a:latin typeface="Arial" pitchFamily="34" charset="0"/>
                <a:cs typeface="Arial" pitchFamily="34" charset="0"/>
              </a:rPr>
              <a:t>-SYED IBRAHIM</a:t>
            </a:r>
          </a:p>
          <a:p>
            <a:r>
              <a:rPr lang="en-US" sz="2000" b="1" dirty="0">
                <a:solidFill>
                  <a:schemeClr val="accent2">
                    <a:lumMod val="40000"/>
                    <a:lumOff val="60000"/>
                  </a:schemeClr>
                </a:solidFill>
                <a:latin typeface="Arial"/>
                <a:cs typeface="Arial"/>
              </a:rPr>
              <a:t>-APOLLO ENGINEERING COLLEGE</a:t>
            </a:r>
            <a:endParaRPr lang="en-US" dirty="0">
              <a:solidFill>
                <a:schemeClr val="accent2">
                  <a:lumMod val="40000"/>
                  <a:lumOff val="60000"/>
                </a:schemeClr>
              </a:solidFill>
              <a:latin typeface="Franklin Gothic Book" panose="020B0502020104020203"/>
              <a:cs typeface="Arial"/>
            </a:endParaRPr>
          </a:p>
          <a:p>
            <a:r>
              <a:rPr lang="en-US" sz="2000" b="1" dirty="0">
                <a:solidFill>
                  <a:schemeClr val="accent2">
                    <a:lumMod val="40000"/>
                    <a:lumOff val="60000"/>
                  </a:schemeClr>
                </a:solidFill>
                <a:latin typeface="Arial"/>
                <a:cs typeface="Arial"/>
              </a:rPr>
              <a:t>-COMPUTER SCIENCE ENGINEERING</a:t>
            </a:r>
            <a:endParaRPr lang="en-US" dirty="0">
              <a:solidFill>
                <a:schemeClr val="accent2">
                  <a:lumMod val="40000"/>
                  <a:lumOff val="60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b="1" u="sng" dirty="0">
                <a:solidFill>
                  <a:schemeClr val="accent2"/>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u="sng" dirty="0">
                <a:latin typeface="Calibri"/>
                <a:cs typeface="Calibri"/>
              </a:rPr>
              <a:t>Python Libraries:</a:t>
            </a:r>
          </a:p>
          <a:p>
            <a:pPr>
              <a:buFont typeface="Arial" panose="020B0604020202020204" pitchFamily="34" charset="0"/>
              <a:buChar char="•"/>
            </a:pPr>
            <a:r>
              <a:rPr lang="en-US" sz="2000" dirty="0">
                <a:latin typeface="Calibri"/>
                <a:cs typeface="Calibri"/>
              </a:rPr>
              <a:t>Scikit-learn: For implementing machine learning algorithms for anomaly detection and behavior analysis.</a:t>
            </a:r>
          </a:p>
          <a:p>
            <a:pPr>
              <a:buFont typeface="Arial" panose="020B0604020202020204" pitchFamily="34" charset="0"/>
              <a:buChar char="•"/>
            </a:pPr>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a:buFont typeface="Arial" panose="020B0604020202020204" pitchFamily="34" charset="0"/>
              <a:buChar char="•"/>
            </a:pPr>
            <a:r>
              <a:rPr lang="en-US" sz="2000" dirty="0">
                <a:latin typeface="Calibri"/>
                <a:cs typeface="Calibri"/>
              </a:rPr>
              <a:t>Pandas: For data manipulation and analysis.</a:t>
            </a:r>
          </a:p>
          <a:p>
            <a:pPr>
              <a:buFont typeface="Arial" panose="020B0604020202020204" pitchFamily="34" charset="0"/>
              <a:buChar char="•"/>
            </a:pPr>
            <a:r>
              <a:rPr lang="en-US" sz="2000" dirty="0">
                <a:latin typeface="Calibri"/>
                <a:cs typeface="Calibri"/>
              </a:rPr>
              <a:t>NumPy: For numerical computations.</a:t>
            </a:r>
          </a:p>
          <a:p>
            <a:pPr marL="0" indent="0">
              <a:buNone/>
            </a:pPr>
            <a:r>
              <a:rPr lang="en-US" sz="2000" b="1" u="sng" dirty="0">
                <a:latin typeface="Calibri"/>
                <a:ea typeface="+mn-lt"/>
                <a:cs typeface="Calibri"/>
              </a:rPr>
              <a:t>JavaScript Libraries (for web-based components):</a:t>
            </a:r>
            <a:endParaRPr lang="en-US" sz="2000" u="sng" dirty="0">
              <a:latin typeface="Calibri"/>
              <a:ea typeface="+mn-lt"/>
              <a:cs typeface="Calibri"/>
            </a:endParaRPr>
          </a:p>
          <a:p>
            <a:pPr>
              <a:buFont typeface="Arial" panose="020B0604020202020204" pitchFamily="34" charset="0"/>
              <a:buChar char="•"/>
            </a:pPr>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a:buFont typeface="Arial" panose="020B0604020202020204" pitchFamily="34" charset="0"/>
              <a:buChar char="•"/>
            </a:pPr>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11220" y="1232452"/>
            <a:ext cx="11029615" cy="5036180"/>
          </a:xfrm>
        </p:spPr>
        <p:txBody>
          <a:bodyPr>
            <a:normAutofit/>
          </a:bodyPr>
          <a:lstStyle/>
          <a:p>
            <a:pPr marL="0" indent="0">
              <a:buNone/>
            </a:pPr>
            <a:r>
              <a:rPr lang="en-US" sz="2000" b="1" u="sng" dirty="0">
                <a:solidFill>
                  <a:srgbClr val="404040"/>
                </a:solidFill>
                <a:latin typeface="Calibri"/>
                <a:ea typeface="+mn-lt"/>
                <a:cs typeface="+mn-lt"/>
              </a:rPr>
              <a:t>Security-specific Libraries and Tools:</a:t>
            </a:r>
            <a:endParaRPr lang="en-US" u="sng" dirty="0"/>
          </a:p>
          <a:p>
            <a:pPr>
              <a:buFont typeface="Arial" panose="020B0604020202020204" pitchFamily="34" charset="0"/>
              <a:buChar char="•"/>
            </a:pPr>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u="sng" dirty="0">
                <a:solidFill>
                  <a:srgbClr val="404040"/>
                </a:solidFill>
                <a:latin typeface="Calibri"/>
                <a:ea typeface="+mn-lt"/>
                <a:cs typeface="Calibri"/>
              </a:rPr>
              <a:t>Data Storage and Processing:</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u="sng" dirty="0">
                <a:solidFill>
                  <a:srgbClr val="404040"/>
                </a:solidFill>
                <a:latin typeface="Calibri"/>
                <a:cs typeface="Calibri"/>
              </a:rPr>
              <a:t>Integration and Deployment:</a:t>
            </a:r>
          </a:p>
          <a:p>
            <a:pPr>
              <a:buFont typeface="Arial" panose="020B0604020202020204" pitchFamily="34" charset="0"/>
              <a:buChar char="•"/>
            </a:pPr>
            <a:r>
              <a:rPr lang="en-US" sz="2000" dirty="0">
                <a:solidFill>
                  <a:srgbClr val="404040"/>
                </a:solidFill>
                <a:latin typeface="Calibri"/>
                <a:cs typeface="Calibri"/>
              </a:rPr>
              <a:t>Docker and Kubernetes: For containerization and orchestration of microservices.</a:t>
            </a:r>
            <a:endParaRPr lang="en-US" dirty="0"/>
          </a:p>
          <a:p>
            <a:pPr>
              <a:buFont typeface="Arial" panose="020B0604020202020204" pitchFamily="34" charset="0"/>
              <a:buChar char="•"/>
            </a:pPr>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91320"/>
            <a:ext cx="11029616" cy="530296"/>
          </a:xfrm>
        </p:spPr>
        <p:txBody>
          <a:bodyPr>
            <a:normAutofit fontScale="90000"/>
          </a:bodyPr>
          <a:lstStyle/>
          <a:p>
            <a:r>
              <a:rPr lang="en-US" sz="4400" b="1" u="sng" dirty="0">
                <a:solidFill>
                  <a:schemeClr val="accent1">
                    <a:lumMod val="75000"/>
                  </a:schemeClr>
                </a:solidFill>
                <a:latin typeface="Arial"/>
                <a:ea typeface="+mj-lt"/>
                <a:cs typeface="Arial"/>
              </a:rPr>
              <a:t>Algorithm </a:t>
            </a:r>
            <a:r>
              <a:rPr lang="en-US" sz="4400" b="1" u="sng" dirty="0">
                <a:solidFill>
                  <a:schemeClr val="accent2"/>
                </a:solidFill>
                <a:latin typeface="Arial"/>
                <a:ea typeface="+mj-lt"/>
                <a:cs typeface="Arial"/>
              </a:rPr>
              <a:t>&amp; </a:t>
            </a:r>
            <a:r>
              <a:rPr lang="en-US" sz="4400" b="1" u="sng" dirty="0">
                <a:solidFill>
                  <a:schemeClr val="accent2">
                    <a:lumMod val="75000"/>
                  </a:schemeClr>
                </a:solidFill>
                <a:latin typeface="Arial" panose="020B0604020202020204" pitchFamily="34" charset="0"/>
                <a:cs typeface="Arial" panose="020B0604020202020204" pitchFamily="34" charset="0"/>
              </a:rPr>
              <a:t>Deployment</a:t>
            </a: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7927" y="1233055"/>
            <a:ext cx="11525439" cy="5501981"/>
          </a:xfrm>
        </p:spPr>
        <p:txBody>
          <a:bodyPr>
            <a:normAutofit fontScale="92500" lnSpcReduction="20000"/>
          </a:bodyPr>
          <a:lstStyle/>
          <a:p>
            <a:pPr marL="0" indent="0">
              <a:buNone/>
            </a:pPr>
            <a:r>
              <a:rPr lang="en-IN" sz="2000" b="1" u="sng" dirty="0">
                <a:latin typeface="Calibri"/>
                <a:ea typeface="+mn-lt"/>
                <a:cs typeface="+mn-lt"/>
              </a:rPr>
              <a:t>Algorithm Selection:</a:t>
            </a:r>
            <a:endParaRPr lang="en-IN" sz="2000" b="1" u="sng" dirty="0">
              <a:latin typeface="Calibri"/>
              <a:cs typeface="Calibri"/>
            </a:endParaRPr>
          </a:p>
          <a:p>
            <a:pPr marL="667385" indent="-342900">
              <a:lnSpc>
                <a:spcPct val="100000"/>
              </a:lnSpc>
              <a:spcBef>
                <a:spcPts val="20"/>
              </a:spcBef>
              <a:buFont typeface="Arial" panose="020B0604020202020204" pitchFamily="34" charset="0"/>
              <a:buChar char="•"/>
            </a:pPr>
            <a:r>
              <a:rPr lang="en-IN" sz="2000" b="1" u="sng" dirty="0">
                <a:latin typeface="Calibri"/>
                <a:ea typeface="+mn-lt"/>
                <a:cs typeface="Calibri"/>
              </a:rPr>
              <a:t>Random Fores</a:t>
            </a:r>
            <a:r>
              <a:rPr lang="en-IN" sz="2000" b="1" dirty="0">
                <a:latin typeface="Calibri"/>
                <a:ea typeface="+mn-lt"/>
                <a:cs typeface="Calibri"/>
              </a:rPr>
              <a:t>t: </a:t>
            </a: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dirty="0">
              <a:solidFill>
                <a:srgbClr val="404040"/>
              </a:solidFill>
              <a:latin typeface="Calibri"/>
              <a:cs typeface="Calibri"/>
            </a:endParaRPr>
          </a:p>
          <a:p>
            <a:pPr marL="667385" lvl="1" indent="-342900">
              <a:buFont typeface="Arial" panose="020B0604020202020204" pitchFamily="34" charset="0"/>
              <a:buChar char="•"/>
            </a:pPr>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667385" lvl="1" indent="-342900">
              <a:buFont typeface="Arial" panose="020B0604020202020204" pitchFamily="34" charset="0"/>
              <a:buChar char="•"/>
            </a:pPr>
            <a:r>
              <a:rPr lang="en-IN" sz="2000" b="1" dirty="0">
                <a:latin typeface="Calibri"/>
                <a:ea typeface="+mn-lt"/>
                <a:cs typeface="Calibri"/>
              </a:rPr>
              <a:t>Strengths:</a:t>
            </a:r>
            <a:endParaRPr lang="en-IN" b="1" dirty="0"/>
          </a:p>
          <a:p>
            <a:pPr marL="667385" lvl="1" indent="-342900">
              <a:buFont typeface="Arial" panose="020B0604020202020204" pitchFamily="34" charset="0"/>
              <a:buChar char="•"/>
            </a:pPr>
            <a:r>
              <a:rPr lang="en-IN" sz="2000" dirty="0">
                <a:solidFill>
                  <a:srgbClr val="404040"/>
                </a:solidFill>
                <a:latin typeface="Calibri"/>
                <a:ea typeface="+mn-lt"/>
                <a:cs typeface="Calibri"/>
              </a:rPr>
              <a:t>Suitable for classification tasks with high-dimensional feature spaces.</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Robust against overfitting due to the ensemble nature of the algorithm.</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Can handle both numerical and categorical features.</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Provides feature importance scores for interpretability.</a:t>
            </a:r>
            <a:endParaRPr lang="en-IN" dirty="0"/>
          </a:p>
          <a:p>
            <a:pPr marL="667385" lvl="1" indent="-342900">
              <a:buFont typeface="Arial" panose="020B0604020202020204" pitchFamily="34" charset="0"/>
              <a:buChar char="•"/>
            </a:pPr>
            <a:r>
              <a:rPr lang="en-IN" sz="2000" b="1" dirty="0">
                <a:latin typeface="Calibri"/>
                <a:ea typeface="+mn-lt"/>
                <a:cs typeface="Calibri"/>
              </a:rPr>
              <a:t>How it works:</a:t>
            </a:r>
            <a:endParaRPr lang="en-IN" b="1" dirty="0"/>
          </a:p>
          <a:p>
            <a:pPr marL="667385" lvl="1" indent="-342900">
              <a:buFont typeface="Arial" panose="020B0604020202020204" pitchFamily="34" charset="0"/>
              <a:buChar char="•"/>
            </a:pPr>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buFont typeface="Arial" panose="020B0604020202020204" pitchFamily="34" charset="0"/>
              <a:buChar char="•"/>
            </a:pPr>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485942" y="1209766"/>
            <a:ext cx="11220115" cy="5648234"/>
          </a:xfrm>
        </p:spPr>
        <p:txBody>
          <a:bodyPr vert="horz" lIns="91440" tIns="45720" rIns="91440" bIns="45720" rtlCol="0" anchor="ctr">
            <a:noAutofit/>
          </a:bodyPr>
          <a:lstStyle/>
          <a:p>
            <a:pPr marL="0" indent="0">
              <a:buNone/>
            </a:pPr>
            <a:r>
              <a:rPr lang="en-US" sz="2000" b="1" u="sng" dirty="0">
                <a:latin typeface="Calibri"/>
                <a:ea typeface="+mn-lt"/>
                <a:cs typeface="+mn-lt"/>
              </a:rPr>
              <a:t>Application to Keylogger Detection</a:t>
            </a:r>
            <a:r>
              <a:rPr lang="en-US" sz="2000" b="1" dirty="0">
                <a:latin typeface="Calibri"/>
                <a:ea typeface="+mn-lt"/>
                <a:cs typeface="+mn-lt"/>
              </a:rPr>
              <a:t>:</a:t>
            </a:r>
            <a:endParaRPr lang="en-US" sz="2000" b="1"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u="sng" dirty="0">
                <a:latin typeface="Calibri"/>
                <a:ea typeface="+mn-lt"/>
                <a:cs typeface="+mn-lt"/>
              </a:rPr>
              <a:t>Considerations:</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a:buFont typeface="Arial" panose="020B0604020202020204" pitchFamily="34" charset="0"/>
              <a:buChar char="•"/>
            </a:pPr>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u="sng" dirty="0">
                <a:solidFill>
                  <a:srgbClr val="404040"/>
                </a:solidFill>
                <a:latin typeface="Calibri"/>
                <a:ea typeface="+mn-lt"/>
                <a:cs typeface="Calibri"/>
              </a:rPr>
              <a:t>Implementation:</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Random Forest algorithms are available in popular machine learning libraries such as </a:t>
            </a:r>
            <a:r>
              <a:rPr lang="en-US" sz="2000" dirty="0" err="1">
                <a:solidFill>
                  <a:srgbClr val="404040"/>
                </a:solidFill>
                <a:latin typeface="Calibri"/>
                <a:ea typeface="+mn-lt"/>
                <a:cs typeface="Calibri"/>
              </a:rPr>
              <a:t>scikit</a:t>
            </a:r>
            <a:r>
              <a:rPr lang="en-US" sz="2000" dirty="0">
                <a:solidFill>
                  <a:srgbClr val="404040"/>
                </a:solidFill>
                <a:latin typeface="Calibri"/>
                <a:ea typeface="+mn-lt"/>
                <a:cs typeface="Calibri"/>
              </a:rPr>
              <a:t>-learn in Python, making them accessible for implementation in security systems.</a:t>
            </a:r>
            <a:endParaRPr lang="en-US" dirty="0"/>
          </a:p>
          <a:p>
            <a:pPr>
              <a:spcBef>
                <a:spcPts val="20"/>
              </a:spcBef>
              <a:buFont typeface="Arial" panose="020B0604020202020204" pitchFamily="34" charset="0"/>
              <a:buChar char="•"/>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dirty="0"/>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0" indent="0">
              <a:buNone/>
            </a:pPr>
            <a:r>
              <a:rPr lang="en-IN" sz="2000" b="1" u="sng" dirty="0">
                <a:latin typeface="Calibri"/>
                <a:cs typeface="Calibri"/>
              </a:rPr>
              <a:t>Data Input:</a:t>
            </a:r>
            <a:br>
              <a:rPr lang="en-US" sz="2000" u="sng"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u="sng" dirty="0">
                <a:latin typeface="Calibri"/>
                <a:cs typeface="Calibri"/>
              </a:rPr>
              <a:t>Keystroke</a:t>
            </a:r>
            <a:r>
              <a:rPr lang="en-IN" sz="2000" b="1" dirty="0">
                <a:latin typeface="Calibri"/>
                <a:cs typeface="Calibri"/>
              </a:rPr>
              <a:t> </a:t>
            </a:r>
            <a:r>
              <a:rPr lang="en-IN" sz="2000" b="1" u="sng" dirty="0">
                <a:latin typeface="Calibri"/>
                <a:cs typeface="Calibri"/>
              </a:rPr>
              <a:t>Dynamics</a:t>
            </a:r>
            <a:r>
              <a:rPr lang="en-IN" sz="2000" b="1" dirty="0">
                <a:latin typeface="Calibri"/>
                <a:cs typeface="Calibri"/>
              </a:rPr>
              <a:t>:</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42900" lvl="1" indent="-342900">
              <a:buFont typeface="Arial" panose="020B0604020202020204" pitchFamily="34" charset="0"/>
              <a:buChar char="•"/>
            </a:pPr>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u="sng" dirty="0">
                <a:latin typeface="Calibri"/>
                <a:ea typeface="+mn-lt"/>
                <a:cs typeface="Calibri"/>
              </a:rPr>
              <a:t>System Activities:</a:t>
            </a:r>
            <a:endParaRPr lang="en-IN" sz="2000" b="1" u="sng" dirty="0">
              <a:latin typeface="Calibri"/>
              <a:cs typeface="Calibri"/>
            </a:endParaRPr>
          </a:p>
          <a:p>
            <a:pPr marL="342900" lvl="1" indent="-342900">
              <a:buFont typeface="Arial" panose="020B0604020202020204" pitchFamily="34" charset="0"/>
              <a:buChar char="•"/>
            </a:pPr>
            <a:r>
              <a:rPr lang="en-IN" sz="2000" dirty="0">
                <a:solidFill>
                  <a:srgbClr val="404040"/>
                </a:solidFill>
                <a:latin typeface="Calibri"/>
                <a:ea typeface="+mn-lt"/>
                <a:cs typeface="Calibri"/>
              </a:rPr>
              <a:t>Process executions: Information about processes or applications launched by the user.</a:t>
            </a:r>
            <a:endParaRPr lang="en-IN" dirty="0"/>
          </a:p>
          <a:p>
            <a:pPr marL="342900" lvl="1" indent="-342900">
              <a:buFont typeface="Arial" panose="020B0604020202020204" pitchFamily="34" charset="0"/>
              <a:buChar char="•"/>
            </a:pPr>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u="sng" dirty="0">
                <a:latin typeface="Calibri"/>
                <a:ea typeface="+mn-lt"/>
                <a:cs typeface="+mn-lt"/>
              </a:rPr>
              <a:t>User Interactions:</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u="sng" dirty="0">
                <a:latin typeface="Calibri"/>
                <a:ea typeface="+mn-lt"/>
                <a:cs typeface="Calibri"/>
              </a:rPr>
              <a:t>Contextual Information: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Time of day: The timestamp of each recorded event, providing temporal context.</a:t>
            </a:r>
            <a:endParaRPr lang="en-US" dirty="0"/>
          </a:p>
          <a:p>
            <a:pPr>
              <a:buFont typeface="Arial" panose="020B0604020202020204" pitchFamily="34" charset="0"/>
              <a:buChar char="•"/>
            </a:pPr>
            <a:r>
              <a:rPr lang="en-US" sz="2000" dirty="0">
                <a:solidFill>
                  <a:srgbClr val="404040"/>
                </a:solidFill>
                <a:latin typeface="Calibri"/>
                <a:ea typeface="+mn-lt"/>
                <a:cs typeface="Calibri"/>
              </a:rPr>
              <a:t>Day of the week: Information about the day on which the event occurred.</a:t>
            </a:r>
            <a:endParaRPr lang="en-US" dirty="0"/>
          </a:p>
          <a:p>
            <a:pPr>
              <a:buFont typeface="Arial" panose="020B0604020202020204" pitchFamily="34" charset="0"/>
              <a:buChar char="•"/>
            </a:pPr>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u="sng" dirty="0">
                <a:latin typeface="Calibri"/>
                <a:ea typeface="+mn-lt"/>
                <a:cs typeface="Calibri"/>
              </a:rPr>
              <a:t>Derived Features:</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0" indent="0">
              <a:buNone/>
            </a:pPr>
            <a:r>
              <a:rPr lang="en-IN" sz="2000" b="1" u="sng" dirty="0">
                <a:latin typeface="Calibri"/>
                <a:cs typeface="Calibri"/>
              </a:rPr>
              <a:t>Training Process</a:t>
            </a:r>
            <a:r>
              <a:rPr lang="en-IN" sz="2000" dirty="0">
                <a:latin typeface="Calibri"/>
                <a:cs typeface="Calibri"/>
              </a:rPr>
              <a:t>:</a:t>
            </a:r>
            <a:endParaRPr lang="en-IN" sz="2000" dirty="0">
              <a:solidFill>
                <a:srgbClr val="000000"/>
              </a:solidFill>
              <a:latin typeface="Calibri"/>
              <a:cs typeface="Calibri"/>
            </a:endParaRPr>
          </a:p>
          <a:p>
            <a:pPr marL="324485" indent="0">
              <a:lnSpc>
                <a:spcPct val="100000"/>
              </a:lnSpc>
              <a:spcBef>
                <a:spcPts val="20"/>
              </a:spcBef>
              <a:buNone/>
            </a:pPr>
            <a:r>
              <a:rPr lang="en-IN" sz="2000" b="1" u="sng" dirty="0">
                <a:solidFill>
                  <a:srgbClr val="404040"/>
                </a:solidFill>
                <a:latin typeface="Calibri"/>
                <a:ea typeface="+mn-lt"/>
                <a:cs typeface="Calibri"/>
              </a:rPr>
              <a:t>Data Collection:</a:t>
            </a:r>
            <a:endParaRPr lang="en-IN" sz="2000" b="1" u="sng" dirty="0">
              <a:solidFill>
                <a:srgbClr val="404040"/>
              </a:solidFill>
              <a:latin typeface="Calibri"/>
              <a:cs typeface="Calibri"/>
            </a:endParaRPr>
          </a:p>
          <a:p>
            <a:pPr marL="667385" lvl="1" indent="-342900">
              <a:buFont typeface="Arial" panose="020B0604020202020204" pitchFamily="34" charset="0"/>
              <a:buChar char="•"/>
            </a:pPr>
            <a:r>
              <a:rPr lang="en-IN" sz="2000" dirty="0">
                <a:solidFill>
                  <a:srgbClr val="404040"/>
                </a:solidFill>
                <a:latin typeface="Calibri"/>
                <a:ea typeface="+mn-lt"/>
                <a:cs typeface="Calibri"/>
              </a:rPr>
              <a:t>Gather a dataset of historical data containing examples of both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and instances of </a:t>
            </a:r>
            <a:r>
              <a:rPr lang="en-IN" sz="2000" dirty="0" err="1">
                <a:solidFill>
                  <a:srgbClr val="404040"/>
                </a:solidFill>
                <a:latin typeface="Calibri"/>
                <a:ea typeface="+mn-lt"/>
                <a:cs typeface="Calibri"/>
              </a:rPr>
              <a:t>keylogger</a:t>
            </a:r>
            <a:r>
              <a:rPr lang="en-IN" sz="2000" dirty="0">
                <a:solidFill>
                  <a:srgbClr val="404040"/>
                </a:solidFill>
                <a:latin typeface="Calibri"/>
                <a:ea typeface="+mn-lt"/>
                <a:cs typeface="Calibri"/>
              </a:rPr>
              <a:t> activity.</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u="sng" dirty="0">
                <a:solidFill>
                  <a:srgbClr val="404040"/>
                </a:solidFill>
                <a:latin typeface="Calibri"/>
                <a:ea typeface="+mn-lt"/>
                <a:cs typeface="Calibri"/>
              </a:rPr>
              <a:t>Data </a:t>
            </a:r>
            <a:r>
              <a:rPr lang="en-IN" sz="2000" b="1" u="sng" dirty="0" err="1">
                <a:solidFill>
                  <a:srgbClr val="404040"/>
                </a:solidFill>
                <a:latin typeface="Calibri"/>
                <a:ea typeface="+mn-lt"/>
                <a:cs typeface="Calibri"/>
              </a:rPr>
              <a:t>Preprocessing</a:t>
            </a:r>
            <a:r>
              <a:rPr lang="en-IN" sz="2000" b="1" u="sng" dirty="0">
                <a:solidFill>
                  <a:srgbClr val="404040"/>
                </a:solidFill>
                <a:latin typeface="Calibri"/>
                <a:ea typeface="+mn-lt"/>
                <a:cs typeface="Calibri"/>
              </a:rPr>
              <a:t>:</a:t>
            </a:r>
            <a:endParaRPr lang="en-IN" sz="2000" b="1" u="sng" dirty="0">
              <a:solidFill>
                <a:srgbClr val="404040"/>
              </a:solidFill>
              <a:latin typeface="Calibri"/>
              <a:cs typeface="Calibri"/>
            </a:endParaRPr>
          </a:p>
          <a:p>
            <a:pPr marL="667385" lvl="1" indent="-342900">
              <a:buFont typeface="Arial" panose="020B0604020202020204" pitchFamily="34" charset="0"/>
              <a:buChar char="•"/>
            </a:pPr>
            <a:r>
              <a:rPr lang="en-IN" sz="2000" dirty="0">
                <a:solidFill>
                  <a:srgbClr val="404040"/>
                </a:solidFill>
                <a:latin typeface="Calibri"/>
                <a:ea typeface="+mn-lt"/>
                <a:cs typeface="Calibri"/>
              </a:rPr>
              <a:t>Clean the dataset by handling missing values, removing outliers, and normalizing numerical features if necessary.</a:t>
            </a:r>
            <a:endParaRPr lang="en-IN" dirty="0"/>
          </a:p>
          <a:p>
            <a:pPr marL="667385" lvl="1" indent="-342900">
              <a:buFont typeface="Arial" panose="020B0604020202020204" pitchFamily="34" charset="0"/>
              <a:buChar char="•"/>
            </a:pPr>
            <a:r>
              <a:rPr lang="en-IN" sz="2000" dirty="0">
                <a:solidFill>
                  <a:srgbClr val="404040"/>
                </a:solidFill>
                <a:latin typeface="Calibri"/>
                <a:ea typeface="+mn-lt"/>
                <a:cs typeface="Calibri"/>
              </a:rPr>
              <a:t>Encode categorical variables into numerical representations if applicable.</a:t>
            </a:r>
          </a:p>
          <a:p>
            <a:pPr marL="667385" lvl="1" indent="-342900">
              <a:buFont typeface="Arial" panose="020B0604020202020204" pitchFamily="34" charset="0"/>
              <a:buChar char="•"/>
            </a:pPr>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u="sng" dirty="0">
                <a:latin typeface="Calibri"/>
                <a:ea typeface="+mn-lt"/>
                <a:cs typeface="+mn-lt"/>
              </a:rPr>
              <a:t>Feature Extraction: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u="sng" dirty="0">
                <a:latin typeface="Calibri"/>
                <a:ea typeface="+mn-lt"/>
                <a:cs typeface="+mn-lt"/>
              </a:rPr>
              <a:t>Splitting the Dataset:</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u="sng" dirty="0">
                <a:latin typeface="Calibri"/>
                <a:ea typeface="+mn-lt"/>
                <a:cs typeface="+mn-lt"/>
              </a:rPr>
              <a:t>Training the Random Forest Model:</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u="sng" dirty="0">
                <a:latin typeface="Calibri"/>
                <a:ea typeface="+mn-lt"/>
                <a:cs typeface="Calibri"/>
              </a:rPr>
              <a:t>Model Evaluation: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u="sng" dirty="0">
                <a:latin typeface="Calibri"/>
                <a:ea typeface="+mn-lt"/>
                <a:cs typeface="+mn-lt"/>
              </a:rPr>
              <a:t>Model Deployment:</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a:buFont typeface="Arial" panose="020B0604020202020204" pitchFamily="34" charset="0"/>
              <a:buChar char="•"/>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34370" y="749199"/>
            <a:ext cx="10515600" cy="1122031"/>
          </a:xfrm>
        </p:spPr>
        <p:txBody>
          <a:bodyPr/>
          <a:lstStyle/>
          <a:p>
            <a:r>
              <a:rPr lang="en-US" b="1" u="sng"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717964"/>
            <a:ext cx="11019020" cy="540512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Arial"/>
                <a:ea typeface="+mn-lt"/>
                <a:cs typeface="Arial"/>
              </a:rPr>
              <a:t>Problem Statement </a:t>
            </a:r>
          </a:p>
          <a:p>
            <a:pPr>
              <a:buFont typeface="Arial" panose="020B0604020202020204" pitchFamily="34" charset="0"/>
              <a:buChar char="•"/>
            </a:pPr>
            <a:r>
              <a:rPr lang="en-US" sz="2000" b="1" dirty="0">
                <a:latin typeface="Arial"/>
                <a:ea typeface="+mn-lt"/>
                <a:cs typeface="Arial"/>
              </a:rPr>
              <a:t>Proposed System/Solution</a:t>
            </a:r>
            <a:endParaRPr lang="en-US" dirty="0">
              <a:latin typeface="Arial"/>
              <a:cs typeface="Arial"/>
            </a:endParaRPr>
          </a:p>
          <a:p>
            <a:pPr>
              <a:buFont typeface="Arial" panose="020B0604020202020204" pitchFamily="34" charset="0"/>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a:buFont typeface="Arial" panose="020B0604020202020204" pitchFamily="34" charset="0"/>
              <a:buChar char="•"/>
            </a:pPr>
            <a:r>
              <a:rPr lang="en-US" sz="2000" b="1" dirty="0">
                <a:latin typeface="Arial"/>
                <a:ea typeface="+mn-lt"/>
                <a:cs typeface="+mn-lt"/>
              </a:rPr>
              <a:t>Algorithm &amp; Deployment  </a:t>
            </a:r>
            <a:endParaRPr lang="en-US" dirty="0">
              <a:latin typeface="Arial"/>
              <a:cs typeface="Calibri"/>
            </a:endParaRPr>
          </a:p>
          <a:p>
            <a:pPr>
              <a:buFont typeface="Arial" panose="020B0604020202020204" pitchFamily="34" charset="0"/>
              <a:buChar char="•"/>
            </a:pPr>
            <a:r>
              <a:rPr lang="en-US" sz="2000" b="1" dirty="0">
                <a:latin typeface="Arial"/>
                <a:ea typeface="+mn-lt"/>
                <a:cs typeface="Arial"/>
              </a:rPr>
              <a:t>Result (Output Image)</a:t>
            </a:r>
          </a:p>
          <a:p>
            <a:pPr>
              <a:buFont typeface="Arial" panose="020B0604020202020204" pitchFamily="34" charset="0"/>
              <a:buChar char="•"/>
            </a:pPr>
            <a:r>
              <a:rPr lang="en-US" sz="2000" b="1" dirty="0">
                <a:latin typeface="Arial"/>
                <a:ea typeface="+mn-lt"/>
                <a:cs typeface="Arial"/>
              </a:rPr>
              <a:t>Conclusion</a:t>
            </a:r>
            <a:endParaRPr lang="en-US" dirty="0">
              <a:latin typeface="Arial"/>
              <a:cs typeface="Arial"/>
            </a:endParaRPr>
          </a:p>
          <a:p>
            <a:pPr>
              <a:buFont typeface="Arial" panose="020B0604020202020204" pitchFamily="34" charset="0"/>
              <a:buChar char="•"/>
            </a:pPr>
            <a:r>
              <a:rPr lang="en-US" sz="2000" b="1" dirty="0">
                <a:latin typeface="Arial"/>
                <a:ea typeface="+mn-lt"/>
                <a:cs typeface="Arial"/>
              </a:rPr>
              <a:t>Future Scope</a:t>
            </a:r>
          </a:p>
          <a:p>
            <a:pPr>
              <a:buFont typeface="Arial" panose="020B0604020202020204" pitchFamily="34" charset="0"/>
              <a:buChar char="•"/>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428792" y="967304"/>
            <a:ext cx="11029615" cy="5749086"/>
          </a:xfrm>
        </p:spPr>
        <p:txBody>
          <a:bodyPr>
            <a:normAutofit/>
          </a:bodyPr>
          <a:lstStyle/>
          <a:p>
            <a:pPr marL="0" indent="0">
              <a:buNone/>
            </a:pPr>
            <a:r>
              <a:rPr lang="en-IN" sz="2000" b="1" u="sng" dirty="0">
                <a:latin typeface="Calibri"/>
                <a:cs typeface="Calibri"/>
              </a:rPr>
              <a:t>Prediction Process:</a:t>
            </a:r>
            <a:endParaRPr lang="en-IN" sz="2000" u="sng" dirty="0">
              <a:solidFill>
                <a:srgbClr val="404040"/>
              </a:solidFill>
              <a:latin typeface="Calibri"/>
              <a:cs typeface="Calibri"/>
            </a:endParaRPr>
          </a:p>
          <a:p>
            <a:pPr>
              <a:spcBef>
                <a:spcPts val="20"/>
              </a:spcBef>
              <a:buFont typeface="Arial" panose="020B0604020202020204" pitchFamily="34" charset="0"/>
              <a:buChar char="•"/>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u="sng" dirty="0">
                <a:solidFill>
                  <a:srgbClr val="404040"/>
                </a:solidFill>
                <a:latin typeface="Calibri"/>
                <a:ea typeface="+mn-lt"/>
                <a:cs typeface="Calibri"/>
              </a:rPr>
              <a:t>Input Data:</a:t>
            </a:r>
            <a:endParaRPr lang="en-IN" sz="2000" u="sng"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u="sng" dirty="0">
                <a:solidFill>
                  <a:srgbClr val="404040"/>
                </a:solidFill>
                <a:latin typeface="Calibri"/>
                <a:ea typeface="+mn-lt"/>
                <a:cs typeface="Calibri"/>
              </a:rPr>
              <a:t>Ensemble of Decision Trees:</a:t>
            </a:r>
            <a:endParaRPr lang="en-IN" sz="2000" b="1" u="sng"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a:buFont typeface="Arial" panose="020B0604020202020204" pitchFamily="34" charset="0"/>
              <a:buChar char="•"/>
            </a:pPr>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401083" y="858070"/>
            <a:ext cx="11029615" cy="5603411"/>
          </a:xfrm>
        </p:spPr>
        <p:txBody>
          <a:bodyPr>
            <a:normAutofit/>
          </a:bodyPr>
          <a:lstStyle/>
          <a:p>
            <a:pPr marL="0" indent="0">
              <a:spcBef>
                <a:spcPts val="20"/>
              </a:spcBef>
              <a:buNone/>
            </a:pPr>
            <a:r>
              <a:rPr lang="en-US" sz="2000" b="1" u="sng" dirty="0">
                <a:latin typeface="Calibri"/>
                <a:ea typeface="+mn-lt"/>
                <a:cs typeface="+mn-lt"/>
              </a:rPr>
              <a:t>Decision Making:</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dirty="0">
              <a:latin typeface="Calibri"/>
              <a:cs typeface="Calibri"/>
            </a:endParaRPr>
          </a:p>
          <a:p>
            <a:pPr marL="0" indent="0">
              <a:spcBef>
                <a:spcPts val="20"/>
              </a:spcBef>
              <a:buNone/>
            </a:pPr>
            <a:r>
              <a:rPr lang="en-US" sz="2000" b="1" u="sng" dirty="0">
                <a:latin typeface="Calibri"/>
                <a:ea typeface="+mn-lt"/>
                <a:cs typeface="+mn-lt"/>
              </a:rPr>
              <a:t>Voting Mechanism:</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dirty="0">
              <a:latin typeface="Calibri"/>
              <a:cs typeface="Calibri"/>
            </a:endParaRPr>
          </a:p>
          <a:p>
            <a:pPr marL="0" indent="0">
              <a:spcBef>
                <a:spcPts val="20"/>
              </a:spcBef>
              <a:buNone/>
            </a:pPr>
            <a:r>
              <a:rPr lang="en-US" sz="2000" b="1" u="sng" dirty="0">
                <a:latin typeface="Calibri"/>
                <a:ea typeface="+mn-lt"/>
                <a:cs typeface="Calibri"/>
              </a:rPr>
              <a:t>Final Prediction:</a:t>
            </a:r>
            <a:endParaRPr lang="en-US" sz="2000" b="1" u="sng" dirty="0">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u="sng" dirty="0">
                <a:latin typeface="Calibri"/>
                <a:ea typeface="+mn-lt"/>
                <a:cs typeface="Calibri"/>
              </a:rPr>
              <a:t>Output:</a:t>
            </a:r>
            <a:endParaRPr lang="en-US" sz="2000" b="1" u="sng" dirty="0">
              <a:latin typeface="Calibri"/>
              <a:cs typeface="Calibri"/>
            </a:endParaRPr>
          </a:p>
          <a:p>
            <a:pPr>
              <a:lnSpc>
                <a:spcPct val="100000"/>
              </a:lnSpc>
              <a:buFont typeface="Arial" panose="020B0604020202020204" pitchFamily="34" charset="0"/>
              <a:buChar char="•"/>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a:buFont typeface="Arial" panose="020B0604020202020204" pitchFamily="34" charset="0"/>
              <a:buChar char="•"/>
            </a:pPr>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2705" y="703143"/>
            <a:ext cx="11029616" cy="530296"/>
          </a:xfrm>
        </p:spPr>
        <p:txBody>
          <a:bodyPr>
            <a:normAutofit fontScale="90000"/>
          </a:bodyPr>
          <a:lstStyle/>
          <a:p>
            <a:r>
              <a:rPr lang="en-US" sz="4400" b="1" u="sng" dirty="0">
                <a:solidFill>
                  <a:schemeClr val="accent2"/>
                </a:solidFill>
                <a:latin typeface="Arial"/>
                <a:ea typeface="+mj-lt"/>
                <a:cs typeface="Arial"/>
              </a:rPr>
              <a:t>Result</a:t>
            </a:r>
            <a:endParaRPr lang="en-US" u="sng" dirty="0">
              <a:solidFill>
                <a:schemeClr val="accent2"/>
              </a:solidFill>
            </a:endParaRPr>
          </a:p>
        </p:txBody>
      </p:sp>
      <p:pic>
        <p:nvPicPr>
          <p:cNvPr id="3" name="Content Placeholder 2">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45" y="1385840"/>
            <a:ext cx="11321375" cy="5319759"/>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a:xfrm>
            <a:off x="428793" y="4976758"/>
            <a:ext cx="11029616" cy="425053"/>
          </a:xfrm>
        </p:spPr>
        <p:txBody>
          <a:bodyPr>
            <a:normAutofit fontScale="90000"/>
          </a:bodyPr>
          <a:lstStyle/>
          <a:p>
            <a:r>
              <a:rPr lang="en-US" dirty="0">
                <a:solidFill>
                  <a:schemeClr val="accent2"/>
                </a:solidFill>
              </a:rPr>
              <a:t>Keylog.txt</a:t>
            </a:r>
          </a:p>
        </p:txBody>
      </p:sp>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a:xfrm>
            <a:off x="-181820" y="5252386"/>
            <a:ext cx="11029617" cy="998148"/>
          </a:xfrm>
        </p:spPr>
        <p:txBody>
          <a:bodyPr/>
          <a:lstStyle/>
          <a:p>
            <a:r>
              <a:rPr lang="en-US" dirty="0"/>
              <a:t>  </a:t>
            </a:r>
          </a:p>
        </p:txBody>
      </p:sp>
      <p:pic>
        <p:nvPicPr>
          <p:cNvPr id="12" name="Picture 11">
            <a:extLst>
              <a:ext uri="{FF2B5EF4-FFF2-40B4-BE49-F238E27FC236}">
                <a16:creationId xmlns:a16="http://schemas.microsoft.com/office/drawing/2014/main" id="{44F7EF08-BB15-513D-0796-33577903BE19}"/>
              </a:ext>
            </a:extLst>
          </p:cNvPr>
          <p:cNvPicPr>
            <a:picLocks noChangeAspect="1"/>
          </p:cNvPicPr>
          <p:nvPr/>
        </p:nvPicPr>
        <p:blipFill>
          <a:blip r:embed="rId2"/>
          <a:stretch>
            <a:fillRect/>
          </a:stretch>
        </p:blipFill>
        <p:spPr>
          <a:xfrm>
            <a:off x="0" y="0"/>
            <a:ext cx="12192000" cy="4128035"/>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solidFill>
                  <a:schemeClr val="accent2"/>
                </a:solidFill>
              </a:rPr>
              <a:t>Keylog.json</a:t>
            </a:r>
          </a:p>
        </p:txBody>
      </p:sp>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r>
              <a:rPr lang="en-US" dirty="0"/>
              <a:t>   </a:t>
            </a:r>
          </a:p>
        </p:txBody>
      </p:sp>
      <p:pic>
        <p:nvPicPr>
          <p:cNvPr id="8" name="Picture 7">
            <a:extLst>
              <a:ext uri="{FF2B5EF4-FFF2-40B4-BE49-F238E27FC236}">
                <a16:creationId xmlns:a16="http://schemas.microsoft.com/office/drawing/2014/main" id="{A74F105C-19A7-2690-1615-F434B9382D15}"/>
              </a:ext>
            </a:extLst>
          </p:cNvPr>
          <p:cNvPicPr>
            <a:picLocks noChangeAspect="1"/>
          </p:cNvPicPr>
          <p:nvPr/>
        </p:nvPicPr>
        <p:blipFill>
          <a:blip r:embed="rId2"/>
          <a:stretch>
            <a:fillRect/>
          </a:stretch>
        </p:blipFill>
        <p:spPr>
          <a:xfrm>
            <a:off x="0" y="0"/>
            <a:ext cx="12192000" cy="4693389"/>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2"/>
                </a:solidFill>
                <a:latin typeface="Arial"/>
                <a:ea typeface="+mj-lt"/>
                <a:cs typeface="Arial"/>
              </a:rPr>
              <a:t>Conclusion</a:t>
            </a:r>
            <a:endParaRPr lang="en-US" u="sng" dirty="0">
              <a:solidFill>
                <a:schemeClr val="accent2"/>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0" indent="0">
              <a:spcBef>
                <a:spcPts val="20"/>
              </a:spcBef>
              <a:buNone/>
            </a:pPr>
            <a:r>
              <a:rPr lang="en-IN" sz="3200" b="1" dirty="0">
                <a:solidFill>
                  <a:srgbClr val="0F0F0F"/>
                </a:solidFill>
                <a:latin typeface="Arial Black" panose="020B0A04020102020204" pitchFamily="34" charset="0"/>
              </a:rPr>
              <a:t>Findings:</a:t>
            </a:r>
          </a:p>
          <a:p>
            <a:pPr marL="0" indent="0">
              <a:spcBef>
                <a:spcPts val="20"/>
              </a:spcBef>
              <a:buNone/>
            </a:pPr>
            <a:r>
              <a:rPr lang="en-IN" sz="2000" b="1" dirty="0">
                <a:solidFill>
                  <a:srgbClr val="0F0F0F"/>
                </a:solidFill>
              </a:rPr>
              <a:t>Training and Testing:</a:t>
            </a:r>
            <a:endParaRPr lang="en-IN" dirty="0"/>
          </a:p>
          <a:p>
            <a:pPr>
              <a:buFont typeface="Arial" panose="020B0604020202020204" pitchFamily="34" charset="0"/>
              <a:buChar char="•"/>
            </a:pPr>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a:buFont typeface="Arial" panose="020B0604020202020204" pitchFamily="34" charset="0"/>
              <a:buChar char="•"/>
            </a:pPr>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a:buFont typeface="Arial" panose="020B0604020202020204" pitchFamily="34" charset="0"/>
              <a:buChar char="•"/>
            </a:pPr>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0" indent="0">
              <a:buNone/>
            </a:pPr>
            <a:r>
              <a:rPr lang="en-US" sz="2000" b="1" u="sng" dirty="0">
                <a:solidFill>
                  <a:srgbClr val="404040"/>
                </a:solidFill>
                <a:latin typeface="Calibri"/>
                <a:ea typeface="+mn-lt"/>
                <a:cs typeface="+mn-lt"/>
              </a:rPr>
              <a:t>Effectiveness of the Proposed Solution:</a:t>
            </a:r>
          </a:p>
          <a:p>
            <a:pPr marL="0" indent="0">
              <a:spcBef>
                <a:spcPts val="20"/>
              </a:spcBef>
              <a:buNone/>
            </a:pPr>
            <a:r>
              <a:rPr lang="en-US" sz="2000" b="1" u="sng" dirty="0">
                <a:solidFill>
                  <a:srgbClr val="404040"/>
                </a:solidFill>
                <a:latin typeface="Calibri"/>
                <a:ea typeface="+mn-lt"/>
                <a:cs typeface="Calibri"/>
              </a:rPr>
              <a:t>Detection Accuracy:</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dirty="0"/>
          </a:p>
          <a:p>
            <a:pPr marL="0" indent="0">
              <a:buNone/>
            </a:pPr>
            <a:r>
              <a:rPr lang="en-US" sz="2000" b="1" u="sng" dirty="0">
                <a:solidFill>
                  <a:srgbClr val="404040"/>
                </a:solidFill>
                <a:latin typeface="Calibri"/>
                <a:ea typeface="+mn-lt"/>
                <a:cs typeface="Calibri"/>
              </a:rPr>
              <a:t>Robustness and Generalization</a:t>
            </a:r>
            <a:r>
              <a:rPr lang="en-US" sz="2000" b="1" dirty="0">
                <a:solidFill>
                  <a:srgbClr val="404040"/>
                </a:solidFill>
                <a:latin typeface="Calibri"/>
                <a:ea typeface="+mn-lt"/>
                <a:cs typeface="Calibri"/>
              </a:rPr>
              <a:t>:</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u="sng" dirty="0">
                <a:solidFill>
                  <a:srgbClr val="404040"/>
                </a:solidFill>
                <a:latin typeface="Calibri"/>
                <a:ea typeface="+mn-lt"/>
                <a:cs typeface="Calibri"/>
              </a:rPr>
              <a:t>Scalability and Efficiency:</a:t>
            </a:r>
            <a:endParaRPr lang="en-US" sz="2000" b="1" u="sng"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u="sng" dirty="0">
                <a:solidFill>
                  <a:srgbClr val="404040"/>
                </a:solidFill>
                <a:latin typeface="Calibri"/>
                <a:cs typeface="Calibri"/>
              </a:rPr>
              <a:t>Adaptability and Flexibility:</a:t>
            </a:r>
          </a:p>
          <a:p>
            <a:pPr>
              <a:buFont typeface="Arial" panose="020B0604020202020204" pitchFamily="34" charset="0"/>
              <a:buChar char="•"/>
            </a:pPr>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a:buFont typeface="Arial" panose="020B0604020202020204" pitchFamily="34" charset="0"/>
              <a:buChar char="•"/>
            </a:pPr>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a:buFont typeface="Arial" panose="020B0604020202020204" pitchFamily="34" charset="0"/>
              <a:buChar char="•"/>
            </a:pPr>
            <a:r>
              <a:rPr lang="en-US" sz="2000" dirty="0">
                <a:solidFill>
                  <a:srgbClr val="404040"/>
                </a:solidFill>
                <a:latin typeface="Calibri"/>
                <a:ea typeface="+mn-lt"/>
                <a:cs typeface="Calibri"/>
              </a:rPr>
              <a:t>Cross-platform Compatibility</a:t>
            </a:r>
          </a:p>
          <a:p>
            <a:pPr marL="305435" indent="-305435"/>
            <a:endParaRPr lang="en-US" dirty="0">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2"/>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9029"/>
            <a:ext cx="11029616" cy="530296"/>
          </a:xfrm>
        </p:spPr>
        <p:txBody>
          <a:bodyPr>
            <a:normAutofit fontScale="90000"/>
          </a:bodyPr>
          <a:lstStyle/>
          <a:p>
            <a:r>
              <a:rPr lang="en-US" sz="4400" b="1" u="sng" dirty="0">
                <a:solidFill>
                  <a:schemeClr val="accent2"/>
                </a:solidFill>
                <a:latin typeface="Arial"/>
                <a:ea typeface="+mj-lt"/>
                <a:cs typeface="Arial"/>
              </a:rPr>
              <a:t>References</a:t>
            </a:r>
            <a:endParaRPr lang="en-US" u="sng" dirty="0">
              <a:solidFill>
                <a:schemeClr val="accent2"/>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u="sng" dirty="0" err="1">
                <a:solidFill>
                  <a:srgbClr val="0F0F0F"/>
                </a:solidFill>
                <a:latin typeface="Calibri"/>
              </a:rPr>
              <a:t>IOPscience</a:t>
            </a:r>
            <a:endParaRPr lang="en-IN" sz="2000" b="1" u="sng" dirty="0">
              <a:solidFill>
                <a:srgbClr val="0F0F0F"/>
              </a:solidFill>
              <a:latin typeface="Calibri"/>
              <a:cs typeface="Calibri"/>
            </a:endParaRPr>
          </a:p>
          <a:p>
            <a:pPr>
              <a:buFont typeface="Arial" panose="020B0604020202020204" pitchFamily="34" charset="0"/>
              <a:buChar char="•"/>
            </a:pPr>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p>
          <a:p>
            <a:pPr marL="0" indent="0">
              <a:buNone/>
            </a:pPr>
            <a:r>
              <a:rPr lang="en-IN" sz="2000" b="1" u="sng" dirty="0">
                <a:solidFill>
                  <a:srgbClr val="0F0F0F"/>
                </a:solidFill>
                <a:latin typeface="Calibri"/>
                <a:cs typeface="Calibri"/>
              </a:rPr>
              <a:t>ScienceDirect.com</a:t>
            </a:r>
          </a:p>
          <a:p>
            <a:pPr>
              <a:buFont typeface="Arial" panose="020B0604020202020204" pitchFamily="34" charset="0"/>
              <a:buChar char="•"/>
            </a:pPr>
            <a:r>
              <a:rPr lang="en-IN" sz="2000" dirty="0">
                <a:solidFill>
                  <a:srgbClr val="0F0F0F"/>
                </a:solidFill>
                <a:latin typeface="Calibri"/>
                <a:cs typeface="Calibri"/>
              </a:rPr>
              <a:t>Includes 27 references on keyloggers, including how </a:t>
            </a:r>
            <a:r>
              <a:rPr lang="en-IN" sz="2000" dirty="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u="sng" dirty="0">
                <a:solidFill>
                  <a:srgbClr val="0F0F0F"/>
                </a:solidFill>
                <a:latin typeface="Calibri"/>
                <a:cs typeface="Calibri"/>
              </a:rPr>
              <a:t>ResearchGate</a:t>
            </a:r>
          </a:p>
          <a:p>
            <a:pPr>
              <a:buFont typeface="Arial" panose="020B0604020202020204" pitchFamily="34" charset="0"/>
              <a:buChar char="•"/>
            </a:pPr>
            <a:r>
              <a:rPr lang="en-IN" sz="2000" dirty="0">
                <a:solidFill>
                  <a:srgbClr val="0F0F0F"/>
                </a:solidFill>
                <a:latin typeface="Calibri"/>
                <a:cs typeface="Calibri"/>
              </a:rPr>
              <a:t>Includes a paper by </a:t>
            </a:r>
            <a:r>
              <a:rPr lang="en-IN" sz="2000" dirty="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dirty="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u="sng" dirty="0" err="1">
                <a:solidFill>
                  <a:srgbClr val="0F0F0F"/>
                </a:solidFill>
                <a:latin typeface="Calibri"/>
                <a:cs typeface="Calibri"/>
              </a:rPr>
              <a:t>Grafiati</a:t>
            </a:r>
            <a:endParaRPr lang="en-IN" sz="2000" b="1" u="sng" dirty="0">
              <a:solidFill>
                <a:srgbClr val="0F0F0F"/>
              </a:solidFill>
              <a:latin typeface="Calibri"/>
              <a:cs typeface="Calibri"/>
            </a:endParaRPr>
          </a:p>
          <a:p>
            <a:pPr>
              <a:buFont typeface="Arial" panose="020B0604020202020204" pitchFamily="34" charset="0"/>
              <a:buChar char="•"/>
            </a:pPr>
            <a:r>
              <a:rPr lang="en-IN" sz="2000" dirty="0">
                <a:solidFill>
                  <a:srgbClr val="0F0F0F"/>
                </a:solidFill>
                <a:latin typeface="Calibri"/>
                <a:cs typeface="Calibri"/>
              </a:rPr>
              <a:t>Includes book chapters on keyloggers, including works by Seth Simms, Margot Maxwell, and Julian </a:t>
            </a:r>
            <a:r>
              <a:rPr lang="en-IN" sz="2000" dirty="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a:t>
            </a:r>
            <a:r>
              <a:rPr lang="en-US" b="1" dirty="0">
                <a:solidFill>
                  <a:schemeClr val="accent3"/>
                </a:solidFill>
                <a:latin typeface="Arial" panose="020B0604020202020204" pitchFamily="34" charset="0"/>
                <a:cs typeface="Arial" panose="020B0604020202020204" pitchFamily="34" charset="0"/>
              </a:rPr>
              <a:t>H</a:t>
            </a:r>
            <a:r>
              <a:rPr lang="en-US" b="1" dirty="0">
                <a:solidFill>
                  <a:schemeClr val="accent4"/>
                </a:solidFill>
                <a:latin typeface="Arial" panose="020B0604020202020204" pitchFamily="34" charset="0"/>
                <a:cs typeface="Arial" panose="020B0604020202020204" pitchFamily="34" charset="0"/>
              </a:rPr>
              <a:t>A</a:t>
            </a:r>
            <a:r>
              <a:rPr lang="en-US" b="1" dirty="0">
                <a:solidFill>
                  <a:schemeClr val="tx1">
                    <a:lumMod val="50000"/>
                    <a:lumOff val="50000"/>
                  </a:schemeClr>
                </a:solidFill>
                <a:latin typeface="Arial" panose="020B0604020202020204" pitchFamily="34" charset="0"/>
                <a:cs typeface="Arial" panose="020B0604020202020204" pitchFamily="34" charset="0"/>
              </a:rPr>
              <a:t>N</a:t>
            </a:r>
            <a:r>
              <a:rPr lang="en-US" b="1" dirty="0">
                <a:solidFill>
                  <a:schemeClr val="accent4">
                    <a:lumMod val="50000"/>
                  </a:schemeClr>
                </a:solidFill>
                <a:latin typeface="Arial" panose="020B0604020202020204" pitchFamily="34" charset="0"/>
                <a:cs typeface="Arial" panose="020B0604020202020204" pitchFamily="34" charset="0"/>
              </a:rPr>
              <a:t>K</a:t>
            </a:r>
            <a:r>
              <a:rPr lang="en-US" b="1" dirty="0">
                <a:solidFill>
                  <a:srgbClr val="002060"/>
                </a:solidFill>
                <a:latin typeface="Arial" panose="020B0604020202020204" pitchFamily="34" charset="0"/>
                <a:cs typeface="Arial" panose="020B0604020202020204" pitchFamily="34" charset="0"/>
              </a:rPr>
              <a:t> </a:t>
            </a:r>
            <a:r>
              <a:rPr lang="en-US" b="1" dirty="0">
                <a:solidFill>
                  <a:srgbClr val="FFC000"/>
                </a:solidFill>
                <a:latin typeface="Arial" panose="020B0604020202020204" pitchFamily="34" charset="0"/>
                <a:cs typeface="Arial" panose="020B0604020202020204" pitchFamily="34" charset="0"/>
              </a:rPr>
              <a:t>Y</a:t>
            </a:r>
            <a:r>
              <a:rPr lang="en-US" b="1" dirty="0">
                <a:solidFill>
                  <a:srgbClr val="FF0000"/>
                </a:solidFill>
                <a:latin typeface="Arial" panose="020B0604020202020204" pitchFamily="34" charset="0"/>
                <a:cs typeface="Arial" panose="020B0604020202020204" pitchFamily="34" charset="0"/>
              </a:rPr>
              <a:t>O</a:t>
            </a:r>
            <a:r>
              <a:rPr lang="en-US" b="1" dirty="0">
                <a:solidFill>
                  <a:srgbClr val="002060"/>
                </a:solidFill>
                <a:latin typeface="Arial" panose="020B0604020202020204" pitchFamily="34" charset="0"/>
                <a:cs typeface="Arial" panose="020B0604020202020204" pitchFamily="34" charset="0"/>
              </a:rPr>
              <a:t>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400" b="1" u="sng" dirty="0">
                <a:solidFill>
                  <a:schemeClr val="accent2">
                    <a:lumMod val="75000"/>
                  </a:schemeClr>
                </a:solidFill>
                <a:latin typeface="Arial" panose="020B0604020202020204" pitchFamily="34" charset="0"/>
                <a:cs typeface="Arial" panose="020B0604020202020204" pitchFamily="34" charset="0"/>
              </a:rPr>
              <a:t>Problem Statement</a:t>
            </a:r>
            <a:endParaRPr lang="en-US" sz="4400" u="sng" dirty="0">
              <a:solidFill>
                <a:schemeClr val="accent2">
                  <a:lumMod val="75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3130" y="1740310"/>
            <a:ext cx="11029615" cy="4591664"/>
          </a:xfrm>
        </p:spPr>
        <p:txBody>
          <a:bodyPr>
            <a:normAutofit fontScale="62500" lnSpcReduction="20000"/>
          </a:bodyPr>
          <a:lstStyle/>
          <a:p>
            <a:pPr>
              <a:spcBef>
                <a:spcPts val="20"/>
              </a:spcBef>
              <a:buFont typeface="Arial" panose="020B0604020202020204" pitchFamily="34" charset="0"/>
              <a:buChar char="•"/>
            </a:pPr>
            <a:r>
              <a:rPr lang="en-IN" sz="4600" b="1" dirty="0">
                <a:solidFill>
                  <a:srgbClr val="404040"/>
                </a:solidFill>
                <a:ea typeface="+mn-lt"/>
                <a:cs typeface="+mn-lt"/>
              </a:rPr>
              <a:t>In today’s digital age , where cybersecurity threats loom large , one of the significant concerns is the </a:t>
            </a:r>
            <a:r>
              <a:rPr lang="en-IN" sz="4600" b="1" dirty="0" err="1">
                <a:solidFill>
                  <a:srgbClr val="404040"/>
                </a:solidFill>
                <a:ea typeface="+mn-lt"/>
                <a:cs typeface="+mn-lt"/>
              </a:rPr>
              <a:t>prolification</a:t>
            </a:r>
            <a:r>
              <a:rPr lang="en-IN" sz="4600" b="1" dirty="0">
                <a:solidFill>
                  <a:srgbClr val="404040"/>
                </a:solidFill>
                <a:ea typeface="+mn-lt"/>
                <a:cs typeface="+mn-lt"/>
              </a:rPr>
              <a:t> of keyloggers , stealthy software tools designed to monitor and record </a:t>
            </a:r>
            <a:r>
              <a:rPr lang="en-IN" sz="4600" b="1" dirty="0" err="1">
                <a:solidFill>
                  <a:srgbClr val="404040"/>
                </a:solidFill>
                <a:ea typeface="+mn-lt"/>
                <a:cs typeface="+mn-lt"/>
              </a:rPr>
              <a:t>keystroks</a:t>
            </a:r>
            <a:r>
              <a:rPr lang="en-IN" sz="4600" b="1" dirty="0">
                <a:solidFill>
                  <a:srgbClr val="404040"/>
                </a:solidFill>
                <a:ea typeface="+mn-lt"/>
                <a:cs typeface="+mn-lt"/>
              </a:rPr>
              <a:t> on a user’s computer without their knowledge.</a:t>
            </a:r>
          </a:p>
          <a:p>
            <a:pPr>
              <a:spcBef>
                <a:spcPts val="20"/>
              </a:spcBef>
              <a:buFont typeface="Arial" panose="020B0604020202020204" pitchFamily="34" charset="0"/>
              <a:buChar char="•"/>
            </a:pPr>
            <a:r>
              <a:rPr lang="en-IN" sz="4600" b="1" dirty="0">
                <a:solidFill>
                  <a:srgbClr val="404040"/>
                </a:solidFill>
                <a:ea typeface="+mn-lt"/>
                <a:cs typeface="+mn-lt"/>
              </a:rPr>
              <a:t>Keyloggers pose a severe threat to individuals and organisations as they can capture sensitive information such as password , credit card details and other personal data , leading to identity theft , financial loss , and privacy breaches</a:t>
            </a:r>
            <a:r>
              <a:rPr lang="en-IN" sz="3500" b="1" dirty="0">
                <a:solidFill>
                  <a:srgbClr val="404040"/>
                </a:solidFill>
                <a:ea typeface="+mn-lt"/>
                <a:cs typeface="+mn-lt"/>
              </a:rPr>
              <a:t>.</a:t>
            </a:r>
            <a:endParaRPr lang="en-IN" sz="2400" b="1" dirty="0">
              <a:solidFill>
                <a:srgbClr val="404040"/>
              </a:solidFill>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8280" y="602144"/>
            <a:ext cx="11029616" cy="530296"/>
          </a:xfrm>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 </a:t>
            </a:r>
            <a:r>
              <a:rPr lang="en-US" sz="4900" b="1" u="sng" dirty="0">
                <a:solidFill>
                  <a:schemeClr val="accent2">
                    <a:lumMod val="75000"/>
                  </a:schemeClr>
                </a:solidFill>
                <a:latin typeface="Arial" panose="020B0604020202020204" pitchFamily="34" charset="0"/>
                <a:cs typeface="Arial" panose="020B0604020202020204" pitchFamily="34" charset="0"/>
              </a:rPr>
              <a:t>Proposed Solution</a:t>
            </a:r>
            <a:endParaRPr lang="en-US" sz="4900" u="sng" dirty="0">
              <a:solidFill>
                <a:schemeClr val="accent2">
                  <a:lumMod val="75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35262" y="1607257"/>
            <a:ext cx="11712256" cy="4783152"/>
          </a:xfrm>
        </p:spPr>
        <p:txBody>
          <a:bodyPr vert="horz" lIns="91440" tIns="45720" rIns="91440" bIns="45720" rtlCol="0" anchor="ctr">
            <a:noAutofit/>
          </a:bodyPr>
          <a:lstStyle/>
          <a:p>
            <a:pPr marL="0" indent="0">
              <a:spcBef>
                <a:spcPts val="20"/>
              </a:spcBef>
              <a:buNone/>
            </a:pPr>
            <a:r>
              <a:rPr lang="en-IN" sz="2000" i="1" dirty="0">
                <a:solidFill>
                  <a:srgbClr val="404040"/>
                </a:solidFill>
                <a:latin typeface="Calibri"/>
                <a:ea typeface="+mn-lt"/>
                <a:cs typeface="Calibri"/>
              </a:rPr>
              <a:t>     Advanced Keylogger Detection and Security Implementation</a:t>
            </a:r>
            <a:endParaRPr lang="en-IN" sz="2000" i="1" dirty="0">
              <a:solidFill>
                <a:srgbClr val="404040"/>
              </a:solidFill>
              <a:latin typeface="Calibri"/>
              <a:cs typeface="Calibri"/>
            </a:endParaRPr>
          </a:p>
          <a:p>
            <a:pPr>
              <a:spcBef>
                <a:spcPts val="20"/>
              </a:spcBef>
              <a:buFont typeface="Arial" panose="020B0604020202020204" pitchFamily="34" charset="0"/>
              <a:buChar char="•"/>
            </a:pPr>
            <a:r>
              <a:rPr lang="en-IN" sz="2000" dirty="0">
                <a:solidFill>
                  <a:srgbClr val="404040"/>
                </a:solidFill>
                <a:latin typeface="Calibri"/>
                <a:ea typeface="+mn-lt"/>
                <a:cs typeface="Calibri"/>
              </a:rPr>
              <a:t>To address the challenges posed by </a:t>
            </a:r>
            <a:r>
              <a:rPr lang="en-IN" sz="2000" dirty="0" err="1">
                <a:solidFill>
                  <a:srgbClr val="404040"/>
                </a:solidFill>
                <a:latin typeface="Calibri"/>
                <a:ea typeface="+mn-lt"/>
                <a:cs typeface="Calibri"/>
              </a:rPr>
              <a:t>keyloggers</a:t>
            </a:r>
            <a:r>
              <a:rPr lang="en-IN" sz="2000" dirty="0">
                <a:solidFill>
                  <a:srgbClr val="404040"/>
                </a:solidFill>
                <a:latin typeface="Calibri"/>
                <a:ea typeface="+mn-lt"/>
                <a:cs typeface="Calibri"/>
              </a:rPr>
              <a:t> and enhance overall cybersecurity, a multifaceted solution combining technological innovation, user education, and proactive security measures is proposed. </a:t>
            </a:r>
          </a:p>
          <a:p>
            <a:pPr>
              <a:spcBef>
                <a:spcPts val="20"/>
              </a:spcBef>
              <a:buFont typeface="Arial" panose="020B0604020202020204" pitchFamily="34" charset="0"/>
              <a:buChar char="•"/>
            </a:pPr>
            <a:r>
              <a:rPr lang="en-IN" sz="2400" b="1" dirty="0">
                <a:solidFill>
                  <a:srgbClr val="404040"/>
                </a:solidFill>
                <a:latin typeface="Calibri"/>
                <a:ea typeface="+mn-lt"/>
                <a:cs typeface="Calibri"/>
              </a:rPr>
              <a:t>The solution involves several key components</a:t>
            </a:r>
            <a:r>
              <a:rPr lang="en-IN" sz="2000" dirty="0">
                <a:solidFill>
                  <a:srgbClr val="404040"/>
                </a:solidFill>
                <a:latin typeface="Calibri"/>
                <a:ea typeface="+mn-lt"/>
                <a:cs typeface="Calibri"/>
              </a:rPr>
              <a:t>:</a:t>
            </a:r>
            <a:endParaRPr lang="en-IN" sz="2000" dirty="0"/>
          </a:p>
          <a:p>
            <a:pPr marL="0" indent="0">
              <a:spcBef>
                <a:spcPts val="20"/>
              </a:spcBef>
              <a:buNone/>
            </a:pPr>
            <a:r>
              <a:rPr lang="en-IN" sz="2000" b="1" dirty="0">
                <a:latin typeface="Arial"/>
                <a:ea typeface="+mn-lt"/>
                <a:cs typeface="Calibri"/>
              </a:rPr>
              <a:t>	1 .Advanced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a:t>
            </a:r>
          </a:p>
          <a:p>
            <a:pPr>
              <a:spcBef>
                <a:spcPts val="20"/>
              </a:spcBef>
              <a:buFont typeface="Arial" panose="020B0604020202020204" pitchFamily="34" charset="0"/>
              <a:buChar char="•"/>
            </a:pPr>
            <a:r>
              <a:rPr lang="en-IN" sz="2000" dirty="0">
                <a:solidFill>
                  <a:srgbClr val="404040"/>
                </a:solidFill>
                <a:latin typeface="Calibri"/>
                <a:ea typeface="+mn-lt"/>
                <a:cs typeface="Calibri"/>
              </a:rPr>
              <a:t>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t>
            </a:r>
          </a:p>
          <a:p>
            <a:pPr>
              <a:spcBef>
                <a:spcPts val="20"/>
              </a:spcBef>
              <a:buFont typeface="Arial" panose="020B0604020202020204" pitchFamily="34" charset="0"/>
              <a:buChar char="•"/>
            </a:pPr>
            <a:r>
              <a:rPr lang="en-IN" sz="2000" dirty="0">
                <a:solidFill>
                  <a:srgbClr val="404040"/>
                </a:solidFill>
                <a:latin typeface="Calibri"/>
                <a:ea typeface="+mn-lt"/>
                <a:cs typeface="Calibri"/>
              </a:rPr>
              <a:t>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a:t>
            </a:r>
            <a:r>
              <a:rPr lang="en-IN" sz="2000" dirty="0" err="1">
                <a:solidFill>
                  <a:srgbClr val="404040"/>
                </a:solidFill>
                <a:latin typeface="Calibri"/>
                <a:ea typeface="+mn-lt"/>
                <a:cs typeface="Calibri"/>
              </a:rPr>
              <a:t>keylogger</a:t>
            </a:r>
            <a:r>
              <a:rPr lang="en-IN" sz="2000" dirty="0">
                <a:solidFill>
                  <a:srgbClr val="404040"/>
                </a:solidFill>
                <a:latin typeface="Calibri"/>
                <a:ea typeface="+mn-lt"/>
                <a:cs typeface="Calibri"/>
              </a:rPr>
              <a:t> presence. </a:t>
            </a:r>
          </a:p>
          <a:p>
            <a:pPr>
              <a:spcBef>
                <a:spcPts val="20"/>
              </a:spcBef>
              <a:buFont typeface="Arial" panose="020B0604020202020204" pitchFamily="34" charset="0"/>
              <a:buChar char="•"/>
            </a:pPr>
            <a:r>
              <a:rPr lang="en-IN" sz="2000" dirty="0">
                <a:solidFill>
                  <a:srgbClr val="404040"/>
                </a:solidFill>
                <a:latin typeface="Calibri"/>
                <a:ea typeface="+mn-lt"/>
                <a:cs typeface="Calibri"/>
              </a:rPr>
              <a:t>Regular updates and refinement of these algorithms are essential to keep pace with evolving keylogger techniques.</a:t>
            </a:r>
            <a:endParaRPr lang="en-IN" sz="2000" dirty="0">
              <a:latin typeface="Calibri"/>
              <a:cs typeface="Calibri"/>
            </a:endParaRPr>
          </a:p>
          <a:p>
            <a:pPr marL="0" indent="0">
              <a:spcBef>
                <a:spcPts val="20"/>
              </a:spcBef>
              <a:buNone/>
            </a:pPr>
            <a:r>
              <a:rPr lang="en-IN" sz="2400" b="1" dirty="0">
                <a:solidFill>
                  <a:srgbClr val="404040"/>
                </a:solidFill>
                <a:latin typeface="Calibri"/>
                <a:ea typeface="+mn-lt"/>
                <a:cs typeface="Calibri"/>
              </a:rPr>
              <a:t>      2 .Real-Time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a:xfrm flipH="1">
            <a:off x="581192" y="854226"/>
            <a:ext cx="11152909" cy="387325"/>
          </a:xfrm>
        </p:spPr>
        <p:txBody>
          <a:bodyPr>
            <a:normAutofit fontScale="90000"/>
          </a:bodyPr>
          <a:lstStyle/>
          <a:p>
            <a:r>
              <a:rPr lang="en-US"/>
              <a:t>     </a:t>
            </a:r>
            <a:endParaRPr lang="en-US" dirty="0"/>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a:spcBef>
                <a:spcPts val="20"/>
              </a:spcBef>
              <a:buFont typeface="Arial" panose="020B0604020202020204" pitchFamily="34" charset="0"/>
              <a:buChar char="•"/>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Calibri"/>
              <a:cs typeface="Calibri"/>
            </a:endParaRPr>
          </a:p>
          <a:p>
            <a:pPr>
              <a:spcBef>
                <a:spcPts val="20"/>
              </a:spcBef>
              <a:buFont typeface="Arial" panose="020B0604020202020204" pitchFamily="34" charset="0"/>
              <a:buChar char="•"/>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Calibri"/>
              <a:cs typeface="Calibri"/>
            </a:endParaRPr>
          </a:p>
          <a:p>
            <a:pPr>
              <a:spcBef>
                <a:spcPts val="20"/>
              </a:spcBef>
              <a:buFont typeface="Arial" panose="020B0604020202020204" pitchFamily="34" charset="0"/>
              <a:buChar char="•"/>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a:xfrm flipV="1">
            <a:off x="-651165" y="734291"/>
            <a:ext cx="9615056" cy="543876"/>
          </a:xfrm>
        </p:spPr>
        <p:txBody>
          <a:bodyPr>
            <a:normAutofit/>
          </a:bodyPr>
          <a:lstStyle/>
          <a:p>
            <a:r>
              <a:rPr lang="en-US" dirty="0"/>
              <a:t>    </a:t>
            </a:r>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554182"/>
            <a:ext cx="11610808" cy="5943600"/>
          </a:xfrm>
        </p:spPr>
        <p:txBody>
          <a:bodyPr vert="horz" lIns="91440" tIns="45720" rIns="91440" bIns="45720" rtlCol="0" anchor="ctr">
            <a:noAutofit/>
          </a:bodyPr>
          <a:lstStyle/>
          <a:p>
            <a:pPr marL="0" indent="0">
              <a:buNone/>
            </a:pPr>
            <a:r>
              <a:rPr lang="en-US" sz="2400" b="1" dirty="0">
                <a:latin typeface="Calibri"/>
                <a:ea typeface="+mn-lt"/>
                <a:cs typeface="+mn-lt"/>
              </a:rPr>
              <a:t>	3 .Continuous Monitoring and Response</a:t>
            </a:r>
            <a:r>
              <a:rPr lang="en-US" sz="2000" b="1" dirty="0">
                <a:latin typeface="Calibri"/>
                <a:ea typeface="+mn-lt"/>
                <a:cs typeface="+mn-lt"/>
              </a:rPr>
              <a:t>:</a:t>
            </a:r>
            <a:r>
              <a:rPr lang="en-US" sz="2000" dirty="0">
                <a:latin typeface="Calibri"/>
                <a:ea typeface="+mn-lt"/>
                <a:cs typeface="+mn-lt"/>
              </a:rPr>
              <a:t> Establish a dedicated security operations center (SOC) tasked with monitoring network traffic, system logs, and security alerts around the clock.</a:t>
            </a:r>
          </a:p>
          <a:p>
            <a:pPr>
              <a:buFont typeface="Arial" panose="020B0604020202020204" pitchFamily="34" charset="0"/>
              <a:buChar char="•"/>
            </a:pPr>
            <a:r>
              <a:rPr lang="en-US" sz="2000" dirty="0">
                <a:latin typeface="Calibri"/>
                <a:ea typeface="+mn-lt"/>
                <a:cs typeface="+mn-lt"/>
              </a:rPr>
              <a:t> Implement incident response procedures that outline predefined actions for addressing keylogger incidents, including containment, eradication, and recovery steps.</a:t>
            </a:r>
          </a:p>
          <a:p>
            <a:pPr>
              <a:buFont typeface="Arial" panose="020B0604020202020204" pitchFamily="34" charset="0"/>
              <a:buChar char="•"/>
            </a:pPr>
            <a:r>
              <a:rPr lang="en-US" sz="2000" dirty="0">
                <a:latin typeface="Calibri"/>
                <a:ea typeface="+mn-lt"/>
                <a:cs typeface="+mn-lt"/>
              </a:rPr>
              <a:t> Regular security audits and penetration testing help identify vulnerabilities and assess the effectiveness of security controls.</a:t>
            </a:r>
            <a:endParaRPr lang="en-US" sz="2000" dirty="0">
              <a:latin typeface="Calibri"/>
              <a:cs typeface="Calibri"/>
            </a:endParaRPr>
          </a:p>
          <a:p>
            <a:pPr marL="0" indent="0">
              <a:buNone/>
            </a:pPr>
            <a:r>
              <a:rPr lang="en-US" sz="2400" b="1" dirty="0">
                <a:latin typeface="Calibri"/>
                <a:ea typeface="+mn-lt"/>
                <a:cs typeface="+mn-lt"/>
              </a:rPr>
              <a:t>	4 . Privacy-Enhancing Technologies</a:t>
            </a:r>
            <a:r>
              <a:rPr lang="en-US" sz="2000" b="1" dirty="0">
                <a:latin typeface="Calibri"/>
                <a:ea typeface="+mn-lt"/>
                <a:cs typeface="+mn-lt"/>
              </a:rPr>
              <a:t>: </a:t>
            </a:r>
            <a:r>
              <a:rPr lang="en-US" sz="2000" dirty="0">
                <a:latin typeface="Calibri"/>
                <a:ea typeface="+mn-lt"/>
                <a:cs typeface="+mn-lt"/>
              </a:rPr>
              <a:t>Integrate privacy-enhancing technologies such as encryption, data anonymization, and access controls to safeguard sensitive information from unauthorized access. </a:t>
            </a:r>
          </a:p>
          <a:p>
            <a:pPr>
              <a:buFont typeface="Arial" panose="020B0604020202020204" pitchFamily="34" charset="0"/>
              <a:buChar char="•"/>
            </a:pPr>
            <a:r>
              <a:rPr lang="en-US" sz="2000" dirty="0">
                <a:latin typeface="Calibri"/>
                <a:ea typeface="+mn-lt"/>
                <a:cs typeface="+mn-lt"/>
              </a:rPr>
              <a:t>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a:buFont typeface="Arial" panose="020B0604020202020204" pitchFamily="34" charset="0"/>
              <a:buChar char="•"/>
            </a:pPr>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26473"/>
            <a:ext cx="11029616" cy="666395"/>
          </a:xfrm>
        </p:spPr>
        <p:txBody>
          <a:bodyPr>
            <a:normAutofit fontScale="90000"/>
          </a:bodyPr>
          <a:lstStyle/>
          <a:p>
            <a:r>
              <a:rPr lang="en-US" sz="4400" b="1" u="sng" dirty="0">
                <a:solidFill>
                  <a:schemeClr val="accent2">
                    <a:lumMod val="75000"/>
                  </a:schemeClr>
                </a:solidFill>
                <a:latin typeface="Arial"/>
                <a:ea typeface="+mj-lt"/>
                <a:cs typeface="Arial"/>
              </a:rPr>
              <a:t>System  Approach</a:t>
            </a:r>
            <a:endParaRPr lang="en-US" sz="4400" u="sng" dirty="0">
              <a:solidFill>
                <a:schemeClr val="accent2">
                  <a:lumMod val="75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82436"/>
            <a:ext cx="11271519" cy="5109771"/>
          </a:xfrm>
        </p:spPr>
        <p:txBody>
          <a:bodyPr>
            <a:normAutofit fontScale="92500"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dirty="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dirty="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dirty="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dirty="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dirty="0">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dirty="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dirty="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dirty="0">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dirty="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dirty="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u="sng" dirty="0">
                <a:solidFill>
                  <a:srgbClr val="0F0F0F"/>
                </a:solidFill>
                <a:latin typeface="Calibri"/>
                <a:cs typeface="Arial"/>
              </a:rPr>
              <a:t>Technology Selection</a:t>
            </a:r>
            <a:r>
              <a:rPr lang="en-IN" sz="2000" b="1" dirty="0">
                <a:solidFill>
                  <a:srgbClr val="0F0F0F"/>
                </a:solidFill>
                <a:latin typeface="Calibri"/>
                <a:cs typeface="Arial"/>
              </a:rPr>
              <a:t>:</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u="sng" dirty="0">
                <a:solidFill>
                  <a:srgbClr val="0F0F0F"/>
                </a:solidFill>
                <a:latin typeface="Calibri"/>
                <a:cs typeface="Arial"/>
              </a:rPr>
              <a:t>Implementation:</a:t>
            </a:r>
            <a:endParaRPr lang="en-IN" sz="2000" b="1" u="sng"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u="sng" dirty="0">
                <a:solidFill>
                  <a:srgbClr val="0F0F0F"/>
                </a:solidFill>
                <a:latin typeface="Calibri"/>
                <a:cs typeface="Arial"/>
              </a:rPr>
              <a:t>Testing and Validation:</a:t>
            </a:r>
            <a:endParaRPr lang="en-IN" sz="2000" b="1" u="sng"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u="sng" dirty="0">
                <a:solidFill>
                  <a:schemeClr val="accent2"/>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a:buFont typeface="Arial" panose="020B0604020202020204" pitchFamily="34" charset="0"/>
              <a:buChar char="•"/>
            </a:pPr>
            <a:r>
              <a:rPr lang="en-US" sz="2400" b="1" dirty="0">
                <a:solidFill>
                  <a:srgbClr val="000000"/>
                </a:solidFill>
                <a:latin typeface="Calibri"/>
                <a:ea typeface="+mn-lt"/>
                <a:cs typeface="+mn-lt"/>
              </a:rPr>
              <a:t>Keylogger Detection</a:t>
            </a:r>
          </a:p>
          <a:p>
            <a:pPr>
              <a:buFont typeface="Arial" panose="020B0604020202020204" pitchFamily="34" charset="0"/>
              <a:buChar char="•"/>
            </a:pPr>
            <a:r>
              <a:rPr lang="en-US" sz="2400" b="1" dirty="0">
                <a:solidFill>
                  <a:srgbClr val="000000"/>
                </a:solidFill>
                <a:latin typeface="Calibri"/>
                <a:cs typeface="Calibri"/>
              </a:rPr>
              <a:t>Real time Monitoring</a:t>
            </a:r>
          </a:p>
          <a:p>
            <a:pPr>
              <a:buFont typeface="Arial" panose="020B0604020202020204" pitchFamily="34" charset="0"/>
              <a:buChar char="•"/>
            </a:pPr>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a:buFont typeface="Arial" panose="020B0604020202020204" pitchFamily="34" charset="0"/>
              <a:buChar char="•"/>
            </a:pPr>
            <a:r>
              <a:rPr lang="en-US" sz="2400" b="1" dirty="0">
                <a:solidFill>
                  <a:srgbClr val="000000"/>
                </a:solidFill>
                <a:latin typeface="Calibri"/>
                <a:cs typeface="Calibri"/>
              </a:rPr>
              <a:t>Incident Response</a:t>
            </a:r>
          </a:p>
          <a:p>
            <a:pPr>
              <a:buFont typeface="Arial" panose="020B0604020202020204" pitchFamily="34" charset="0"/>
              <a:buChar char="•"/>
            </a:pPr>
            <a:r>
              <a:rPr lang="en-US" sz="2400" b="1" dirty="0">
                <a:solidFill>
                  <a:srgbClr val="000000"/>
                </a:solidFill>
                <a:latin typeface="Calibri"/>
                <a:cs typeface="Calibri"/>
              </a:rPr>
              <a:t>User Education and Training</a:t>
            </a:r>
          </a:p>
          <a:p>
            <a:pPr>
              <a:buFont typeface="Arial" panose="020B0604020202020204" pitchFamily="34" charset="0"/>
              <a:buChar char="•"/>
            </a:pPr>
            <a:r>
              <a:rPr lang="en-US" sz="2400" b="1" dirty="0">
                <a:solidFill>
                  <a:srgbClr val="000000"/>
                </a:solidFill>
                <a:latin typeface="Calibri"/>
                <a:cs typeface="Calibri"/>
              </a:rPr>
              <a:t>Scalability and Performance</a:t>
            </a:r>
          </a:p>
          <a:p>
            <a:pPr>
              <a:buFont typeface="Arial" panose="020B0604020202020204" pitchFamily="34" charset="0"/>
              <a:buChar char="•"/>
            </a:pPr>
            <a:r>
              <a:rPr lang="en-US" sz="2400" b="1" dirty="0">
                <a:solidFill>
                  <a:srgbClr val="000000"/>
                </a:solidFill>
                <a:latin typeface="Calibri"/>
                <a:cs typeface="Calibri"/>
              </a:rPr>
              <a:t>Security</a:t>
            </a:r>
          </a:p>
          <a:p>
            <a:pPr>
              <a:buFont typeface="Arial" panose="020B0604020202020204" pitchFamily="34" charset="0"/>
              <a:buChar char="•"/>
            </a:pPr>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161</TotalTime>
  <Words>2553</Words>
  <Application>Microsoft Office PowerPoint</Application>
  <PresentationFormat>Widescreen</PresentationFormat>
  <Paragraphs>221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Calibri Light</vt:lpstr>
      <vt:lpstr>Franklin Gothic Book</vt:lpstr>
      <vt:lpstr>Franklin Gothic Demi</vt:lpstr>
      <vt:lpstr>Wingdings 2</vt:lpstr>
      <vt:lpstr>DividendVTI</vt:lpstr>
      <vt:lpstr>KEYLOGGERS &amp; security </vt:lpstr>
      <vt:lpstr>OUTLINE</vt:lpstr>
      <vt:lpstr>Problem Statement</vt:lpstr>
      <vt:lpstr> Proposed Solution</vt:lpstr>
      <vt:lpstr>     </vt:lpstr>
      <vt:lpstr>    </vt:lpstr>
      <vt:lpstr>System  Approach</vt:lpstr>
      <vt:lpstr>        </vt:lpstr>
      <vt:lpstr>System requirements</vt:lpstr>
      <vt:lpstr>Libraries used to build the model</vt:lpstr>
      <vt:lpstr>       </vt:lpstr>
      <vt:lpstr>Algorithm &amp; Deployment</vt:lpstr>
      <vt:lpstr>       </vt:lpstr>
      <vt:lpstr>      </vt:lpstr>
      <vt:lpstr>    </vt:lpstr>
      <vt:lpstr>   </vt:lpstr>
      <vt:lpstr>     </vt:lpstr>
      <vt:lpstr>      </vt:lpstr>
      <vt:lpstr>    </vt:lpstr>
      <vt:lpstr>   </vt:lpstr>
      <vt:lpstr>   </vt:lpstr>
      <vt:lpstr>Result</vt:lpstr>
      <vt:lpstr>Keylog.txt</vt:lpstr>
      <vt:lpstr>Keylog.json</vt:lpstr>
      <vt:lpstr>Conclusion</vt:lpstr>
      <vt:lpstr>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syed ibrahim a</cp:lastModifiedBy>
  <cp:revision>593</cp:revision>
  <dcterms:created xsi:type="dcterms:W3CDTF">2021-05-26T16:50:10Z</dcterms:created>
  <dcterms:modified xsi:type="dcterms:W3CDTF">2024-04-04T17:27:53Z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