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59" r:id="rId6"/>
    <p:sldId id="260" r:id="rId7"/>
    <p:sldId id="261" r:id="rId8"/>
    <p:sldId id="263"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181043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9A32A-3B71-4F92-90D9-B19921343E7C}"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82903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65684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104256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68455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89A32A-3B71-4F92-90D9-B19921343E7C}"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280329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89A32A-3B71-4F92-90D9-B19921343E7C}" type="datetimeFigureOut">
              <a:rPr lang="en-US" smtClean="0"/>
              <a:t>11/21/2021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411034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423366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229434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216187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9A32A-3B71-4F92-90D9-B19921343E7C}"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96237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9A32A-3B71-4F92-90D9-B19921343E7C}"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424009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9A32A-3B71-4F92-90D9-B19921343E7C}"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45153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89A32A-3B71-4F92-90D9-B19921343E7C}"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73910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9A32A-3B71-4F92-90D9-B19921343E7C}"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5395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9A32A-3B71-4F92-90D9-B19921343E7C}"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271061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9A32A-3B71-4F92-90D9-B19921343E7C}"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29AA47-7548-4FAA-8602-63A14B1BCD2A}" type="slidenum">
              <a:rPr lang="en-US" smtClean="0"/>
              <a:t>‹#›</a:t>
            </a:fld>
            <a:endParaRPr lang="en-US"/>
          </a:p>
        </p:txBody>
      </p:sp>
    </p:spTree>
    <p:extLst>
      <p:ext uri="{BB962C8B-B14F-4D97-AF65-F5344CB8AC3E}">
        <p14:creationId xmlns:p14="http://schemas.microsoft.com/office/powerpoint/2010/main" val="39039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89A32A-3B71-4F92-90D9-B19921343E7C}" type="datetimeFigureOut">
              <a:rPr lang="en-US" smtClean="0"/>
              <a:t>11/21/2021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B29AA47-7548-4FAA-8602-63A14B1BCD2A}" type="slidenum">
              <a:rPr lang="en-US" smtClean="0"/>
              <a:t>‹#›</a:t>
            </a:fld>
            <a:endParaRPr lang="en-US"/>
          </a:p>
        </p:txBody>
      </p:sp>
    </p:spTree>
    <p:extLst>
      <p:ext uri="{BB962C8B-B14F-4D97-AF65-F5344CB8AC3E}">
        <p14:creationId xmlns:p14="http://schemas.microsoft.com/office/powerpoint/2010/main" val="37065325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82E1-C715-4C18-ABF4-777D99550BB4}"/>
              </a:ext>
            </a:extLst>
          </p:cNvPr>
          <p:cNvSpPr>
            <a:spLocks noGrp="1"/>
          </p:cNvSpPr>
          <p:nvPr>
            <p:ph type="ctrTitle"/>
          </p:nvPr>
        </p:nvSpPr>
        <p:spPr>
          <a:xfrm>
            <a:off x="1683171" y="862604"/>
            <a:ext cx="8825658" cy="2677648"/>
          </a:xfrm>
        </p:spPr>
        <p:txBody>
          <a:bodyPr/>
          <a:lstStyle/>
          <a:p>
            <a:pPr algn="ctr"/>
            <a:r>
              <a:rPr lang="en-US" b="1" i="0" dirty="0">
                <a:solidFill>
                  <a:schemeClr val="bg1"/>
                </a:solidFill>
                <a:effectLst/>
                <a:latin typeface="Roboto" panose="02000000000000000000" pitchFamily="2" charset="0"/>
              </a:rPr>
              <a:t>IACS</a:t>
            </a:r>
            <a:br>
              <a:rPr lang="en-US" b="1" i="0" dirty="0">
                <a:solidFill>
                  <a:schemeClr val="bg1"/>
                </a:solidFill>
                <a:effectLst/>
                <a:latin typeface="Roboto" panose="02000000000000000000" pitchFamily="2" charset="0"/>
              </a:rPr>
            </a:br>
            <a:r>
              <a:rPr lang="en-US" sz="2400" b="1" i="0" dirty="0">
                <a:solidFill>
                  <a:schemeClr val="bg1"/>
                </a:solidFill>
                <a:effectLst/>
                <a:latin typeface="Roboto" panose="02000000000000000000" pitchFamily="2" charset="0"/>
              </a:rPr>
              <a:t>Industrial Academia Coordination system</a:t>
            </a:r>
            <a:br>
              <a:rPr lang="en-US" sz="2400" b="1" i="0" dirty="0">
                <a:solidFill>
                  <a:schemeClr val="bg1"/>
                </a:solidFill>
                <a:effectLst/>
                <a:latin typeface="Roboto" panose="02000000000000000000" pitchFamily="2" charset="0"/>
              </a:rPr>
            </a:br>
            <a:br>
              <a:rPr lang="en-US" sz="2400" b="1" i="0" dirty="0">
                <a:solidFill>
                  <a:schemeClr val="bg1"/>
                </a:solidFill>
                <a:effectLst/>
                <a:latin typeface="Roboto" panose="02000000000000000000" pitchFamily="2" charset="0"/>
              </a:rPr>
            </a:br>
            <a:r>
              <a:rPr lang="en-US" sz="2400" b="1" i="0" dirty="0">
                <a:solidFill>
                  <a:schemeClr val="bg1">
                    <a:lumMod val="65000"/>
                  </a:schemeClr>
                </a:solidFill>
                <a:effectLst/>
                <a:latin typeface="Roboto" panose="02000000000000000000" pitchFamily="2" charset="0"/>
              </a:rPr>
              <a:t>GROUP MEMBERS</a:t>
            </a:r>
            <a:br>
              <a:rPr lang="en-US" sz="2400" b="1" i="0" dirty="0">
                <a:solidFill>
                  <a:schemeClr val="bg1"/>
                </a:solidFill>
                <a:effectLst/>
                <a:latin typeface="Roboto" panose="02000000000000000000" pitchFamily="2" charset="0"/>
              </a:rPr>
            </a:br>
            <a:r>
              <a:rPr lang="en-US" sz="2400" b="1" i="0" dirty="0">
                <a:solidFill>
                  <a:schemeClr val="bg1"/>
                </a:solidFill>
                <a:effectLst/>
                <a:latin typeface="Roboto" panose="02000000000000000000" pitchFamily="2" charset="0"/>
              </a:rPr>
              <a:t>Muhammad Khalid SE-018</a:t>
            </a:r>
            <a:br>
              <a:rPr lang="en-US" sz="2400" b="1" i="0" dirty="0">
                <a:solidFill>
                  <a:schemeClr val="bg1"/>
                </a:solidFill>
                <a:effectLst/>
                <a:latin typeface="Roboto" panose="02000000000000000000" pitchFamily="2" charset="0"/>
              </a:rPr>
            </a:br>
            <a:r>
              <a:rPr lang="en-US" sz="2400" b="1" i="0" dirty="0">
                <a:solidFill>
                  <a:schemeClr val="bg1"/>
                </a:solidFill>
                <a:effectLst/>
                <a:latin typeface="Roboto" panose="02000000000000000000" pitchFamily="2" charset="0"/>
              </a:rPr>
              <a:t>Muhammad Waqar SE-050</a:t>
            </a:r>
            <a:endParaRPr lang="en-US" sz="2400" b="1" dirty="0">
              <a:solidFill>
                <a:schemeClr val="bg1"/>
              </a:solidFill>
            </a:endParaRPr>
          </a:p>
        </p:txBody>
      </p:sp>
      <p:sp>
        <p:nvSpPr>
          <p:cNvPr id="3" name="Subtitle 2">
            <a:extLst>
              <a:ext uri="{FF2B5EF4-FFF2-40B4-BE49-F238E27FC236}">
                <a16:creationId xmlns:a16="http://schemas.microsoft.com/office/drawing/2014/main" id="{3761114B-18CC-474E-81B6-F85D06CBC372}"/>
              </a:ext>
            </a:extLst>
          </p:cNvPr>
          <p:cNvSpPr>
            <a:spLocks noGrp="1"/>
          </p:cNvSpPr>
          <p:nvPr>
            <p:ph type="subTitle" idx="1"/>
          </p:nvPr>
        </p:nvSpPr>
        <p:spPr>
          <a:xfrm>
            <a:off x="1154955" y="4087906"/>
            <a:ext cx="8825658" cy="1550894"/>
          </a:xfrm>
        </p:spPr>
        <p:txBody>
          <a:bodyPr>
            <a:normAutofit/>
          </a:bodyPr>
          <a:lstStyle/>
          <a:p>
            <a:r>
              <a:rPr lang="en-US" sz="1400" dirty="0">
                <a:solidFill>
                  <a:schemeClr val="bg1"/>
                </a:solidFill>
              </a:rPr>
              <a:t>Internal supervisor:</a:t>
            </a:r>
          </a:p>
          <a:p>
            <a:r>
              <a:rPr lang="en-US" b="0" i="0" dirty="0">
                <a:solidFill>
                  <a:schemeClr val="bg1"/>
                </a:solidFill>
                <a:effectLst/>
                <a:latin typeface="Roboto" panose="02000000000000000000" pitchFamily="2" charset="0"/>
              </a:rPr>
              <a:t>Dr. Sh. Muhammad Wahab Uddin Usmani.</a:t>
            </a:r>
          </a:p>
          <a:p>
            <a:r>
              <a:rPr lang="en-US" sz="1400" dirty="0">
                <a:solidFill>
                  <a:schemeClr val="bg1"/>
                </a:solidFill>
              </a:rPr>
              <a:t>Industrial advisor:</a:t>
            </a:r>
          </a:p>
          <a:p>
            <a:r>
              <a:rPr lang="en-US" b="0" i="0" dirty="0">
                <a:solidFill>
                  <a:schemeClr val="bg1"/>
                </a:solidFill>
                <a:effectLst/>
                <a:latin typeface="Roboto" panose="02000000000000000000" pitchFamily="2" charset="0"/>
              </a:rPr>
              <a:t>Hasnain Tayyab</a:t>
            </a:r>
            <a:endParaRPr lang="en-US" b="1" dirty="0">
              <a:solidFill>
                <a:schemeClr val="bg1"/>
              </a:solidFill>
            </a:endParaRPr>
          </a:p>
          <a:p>
            <a:endParaRPr lang="en-US" dirty="0"/>
          </a:p>
        </p:txBody>
      </p:sp>
      <p:sp>
        <p:nvSpPr>
          <p:cNvPr id="4" name="TextBox 3">
            <a:extLst>
              <a:ext uri="{FF2B5EF4-FFF2-40B4-BE49-F238E27FC236}">
                <a16:creationId xmlns:a16="http://schemas.microsoft.com/office/drawing/2014/main" id="{7123D71C-C793-4F09-9BCB-E18E1A3E2043}"/>
              </a:ext>
            </a:extLst>
          </p:cNvPr>
          <p:cNvSpPr txBox="1"/>
          <p:nvPr/>
        </p:nvSpPr>
        <p:spPr>
          <a:xfrm>
            <a:off x="6382871" y="4863353"/>
            <a:ext cx="4778188" cy="923330"/>
          </a:xfrm>
          <a:prstGeom prst="rect">
            <a:avLst/>
          </a:prstGeom>
          <a:noFill/>
        </p:spPr>
        <p:txBody>
          <a:bodyPr wrap="square" rtlCol="0">
            <a:spAutoFit/>
          </a:bodyPr>
          <a:lstStyle/>
          <a:p>
            <a:pPr algn="r"/>
            <a:r>
              <a:rPr lang="en-US" dirty="0">
                <a:solidFill>
                  <a:schemeClr val="bg1"/>
                </a:solidFill>
              </a:rPr>
              <a:t>Software Engineering Department</a:t>
            </a:r>
          </a:p>
          <a:p>
            <a:pPr algn="r"/>
            <a:r>
              <a:rPr lang="en-US" dirty="0">
                <a:solidFill>
                  <a:schemeClr val="bg1"/>
                </a:solidFill>
              </a:rPr>
              <a:t>NEDUET, Karachi</a:t>
            </a:r>
          </a:p>
          <a:p>
            <a:endParaRPr lang="en-US" dirty="0"/>
          </a:p>
        </p:txBody>
      </p:sp>
    </p:spTree>
    <p:extLst>
      <p:ext uri="{BB962C8B-B14F-4D97-AF65-F5344CB8AC3E}">
        <p14:creationId xmlns:p14="http://schemas.microsoft.com/office/powerpoint/2010/main" val="155416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33168-B123-4936-935E-61E5C6234E47}"/>
              </a:ext>
            </a:extLst>
          </p:cNvPr>
          <p:cNvSpPr>
            <a:spLocks noGrp="1"/>
          </p:cNvSpPr>
          <p:nvPr>
            <p:ph type="body" idx="1"/>
          </p:nvPr>
        </p:nvSpPr>
        <p:spPr>
          <a:xfrm>
            <a:off x="6897675" y="1234756"/>
            <a:ext cx="4951818" cy="5079033"/>
          </a:xfrm>
        </p:spPr>
        <p:txBody>
          <a:bodyPr>
            <a:normAutofit/>
          </a:bodyPr>
          <a:lstStyle/>
          <a:p>
            <a:r>
              <a:rPr lang="en-GB" cap="none" dirty="0">
                <a:latin typeface="Century Gothic (Body)"/>
              </a:rPr>
              <a:t>T</a:t>
            </a:r>
            <a:r>
              <a:rPr lang="en-GB" b="0" i="0" u="none" strike="noStrike" cap="none" dirty="0">
                <a:effectLst/>
                <a:latin typeface="Century Gothic (Body)"/>
              </a:rPr>
              <a:t>he responsibility of the software engineer is to provide solutions to social problems, not only automate the system. The motive of the industrial academia corporation system is to overcome the gap between industry and students. It can help to solve the job problem faced by every undergraduate student after the degree. In our country poverty is very high which can only be solved by jobs and that’s what we are trying to do.</a:t>
            </a:r>
          </a:p>
          <a:p>
            <a:endParaRPr lang="en-PK" cap="none" dirty="0">
              <a:latin typeface="Century Gothic (Body)"/>
            </a:endParaRPr>
          </a:p>
        </p:txBody>
      </p:sp>
      <p:sp>
        <p:nvSpPr>
          <p:cNvPr id="6" name="Title 1">
            <a:extLst>
              <a:ext uri="{FF2B5EF4-FFF2-40B4-BE49-F238E27FC236}">
                <a16:creationId xmlns:a16="http://schemas.microsoft.com/office/drawing/2014/main" id="{544E1CC4-B72F-44B8-B092-29E9C91D2FAF}"/>
              </a:ext>
            </a:extLst>
          </p:cNvPr>
          <p:cNvSpPr>
            <a:spLocks noGrp="1"/>
          </p:cNvSpPr>
          <p:nvPr>
            <p:ph type="title"/>
          </p:nvPr>
        </p:nvSpPr>
        <p:spPr>
          <a:xfrm>
            <a:off x="1155700" y="2287587"/>
            <a:ext cx="4349750" cy="2282825"/>
          </a:xfrm>
        </p:spPr>
        <p:txBody>
          <a:bodyPr>
            <a:normAutofit/>
          </a:bodyPr>
          <a:lstStyle/>
          <a:p>
            <a:r>
              <a:rPr lang="en-GB" dirty="0">
                <a:solidFill>
                  <a:schemeClr val="bg1"/>
                </a:solidFill>
                <a:latin typeface="Century Gothic (Headings)"/>
              </a:rPr>
              <a:t>D</a:t>
            </a:r>
            <a:r>
              <a:rPr lang="en-GB" sz="4400" i="0" u="none" strike="noStrike" dirty="0">
                <a:solidFill>
                  <a:schemeClr val="bg1"/>
                </a:solidFill>
                <a:effectLst/>
                <a:latin typeface="Century Gothic (Headings)"/>
              </a:rPr>
              <a:t>epartmental Mission &amp; SDGs</a:t>
            </a:r>
            <a:r>
              <a:rPr lang="en-GB" sz="4400" i="1" u="none" strike="noStrike" dirty="0">
                <a:solidFill>
                  <a:schemeClr val="bg1"/>
                </a:solidFill>
                <a:effectLst/>
                <a:latin typeface="Century Gothic (Headings)"/>
              </a:rPr>
              <a:t>.</a:t>
            </a:r>
            <a:endParaRPr lang="en-PK" dirty="0">
              <a:solidFill>
                <a:schemeClr val="bg1"/>
              </a:solidFill>
              <a:latin typeface="Century Gothic (Headings)"/>
            </a:endParaRPr>
          </a:p>
        </p:txBody>
      </p:sp>
    </p:spTree>
    <p:extLst>
      <p:ext uri="{BB962C8B-B14F-4D97-AF65-F5344CB8AC3E}">
        <p14:creationId xmlns:p14="http://schemas.microsoft.com/office/powerpoint/2010/main" val="108597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1D41-08DB-4B67-9DF9-3FD6B132E921}"/>
              </a:ext>
            </a:extLst>
          </p:cNvPr>
          <p:cNvSpPr>
            <a:spLocks noGrp="1"/>
          </p:cNvSpPr>
          <p:nvPr>
            <p:ph type="title"/>
          </p:nvPr>
        </p:nvSpPr>
        <p:spPr>
          <a:xfrm>
            <a:off x="796736" y="2287088"/>
            <a:ext cx="5494421" cy="2283824"/>
          </a:xfrm>
        </p:spPr>
        <p:txBody>
          <a:bodyPr/>
          <a:lstStyle/>
          <a:p>
            <a:r>
              <a:rPr lang="en-GB" sz="4000" i="0" u="none" strike="noStrike" dirty="0">
                <a:solidFill>
                  <a:schemeClr val="bg1"/>
                </a:solidFill>
                <a:effectLst/>
                <a:latin typeface="+mn-lt"/>
              </a:rPr>
              <a:t>SDGs (</a:t>
            </a:r>
            <a:r>
              <a:rPr lang="en-GB" dirty="0">
                <a:solidFill>
                  <a:schemeClr val="bg1"/>
                </a:solidFill>
                <a:effectLst/>
                <a:latin typeface="+mn-lt"/>
              </a:rPr>
              <a:t>Sustainable Development Goals</a:t>
            </a:r>
            <a:r>
              <a:rPr lang="en-GB" sz="4000" i="0" u="none" strike="noStrike" dirty="0">
                <a:solidFill>
                  <a:schemeClr val="bg1"/>
                </a:solidFill>
                <a:effectLst/>
                <a:latin typeface="+mn-lt"/>
              </a:rPr>
              <a:t>)</a:t>
            </a:r>
            <a:br>
              <a:rPr lang="en-GB" sz="4000" i="0" u="none" strike="noStrike" dirty="0">
                <a:solidFill>
                  <a:srgbClr val="000000"/>
                </a:solidFill>
                <a:effectLst/>
                <a:latin typeface="+mn-lt"/>
              </a:rPr>
            </a:br>
            <a:endParaRPr lang="en-PK" dirty="0">
              <a:latin typeface="+mn-lt"/>
            </a:endParaRPr>
          </a:p>
        </p:txBody>
      </p:sp>
      <p:sp>
        <p:nvSpPr>
          <p:cNvPr id="3" name="Text Placeholder 2">
            <a:extLst>
              <a:ext uri="{FF2B5EF4-FFF2-40B4-BE49-F238E27FC236}">
                <a16:creationId xmlns:a16="http://schemas.microsoft.com/office/drawing/2014/main" id="{12D8DF89-5FAE-4CDF-855C-0A0AB27A5D66}"/>
              </a:ext>
            </a:extLst>
          </p:cNvPr>
          <p:cNvSpPr>
            <a:spLocks noGrp="1"/>
          </p:cNvSpPr>
          <p:nvPr>
            <p:ph type="body" idx="1"/>
          </p:nvPr>
        </p:nvSpPr>
        <p:spPr/>
        <p:txBody>
          <a:bodyPr/>
          <a:lstStyle/>
          <a:p>
            <a:pPr marL="342900" marR="71755" indent="-342900" fontAlgn="base">
              <a:spcBef>
                <a:spcPts val="390"/>
              </a:spcBef>
              <a:buFont typeface="Wingdings" panose="05000000000000000000" pitchFamily="2" charset="2"/>
              <a:buChar char="v"/>
            </a:pPr>
            <a:r>
              <a:rPr lang="en-GB" sz="2000" b="0" i="0" u="none" strike="noStrike" dirty="0">
                <a:effectLst/>
                <a:latin typeface="+mj-lt"/>
              </a:rPr>
              <a:t>No Poverty</a:t>
            </a:r>
            <a:endParaRPr lang="en-GB" b="1" dirty="0">
              <a:latin typeface="+mj-lt"/>
            </a:endParaRPr>
          </a:p>
          <a:p>
            <a:pPr marL="342900" marR="71755" indent="-342900" fontAlgn="base">
              <a:spcBef>
                <a:spcPts val="390"/>
              </a:spcBef>
              <a:buFont typeface="Wingdings" panose="05000000000000000000" pitchFamily="2" charset="2"/>
              <a:buChar char="v"/>
            </a:pPr>
            <a:r>
              <a:rPr lang="en-GB" sz="2000" b="0" i="0" u="none" strike="noStrike" dirty="0">
                <a:effectLst/>
                <a:latin typeface="+mj-lt"/>
              </a:rPr>
              <a:t>Gender Equality</a:t>
            </a:r>
            <a:br>
              <a:rPr lang="en-GB" b="0" i="0" u="none" strike="noStrike" dirty="0">
                <a:effectLst/>
                <a:latin typeface="+mj-lt"/>
              </a:rPr>
            </a:br>
            <a:endParaRPr lang="en-GB" b="0" i="0" u="none" strike="noStrike" dirty="0">
              <a:effectLst/>
              <a:latin typeface="+mj-lt"/>
            </a:endParaRPr>
          </a:p>
          <a:p>
            <a:pPr marL="342900" indent="-342900">
              <a:buFont typeface="Wingdings" panose="05000000000000000000" pitchFamily="2" charset="2"/>
              <a:buChar char="v"/>
            </a:pPr>
            <a:endParaRPr lang="en-PK" dirty="0">
              <a:latin typeface="+mj-lt"/>
            </a:endParaRPr>
          </a:p>
        </p:txBody>
      </p:sp>
    </p:spTree>
    <p:extLst>
      <p:ext uri="{BB962C8B-B14F-4D97-AF65-F5344CB8AC3E}">
        <p14:creationId xmlns:p14="http://schemas.microsoft.com/office/powerpoint/2010/main" val="3409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3" name="Group 32">
            <a:extLst>
              <a:ext uri="{FF2B5EF4-FFF2-40B4-BE49-F238E27FC236}">
                <a16:creationId xmlns:a16="http://schemas.microsoft.com/office/drawing/2014/main" id="{92D271DF-892C-43CC-9A01-9964340C1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3D914861-7383-4C3F-84E0-CBFD38997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00A84E14-FEFB-4FCE-9443-EAB058B621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01038F6-C44B-4910-9CD2-4CB5F6A67F67}"/>
              </a:ext>
            </a:extLst>
          </p:cNvPr>
          <p:cNvSpPr>
            <a:spLocks noGrp="1"/>
          </p:cNvSpPr>
          <p:nvPr>
            <p:ph type="title"/>
          </p:nvPr>
        </p:nvSpPr>
        <p:spPr>
          <a:xfrm>
            <a:off x="2900208" y="707955"/>
            <a:ext cx="5730960" cy="825820"/>
          </a:xfrm>
        </p:spPr>
        <p:txBody>
          <a:bodyPr vert="horz" lIns="91440" tIns="45720" rIns="91440" bIns="45720" rtlCol="0" anchor="b">
            <a:normAutofit/>
          </a:bodyPr>
          <a:lstStyle/>
          <a:p>
            <a:r>
              <a:rPr lang="en-US" sz="4800" dirty="0"/>
              <a:t> Project Milestone</a:t>
            </a:r>
          </a:p>
        </p:txBody>
      </p:sp>
      <p:sp>
        <p:nvSpPr>
          <p:cNvPr id="37" name="Rectangle 36">
            <a:extLst>
              <a:ext uri="{FF2B5EF4-FFF2-40B4-BE49-F238E27FC236}">
                <a16:creationId xmlns:a16="http://schemas.microsoft.com/office/drawing/2014/main" id="{C07F1FAD-4BF0-43EB-B33B-9B5D17C1E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EA4AAF15-F8B4-4556-99A2-CD70BA0804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78" r="-2" b="-2"/>
          <a:stretch/>
        </p:blipFill>
        <p:spPr bwMode="auto">
          <a:xfrm>
            <a:off x="577598" y="2234412"/>
            <a:ext cx="9860214" cy="361260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64076-9066-49D6-B556-7E6DE19FCB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079" b="6"/>
          <a:stretch/>
        </p:blipFill>
        <p:spPr bwMode="auto">
          <a:xfrm>
            <a:off x="5067300" y="2234411"/>
            <a:ext cx="6622273" cy="361393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01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EFA6C0C-0A50-4E2C-9D18-5D42C4ADCF2A}"/>
              </a:ext>
            </a:extLst>
          </p:cNvPr>
          <p:cNvSpPr>
            <a:spLocks noGrp="1"/>
          </p:cNvSpPr>
          <p:nvPr>
            <p:ph type="title"/>
          </p:nvPr>
        </p:nvSpPr>
        <p:spPr>
          <a:xfrm>
            <a:off x="3645618" y="571500"/>
            <a:ext cx="5171185" cy="760476"/>
          </a:xfrm>
        </p:spPr>
        <p:txBody>
          <a:bodyPr vert="horz" lIns="91440" tIns="45720" rIns="91440" bIns="45720" rtlCol="0" anchor="t">
            <a:normAutofit fontScale="90000"/>
          </a:bodyPr>
          <a:lstStyle/>
          <a:p>
            <a:r>
              <a:rPr lang="en-US" sz="5400" dirty="0">
                <a:solidFill>
                  <a:schemeClr val="tx1"/>
                </a:solidFill>
              </a:rPr>
              <a:t>Work Division</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1FBBB4E0-D328-4ECD-AE2B-37B6889873E3}"/>
              </a:ext>
            </a:extLst>
          </p:cNvPr>
          <p:cNvSpPr txBox="1">
            <a:spLocks/>
          </p:cNvSpPr>
          <p:nvPr/>
        </p:nvSpPr>
        <p:spPr>
          <a:xfrm>
            <a:off x="838200" y="1825625"/>
            <a:ext cx="4648200" cy="390935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pPr>
              <a:lnSpc>
                <a:spcPct val="107000"/>
              </a:lnSpc>
              <a:spcAft>
                <a:spcPts val="800"/>
              </a:spcAft>
            </a:pPr>
            <a:r>
              <a:rPr lang="en-US" sz="1800" b="1" u="sng" dirty="0">
                <a:solidFill>
                  <a:srgbClr val="FFFFFF"/>
                </a:solidFill>
                <a:ea typeface="Calibri" panose="020F0502020204030204" pitchFamily="34" charset="0"/>
                <a:cs typeface="Arial" panose="020B0604020202020204" pitchFamily="34" charset="0"/>
              </a:rPr>
              <a:t>KHALID</a:t>
            </a:r>
          </a:p>
          <a:p>
            <a:pPr>
              <a:lnSpc>
                <a:spcPct val="107000"/>
              </a:lnSpc>
              <a:spcAft>
                <a:spcPts val="800"/>
              </a:spcAft>
            </a:pPr>
            <a:r>
              <a:rPr lang="en-US" sz="1800" dirty="0">
                <a:solidFill>
                  <a:srgbClr val="FFFFFF"/>
                </a:solidFill>
                <a:ea typeface="Calibri" panose="020F0502020204030204" pitchFamily="34" charset="0"/>
                <a:cs typeface="Arial" panose="020B0604020202020204" pitchFamily="34" charset="0"/>
              </a:rPr>
              <a:t>Home Page</a:t>
            </a:r>
            <a:endParaRPr lang="en-PK" sz="1800" dirty="0">
              <a:solidFill>
                <a:srgbClr val="FFFFFF"/>
              </a:solidFill>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FFFFFF"/>
                </a:solidFill>
                <a:ea typeface="Calibri" panose="020F0502020204030204" pitchFamily="34" charset="0"/>
                <a:cs typeface="Arial" panose="020B0604020202020204" pitchFamily="34" charset="0"/>
              </a:rPr>
              <a:t>Student Dashboard</a:t>
            </a:r>
            <a:br>
              <a:rPr lang="en-US" sz="1800" dirty="0">
                <a:solidFill>
                  <a:srgbClr val="FFFFFF"/>
                </a:solidFill>
                <a:ea typeface="Calibri" panose="020F0502020204030204" pitchFamily="34" charset="0"/>
                <a:cs typeface="Arial" panose="020B0604020202020204" pitchFamily="34" charset="0"/>
              </a:rPr>
            </a:br>
            <a:br>
              <a:rPr lang="en-US" sz="1800" dirty="0">
                <a:solidFill>
                  <a:srgbClr val="FFFFFF"/>
                </a:solidFill>
                <a:ea typeface="Calibri" panose="020F0502020204030204" pitchFamily="34" charset="0"/>
                <a:cs typeface="Arial" panose="020B0604020202020204" pitchFamily="34" charset="0"/>
              </a:rPr>
            </a:br>
            <a:r>
              <a:rPr lang="en-US" sz="1800" dirty="0">
                <a:solidFill>
                  <a:srgbClr val="FFFFFF"/>
                </a:solidFill>
                <a:ea typeface="Calibri" panose="020F0502020204030204" pitchFamily="34" charset="0"/>
                <a:cs typeface="Arial" panose="020B0604020202020204" pitchFamily="34" charset="0"/>
              </a:rPr>
              <a:t>Sign In Page</a:t>
            </a:r>
            <a:endParaRPr lang="en-PK" sz="1800" dirty="0">
              <a:solidFill>
                <a:srgbClr val="FFFFFF"/>
              </a:solidFill>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FFFFFF"/>
                </a:solidFill>
                <a:ea typeface="Calibri" panose="020F0502020204030204" pitchFamily="34" charset="0"/>
                <a:cs typeface="Arial" panose="020B0604020202020204" pitchFamily="34" charset="0"/>
              </a:rPr>
              <a:t>Backend Developments</a:t>
            </a:r>
            <a:endParaRPr lang="en-PK" sz="1800" dirty="0">
              <a:solidFill>
                <a:srgbClr val="FFFFFF"/>
              </a:solidFill>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tx1"/>
                </a:solidFill>
                <a:effectLst/>
                <a:ea typeface="Calibri" panose="020F0502020204030204" pitchFamily="34" charset="0"/>
                <a:cs typeface="Arial" panose="020B0604020202020204" pitchFamily="34" charset="0"/>
              </a:rPr>
              <a:t>DEPLOYMENT</a:t>
            </a:r>
          </a:p>
          <a:p>
            <a:pPr>
              <a:lnSpc>
                <a:spcPct val="107000"/>
              </a:lnSpc>
              <a:spcAft>
                <a:spcPts val="800"/>
              </a:spcAft>
            </a:pPr>
            <a:r>
              <a:rPr lang="en-US" sz="1800" dirty="0">
                <a:solidFill>
                  <a:srgbClr val="FFFFFF"/>
                </a:solidFill>
                <a:ea typeface="Calibri" panose="020F0502020204030204" pitchFamily="34" charset="0"/>
                <a:cs typeface="Arial" panose="020B0604020202020204" pitchFamily="34" charset="0"/>
              </a:rPr>
              <a:t>Security Checkups</a:t>
            </a:r>
            <a:endParaRPr lang="en-PK" sz="1800" dirty="0">
              <a:solidFill>
                <a:srgbClr val="FFFFFF"/>
              </a:solidFill>
              <a:ea typeface="Calibri" panose="020F0502020204030204" pitchFamily="34" charset="0"/>
              <a:cs typeface="Arial" panose="020B0604020202020204" pitchFamily="34" charset="0"/>
            </a:endParaRPr>
          </a:p>
          <a:p>
            <a:endParaRPr lang="en-PK" dirty="0"/>
          </a:p>
        </p:txBody>
      </p:sp>
      <p:sp>
        <p:nvSpPr>
          <p:cNvPr id="19" name="Content Placeholder 2">
            <a:extLst>
              <a:ext uri="{FF2B5EF4-FFF2-40B4-BE49-F238E27FC236}">
                <a16:creationId xmlns:a16="http://schemas.microsoft.com/office/drawing/2014/main" id="{3A19DEA0-A2B0-4E10-8BC9-F92CC486F7AF}"/>
              </a:ext>
            </a:extLst>
          </p:cNvPr>
          <p:cNvSpPr txBox="1">
            <a:spLocks/>
          </p:cNvSpPr>
          <p:nvPr/>
        </p:nvSpPr>
        <p:spPr>
          <a:xfrm>
            <a:off x="6231210" y="1712913"/>
            <a:ext cx="4648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800" b="1" u="sng" dirty="0">
                <a:ea typeface="Calibri" panose="020F0502020204030204" pitchFamily="34" charset="0"/>
                <a:cs typeface="Arial" panose="020B0604020202020204" pitchFamily="34" charset="0"/>
              </a:rPr>
              <a:t>WAQAR</a:t>
            </a:r>
          </a:p>
          <a:p>
            <a:pPr marL="0" indent="0">
              <a:lnSpc>
                <a:spcPct val="107000"/>
              </a:lnSpc>
              <a:spcAft>
                <a:spcPts val="800"/>
              </a:spcAft>
              <a:buFont typeface="Arial" panose="020B0604020202020204" pitchFamily="34" charset="0"/>
              <a:buNone/>
            </a:pPr>
            <a:r>
              <a:rPr lang="en-US" sz="1800" dirty="0">
                <a:ea typeface="Calibri" panose="020F0502020204030204" pitchFamily="34" charset="0"/>
                <a:cs typeface="Arial" panose="020B0604020202020204" pitchFamily="34" charset="0"/>
              </a:rPr>
              <a:t>INDUSTRIAL DASHBOARD</a:t>
            </a:r>
            <a:br>
              <a:rPr lang="en-US" sz="1800" dirty="0">
                <a:ea typeface="Calibri" panose="020F0502020204030204" pitchFamily="34" charset="0"/>
                <a:cs typeface="Arial" panose="020B0604020202020204" pitchFamily="34" charset="0"/>
              </a:rPr>
            </a:br>
            <a:br>
              <a:rPr lang="en-US" sz="1800" dirty="0">
                <a:ea typeface="Calibri" panose="020F0502020204030204" pitchFamily="34" charset="0"/>
                <a:cs typeface="Arial" panose="020B0604020202020204" pitchFamily="34" charset="0"/>
              </a:rPr>
            </a:br>
            <a:r>
              <a:rPr lang="en-US" sz="1800" dirty="0">
                <a:effectLst/>
                <a:ea typeface="Calibri" panose="020F0502020204030204" pitchFamily="34" charset="0"/>
                <a:cs typeface="Arial" panose="020B0604020202020204" pitchFamily="34" charset="0"/>
              </a:rPr>
              <a:t>SIGN UP PAGE</a:t>
            </a:r>
          </a:p>
          <a:p>
            <a:pPr marL="0" indent="0">
              <a:lnSpc>
                <a:spcPct val="107000"/>
              </a:lnSpc>
              <a:spcAft>
                <a:spcPts val="800"/>
              </a:spcAft>
              <a:buFont typeface="Arial" panose="020B0604020202020204" pitchFamily="34" charset="0"/>
              <a:buNone/>
            </a:pPr>
            <a:r>
              <a:rPr lang="en-US" sz="1800" dirty="0">
                <a:ea typeface="Calibri" panose="020F0502020204030204" pitchFamily="34" charset="0"/>
                <a:cs typeface="Arial" panose="020B0604020202020204" pitchFamily="34" charset="0"/>
              </a:rPr>
              <a:t>RATIONAL DATABASE DESIGN </a:t>
            </a:r>
            <a:endParaRPr lang="en-PK" sz="1800" dirty="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solidFill>
                  <a:srgbClr val="FFFFFF"/>
                </a:solidFill>
                <a:ea typeface="Calibri" panose="020F0502020204030204" pitchFamily="34" charset="0"/>
                <a:cs typeface="Arial" panose="020B0604020202020204" pitchFamily="34" charset="0"/>
              </a:rPr>
              <a:t>Database Integration with Institute</a:t>
            </a:r>
            <a:endParaRPr lang="en-US" sz="1800" dirty="0">
              <a:effectLst/>
              <a:ea typeface="Calibri" panose="020F0502020204030204" pitchFamily="34" charset="0"/>
              <a:cs typeface="Arial" panose="020B0604020202020204" pitchFamily="34" charset="0"/>
            </a:endParaRPr>
          </a:p>
          <a:p>
            <a:pPr marL="0" indent="0">
              <a:lnSpc>
                <a:spcPct val="107000"/>
              </a:lnSpc>
              <a:spcAft>
                <a:spcPts val="800"/>
              </a:spcAft>
              <a:buFont typeface="Arial" panose="020B0604020202020204" pitchFamily="34" charset="0"/>
              <a:buNone/>
            </a:pPr>
            <a:r>
              <a:rPr lang="en-US" sz="1800" dirty="0">
                <a:effectLst/>
                <a:ea typeface="Calibri" panose="020F0502020204030204" pitchFamily="34" charset="0"/>
                <a:cs typeface="Arial" panose="020B0604020202020204" pitchFamily="34" charset="0"/>
              </a:rPr>
              <a:t>TESTING</a:t>
            </a:r>
            <a:endParaRPr lang="en-PK" sz="1800" dirty="0">
              <a:ea typeface="Calibri" panose="020F0502020204030204" pitchFamily="34" charset="0"/>
              <a:cs typeface="Arial" panose="020B0604020202020204" pitchFamily="34" charset="0"/>
            </a:endParaRPr>
          </a:p>
          <a:p>
            <a:pPr marL="0" indent="0">
              <a:buFont typeface="Arial" panose="020B0604020202020204" pitchFamily="34" charset="0"/>
              <a:buNone/>
            </a:pPr>
            <a:endParaRPr lang="en-PK" dirty="0"/>
          </a:p>
        </p:txBody>
      </p:sp>
      <p:sp>
        <p:nvSpPr>
          <p:cNvPr id="20" name="Content Placeholder 2">
            <a:extLst>
              <a:ext uri="{FF2B5EF4-FFF2-40B4-BE49-F238E27FC236}">
                <a16:creationId xmlns:a16="http://schemas.microsoft.com/office/drawing/2014/main" id="{D3CB964B-3D20-4555-8D76-76E4035A37D5}"/>
              </a:ext>
            </a:extLst>
          </p:cNvPr>
          <p:cNvSpPr txBox="1">
            <a:spLocks/>
          </p:cNvSpPr>
          <p:nvPr/>
        </p:nvSpPr>
        <p:spPr>
          <a:xfrm>
            <a:off x="2961093" y="5873517"/>
            <a:ext cx="7998781" cy="710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800" dirty="0">
                <a:ea typeface="Calibri" panose="020F0502020204030204" pitchFamily="34" charset="0"/>
                <a:cs typeface="Arial" panose="020B0604020202020204" pitchFamily="34" charset="0"/>
              </a:rPr>
              <a:t>Other Features are equally distributed as specified by the client</a:t>
            </a:r>
          </a:p>
          <a:p>
            <a:pPr marL="0" indent="0">
              <a:buFont typeface="Arial" panose="020B0604020202020204" pitchFamily="34" charset="0"/>
              <a:buNone/>
            </a:pPr>
            <a:endParaRPr lang="en-PK" dirty="0"/>
          </a:p>
        </p:txBody>
      </p:sp>
    </p:spTree>
    <p:extLst>
      <p:ext uri="{BB962C8B-B14F-4D97-AF65-F5344CB8AC3E}">
        <p14:creationId xmlns:p14="http://schemas.microsoft.com/office/powerpoint/2010/main" val="42310062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9CE8F-C0BD-4C00-86AF-92B3C1C88BD4}"/>
              </a:ext>
            </a:extLst>
          </p:cNvPr>
          <p:cNvSpPr>
            <a:spLocks noGrp="1"/>
          </p:cNvSpPr>
          <p:nvPr>
            <p:ph type="ctrTitle"/>
          </p:nvPr>
        </p:nvSpPr>
        <p:spPr>
          <a:xfrm>
            <a:off x="1683171" y="2787890"/>
            <a:ext cx="8825658" cy="1086527"/>
          </a:xfrm>
        </p:spPr>
        <p:txBody>
          <a:bodyPr/>
          <a:lstStyle/>
          <a:p>
            <a:r>
              <a:rPr lang="en-US" dirty="0"/>
              <a:t>Thanks For Your Listening</a:t>
            </a:r>
          </a:p>
        </p:txBody>
      </p:sp>
    </p:spTree>
    <p:extLst>
      <p:ext uri="{BB962C8B-B14F-4D97-AF65-F5344CB8AC3E}">
        <p14:creationId xmlns:p14="http://schemas.microsoft.com/office/powerpoint/2010/main" val="130130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3B7F-F73C-4957-94FF-0208D7BF9A1C}"/>
              </a:ext>
            </a:extLst>
          </p:cNvPr>
          <p:cNvSpPr>
            <a:spLocks noGrp="1"/>
          </p:cNvSpPr>
          <p:nvPr>
            <p:ph type="title"/>
          </p:nvPr>
        </p:nvSpPr>
        <p:spPr/>
        <p:txBody>
          <a:bodyPr/>
          <a:lstStyle/>
          <a:p>
            <a:r>
              <a:rPr lang="en-US" dirty="0">
                <a:solidFill>
                  <a:schemeClr val="bg1"/>
                </a:solidFill>
              </a:rPr>
              <a:t>Contents</a:t>
            </a:r>
            <a:endParaRPr lang="en-US" dirty="0"/>
          </a:p>
        </p:txBody>
      </p:sp>
      <p:sp>
        <p:nvSpPr>
          <p:cNvPr id="3" name="Content Placeholder 2">
            <a:extLst>
              <a:ext uri="{FF2B5EF4-FFF2-40B4-BE49-F238E27FC236}">
                <a16:creationId xmlns:a16="http://schemas.microsoft.com/office/drawing/2014/main" id="{943CB0C8-24BD-4C9B-BF0C-5ABDE4E7713E}"/>
              </a:ext>
            </a:extLst>
          </p:cNvPr>
          <p:cNvSpPr>
            <a:spLocks noGrp="1"/>
          </p:cNvSpPr>
          <p:nvPr>
            <p:ph idx="1"/>
          </p:nvPr>
        </p:nvSpPr>
        <p:spPr/>
        <p:txBody>
          <a:bodyPr>
            <a:normAutofit/>
          </a:bodyPr>
          <a:lstStyle/>
          <a:p>
            <a:pPr>
              <a:buFont typeface="Wingdings" panose="05000000000000000000" pitchFamily="2" charset="2"/>
              <a:buChar char="v"/>
            </a:pPr>
            <a:r>
              <a:rPr lang="en-US" dirty="0">
                <a:solidFill>
                  <a:schemeClr val="tx1"/>
                </a:solidFill>
              </a:rPr>
              <a:t>Abstract</a:t>
            </a:r>
          </a:p>
          <a:p>
            <a:pPr>
              <a:buFont typeface="Wingdings" panose="05000000000000000000" pitchFamily="2" charset="2"/>
              <a:buChar char="v"/>
            </a:pPr>
            <a:r>
              <a:rPr lang="en-US" dirty="0">
                <a:solidFill>
                  <a:schemeClr val="tx1"/>
                </a:solidFill>
              </a:rPr>
              <a:t>Aims and objectives</a:t>
            </a:r>
          </a:p>
          <a:p>
            <a:pPr>
              <a:buFont typeface="Wingdings" panose="05000000000000000000" pitchFamily="2" charset="2"/>
              <a:buChar char="v"/>
            </a:pPr>
            <a:r>
              <a:rPr lang="en-US" dirty="0">
                <a:solidFill>
                  <a:schemeClr val="tx1"/>
                </a:solidFill>
              </a:rPr>
              <a:t>Targeted customers</a:t>
            </a:r>
          </a:p>
          <a:p>
            <a:pPr>
              <a:buFont typeface="Wingdings" panose="05000000000000000000" pitchFamily="2" charset="2"/>
              <a:buChar char="v"/>
            </a:pPr>
            <a:r>
              <a:rPr lang="en-US" dirty="0">
                <a:solidFill>
                  <a:schemeClr val="tx1"/>
                </a:solidFill>
              </a:rPr>
              <a:t>Project Output</a:t>
            </a:r>
          </a:p>
          <a:p>
            <a:pPr>
              <a:buFont typeface="Wingdings" panose="05000000000000000000" pitchFamily="2" charset="2"/>
              <a:buChar char="v"/>
            </a:pPr>
            <a:r>
              <a:rPr lang="en-US" dirty="0"/>
              <a:t>Hardware Requirements</a:t>
            </a:r>
          </a:p>
          <a:p>
            <a:pPr>
              <a:buFont typeface="Wingdings" panose="05000000000000000000" pitchFamily="2" charset="2"/>
              <a:buChar char="v"/>
            </a:pPr>
            <a:r>
              <a:rPr lang="en-US" dirty="0"/>
              <a:t>Software Requirements</a:t>
            </a:r>
            <a:endParaRPr lang="en-US" dirty="0">
              <a:solidFill>
                <a:schemeClr val="tx1"/>
              </a:solidFill>
            </a:endParaRPr>
          </a:p>
          <a:p>
            <a:pPr>
              <a:buFont typeface="Wingdings" panose="05000000000000000000" pitchFamily="2" charset="2"/>
              <a:buChar char="v"/>
            </a:pPr>
            <a:r>
              <a:rPr lang="en-US" dirty="0">
                <a:solidFill>
                  <a:schemeClr val="tx1"/>
                </a:solidFill>
              </a:rPr>
              <a:t>Work division</a:t>
            </a:r>
          </a:p>
          <a:p>
            <a:pPr>
              <a:buFont typeface="Wingdings" panose="05000000000000000000" pitchFamily="2" charset="2"/>
              <a:buChar char="v"/>
            </a:pPr>
            <a:r>
              <a:rPr lang="en-US" dirty="0">
                <a:solidFill>
                  <a:schemeClr val="tx1"/>
                </a:solidFill>
              </a:rPr>
              <a:t>Gantt chart</a:t>
            </a:r>
          </a:p>
          <a:p>
            <a:endParaRPr lang="en-US" dirty="0"/>
          </a:p>
        </p:txBody>
      </p:sp>
    </p:spTree>
    <p:extLst>
      <p:ext uri="{BB962C8B-B14F-4D97-AF65-F5344CB8AC3E}">
        <p14:creationId xmlns:p14="http://schemas.microsoft.com/office/powerpoint/2010/main" val="34790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E4A7AB-01FA-4592-BF08-42A05FB1857D}"/>
              </a:ext>
            </a:extLst>
          </p:cNvPr>
          <p:cNvSpPr>
            <a:spLocks noGrp="1"/>
          </p:cNvSpPr>
          <p:nvPr>
            <p:ph type="title"/>
          </p:nvPr>
        </p:nvSpPr>
        <p:spPr>
          <a:xfrm>
            <a:off x="1744975" y="2287088"/>
            <a:ext cx="4351025" cy="2283824"/>
          </a:xfrm>
        </p:spPr>
        <p:txBody>
          <a:bodyPr/>
          <a:lstStyle/>
          <a:p>
            <a:r>
              <a:rPr lang="en-US" sz="4400" dirty="0"/>
              <a:t>Abstract</a:t>
            </a:r>
          </a:p>
        </p:txBody>
      </p:sp>
      <p:sp>
        <p:nvSpPr>
          <p:cNvPr id="5" name="Text Placeholder 4">
            <a:extLst>
              <a:ext uri="{FF2B5EF4-FFF2-40B4-BE49-F238E27FC236}">
                <a16:creationId xmlns:a16="http://schemas.microsoft.com/office/drawing/2014/main" id="{D60EDE5C-681F-4193-9DBD-1FE02D7E3A6B}"/>
              </a:ext>
            </a:extLst>
          </p:cNvPr>
          <p:cNvSpPr>
            <a:spLocks noGrp="1"/>
          </p:cNvSpPr>
          <p:nvPr>
            <p:ph type="body" idx="1"/>
          </p:nvPr>
        </p:nvSpPr>
        <p:spPr>
          <a:xfrm>
            <a:off x="6974541" y="1201270"/>
            <a:ext cx="4419600" cy="4867835"/>
          </a:xfrm>
        </p:spPr>
        <p:txBody>
          <a:bodyPr>
            <a:normAutofit lnSpcReduction="10000"/>
          </a:bodyPr>
          <a:lstStyle/>
          <a:p>
            <a:pPr marL="285750" indent="-285750">
              <a:buFont typeface="Wingdings" panose="05000000000000000000" pitchFamily="2" charset="2"/>
              <a:buChar char="v"/>
            </a:pPr>
            <a:r>
              <a:rPr lang="en-US" cap="none" dirty="0"/>
              <a:t>Job is an essential part of our life. As we know that in our country there is lack of job availability. One of the reasons is industries are fewer job vacancies and another is a lack of awareness.</a:t>
            </a:r>
          </a:p>
          <a:p>
            <a:pPr marL="285750" indent="-285750">
              <a:buFont typeface="Wingdings" panose="05000000000000000000" pitchFamily="2" charset="2"/>
              <a:buChar char="v"/>
            </a:pPr>
            <a:r>
              <a:rPr lang="en-US" cap="none" dirty="0"/>
              <a:t>All kinds of these problems occur due to a lack of communication between undergraduates and industries. </a:t>
            </a:r>
          </a:p>
          <a:p>
            <a:pPr marL="285750" indent="-285750">
              <a:buFont typeface="Wingdings" panose="05000000000000000000" pitchFamily="2" charset="2"/>
              <a:buChar char="v"/>
            </a:pPr>
            <a:r>
              <a:rPr lang="en-US" cap="none" dirty="0"/>
              <a:t>Industrial academia coordination system would try to overcome the gap so peoples can get their desired job.</a:t>
            </a:r>
          </a:p>
        </p:txBody>
      </p:sp>
    </p:spTree>
    <p:extLst>
      <p:ext uri="{BB962C8B-B14F-4D97-AF65-F5344CB8AC3E}">
        <p14:creationId xmlns:p14="http://schemas.microsoft.com/office/powerpoint/2010/main" val="31207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F180-9819-4B33-9A04-A38AF0C5F134}"/>
              </a:ext>
            </a:extLst>
          </p:cNvPr>
          <p:cNvSpPr>
            <a:spLocks noGrp="1"/>
          </p:cNvSpPr>
          <p:nvPr>
            <p:ph type="title"/>
          </p:nvPr>
        </p:nvSpPr>
        <p:spPr>
          <a:xfrm>
            <a:off x="1202088" y="2287088"/>
            <a:ext cx="4351025" cy="2283824"/>
          </a:xfrm>
        </p:spPr>
        <p:txBody>
          <a:bodyPr/>
          <a:lstStyle/>
          <a:p>
            <a:r>
              <a:rPr lang="en-US" sz="4400" dirty="0"/>
              <a:t>Major Problems</a:t>
            </a:r>
          </a:p>
        </p:txBody>
      </p:sp>
      <p:sp>
        <p:nvSpPr>
          <p:cNvPr id="3" name="Text Placeholder 2">
            <a:extLst>
              <a:ext uri="{FF2B5EF4-FFF2-40B4-BE49-F238E27FC236}">
                <a16:creationId xmlns:a16="http://schemas.microsoft.com/office/drawing/2014/main" id="{8EEF0D5B-3FBD-474D-8005-E0AD22D489EA}"/>
              </a:ext>
            </a:extLst>
          </p:cNvPr>
          <p:cNvSpPr>
            <a:spLocks noGrp="1"/>
          </p:cNvSpPr>
          <p:nvPr>
            <p:ph type="body" idx="1"/>
          </p:nvPr>
        </p:nvSpPr>
        <p:spPr>
          <a:xfrm>
            <a:off x="6876706" y="2287088"/>
            <a:ext cx="5063359" cy="2283824"/>
          </a:xfrm>
        </p:spPr>
        <p:txBody>
          <a:bodyPr/>
          <a:lstStyle/>
          <a:p>
            <a:pPr marL="342900" indent="-342900">
              <a:buFont typeface="Wingdings" panose="05000000000000000000" pitchFamily="2" charset="2"/>
              <a:buChar char="v"/>
            </a:pPr>
            <a:r>
              <a:rPr lang="en-US" cap="none" dirty="0"/>
              <a:t>Students facing difficulties to find their first jobs.</a:t>
            </a:r>
          </a:p>
          <a:p>
            <a:pPr marL="342900" indent="-342900">
              <a:buFont typeface="Wingdings" panose="05000000000000000000" pitchFamily="2" charset="2"/>
              <a:buChar char="v"/>
            </a:pPr>
            <a:r>
              <a:rPr lang="en-US" cap="none" dirty="0"/>
              <a:t>Difficulties to find projects sponsors.</a:t>
            </a:r>
          </a:p>
        </p:txBody>
      </p:sp>
    </p:spTree>
    <p:extLst>
      <p:ext uri="{BB962C8B-B14F-4D97-AF65-F5344CB8AC3E}">
        <p14:creationId xmlns:p14="http://schemas.microsoft.com/office/powerpoint/2010/main" val="13535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505A-53B7-431E-A0CB-DBB0894E4B57}"/>
              </a:ext>
            </a:extLst>
          </p:cNvPr>
          <p:cNvSpPr>
            <a:spLocks noGrp="1"/>
          </p:cNvSpPr>
          <p:nvPr>
            <p:ph type="title"/>
          </p:nvPr>
        </p:nvSpPr>
        <p:spPr>
          <a:xfrm>
            <a:off x="938137" y="2287088"/>
            <a:ext cx="5245846" cy="2283824"/>
          </a:xfrm>
        </p:spPr>
        <p:txBody>
          <a:bodyPr/>
          <a:lstStyle/>
          <a:p>
            <a:r>
              <a:rPr lang="en-US" sz="4400" dirty="0">
                <a:solidFill>
                  <a:schemeClr val="bg1"/>
                </a:solidFill>
              </a:rPr>
              <a:t>Aims &amp; objectives</a:t>
            </a:r>
            <a:br>
              <a:rPr lang="en-US" sz="4400" dirty="0">
                <a:solidFill>
                  <a:schemeClr val="bg1"/>
                </a:solidFill>
              </a:rPr>
            </a:br>
            <a:endParaRPr lang="en-US" sz="4400" dirty="0">
              <a:solidFill>
                <a:schemeClr val="bg1"/>
              </a:solidFill>
            </a:endParaRPr>
          </a:p>
        </p:txBody>
      </p:sp>
      <p:sp>
        <p:nvSpPr>
          <p:cNvPr id="3" name="Text Placeholder 2">
            <a:extLst>
              <a:ext uri="{FF2B5EF4-FFF2-40B4-BE49-F238E27FC236}">
                <a16:creationId xmlns:a16="http://schemas.microsoft.com/office/drawing/2014/main" id="{F7C135DF-E7DC-484E-A7DA-9A93FD448B0F}"/>
              </a:ext>
            </a:extLst>
          </p:cNvPr>
          <p:cNvSpPr>
            <a:spLocks noGrp="1"/>
          </p:cNvSpPr>
          <p:nvPr>
            <p:ph type="body" idx="1"/>
          </p:nvPr>
        </p:nvSpPr>
        <p:spPr>
          <a:xfrm>
            <a:off x="6895559" y="2287088"/>
            <a:ext cx="4558008" cy="2283824"/>
          </a:xfrm>
        </p:spPr>
        <p:txBody>
          <a:bodyPr>
            <a:normAutofit/>
          </a:bodyPr>
          <a:lstStyle/>
          <a:p>
            <a:pPr marL="342900" indent="-342900">
              <a:buFont typeface="Wingdings" panose="05000000000000000000" pitchFamily="2" charset="2"/>
              <a:buChar char="v"/>
            </a:pPr>
            <a:r>
              <a:rPr lang="en-US" cap="none" dirty="0"/>
              <a:t>To overcome the gap between industries and universities.</a:t>
            </a:r>
          </a:p>
          <a:p>
            <a:pPr marL="342900" indent="-342900">
              <a:buFont typeface="Wingdings" panose="05000000000000000000" pitchFamily="2" charset="2"/>
              <a:buChar char="v"/>
            </a:pPr>
            <a:r>
              <a:rPr lang="en-US" cap="none" dirty="0"/>
              <a:t>To provide quality employees to industries.</a:t>
            </a:r>
          </a:p>
          <a:p>
            <a:pPr marL="342900" indent="-342900">
              <a:buFont typeface="Wingdings" panose="05000000000000000000" pitchFamily="2" charset="2"/>
              <a:buChar char="v"/>
            </a:pPr>
            <a:r>
              <a:rPr lang="en-US" cap="none" dirty="0"/>
              <a:t>To help students to find job based on their skills</a:t>
            </a:r>
          </a:p>
        </p:txBody>
      </p:sp>
    </p:spTree>
    <p:extLst>
      <p:ext uri="{BB962C8B-B14F-4D97-AF65-F5344CB8AC3E}">
        <p14:creationId xmlns:p14="http://schemas.microsoft.com/office/powerpoint/2010/main" val="269136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B695-BF75-4325-9C6B-31B62589C88F}"/>
              </a:ext>
            </a:extLst>
          </p:cNvPr>
          <p:cNvSpPr>
            <a:spLocks noGrp="1"/>
          </p:cNvSpPr>
          <p:nvPr>
            <p:ph type="title"/>
          </p:nvPr>
        </p:nvSpPr>
        <p:spPr>
          <a:xfrm>
            <a:off x="730747" y="2677644"/>
            <a:ext cx="5365253" cy="2283824"/>
          </a:xfrm>
        </p:spPr>
        <p:txBody>
          <a:bodyPr/>
          <a:lstStyle/>
          <a:p>
            <a:r>
              <a:rPr lang="en-US" sz="4400" dirty="0">
                <a:solidFill>
                  <a:schemeClr val="bg1"/>
                </a:solidFill>
              </a:rPr>
              <a:t>Targeted</a:t>
            </a:r>
            <a:r>
              <a:rPr lang="en-US" dirty="0">
                <a:solidFill>
                  <a:schemeClr val="bg1"/>
                </a:solidFill>
              </a:rPr>
              <a:t> customers</a:t>
            </a:r>
            <a:br>
              <a:rPr lang="en-US" dirty="0">
                <a:solidFill>
                  <a:schemeClr val="bg1"/>
                </a:solidFill>
              </a:rPr>
            </a:br>
            <a:endParaRPr lang="en-US" dirty="0">
              <a:solidFill>
                <a:schemeClr val="bg1"/>
              </a:solidFill>
            </a:endParaRPr>
          </a:p>
        </p:txBody>
      </p:sp>
      <p:sp>
        <p:nvSpPr>
          <p:cNvPr id="3" name="Text Placeholder 2">
            <a:extLst>
              <a:ext uri="{FF2B5EF4-FFF2-40B4-BE49-F238E27FC236}">
                <a16:creationId xmlns:a16="http://schemas.microsoft.com/office/drawing/2014/main" id="{967B3B7F-E160-4B3D-84D2-14B3C5F55E69}"/>
              </a:ext>
            </a:extLst>
          </p:cNvPr>
          <p:cNvSpPr>
            <a:spLocks noGrp="1"/>
          </p:cNvSpPr>
          <p:nvPr>
            <p:ph type="body" idx="1"/>
          </p:nvPr>
        </p:nvSpPr>
        <p:spPr>
          <a:xfrm>
            <a:off x="6895559" y="2677644"/>
            <a:ext cx="5099217" cy="2283824"/>
          </a:xfrm>
        </p:spPr>
        <p:txBody>
          <a:bodyPr/>
          <a:lstStyle/>
          <a:p>
            <a:pPr marL="342900" indent="-342900">
              <a:buFont typeface="Wingdings" panose="05000000000000000000" pitchFamily="2" charset="2"/>
              <a:buChar char="v"/>
            </a:pPr>
            <a:r>
              <a:rPr lang="en-US" cap="none" dirty="0"/>
              <a:t>Students can use it to find jobs, internships, scholarship and project funding. </a:t>
            </a:r>
          </a:p>
          <a:p>
            <a:pPr marL="342900" indent="-342900">
              <a:buFont typeface="Wingdings" panose="05000000000000000000" pitchFamily="2" charset="2"/>
              <a:buChar char="v"/>
            </a:pPr>
            <a:r>
              <a:rPr lang="en-US" cap="none" dirty="0"/>
              <a:t>Industries can find their targeted employs that are perfect for their jobs </a:t>
            </a:r>
          </a:p>
        </p:txBody>
      </p:sp>
    </p:spTree>
    <p:extLst>
      <p:ext uri="{BB962C8B-B14F-4D97-AF65-F5344CB8AC3E}">
        <p14:creationId xmlns:p14="http://schemas.microsoft.com/office/powerpoint/2010/main" val="201138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5418-6D93-4090-9DB0-28F9B32027F6}"/>
              </a:ext>
            </a:extLst>
          </p:cNvPr>
          <p:cNvSpPr>
            <a:spLocks noGrp="1"/>
          </p:cNvSpPr>
          <p:nvPr>
            <p:ph type="title"/>
          </p:nvPr>
        </p:nvSpPr>
        <p:spPr/>
        <p:txBody>
          <a:bodyPr/>
          <a:lstStyle/>
          <a:p>
            <a:r>
              <a:rPr lang="en-US" sz="4400" dirty="0">
                <a:solidFill>
                  <a:schemeClr val="bg1"/>
                </a:solidFill>
              </a:rPr>
              <a:t>Project Output</a:t>
            </a:r>
            <a:br>
              <a:rPr lang="en-US" sz="4400" dirty="0">
                <a:solidFill>
                  <a:schemeClr val="bg1"/>
                </a:solidFill>
              </a:rPr>
            </a:br>
            <a:endParaRPr lang="en-US" sz="4400" dirty="0">
              <a:solidFill>
                <a:schemeClr val="bg1"/>
              </a:solidFill>
            </a:endParaRPr>
          </a:p>
        </p:txBody>
      </p:sp>
      <p:sp>
        <p:nvSpPr>
          <p:cNvPr id="3" name="Text Placeholder 2">
            <a:extLst>
              <a:ext uri="{FF2B5EF4-FFF2-40B4-BE49-F238E27FC236}">
                <a16:creationId xmlns:a16="http://schemas.microsoft.com/office/drawing/2014/main" id="{F8465AA6-F9DF-4915-9909-8364434FE1DC}"/>
              </a:ext>
            </a:extLst>
          </p:cNvPr>
          <p:cNvSpPr>
            <a:spLocks noGrp="1"/>
          </p:cNvSpPr>
          <p:nvPr>
            <p:ph type="body" idx="1"/>
          </p:nvPr>
        </p:nvSpPr>
        <p:spPr>
          <a:xfrm>
            <a:off x="6895559" y="1739153"/>
            <a:ext cx="4633053" cy="3222315"/>
          </a:xfrm>
        </p:spPr>
        <p:txBody>
          <a:bodyPr/>
          <a:lstStyle/>
          <a:p>
            <a:pPr marL="342900" indent="-342900">
              <a:buFont typeface="Wingdings" panose="05000000000000000000" pitchFamily="2" charset="2"/>
              <a:buChar char="v"/>
            </a:pPr>
            <a:r>
              <a:rPr lang="en-US" cap="none" dirty="0"/>
              <a:t>Students can find their academic career.</a:t>
            </a:r>
          </a:p>
          <a:p>
            <a:pPr marL="342900" indent="-342900">
              <a:buFont typeface="Wingdings" panose="05000000000000000000" pitchFamily="2" charset="2"/>
              <a:buChar char="v"/>
            </a:pPr>
            <a:r>
              <a:rPr lang="en-US" cap="none" dirty="0"/>
              <a:t>They can polish their skills working with industries in academic session.</a:t>
            </a:r>
          </a:p>
          <a:p>
            <a:pPr marL="342900" indent="-342900">
              <a:buFont typeface="Wingdings" panose="05000000000000000000" pitchFamily="2" charset="2"/>
              <a:buChar char="v"/>
            </a:pPr>
            <a:r>
              <a:rPr lang="en-US" cap="none" dirty="0"/>
              <a:t>They can find the sponsors for their projects.</a:t>
            </a:r>
          </a:p>
        </p:txBody>
      </p:sp>
    </p:spTree>
    <p:extLst>
      <p:ext uri="{BB962C8B-B14F-4D97-AF65-F5344CB8AC3E}">
        <p14:creationId xmlns:p14="http://schemas.microsoft.com/office/powerpoint/2010/main" val="38558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08B2-DA98-4FE8-A31D-D9D9AFDDFDE6}"/>
              </a:ext>
            </a:extLst>
          </p:cNvPr>
          <p:cNvSpPr>
            <a:spLocks noGrp="1"/>
          </p:cNvSpPr>
          <p:nvPr>
            <p:ph type="title"/>
          </p:nvPr>
        </p:nvSpPr>
        <p:spPr>
          <a:xfrm>
            <a:off x="1164380" y="2287088"/>
            <a:ext cx="4351025" cy="2283824"/>
          </a:xfrm>
        </p:spPr>
        <p:txBody>
          <a:bodyPr/>
          <a:lstStyle/>
          <a:p>
            <a:r>
              <a:rPr lang="en-US" sz="4400" dirty="0"/>
              <a:t>Hardware Requirements</a:t>
            </a:r>
          </a:p>
        </p:txBody>
      </p:sp>
      <p:sp>
        <p:nvSpPr>
          <p:cNvPr id="3" name="Text Placeholder 2">
            <a:extLst>
              <a:ext uri="{FF2B5EF4-FFF2-40B4-BE49-F238E27FC236}">
                <a16:creationId xmlns:a16="http://schemas.microsoft.com/office/drawing/2014/main" id="{413BE00A-6ADE-4AD4-95B3-2D2C582E0841}"/>
              </a:ext>
            </a:extLst>
          </p:cNvPr>
          <p:cNvSpPr>
            <a:spLocks noGrp="1"/>
          </p:cNvSpPr>
          <p:nvPr>
            <p:ph type="body" idx="1"/>
          </p:nvPr>
        </p:nvSpPr>
        <p:spPr>
          <a:xfrm>
            <a:off x="6886132" y="2287088"/>
            <a:ext cx="4731665" cy="2283824"/>
          </a:xfrm>
        </p:spPr>
        <p:txBody>
          <a:bodyPr/>
          <a:lstStyle/>
          <a:p>
            <a:pPr marL="342900" indent="-342900">
              <a:buFont typeface="Wingdings" panose="05000000000000000000" pitchFamily="2" charset="2"/>
              <a:buChar char="v"/>
            </a:pPr>
            <a:r>
              <a:rPr lang="en-US" cap="none" dirty="0"/>
              <a:t>A desktop, pc laptop for development.</a:t>
            </a:r>
          </a:p>
          <a:p>
            <a:pPr marL="342900" indent="-342900">
              <a:buFont typeface="Wingdings" panose="05000000000000000000" pitchFamily="2" charset="2"/>
              <a:buChar char="v"/>
            </a:pPr>
            <a:r>
              <a:rPr lang="en-US" cap="none" dirty="0"/>
              <a:t>A server, domain and hosting for host the sites.</a:t>
            </a:r>
          </a:p>
        </p:txBody>
      </p:sp>
    </p:spTree>
    <p:extLst>
      <p:ext uri="{BB962C8B-B14F-4D97-AF65-F5344CB8AC3E}">
        <p14:creationId xmlns:p14="http://schemas.microsoft.com/office/powerpoint/2010/main" val="180505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88F-BCF0-4A3C-ABEF-ABB34BA57523}"/>
              </a:ext>
            </a:extLst>
          </p:cNvPr>
          <p:cNvSpPr>
            <a:spLocks noGrp="1"/>
          </p:cNvSpPr>
          <p:nvPr>
            <p:ph type="title"/>
          </p:nvPr>
        </p:nvSpPr>
        <p:spPr>
          <a:xfrm>
            <a:off x="1220941" y="2287088"/>
            <a:ext cx="4351025" cy="2283824"/>
          </a:xfrm>
        </p:spPr>
        <p:txBody>
          <a:bodyPr/>
          <a:lstStyle/>
          <a:p>
            <a:r>
              <a:rPr lang="en-US" sz="4400" dirty="0"/>
              <a:t>Software Requirements</a:t>
            </a:r>
          </a:p>
        </p:txBody>
      </p:sp>
      <p:sp>
        <p:nvSpPr>
          <p:cNvPr id="3" name="Text Placeholder 2">
            <a:extLst>
              <a:ext uri="{FF2B5EF4-FFF2-40B4-BE49-F238E27FC236}">
                <a16:creationId xmlns:a16="http://schemas.microsoft.com/office/drawing/2014/main" id="{7C0D10B9-198D-4ACE-8D29-7920D796B43F}"/>
              </a:ext>
            </a:extLst>
          </p:cNvPr>
          <p:cNvSpPr>
            <a:spLocks noGrp="1"/>
          </p:cNvSpPr>
          <p:nvPr>
            <p:ph type="body" idx="1"/>
          </p:nvPr>
        </p:nvSpPr>
        <p:spPr>
          <a:xfrm>
            <a:off x="6805912" y="1309439"/>
            <a:ext cx="4991641" cy="5020235"/>
          </a:xfrm>
        </p:spPr>
        <p:txBody>
          <a:bodyPr/>
          <a:lstStyle/>
          <a:p>
            <a:r>
              <a:rPr lang="en-US" dirty="0">
                <a:solidFill>
                  <a:schemeClr val="tx1"/>
                </a:solidFill>
              </a:rPr>
              <a:t>Languages / Framework:</a:t>
            </a:r>
          </a:p>
          <a:p>
            <a:pPr marL="342900" indent="-342900">
              <a:buFont typeface="Wingdings" panose="05000000000000000000" pitchFamily="2" charset="2"/>
              <a:buChar char="v"/>
            </a:pPr>
            <a:r>
              <a:rPr lang="en-US" cap="none" dirty="0"/>
              <a:t>JavaScript's</a:t>
            </a:r>
          </a:p>
          <a:p>
            <a:pPr marL="342900" indent="-342900">
              <a:buFont typeface="Wingdings" panose="05000000000000000000" pitchFamily="2" charset="2"/>
              <a:buChar char="v"/>
            </a:pPr>
            <a:r>
              <a:rPr lang="en-US" cap="none" dirty="0"/>
              <a:t>React </a:t>
            </a:r>
            <a:r>
              <a:rPr lang="en-US" cap="none" dirty="0" err="1"/>
              <a:t>js</a:t>
            </a:r>
            <a:endParaRPr lang="en-US" cap="none" dirty="0"/>
          </a:p>
          <a:p>
            <a:pPr marL="342900" indent="-342900">
              <a:buFont typeface="Wingdings" panose="05000000000000000000" pitchFamily="2" charset="2"/>
              <a:buChar char="v"/>
            </a:pPr>
            <a:r>
              <a:rPr lang="en-US" cap="none" dirty="0"/>
              <a:t>Node </a:t>
            </a:r>
            <a:r>
              <a:rPr lang="en-US" cap="none" dirty="0" err="1"/>
              <a:t>js</a:t>
            </a:r>
            <a:endParaRPr lang="en-US" cap="none" dirty="0"/>
          </a:p>
          <a:p>
            <a:endParaRPr lang="en-US" dirty="0"/>
          </a:p>
          <a:p>
            <a:r>
              <a:rPr lang="en-US" dirty="0">
                <a:solidFill>
                  <a:schemeClr val="tx1"/>
                </a:solidFill>
              </a:rPr>
              <a:t>Software:</a:t>
            </a:r>
          </a:p>
          <a:p>
            <a:pPr marL="342900" indent="-342900">
              <a:buFont typeface="Wingdings" panose="05000000000000000000" pitchFamily="2" charset="2"/>
              <a:buChar char="v"/>
            </a:pPr>
            <a:r>
              <a:rPr lang="en-US" cap="none" dirty="0"/>
              <a:t>VS code</a:t>
            </a:r>
          </a:p>
          <a:p>
            <a:pPr marL="342900" indent="-342900">
              <a:buFont typeface="Wingdings" panose="05000000000000000000" pitchFamily="2" charset="2"/>
              <a:buChar char="v"/>
            </a:pPr>
            <a:r>
              <a:rPr lang="en-US" cap="none" dirty="0"/>
              <a:t>MySQL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8306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175</TotalTime>
  <Words>425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Century Gothic</vt:lpstr>
      <vt:lpstr>Century Gothic (Body)</vt:lpstr>
      <vt:lpstr>Century Gothic (Headings)</vt:lpstr>
      <vt:lpstr>Roboto</vt:lpstr>
      <vt:lpstr>Wingdings</vt:lpstr>
      <vt:lpstr>Wingdings 3</vt:lpstr>
      <vt:lpstr>Ion Boardroom</vt:lpstr>
      <vt:lpstr>IACS Industrial Academia Coordination system  GROUP MEMBERS Muhammad Khalid SE-018 Muhammad Waqar SE-050</vt:lpstr>
      <vt:lpstr>Contents</vt:lpstr>
      <vt:lpstr>Abstract</vt:lpstr>
      <vt:lpstr>Major Problems</vt:lpstr>
      <vt:lpstr>Aims &amp; objectives </vt:lpstr>
      <vt:lpstr>Targeted customers </vt:lpstr>
      <vt:lpstr>Project Output </vt:lpstr>
      <vt:lpstr>Hardware Requirements</vt:lpstr>
      <vt:lpstr>Software Requirements</vt:lpstr>
      <vt:lpstr>Departmental Mission &amp; SDGs.</vt:lpstr>
      <vt:lpstr>SDGs (Sustainable Development Goals) </vt:lpstr>
      <vt:lpstr> Project Milestone</vt:lpstr>
      <vt:lpstr>Work Division</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IACS Industrial Academia Coordination system  GROUP MEMBERS Muhammad Khalid SE-018 Muhammad Waqar SE-050</dc:title>
  <dc:creator>muhammad khalid</dc:creator>
  <cp:lastModifiedBy>19CRP37</cp:lastModifiedBy>
  <cp:revision>10</cp:revision>
  <dcterms:created xsi:type="dcterms:W3CDTF">2021-11-04T13:33:41Z</dcterms:created>
  <dcterms:modified xsi:type="dcterms:W3CDTF">2021-11-21T06:59:24Z</dcterms:modified>
</cp:coreProperties>
</file>