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notesMasterIdLst>
    <p:notesMasterId r:id="rId13"/>
  </p:notesMasterIdLst>
  <p:sldIdLst>
    <p:sldId id="290" r:id="rId2"/>
    <p:sldId id="288" r:id="rId3"/>
    <p:sldId id="291" r:id="rId4"/>
    <p:sldId id="292" r:id="rId5"/>
    <p:sldId id="293" r:id="rId6"/>
    <p:sldId id="294" r:id="rId7"/>
    <p:sldId id="295" r:id="rId8"/>
    <p:sldId id="296" r:id="rId9"/>
    <p:sldId id="297" r:id="rId10"/>
    <p:sldId id="299" r:id="rId11"/>
    <p:sldId id="29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9471"/>
    <a:srgbClr val="AF7B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526" autoAdjust="0"/>
  </p:normalViewPr>
  <p:slideViewPr>
    <p:cSldViewPr snapToGrid="0">
      <p:cViewPr varScale="1">
        <p:scale>
          <a:sx n="84" d="100"/>
          <a:sy n="84" d="100"/>
        </p:scale>
        <p:origin x="658"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9A665F-5E33-43E4-A750-D68BC466F79E}" type="datetimeFigureOut">
              <a:rPr lang="en-IN" smtClean="0"/>
              <a:t>28-11-2024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97A0DA-6648-4339-9795-21042369CF13}" type="slidenum">
              <a:rPr lang="en-IN" smtClean="0"/>
              <a:t>‹#›</a:t>
            </a:fld>
            <a:endParaRPr lang="en-IN"/>
          </a:p>
        </p:txBody>
      </p:sp>
    </p:spTree>
    <p:extLst>
      <p:ext uri="{BB962C8B-B14F-4D97-AF65-F5344CB8AC3E}">
        <p14:creationId xmlns:p14="http://schemas.microsoft.com/office/powerpoint/2010/main" val="3738921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1D596-F1DD-BB25-C065-AC7D01779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3C48B1-90B0-2D3E-EB10-8EEC4BD505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765CEE-64FF-D7AA-817A-42FAAB1D35D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29AAFA2-3A22-55F4-9DE3-22CF709D62A5}"/>
              </a:ext>
            </a:extLst>
          </p:cNvPr>
          <p:cNvSpPr>
            <a:spLocks noGrp="1"/>
          </p:cNvSpPr>
          <p:nvPr>
            <p:ph type="sldNum" sz="quarter" idx="5"/>
          </p:nvPr>
        </p:nvSpPr>
        <p:spPr/>
        <p:txBody>
          <a:bodyPr/>
          <a:lstStyle/>
          <a:p>
            <a:fld id="{0D97A0DA-6648-4339-9795-21042369CF13}" type="slidenum">
              <a:rPr lang="en-IN" smtClean="0"/>
              <a:t>1</a:t>
            </a:fld>
            <a:endParaRPr lang="en-IN"/>
          </a:p>
        </p:txBody>
      </p:sp>
    </p:spTree>
    <p:extLst>
      <p:ext uri="{BB962C8B-B14F-4D97-AF65-F5344CB8AC3E}">
        <p14:creationId xmlns:p14="http://schemas.microsoft.com/office/powerpoint/2010/main" val="1016474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CA53-0B58-B0AC-E497-49061B9C1F8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30672CC7-9A0A-1D29-EF5C-308EC5AAB5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3886D9D8-FCF4-94B0-20D1-81A945578DD0}"/>
              </a:ext>
            </a:extLst>
          </p:cNvPr>
          <p:cNvSpPr>
            <a:spLocks noGrp="1"/>
          </p:cNvSpPr>
          <p:nvPr>
            <p:ph type="dt" sz="half" idx="10"/>
          </p:nvPr>
        </p:nvSpPr>
        <p:spPr/>
        <p:txBody>
          <a:bodyPr/>
          <a:lstStyle/>
          <a:p>
            <a:fld id="{D208048B-57AF-4F53-BC84-8E0A1033FBEC}" type="datetimeFigureOut">
              <a:rPr lang="en-US" smtClean="0"/>
              <a:t>11/28/2024</a:t>
            </a:fld>
            <a:endParaRPr lang="en-US"/>
          </a:p>
        </p:txBody>
      </p:sp>
      <p:sp>
        <p:nvSpPr>
          <p:cNvPr id="5" name="Footer Placeholder 4">
            <a:extLst>
              <a:ext uri="{FF2B5EF4-FFF2-40B4-BE49-F238E27FC236}">
                <a16:creationId xmlns:a16="http://schemas.microsoft.com/office/drawing/2014/main" id="{121F7379-79CD-FB42-9932-917843506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E3A0E2-2167-89FE-A2CA-F7D2FCC87E25}"/>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301117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11BC-3807-0EDF-34A1-50A7B6F0B1A3}"/>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67C7E2D5-3D60-8341-FE04-E6344CCF5A9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ABE42998-CA48-56C4-4C2D-FEB711068F4F}"/>
              </a:ext>
            </a:extLst>
          </p:cNvPr>
          <p:cNvSpPr>
            <a:spLocks noGrp="1"/>
          </p:cNvSpPr>
          <p:nvPr>
            <p:ph type="dt" sz="half" idx="10"/>
          </p:nvPr>
        </p:nvSpPr>
        <p:spPr/>
        <p:txBody>
          <a:bodyPr/>
          <a:lstStyle/>
          <a:p>
            <a:fld id="{D208048B-57AF-4F53-BC84-8E0A1033FBEC}" type="datetimeFigureOut">
              <a:rPr lang="en-US" smtClean="0"/>
              <a:t>11/28/2024</a:t>
            </a:fld>
            <a:endParaRPr lang="en-US"/>
          </a:p>
        </p:txBody>
      </p:sp>
      <p:sp>
        <p:nvSpPr>
          <p:cNvPr id="5" name="Footer Placeholder 4">
            <a:extLst>
              <a:ext uri="{FF2B5EF4-FFF2-40B4-BE49-F238E27FC236}">
                <a16:creationId xmlns:a16="http://schemas.microsoft.com/office/drawing/2014/main" id="{4EC4DC41-8A44-34C0-DEA7-9443111434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105940-002F-2530-3F59-7E192A7FE6C6}"/>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313477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E6C232-87C8-E27D-0A78-AF178CD30AA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4AFBDF2E-11B8-3377-792B-992DF10539B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EB5C3114-FEDD-BD07-C435-D3A547B44068}"/>
              </a:ext>
            </a:extLst>
          </p:cNvPr>
          <p:cNvSpPr>
            <a:spLocks noGrp="1"/>
          </p:cNvSpPr>
          <p:nvPr>
            <p:ph type="dt" sz="half" idx="10"/>
          </p:nvPr>
        </p:nvSpPr>
        <p:spPr/>
        <p:txBody>
          <a:bodyPr/>
          <a:lstStyle/>
          <a:p>
            <a:fld id="{D208048B-57AF-4F53-BC84-8E0A1033FBEC}" type="datetimeFigureOut">
              <a:rPr lang="en-US" smtClean="0"/>
              <a:t>11/28/2024</a:t>
            </a:fld>
            <a:endParaRPr lang="en-US"/>
          </a:p>
        </p:txBody>
      </p:sp>
      <p:sp>
        <p:nvSpPr>
          <p:cNvPr id="5" name="Footer Placeholder 4">
            <a:extLst>
              <a:ext uri="{FF2B5EF4-FFF2-40B4-BE49-F238E27FC236}">
                <a16:creationId xmlns:a16="http://schemas.microsoft.com/office/drawing/2014/main" id="{83151017-F891-1E67-27AB-6D49885BA9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A3BEEC-6CB3-22AA-6539-C149C73D93C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036478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DC681-F304-2AF9-2588-DFAFC59EE79E}"/>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518F9E6F-050F-43A1-CDD2-3E6003B941C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A0104191-C89F-56E2-D51A-348D5302F06C}"/>
              </a:ext>
            </a:extLst>
          </p:cNvPr>
          <p:cNvSpPr>
            <a:spLocks noGrp="1"/>
          </p:cNvSpPr>
          <p:nvPr>
            <p:ph type="dt" sz="half" idx="10"/>
          </p:nvPr>
        </p:nvSpPr>
        <p:spPr/>
        <p:txBody>
          <a:bodyPr/>
          <a:lstStyle/>
          <a:p>
            <a:fld id="{D208048B-57AF-4F53-BC84-8E0A1033FBEC}" type="datetimeFigureOut">
              <a:rPr lang="en-US" smtClean="0"/>
              <a:t>11/28/2024</a:t>
            </a:fld>
            <a:endParaRPr lang="en-US"/>
          </a:p>
        </p:txBody>
      </p:sp>
      <p:sp>
        <p:nvSpPr>
          <p:cNvPr id="5" name="Footer Placeholder 4">
            <a:extLst>
              <a:ext uri="{FF2B5EF4-FFF2-40B4-BE49-F238E27FC236}">
                <a16:creationId xmlns:a16="http://schemas.microsoft.com/office/drawing/2014/main" id="{DE6EBF6A-5535-58A3-8878-B08AF5FFB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25B922-CBAD-47E1-8D17-893EFCF220F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495205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A89EA-74CE-21A1-3EAE-EADA0D940AA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7EACB86A-7F82-802C-DAA2-9AB83E69F04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E3F2685-A051-9551-245D-E7945FFD8F20}"/>
              </a:ext>
            </a:extLst>
          </p:cNvPr>
          <p:cNvSpPr>
            <a:spLocks noGrp="1"/>
          </p:cNvSpPr>
          <p:nvPr>
            <p:ph type="dt" sz="half" idx="10"/>
          </p:nvPr>
        </p:nvSpPr>
        <p:spPr/>
        <p:txBody>
          <a:bodyPr/>
          <a:lstStyle/>
          <a:p>
            <a:fld id="{D208048B-57AF-4F53-BC84-8E0A1033FBEC}" type="datetimeFigureOut">
              <a:rPr lang="en-US" smtClean="0"/>
              <a:t>11/28/2024</a:t>
            </a:fld>
            <a:endParaRPr lang="en-US"/>
          </a:p>
        </p:txBody>
      </p:sp>
      <p:sp>
        <p:nvSpPr>
          <p:cNvPr id="5" name="Footer Placeholder 4">
            <a:extLst>
              <a:ext uri="{FF2B5EF4-FFF2-40B4-BE49-F238E27FC236}">
                <a16:creationId xmlns:a16="http://schemas.microsoft.com/office/drawing/2014/main" id="{15715851-9F4D-15B2-A290-71F4CBF07B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518FE3-CE1F-0C24-D9E1-9E8967CB5496}"/>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47902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D84AC-EFE7-A72B-27D7-76E6462A987A}"/>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0F7B25A3-C258-8AFD-6ED4-EF4F2DE7449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C05F2DA9-ECCD-CA0A-3CEC-DA5E815DBDE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7141C17F-DECB-D504-371F-4708E95BF835}"/>
              </a:ext>
            </a:extLst>
          </p:cNvPr>
          <p:cNvSpPr>
            <a:spLocks noGrp="1"/>
          </p:cNvSpPr>
          <p:nvPr>
            <p:ph type="dt" sz="half" idx="10"/>
          </p:nvPr>
        </p:nvSpPr>
        <p:spPr/>
        <p:txBody>
          <a:bodyPr/>
          <a:lstStyle/>
          <a:p>
            <a:fld id="{D208048B-57AF-4F53-BC84-8E0A1033FBEC}" type="datetimeFigureOut">
              <a:rPr lang="en-US" smtClean="0"/>
              <a:t>11/28/2024</a:t>
            </a:fld>
            <a:endParaRPr lang="en-US"/>
          </a:p>
        </p:txBody>
      </p:sp>
      <p:sp>
        <p:nvSpPr>
          <p:cNvPr id="6" name="Footer Placeholder 5">
            <a:extLst>
              <a:ext uri="{FF2B5EF4-FFF2-40B4-BE49-F238E27FC236}">
                <a16:creationId xmlns:a16="http://schemas.microsoft.com/office/drawing/2014/main" id="{CC3CFFB6-154E-CA57-43C0-9B8A4A2A65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0BF597-09A8-54F8-C3DF-94B37663090D}"/>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43702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2D885-E09F-7161-1444-67E8FB60CB7A}"/>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5F1079D7-EC48-28B9-2091-22F4D1B9FC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0ECCCAF-EB96-00C9-23B3-1E1325F65FD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2BEA2E33-3E69-6515-9AF6-F271C20BE7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A59452A-9723-8964-53AF-C4F9255F3CB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32463846-6B5A-ADB1-F21B-2F1DCFE9B63E}"/>
              </a:ext>
            </a:extLst>
          </p:cNvPr>
          <p:cNvSpPr>
            <a:spLocks noGrp="1"/>
          </p:cNvSpPr>
          <p:nvPr>
            <p:ph type="dt" sz="half" idx="10"/>
          </p:nvPr>
        </p:nvSpPr>
        <p:spPr/>
        <p:txBody>
          <a:bodyPr/>
          <a:lstStyle/>
          <a:p>
            <a:fld id="{D208048B-57AF-4F53-BC84-8E0A1033FBEC}" type="datetimeFigureOut">
              <a:rPr lang="en-US" smtClean="0"/>
              <a:t>11/28/2024</a:t>
            </a:fld>
            <a:endParaRPr lang="en-US"/>
          </a:p>
        </p:txBody>
      </p:sp>
      <p:sp>
        <p:nvSpPr>
          <p:cNvPr id="8" name="Footer Placeholder 7">
            <a:extLst>
              <a:ext uri="{FF2B5EF4-FFF2-40B4-BE49-F238E27FC236}">
                <a16:creationId xmlns:a16="http://schemas.microsoft.com/office/drawing/2014/main" id="{ED881896-57A2-D907-1B12-1E181223FF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B99A7-6C2E-9993-C88A-EBA05683E250}"/>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29068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600E2-DD4E-EE8D-7324-FBA1C0543E31}"/>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FA596898-37CF-984D-7ADA-A64D575F311F}"/>
              </a:ext>
            </a:extLst>
          </p:cNvPr>
          <p:cNvSpPr>
            <a:spLocks noGrp="1"/>
          </p:cNvSpPr>
          <p:nvPr>
            <p:ph type="dt" sz="half" idx="10"/>
          </p:nvPr>
        </p:nvSpPr>
        <p:spPr/>
        <p:txBody>
          <a:bodyPr/>
          <a:lstStyle/>
          <a:p>
            <a:fld id="{D208048B-57AF-4F53-BC84-8E0A1033FBEC}" type="datetimeFigureOut">
              <a:rPr lang="en-US" smtClean="0"/>
              <a:t>11/28/2024</a:t>
            </a:fld>
            <a:endParaRPr lang="en-US"/>
          </a:p>
        </p:txBody>
      </p:sp>
      <p:sp>
        <p:nvSpPr>
          <p:cNvPr id="4" name="Footer Placeholder 3">
            <a:extLst>
              <a:ext uri="{FF2B5EF4-FFF2-40B4-BE49-F238E27FC236}">
                <a16:creationId xmlns:a16="http://schemas.microsoft.com/office/drawing/2014/main" id="{E4DC2704-6300-3993-EB08-8CA1A1FE8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86C88B-523D-7F67-B98C-4D28A3CB16E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98925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3CEB32-B48F-2431-47BB-0DFDEC3D6752}"/>
              </a:ext>
            </a:extLst>
          </p:cNvPr>
          <p:cNvSpPr>
            <a:spLocks noGrp="1"/>
          </p:cNvSpPr>
          <p:nvPr>
            <p:ph type="dt" sz="half" idx="10"/>
          </p:nvPr>
        </p:nvSpPr>
        <p:spPr/>
        <p:txBody>
          <a:bodyPr/>
          <a:lstStyle/>
          <a:p>
            <a:fld id="{D208048B-57AF-4F53-BC84-8E0A1033FBEC}" type="datetimeFigureOut">
              <a:rPr lang="en-US" smtClean="0"/>
              <a:t>11/28/2024</a:t>
            </a:fld>
            <a:endParaRPr lang="en-US"/>
          </a:p>
        </p:txBody>
      </p:sp>
      <p:sp>
        <p:nvSpPr>
          <p:cNvPr id="3" name="Footer Placeholder 2">
            <a:extLst>
              <a:ext uri="{FF2B5EF4-FFF2-40B4-BE49-F238E27FC236}">
                <a16:creationId xmlns:a16="http://schemas.microsoft.com/office/drawing/2014/main" id="{EC663229-5D2B-A18B-EA11-EA7AD7E3AA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D7C45A-176F-9C56-DEA2-F8CAD9EB7E5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819812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DA262-EE01-2649-5898-C680C345E1C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74165DC6-3F9A-B062-CEAC-0C9D8F559F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82083D6C-069D-ECA3-30A8-BA3D805863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1ADF5D1-CC07-CC48-1D62-70CB518F4775}"/>
              </a:ext>
            </a:extLst>
          </p:cNvPr>
          <p:cNvSpPr>
            <a:spLocks noGrp="1"/>
          </p:cNvSpPr>
          <p:nvPr>
            <p:ph type="dt" sz="half" idx="10"/>
          </p:nvPr>
        </p:nvSpPr>
        <p:spPr/>
        <p:txBody>
          <a:bodyPr/>
          <a:lstStyle/>
          <a:p>
            <a:fld id="{D208048B-57AF-4F53-BC84-8E0A1033FBEC}" type="datetimeFigureOut">
              <a:rPr lang="en-US" smtClean="0"/>
              <a:t>11/28/2024</a:t>
            </a:fld>
            <a:endParaRPr lang="en-US"/>
          </a:p>
        </p:txBody>
      </p:sp>
      <p:sp>
        <p:nvSpPr>
          <p:cNvPr id="6" name="Footer Placeholder 5">
            <a:extLst>
              <a:ext uri="{FF2B5EF4-FFF2-40B4-BE49-F238E27FC236}">
                <a16:creationId xmlns:a16="http://schemas.microsoft.com/office/drawing/2014/main" id="{6762DB48-82C7-F722-C1DE-09370C52EB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715C60-D0D5-F9AE-C46F-FEFF0094698E}"/>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17740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84863-A0C9-AA3A-0852-35FE65F2001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DE417B1A-8F20-17D7-5D9E-0C20F3D28E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BEAF35-CABF-420E-1062-75FEB83037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46C2100-5A9C-8803-1D4C-BFC22F6A82E3}"/>
              </a:ext>
            </a:extLst>
          </p:cNvPr>
          <p:cNvSpPr>
            <a:spLocks noGrp="1"/>
          </p:cNvSpPr>
          <p:nvPr>
            <p:ph type="dt" sz="half" idx="10"/>
          </p:nvPr>
        </p:nvSpPr>
        <p:spPr/>
        <p:txBody>
          <a:bodyPr/>
          <a:lstStyle/>
          <a:p>
            <a:fld id="{D208048B-57AF-4F53-BC84-8E0A1033FBEC}" type="datetimeFigureOut">
              <a:rPr lang="en-US" smtClean="0"/>
              <a:t>11/28/2024</a:t>
            </a:fld>
            <a:endParaRPr lang="en-US"/>
          </a:p>
        </p:txBody>
      </p:sp>
      <p:sp>
        <p:nvSpPr>
          <p:cNvPr id="6" name="Footer Placeholder 5">
            <a:extLst>
              <a:ext uri="{FF2B5EF4-FFF2-40B4-BE49-F238E27FC236}">
                <a16:creationId xmlns:a16="http://schemas.microsoft.com/office/drawing/2014/main" id="{15E53F0C-A569-AAAB-6BEA-DFC6C17EB1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C31138-E336-8848-5AB3-DA4170A42DBE}"/>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169010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CA717E-B566-3A11-B968-C1F557D143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778A5CD9-AF3E-D2CE-1DA1-333F368CF2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4CF8052C-3C9A-5005-C058-71F835B8AF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208048B-57AF-4F53-BC84-8E0A1033FBEC}" type="datetimeFigureOut">
              <a:rPr lang="en-US" smtClean="0"/>
              <a:pPr/>
              <a:t>11/28/2024</a:t>
            </a:fld>
            <a:endParaRPr lang="en-US" dirty="0"/>
          </a:p>
        </p:txBody>
      </p:sp>
      <p:sp>
        <p:nvSpPr>
          <p:cNvPr id="5" name="Footer Placeholder 4">
            <a:extLst>
              <a:ext uri="{FF2B5EF4-FFF2-40B4-BE49-F238E27FC236}">
                <a16:creationId xmlns:a16="http://schemas.microsoft.com/office/drawing/2014/main" id="{63FDABAD-89A3-0DDA-8B66-D4024ECBA7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7768CCD7-E21A-53DC-384E-A92B043CCB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1985578079"/>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B59D5B-4A7D-389E-740C-745E6F349C40}"/>
            </a:ext>
          </a:extLst>
        </p:cNvPr>
        <p:cNvGrpSpPr/>
        <p:nvPr/>
      </p:nvGrpSpPr>
      <p:grpSpPr>
        <a:xfrm>
          <a:off x="0" y="0"/>
          <a:ext cx="0" cy="0"/>
          <a:chOff x="0" y="0"/>
          <a:chExt cx="0" cy="0"/>
        </a:xfrm>
      </p:grpSpPr>
      <p:sp useBgFill="1">
        <p:nvSpPr>
          <p:cNvPr id="1179" name="Rectangle 1178">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1" name="Rectangle 118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3" name="Rectangle 118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8B9EC8-8685-1CD7-6796-281486ED9D0C}"/>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Day – 6 :</a:t>
            </a:r>
            <a:br>
              <a:rPr lang="en-US" sz="7200" kern="1200" dirty="0">
                <a:solidFill>
                  <a:schemeClr val="tx1"/>
                </a:solidFill>
                <a:latin typeface="+mj-lt"/>
                <a:ea typeface="+mj-ea"/>
                <a:cs typeface="+mj-cs"/>
              </a:rPr>
            </a:br>
            <a:r>
              <a:rPr lang="en-US" sz="7200" dirty="0"/>
              <a:t>Data types and Constrains in SQL</a:t>
            </a:r>
            <a:endParaRPr lang="en-US" sz="7200" kern="1200" dirty="0">
              <a:solidFill>
                <a:schemeClr val="tx1"/>
              </a:solidFill>
              <a:latin typeface="+mj-lt"/>
              <a:ea typeface="+mj-ea"/>
              <a:cs typeface="+mj-cs"/>
            </a:endParaRPr>
          </a:p>
        </p:txBody>
      </p:sp>
      <p:sp>
        <p:nvSpPr>
          <p:cNvPr id="5" name="Content Placeholder 2">
            <a:extLst>
              <a:ext uri="{FF2B5EF4-FFF2-40B4-BE49-F238E27FC236}">
                <a16:creationId xmlns:a16="http://schemas.microsoft.com/office/drawing/2014/main" id="{C1BD36D1-F907-5889-9431-B47240F2396A}"/>
              </a:ext>
            </a:extLst>
          </p:cNvPr>
          <p:cNvSpPr txBox="1">
            <a:spLocks/>
          </p:cNvSpPr>
          <p:nvPr/>
        </p:nvSpPr>
        <p:spPr>
          <a:xfrm>
            <a:off x="1423415" y="6452777"/>
            <a:ext cx="9144000" cy="306520"/>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kern="1200" dirty="0">
                <a:solidFill>
                  <a:schemeClr val="tx1"/>
                </a:solidFill>
                <a:latin typeface="+mn-lt"/>
                <a:ea typeface="+mn-ea"/>
                <a:cs typeface="+mn-cs"/>
              </a:rPr>
              <a:t>Course created by Satish Dhawale  | www.skillcourse.in</a:t>
            </a:r>
          </a:p>
        </p:txBody>
      </p:sp>
      <p:cxnSp>
        <p:nvCxnSpPr>
          <p:cNvPr id="1185" name="Straight Connector 118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7" name="Picture 2" descr="The Benefits of Learning PostgreSQL: Empowering Your Data Journey">
            <a:extLst>
              <a:ext uri="{FF2B5EF4-FFF2-40B4-BE49-F238E27FC236}">
                <a16:creationId xmlns:a16="http://schemas.microsoft.com/office/drawing/2014/main" id="{361E3F70-CCD4-DC44-46A0-05616533BA2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229" t="16239" r="16271" b="21398"/>
          <a:stretch/>
        </p:blipFill>
        <p:spPr bwMode="auto">
          <a:xfrm>
            <a:off x="895175" y="649291"/>
            <a:ext cx="1257647" cy="64404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blue and yellow logo in a white circle&#10;&#10;Description automatically generated">
            <a:extLst>
              <a:ext uri="{FF2B5EF4-FFF2-40B4-BE49-F238E27FC236}">
                <a16:creationId xmlns:a16="http://schemas.microsoft.com/office/drawing/2014/main" id="{87B38254-4293-EC48-7E31-38910CA067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2217" y="649291"/>
            <a:ext cx="679101" cy="679101"/>
          </a:xfrm>
          <a:prstGeom prst="rect">
            <a:avLst/>
          </a:prstGeom>
        </p:spPr>
      </p:pic>
    </p:spTree>
    <p:extLst>
      <p:ext uri="{BB962C8B-B14F-4D97-AF65-F5344CB8AC3E}">
        <p14:creationId xmlns:p14="http://schemas.microsoft.com/office/powerpoint/2010/main" val="393114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142AD-D12C-71BD-5901-302DD3FF362C}"/>
              </a:ext>
            </a:extLst>
          </p:cNvPr>
          <p:cNvSpPr>
            <a:spLocks noGrp="1"/>
          </p:cNvSpPr>
          <p:nvPr>
            <p:ph type="title"/>
          </p:nvPr>
        </p:nvSpPr>
        <p:spPr/>
        <p:txBody>
          <a:bodyPr/>
          <a:lstStyle/>
          <a:p>
            <a:r>
              <a:rPr lang="en-IN" dirty="0"/>
              <a:t>Assigning Constraints</a:t>
            </a:r>
          </a:p>
        </p:txBody>
      </p:sp>
      <p:pic>
        <p:nvPicPr>
          <p:cNvPr id="5" name="Picture 4">
            <a:extLst>
              <a:ext uri="{FF2B5EF4-FFF2-40B4-BE49-F238E27FC236}">
                <a16:creationId xmlns:a16="http://schemas.microsoft.com/office/drawing/2014/main" id="{E0654B4A-7BA0-53E5-A1A5-51D4180114EA}"/>
              </a:ext>
            </a:extLst>
          </p:cNvPr>
          <p:cNvPicPr>
            <a:picLocks noChangeAspect="1"/>
          </p:cNvPicPr>
          <p:nvPr/>
        </p:nvPicPr>
        <p:blipFill>
          <a:blip r:embed="rId2"/>
          <a:stretch>
            <a:fillRect/>
          </a:stretch>
        </p:blipFill>
        <p:spPr>
          <a:xfrm>
            <a:off x="907466" y="1690688"/>
            <a:ext cx="7012447" cy="2323528"/>
          </a:xfrm>
          <a:prstGeom prst="rect">
            <a:avLst/>
          </a:prstGeom>
        </p:spPr>
      </p:pic>
      <p:sp>
        <p:nvSpPr>
          <p:cNvPr id="8" name="TextBox 7">
            <a:extLst>
              <a:ext uri="{FF2B5EF4-FFF2-40B4-BE49-F238E27FC236}">
                <a16:creationId xmlns:a16="http://schemas.microsoft.com/office/drawing/2014/main" id="{0967A0DF-AC50-FC68-C282-ED11E5C92F63}"/>
              </a:ext>
            </a:extLst>
          </p:cNvPr>
          <p:cNvSpPr txBox="1"/>
          <p:nvPr/>
        </p:nvSpPr>
        <p:spPr>
          <a:xfrm>
            <a:off x="1062914" y="4362997"/>
            <a:ext cx="6094324" cy="2129878"/>
          </a:xfrm>
          <a:prstGeom prst="rect">
            <a:avLst/>
          </a:prstGeom>
          <a:noFill/>
        </p:spPr>
        <p:txBody>
          <a:bodyPr wrap="square">
            <a:spAutoFit/>
          </a:bodyPr>
          <a:lstStyle/>
          <a:p>
            <a:pPr>
              <a:lnSpc>
                <a:spcPct val="150000"/>
              </a:lnSpc>
            </a:pPr>
            <a:r>
              <a:rPr lang="en-US" dirty="0"/>
              <a:t>PRIMARY KEY: </a:t>
            </a:r>
            <a:r>
              <a:rPr lang="en-US" dirty="0" err="1"/>
              <a:t>student_id</a:t>
            </a:r>
            <a:r>
              <a:rPr lang="en-US" dirty="0"/>
              <a:t> uniquely identifies each student.</a:t>
            </a:r>
          </a:p>
          <a:p>
            <a:pPr>
              <a:lnSpc>
                <a:spcPct val="150000"/>
              </a:lnSpc>
            </a:pPr>
            <a:r>
              <a:rPr lang="en-US" dirty="0"/>
              <a:t>NOT NULL: name cannot be NULL</a:t>
            </a:r>
          </a:p>
          <a:p>
            <a:pPr>
              <a:lnSpc>
                <a:spcPct val="150000"/>
              </a:lnSpc>
            </a:pPr>
            <a:r>
              <a:rPr lang="en-US" dirty="0"/>
              <a:t>UNIQUE: email must be unique.</a:t>
            </a:r>
          </a:p>
          <a:p>
            <a:pPr>
              <a:lnSpc>
                <a:spcPct val="150000"/>
              </a:lnSpc>
            </a:pPr>
            <a:r>
              <a:rPr lang="en-US" dirty="0"/>
              <a:t>CHECK: age must be 18 or older.</a:t>
            </a:r>
          </a:p>
          <a:p>
            <a:pPr>
              <a:lnSpc>
                <a:spcPct val="150000"/>
              </a:lnSpc>
            </a:pPr>
            <a:r>
              <a:rPr lang="en-US" dirty="0"/>
              <a:t>DEFAULT: </a:t>
            </a:r>
            <a:r>
              <a:rPr lang="en-US" dirty="0" err="1"/>
              <a:t>registration_date</a:t>
            </a:r>
            <a:r>
              <a:rPr lang="en-US" dirty="0"/>
              <a:t> defaults to the current time.</a:t>
            </a:r>
            <a:endParaRPr lang="en-IN" dirty="0"/>
          </a:p>
        </p:txBody>
      </p:sp>
    </p:spTree>
    <p:extLst>
      <p:ext uri="{BB962C8B-B14F-4D97-AF65-F5344CB8AC3E}">
        <p14:creationId xmlns:p14="http://schemas.microsoft.com/office/powerpoint/2010/main" val="1390180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775CF-9A6B-C62D-A42E-858F62593B02}"/>
              </a:ext>
            </a:extLst>
          </p:cNvPr>
          <p:cNvSpPr>
            <a:spLocks noGrp="1"/>
          </p:cNvSpPr>
          <p:nvPr>
            <p:ph type="title"/>
          </p:nvPr>
        </p:nvSpPr>
        <p:spPr>
          <a:xfrm>
            <a:off x="1048512" y="365125"/>
            <a:ext cx="10515600" cy="860171"/>
          </a:xfrm>
        </p:spPr>
        <p:txBody>
          <a:bodyPr/>
          <a:lstStyle/>
          <a:p>
            <a:r>
              <a:rPr lang="en-IN" dirty="0"/>
              <a:t>FOREIGN KEY Constraint</a:t>
            </a:r>
          </a:p>
        </p:txBody>
      </p:sp>
      <p:pic>
        <p:nvPicPr>
          <p:cNvPr id="5" name="Picture 4">
            <a:extLst>
              <a:ext uri="{FF2B5EF4-FFF2-40B4-BE49-F238E27FC236}">
                <a16:creationId xmlns:a16="http://schemas.microsoft.com/office/drawing/2014/main" id="{234057AF-ECCD-2B3E-BB6C-72EB57D89750}"/>
              </a:ext>
            </a:extLst>
          </p:cNvPr>
          <p:cNvPicPr>
            <a:picLocks noChangeAspect="1"/>
          </p:cNvPicPr>
          <p:nvPr/>
        </p:nvPicPr>
        <p:blipFill>
          <a:blip r:embed="rId2"/>
          <a:stretch>
            <a:fillRect/>
          </a:stretch>
        </p:blipFill>
        <p:spPr>
          <a:xfrm>
            <a:off x="944118" y="2145494"/>
            <a:ext cx="8858459" cy="4198666"/>
          </a:xfrm>
          <a:prstGeom prst="rect">
            <a:avLst/>
          </a:prstGeom>
        </p:spPr>
      </p:pic>
      <p:sp>
        <p:nvSpPr>
          <p:cNvPr id="8" name="TextBox 7">
            <a:extLst>
              <a:ext uri="{FF2B5EF4-FFF2-40B4-BE49-F238E27FC236}">
                <a16:creationId xmlns:a16="http://schemas.microsoft.com/office/drawing/2014/main" id="{17F7DE1D-BEC8-B658-0F2C-E420B5D804C1}"/>
              </a:ext>
            </a:extLst>
          </p:cNvPr>
          <p:cNvSpPr txBox="1"/>
          <p:nvPr/>
        </p:nvSpPr>
        <p:spPr>
          <a:xfrm>
            <a:off x="944118" y="1293983"/>
            <a:ext cx="9553194" cy="646331"/>
          </a:xfrm>
          <a:prstGeom prst="rect">
            <a:avLst/>
          </a:prstGeom>
          <a:noFill/>
        </p:spPr>
        <p:txBody>
          <a:bodyPr wrap="square">
            <a:spAutoFit/>
          </a:bodyPr>
          <a:lstStyle/>
          <a:p>
            <a:r>
              <a:rPr lang="en-US" dirty="0"/>
              <a:t>The FOREIGN KEY constraint ensures that values in a column match values in another table’s primary key, maintaining referential integrity.</a:t>
            </a:r>
            <a:endParaRPr lang="en-IN" dirty="0"/>
          </a:p>
        </p:txBody>
      </p:sp>
    </p:spTree>
    <p:extLst>
      <p:ext uri="{BB962C8B-B14F-4D97-AF65-F5344CB8AC3E}">
        <p14:creationId xmlns:p14="http://schemas.microsoft.com/office/powerpoint/2010/main" val="229170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EF0A0-AFA4-242F-7B9A-2995B1F30101}"/>
              </a:ext>
            </a:extLst>
          </p:cNvPr>
          <p:cNvSpPr>
            <a:spLocks noGrp="1"/>
          </p:cNvSpPr>
          <p:nvPr>
            <p:ph type="title"/>
          </p:nvPr>
        </p:nvSpPr>
        <p:spPr>
          <a:xfrm>
            <a:off x="1378743" y="731731"/>
            <a:ext cx="9444037" cy="954194"/>
          </a:xfrm>
        </p:spPr>
        <p:txBody>
          <a:bodyPr anchor="t">
            <a:normAutofit/>
          </a:bodyPr>
          <a:lstStyle/>
          <a:p>
            <a:pPr algn="ctr"/>
            <a:r>
              <a:rPr lang="en-US" sz="3200" dirty="0"/>
              <a:t>Numeric Data Types</a:t>
            </a:r>
            <a:endParaRPr lang="en-IN" sz="3200" dirty="0"/>
          </a:p>
        </p:txBody>
      </p:sp>
      <p:graphicFrame>
        <p:nvGraphicFramePr>
          <p:cNvPr id="12" name="Content Placeholder 11">
            <a:extLst>
              <a:ext uri="{FF2B5EF4-FFF2-40B4-BE49-F238E27FC236}">
                <a16:creationId xmlns:a16="http://schemas.microsoft.com/office/drawing/2014/main" id="{98EC7344-7D2E-3846-6809-A4A1A3C00971}"/>
              </a:ext>
            </a:extLst>
          </p:cNvPr>
          <p:cNvGraphicFramePr>
            <a:graphicFrameLocks noGrp="1"/>
          </p:cNvGraphicFramePr>
          <p:nvPr>
            <p:ph idx="1"/>
            <p:extLst>
              <p:ext uri="{D42A27DB-BD31-4B8C-83A1-F6EECF244321}">
                <p14:modId xmlns:p14="http://schemas.microsoft.com/office/powerpoint/2010/main" val="687524135"/>
              </p:ext>
            </p:extLst>
          </p:nvPr>
        </p:nvGraphicFramePr>
        <p:xfrm>
          <a:off x="1266251" y="1924517"/>
          <a:ext cx="9684048" cy="4201754"/>
        </p:xfrm>
        <a:graphic>
          <a:graphicData uri="http://schemas.openxmlformats.org/drawingml/2006/table">
            <a:tbl>
              <a:tblPr/>
              <a:tblGrid>
                <a:gridCol w="3228016">
                  <a:extLst>
                    <a:ext uri="{9D8B030D-6E8A-4147-A177-3AD203B41FA5}">
                      <a16:colId xmlns:a16="http://schemas.microsoft.com/office/drawing/2014/main" val="819260725"/>
                    </a:ext>
                  </a:extLst>
                </a:gridCol>
                <a:gridCol w="3228016">
                  <a:extLst>
                    <a:ext uri="{9D8B030D-6E8A-4147-A177-3AD203B41FA5}">
                      <a16:colId xmlns:a16="http://schemas.microsoft.com/office/drawing/2014/main" val="4083264629"/>
                    </a:ext>
                  </a:extLst>
                </a:gridCol>
                <a:gridCol w="3228016">
                  <a:extLst>
                    <a:ext uri="{9D8B030D-6E8A-4147-A177-3AD203B41FA5}">
                      <a16:colId xmlns:a16="http://schemas.microsoft.com/office/drawing/2014/main" val="4228087771"/>
                    </a:ext>
                  </a:extLst>
                </a:gridCol>
              </a:tblGrid>
              <a:tr h="464516">
                <a:tc>
                  <a:txBody>
                    <a:bodyPr/>
                    <a:lstStyle/>
                    <a:p>
                      <a:r>
                        <a:rPr lang="en-IN" sz="1700" b="1">
                          <a:solidFill>
                            <a:schemeClr val="tx1"/>
                          </a:solidFill>
                        </a:rPr>
                        <a:t>Data Type</a:t>
                      </a:r>
                    </a:p>
                  </a:txBody>
                  <a:tcPr marL="84209" marR="84209" marT="42105" marB="42105" anchor="ctr">
                    <a:lnL>
                      <a:noFill/>
                    </a:lnL>
                    <a:lnR>
                      <a:noFill/>
                    </a:lnR>
                    <a:lnT>
                      <a:noFill/>
                    </a:lnT>
                    <a:lnB w="19050">
                      <a:solidFill>
                        <a:schemeClr val="accent1"/>
                      </a:solidFill>
                    </a:lnB>
                    <a:noFill/>
                  </a:tcPr>
                </a:tc>
                <a:tc>
                  <a:txBody>
                    <a:bodyPr/>
                    <a:lstStyle/>
                    <a:p>
                      <a:r>
                        <a:rPr lang="en-IN" sz="1700" b="1">
                          <a:solidFill>
                            <a:schemeClr val="tx1"/>
                          </a:solidFill>
                        </a:rPr>
                        <a:t>Description</a:t>
                      </a:r>
                    </a:p>
                  </a:txBody>
                  <a:tcPr marL="84209" marR="84209" marT="42105" marB="42105" anchor="ctr">
                    <a:lnL>
                      <a:noFill/>
                    </a:lnL>
                    <a:lnR>
                      <a:noFill/>
                    </a:lnR>
                    <a:lnT>
                      <a:noFill/>
                    </a:lnT>
                    <a:lnB w="19050">
                      <a:solidFill>
                        <a:schemeClr val="accent1"/>
                      </a:solidFill>
                    </a:lnB>
                    <a:noFill/>
                  </a:tcPr>
                </a:tc>
                <a:tc>
                  <a:txBody>
                    <a:bodyPr/>
                    <a:lstStyle/>
                    <a:p>
                      <a:r>
                        <a:rPr lang="en-IN" sz="1700" b="1">
                          <a:solidFill>
                            <a:schemeClr val="tx1"/>
                          </a:solidFill>
                        </a:rPr>
                        <a:t>Example Use</a:t>
                      </a:r>
                    </a:p>
                  </a:txBody>
                  <a:tcPr marL="84209" marR="84209" marT="42105" marB="42105" anchor="ctr">
                    <a:lnL>
                      <a:noFill/>
                    </a:lnL>
                    <a:lnR>
                      <a:noFill/>
                    </a:lnR>
                    <a:lnT>
                      <a:noFill/>
                    </a:lnT>
                    <a:lnB w="19050">
                      <a:solidFill>
                        <a:schemeClr val="accent1"/>
                      </a:solidFill>
                    </a:lnB>
                    <a:noFill/>
                  </a:tcPr>
                </a:tc>
                <a:extLst>
                  <a:ext uri="{0D108BD9-81ED-4DB2-BD59-A6C34878D82A}">
                    <a16:rowId xmlns:a16="http://schemas.microsoft.com/office/drawing/2014/main" val="1579093503"/>
                  </a:ext>
                </a:extLst>
              </a:tr>
              <a:tr h="464516">
                <a:tc>
                  <a:txBody>
                    <a:bodyPr/>
                    <a:lstStyle/>
                    <a:p>
                      <a:r>
                        <a:rPr lang="en-IN" sz="1700">
                          <a:solidFill>
                            <a:schemeClr val="tx1"/>
                          </a:solidFill>
                        </a:rPr>
                        <a:t>INTEGER</a:t>
                      </a:r>
                    </a:p>
                  </a:txBody>
                  <a:tcPr marL="84209" marR="84209" marT="42105" marB="42105" anchor="ctr">
                    <a:lnL>
                      <a:noFill/>
                    </a:lnL>
                    <a:lnR>
                      <a:noFill/>
                    </a:lnR>
                    <a:lnT w="19050">
                      <a:solidFill>
                        <a:schemeClr val="accent1"/>
                      </a:solidFill>
                    </a:lnT>
                    <a:lnB w="3175">
                      <a:solidFill>
                        <a:schemeClr val="tx1"/>
                      </a:solidFill>
                    </a:lnB>
                    <a:noFill/>
                  </a:tcPr>
                </a:tc>
                <a:tc>
                  <a:txBody>
                    <a:bodyPr/>
                    <a:lstStyle/>
                    <a:p>
                      <a:r>
                        <a:rPr lang="en-IN" sz="1700">
                          <a:solidFill>
                            <a:schemeClr val="tx1"/>
                          </a:solidFill>
                        </a:rPr>
                        <a:t>Stores whole numbers.</a:t>
                      </a:r>
                    </a:p>
                  </a:txBody>
                  <a:tcPr marL="84209" marR="84209" marT="42105" marB="42105" anchor="ctr">
                    <a:lnL>
                      <a:noFill/>
                    </a:lnL>
                    <a:lnR>
                      <a:noFill/>
                    </a:lnR>
                    <a:lnT w="19050">
                      <a:solidFill>
                        <a:schemeClr val="accent1"/>
                      </a:solidFill>
                    </a:lnT>
                    <a:lnB w="3175">
                      <a:solidFill>
                        <a:schemeClr val="tx1"/>
                      </a:solidFill>
                    </a:lnB>
                    <a:noFill/>
                  </a:tcPr>
                </a:tc>
                <a:tc>
                  <a:txBody>
                    <a:bodyPr/>
                    <a:lstStyle/>
                    <a:p>
                      <a:r>
                        <a:rPr lang="en-IN" sz="1700">
                          <a:solidFill>
                            <a:schemeClr val="tx1"/>
                          </a:solidFill>
                        </a:rPr>
                        <a:t>Employee IDs, Age</a:t>
                      </a:r>
                    </a:p>
                  </a:txBody>
                  <a:tcPr marL="84209" marR="84209" marT="42105" marB="42105" anchor="ctr">
                    <a:lnL>
                      <a:noFill/>
                    </a:lnL>
                    <a:lnR>
                      <a:noFill/>
                    </a:lnR>
                    <a:lnT w="19050">
                      <a:solidFill>
                        <a:schemeClr val="accent1"/>
                      </a:solidFill>
                    </a:lnT>
                    <a:lnB w="3175">
                      <a:solidFill>
                        <a:schemeClr val="tx1"/>
                      </a:solidFill>
                    </a:lnB>
                    <a:noFill/>
                  </a:tcPr>
                </a:tc>
                <a:extLst>
                  <a:ext uri="{0D108BD9-81ED-4DB2-BD59-A6C34878D82A}">
                    <a16:rowId xmlns:a16="http://schemas.microsoft.com/office/drawing/2014/main" val="1166167115"/>
                  </a:ext>
                </a:extLst>
              </a:tr>
              <a:tr h="464516">
                <a:tc>
                  <a:txBody>
                    <a:bodyPr/>
                    <a:lstStyle/>
                    <a:p>
                      <a:r>
                        <a:rPr lang="en-IN" sz="1700">
                          <a:solidFill>
                            <a:schemeClr val="tx1"/>
                          </a:solidFill>
                        </a:rPr>
                        <a:t>SERIAL</a:t>
                      </a:r>
                    </a:p>
                  </a:txBody>
                  <a:tcPr marL="84209" marR="84209" marT="42105" marB="42105" anchor="ctr">
                    <a:lnL>
                      <a:noFill/>
                    </a:lnL>
                    <a:lnR>
                      <a:noFill/>
                    </a:lnR>
                    <a:lnT w="3175">
                      <a:solidFill>
                        <a:schemeClr val="tx1"/>
                      </a:solidFill>
                    </a:lnT>
                    <a:lnB w="3175">
                      <a:solidFill>
                        <a:schemeClr val="tx1"/>
                      </a:solidFill>
                    </a:lnB>
                    <a:noFill/>
                  </a:tcPr>
                </a:tc>
                <a:tc>
                  <a:txBody>
                    <a:bodyPr/>
                    <a:lstStyle/>
                    <a:p>
                      <a:r>
                        <a:rPr lang="en-IN" sz="1700">
                          <a:solidFill>
                            <a:schemeClr val="tx1"/>
                          </a:solidFill>
                        </a:rPr>
                        <a:t>Auto-incrementing integer.</a:t>
                      </a:r>
                    </a:p>
                  </a:txBody>
                  <a:tcPr marL="84209" marR="84209" marT="42105" marB="42105" anchor="ctr">
                    <a:lnL>
                      <a:noFill/>
                    </a:lnL>
                    <a:lnR>
                      <a:noFill/>
                    </a:lnR>
                    <a:lnT w="3175">
                      <a:solidFill>
                        <a:schemeClr val="tx1"/>
                      </a:solidFill>
                    </a:lnT>
                    <a:lnB w="3175">
                      <a:solidFill>
                        <a:schemeClr val="tx1"/>
                      </a:solidFill>
                    </a:lnB>
                    <a:noFill/>
                  </a:tcPr>
                </a:tc>
                <a:tc>
                  <a:txBody>
                    <a:bodyPr/>
                    <a:lstStyle/>
                    <a:p>
                      <a:r>
                        <a:rPr lang="en-IN" sz="1700">
                          <a:solidFill>
                            <a:schemeClr val="tx1"/>
                          </a:solidFill>
                        </a:rPr>
                        <a:t>Primary key auto-increment</a:t>
                      </a:r>
                    </a:p>
                  </a:txBody>
                  <a:tcPr marL="84209" marR="84209" marT="42105" marB="42105"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2543733736"/>
                  </a:ext>
                </a:extLst>
              </a:tr>
              <a:tr h="464516">
                <a:tc>
                  <a:txBody>
                    <a:bodyPr/>
                    <a:lstStyle/>
                    <a:p>
                      <a:r>
                        <a:rPr lang="en-IN" sz="1700">
                          <a:solidFill>
                            <a:schemeClr val="tx1"/>
                          </a:solidFill>
                        </a:rPr>
                        <a:t>BIGINT</a:t>
                      </a:r>
                    </a:p>
                  </a:txBody>
                  <a:tcPr marL="84209" marR="84209" marT="42105" marB="42105" anchor="ctr">
                    <a:lnL>
                      <a:noFill/>
                    </a:lnL>
                    <a:lnR>
                      <a:noFill/>
                    </a:lnR>
                    <a:lnT w="3175">
                      <a:solidFill>
                        <a:schemeClr val="tx1"/>
                      </a:solidFill>
                    </a:lnT>
                    <a:lnB w="3175">
                      <a:solidFill>
                        <a:schemeClr val="tx1"/>
                      </a:solidFill>
                    </a:lnB>
                    <a:noFill/>
                  </a:tcPr>
                </a:tc>
                <a:tc>
                  <a:txBody>
                    <a:bodyPr/>
                    <a:lstStyle/>
                    <a:p>
                      <a:r>
                        <a:rPr lang="en-IN" sz="1700">
                          <a:solidFill>
                            <a:schemeClr val="tx1"/>
                          </a:solidFill>
                        </a:rPr>
                        <a:t>Stores large integers.</a:t>
                      </a:r>
                    </a:p>
                  </a:txBody>
                  <a:tcPr marL="84209" marR="84209" marT="42105" marB="42105" anchor="ctr">
                    <a:lnL>
                      <a:noFill/>
                    </a:lnL>
                    <a:lnR>
                      <a:noFill/>
                    </a:lnR>
                    <a:lnT w="3175">
                      <a:solidFill>
                        <a:schemeClr val="tx1"/>
                      </a:solidFill>
                    </a:lnT>
                    <a:lnB w="3175">
                      <a:solidFill>
                        <a:schemeClr val="tx1"/>
                      </a:solidFill>
                    </a:lnB>
                    <a:noFill/>
                  </a:tcPr>
                </a:tc>
                <a:tc>
                  <a:txBody>
                    <a:bodyPr/>
                    <a:lstStyle/>
                    <a:p>
                      <a:r>
                        <a:rPr lang="en-IN" sz="1700">
                          <a:solidFill>
                            <a:schemeClr val="tx1"/>
                          </a:solidFill>
                        </a:rPr>
                        <a:t>Population, Large counts</a:t>
                      </a:r>
                    </a:p>
                  </a:txBody>
                  <a:tcPr marL="84209" marR="84209" marT="42105" marB="42105"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2950115473"/>
                  </a:ext>
                </a:extLst>
              </a:tr>
              <a:tr h="781230">
                <a:tc>
                  <a:txBody>
                    <a:bodyPr/>
                    <a:lstStyle/>
                    <a:p>
                      <a:r>
                        <a:rPr lang="en-IN" sz="1700">
                          <a:solidFill>
                            <a:schemeClr val="tx1"/>
                          </a:solidFill>
                        </a:rPr>
                        <a:t>NUMERIC(p, s)</a:t>
                      </a:r>
                    </a:p>
                  </a:txBody>
                  <a:tcPr marL="84209" marR="84209" marT="42105" marB="42105" anchor="ctr">
                    <a:lnL>
                      <a:noFill/>
                    </a:lnL>
                    <a:lnR>
                      <a:noFill/>
                    </a:lnR>
                    <a:lnT w="3175">
                      <a:solidFill>
                        <a:schemeClr val="tx1"/>
                      </a:solidFill>
                    </a:lnT>
                    <a:lnB w="3175">
                      <a:solidFill>
                        <a:schemeClr val="tx1"/>
                      </a:solidFill>
                    </a:lnB>
                    <a:noFill/>
                  </a:tcPr>
                </a:tc>
                <a:tc>
                  <a:txBody>
                    <a:bodyPr/>
                    <a:lstStyle/>
                    <a:p>
                      <a:r>
                        <a:rPr lang="en-US" sz="1700">
                          <a:solidFill>
                            <a:schemeClr val="tx1"/>
                          </a:solidFill>
                        </a:rPr>
                        <a:t>Stores exact numbers with precision (p) and scale (s).</a:t>
                      </a:r>
                    </a:p>
                  </a:txBody>
                  <a:tcPr marL="84209" marR="84209" marT="42105" marB="42105" anchor="ctr">
                    <a:lnL>
                      <a:noFill/>
                    </a:lnL>
                    <a:lnR>
                      <a:noFill/>
                    </a:lnR>
                    <a:lnT w="3175">
                      <a:solidFill>
                        <a:schemeClr val="tx1"/>
                      </a:solidFill>
                    </a:lnT>
                    <a:lnB w="3175">
                      <a:solidFill>
                        <a:schemeClr val="tx1"/>
                      </a:solidFill>
                    </a:lnB>
                    <a:noFill/>
                  </a:tcPr>
                </a:tc>
                <a:tc>
                  <a:txBody>
                    <a:bodyPr/>
                    <a:lstStyle/>
                    <a:p>
                      <a:r>
                        <a:rPr lang="en-IN" sz="1700">
                          <a:solidFill>
                            <a:schemeClr val="tx1"/>
                          </a:solidFill>
                        </a:rPr>
                        <a:t>Financial data (salary)</a:t>
                      </a:r>
                    </a:p>
                  </a:txBody>
                  <a:tcPr marL="84209" marR="84209" marT="42105" marB="42105"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3021656741"/>
                  </a:ext>
                </a:extLst>
              </a:tr>
              <a:tr h="781230">
                <a:tc>
                  <a:txBody>
                    <a:bodyPr/>
                    <a:lstStyle/>
                    <a:p>
                      <a:r>
                        <a:rPr lang="en-IN" sz="1700">
                          <a:solidFill>
                            <a:schemeClr val="tx1"/>
                          </a:solidFill>
                        </a:rPr>
                        <a:t>REAL</a:t>
                      </a:r>
                    </a:p>
                  </a:txBody>
                  <a:tcPr marL="84209" marR="84209" marT="42105" marB="42105" anchor="ctr">
                    <a:lnL>
                      <a:noFill/>
                    </a:lnL>
                    <a:lnR>
                      <a:noFill/>
                    </a:lnR>
                    <a:lnT w="3175">
                      <a:solidFill>
                        <a:schemeClr val="tx1"/>
                      </a:solidFill>
                    </a:lnT>
                    <a:lnB w="3175">
                      <a:solidFill>
                        <a:schemeClr val="tx1"/>
                      </a:solidFill>
                    </a:lnB>
                    <a:noFill/>
                  </a:tcPr>
                </a:tc>
                <a:tc>
                  <a:txBody>
                    <a:bodyPr/>
                    <a:lstStyle/>
                    <a:p>
                      <a:r>
                        <a:rPr lang="en-US" sz="1700">
                          <a:solidFill>
                            <a:schemeClr val="tx1"/>
                          </a:solidFill>
                        </a:rPr>
                        <a:t>Stores floating-point numbers (single precision).</a:t>
                      </a:r>
                    </a:p>
                  </a:txBody>
                  <a:tcPr marL="84209" marR="84209" marT="42105" marB="42105" anchor="ctr">
                    <a:lnL>
                      <a:noFill/>
                    </a:lnL>
                    <a:lnR>
                      <a:noFill/>
                    </a:lnR>
                    <a:lnT w="3175">
                      <a:solidFill>
                        <a:schemeClr val="tx1"/>
                      </a:solidFill>
                    </a:lnT>
                    <a:lnB w="3175">
                      <a:solidFill>
                        <a:schemeClr val="tx1"/>
                      </a:solidFill>
                    </a:lnB>
                    <a:noFill/>
                  </a:tcPr>
                </a:tc>
                <a:tc>
                  <a:txBody>
                    <a:bodyPr/>
                    <a:lstStyle/>
                    <a:p>
                      <a:r>
                        <a:rPr lang="en-IN" sz="1700">
                          <a:solidFill>
                            <a:schemeClr val="tx1"/>
                          </a:solidFill>
                        </a:rPr>
                        <a:t>Scientific calculations</a:t>
                      </a:r>
                    </a:p>
                  </a:txBody>
                  <a:tcPr marL="84209" marR="84209" marT="42105" marB="42105"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4056920329"/>
                  </a:ext>
                </a:extLst>
              </a:tr>
              <a:tr h="781230">
                <a:tc>
                  <a:txBody>
                    <a:bodyPr/>
                    <a:lstStyle/>
                    <a:p>
                      <a:r>
                        <a:rPr lang="en-IN" sz="1700">
                          <a:solidFill>
                            <a:schemeClr val="tx1"/>
                          </a:solidFill>
                        </a:rPr>
                        <a:t>DOUBLE PRECISION</a:t>
                      </a:r>
                    </a:p>
                  </a:txBody>
                  <a:tcPr marL="84209" marR="84209" marT="42105" marB="42105" anchor="ctr">
                    <a:lnL>
                      <a:noFill/>
                    </a:lnL>
                    <a:lnR>
                      <a:noFill/>
                    </a:lnR>
                    <a:lnT w="3175">
                      <a:solidFill>
                        <a:schemeClr val="tx1"/>
                      </a:solidFill>
                    </a:lnT>
                    <a:lnB w="12700">
                      <a:solidFill>
                        <a:schemeClr val="accent1"/>
                      </a:solidFill>
                    </a:lnB>
                    <a:noFill/>
                  </a:tcPr>
                </a:tc>
                <a:tc>
                  <a:txBody>
                    <a:bodyPr/>
                    <a:lstStyle/>
                    <a:p>
                      <a:r>
                        <a:rPr lang="en-IN" sz="1700">
                          <a:solidFill>
                            <a:schemeClr val="tx1"/>
                          </a:solidFill>
                        </a:rPr>
                        <a:t>Stores double-precision floating-point numbers.</a:t>
                      </a:r>
                    </a:p>
                  </a:txBody>
                  <a:tcPr marL="84209" marR="84209" marT="42105" marB="42105" anchor="ctr">
                    <a:lnL>
                      <a:noFill/>
                    </a:lnL>
                    <a:lnR>
                      <a:noFill/>
                    </a:lnR>
                    <a:lnT w="3175">
                      <a:solidFill>
                        <a:schemeClr val="tx1"/>
                      </a:solidFill>
                    </a:lnT>
                    <a:lnB w="12700">
                      <a:solidFill>
                        <a:schemeClr val="accent1"/>
                      </a:solidFill>
                    </a:lnB>
                    <a:noFill/>
                  </a:tcPr>
                </a:tc>
                <a:tc>
                  <a:txBody>
                    <a:bodyPr/>
                    <a:lstStyle/>
                    <a:p>
                      <a:r>
                        <a:rPr lang="en-IN" sz="1700" dirty="0">
                          <a:solidFill>
                            <a:schemeClr val="tx1"/>
                          </a:solidFill>
                        </a:rPr>
                        <a:t>High-precision computations</a:t>
                      </a:r>
                    </a:p>
                  </a:txBody>
                  <a:tcPr marL="84209" marR="84209" marT="42105" marB="42105" anchor="ctr">
                    <a:lnL>
                      <a:noFill/>
                    </a:lnL>
                    <a:lnR>
                      <a:noFill/>
                    </a:lnR>
                    <a:lnT w="3175">
                      <a:solidFill>
                        <a:schemeClr val="tx1"/>
                      </a:solidFill>
                    </a:lnT>
                    <a:lnB w="12700">
                      <a:solidFill>
                        <a:schemeClr val="accent1"/>
                      </a:solidFill>
                    </a:lnB>
                    <a:noFill/>
                  </a:tcPr>
                </a:tc>
                <a:extLst>
                  <a:ext uri="{0D108BD9-81ED-4DB2-BD59-A6C34878D82A}">
                    <a16:rowId xmlns:a16="http://schemas.microsoft.com/office/drawing/2014/main" val="3416549114"/>
                  </a:ext>
                </a:extLst>
              </a:tr>
            </a:tbl>
          </a:graphicData>
        </a:graphic>
      </p:graphicFrame>
    </p:spTree>
    <p:extLst>
      <p:ext uri="{BB962C8B-B14F-4D97-AF65-F5344CB8AC3E}">
        <p14:creationId xmlns:p14="http://schemas.microsoft.com/office/powerpoint/2010/main" val="158250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6CCBD7-EDC2-0AD3-50CE-C9230894BF81}"/>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Example</a:t>
            </a:r>
          </a:p>
        </p:txBody>
      </p:sp>
      <p:pic>
        <p:nvPicPr>
          <p:cNvPr id="5" name="Picture 4">
            <a:extLst>
              <a:ext uri="{FF2B5EF4-FFF2-40B4-BE49-F238E27FC236}">
                <a16:creationId xmlns:a16="http://schemas.microsoft.com/office/drawing/2014/main" id="{BFE0FE11-8951-900D-8410-8D6B3BCF023F}"/>
              </a:ext>
            </a:extLst>
          </p:cNvPr>
          <p:cNvPicPr>
            <a:picLocks noChangeAspect="1"/>
          </p:cNvPicPr>
          <p:nvPr/>
        </p:nvPicPr>
        <p:blipFill>
          <a:blip r:embed="rId2"/>
          <a:stretch>
            <a:fillRect/>
          </a:stretch>
        </p:blipFill>
        <p:spPr>
          <a:xfrm>
            <a:off x="1216232" y="1966293"/>
            <a:ext cx="9759535" cy="4452160"/>
          </a:xfrm>
          <a:prstGeom prst="rect">
            <a:avLst/>
          </a:prstGeom>
        </p:spPr>
      </p:pic>
    </p:spTree>
    <p:extLst>
      <p:ext uri="{BB962C8B-B14F-4D97-AF65-F5344CB8AC3E}">
        <p14:creationId xmlns:p14="http://schemas.microsoft.com/office/powerpoint/2010/main" val="1849462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47CFE-3FBF-8524-3BAA-FC64C67EB36B}"/>
              </a:ext>
            </a:extLst>
          </p:cNvPr>
          <p:cNvSpPr>
            <a:spLocks noGrp="1"/>
          </p:cNvSpPr>
          <p:nvPr>
            <p:ph type="title"/>
          </p:nvPr>
        </p:nvSpPr>
        <p:spPr>
          <a:xfrm>
            <a:off x="762000" y="1138266"/>
            <a:ext cx="9738257" cy="1107126"/>
          </a:xfrm>
        </p:spPr>
        <p:txBody>
          <a:bodyPr anchor="t">
            <a:normAutofit/>
          </a:bodyPr>
          <a:lstStyle/>
          <a:p>
            <a:r>
              <a:rPr lang="en-IN" sz="3200"/>
              <a:t>Character Data Types</a:t>
            </a:r>
          </a:p>
        </p:txBody>
      </p:sp>
      <p:cxnSp>
        <p:nvCxnSpPr>
          <p:cNvPr id="9" name="Straight Connector 8">
            <a:extLst>
              <a:ext uri="{FF2B5EF4-FFF2-40B4-BE49-F238E27FC236}">
                <a16:creationId xmlns:a16="http://schemas.microsoft.com/office/drawing/2014/main" id="{D2C4353C-C927-1758-0BEF-21E9E0D81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D615862F-574A-5BA7-21C1-08C66927225E}"/>
              </a:ext>
            </a:extLst>
          </p:cNvPr>
          <p:cNvGraphicFramePr>
            <a:graphicFrameLocks noGrp="1"/>
          </p:cNvGraphicFramePr>
          <p:nvPr>
            <p:ph idx="1"/>
            <p:extLst>
              <p:ext uri="{D42A27DB-BD31-4B8C-83A1-F6EECF244321}">
                <p14:modId xmlns:p14="http://schemas.microsoft.com/office/powerpoint/2010/main" val="315602073"/>
              </p:ext>
            </p:extLst>
          </p:nvPr>
        </p:nvGraphicFramePr>
        <p:xfrm>
          <a:off x="1253976" y="2421491"/>
          <a:ext cx="9684049" cy="3619613"/>
        </p:xfrm>
        <a:graphic>
          <a:graphicData uri="http://schemas.openxmlformats.org/drawingml/2006/table">
            <a:tbl>
              <a:tblPr/>
              <a:tblGrid>
                <a:gridCol w="2547638">
                  <a:extLst>
                    <a:ext uri="{9D8B030D-6E8A-4147-A177-3AD203B41FA5}">
                      <a16:colId xmlns:a16="http://schemas.microsoft.com/office/drawing/2014/main" val="4242647692"/>
                    </a:ext>
                  </a:extLst>
                </a:gridCol>
                <a:gridCol w="4154087">
                  <a:extLst>
                    <a:ext uri="{9D8B030D-6E8A-4147-A177-3AD203B41FA5}">
                      <a16:colId xmlns:a16="http://schemas.microsoft.com/office/drawing/2014/main" val="1515394060"/>
                    </a:ext>
                  </a:extLst>
                </a:gridCol>
                <a:gridCol w="2982324">
                  <a:extLst>
                    <a:ext uri="{9D8B030D-6E8A-4147-A177-3AD203B41FA5}">
                      <a16:colId xmlns:a16="http://schemas.microsoft.com/office/drawing/2014/main" val="3420794310"/>
                    </a:ext>
                  </a:extLst>
                </a:gridCol>
              </a:tblGrid>
              <a:tr h="598733">
                <a:tc>
                  <a:txBody>
                    <a:bodyPr/>
                    <a:lstStyle/>
                    <a:p>
                      <a:r>
                        <a:rPr lang="en-IN" sz="2700" b="1">
                          <a:solidFill>
                            <a:schemeClr val="tx1"/>
                          </a:solidFill>
                        </a:rPr>
                        <a:t>Data Type</a:t>
                      </a:r>
                    </a:p>
                  </a:txBody>
                  <a:tcPr marL="136076" marR="136076" marT="68038" marB="68038" anchor="ctr">
                    <a:lnL>
                      <a:noFill/>
                    </a:lnL>
                    <a:lnR>
                      <a:noFill/>
                    </a:lnR>
                    <a:lnT>
                      <a:noFill/>
                    </a:lnT>
                    <a:lnB w="19050">
                      <a:solidFill>
                        <a:schemeClr val="accent1"/>
                      </a:solidFill>
                    </a:lnB>
                    <a:noFill/>
                  </a:tcPr>
                </a:tc>
                <a:tc>
                  <a:txBody>
                    <a:bodyPr/>
                    <a:lstStyle/>
                    <a:p>
                      <a:r>
                        <a:rPr lang="en-IN" sz="2700" b="1">
                          <a:solidFill>
                            <a:schemeClr val="tx1"/>
                          </a:solidFill>
                        </a:rPr>
                        <a:t>Description</a:t>
                      </a:r>
                    </a:p>
                  </a:txBody>
                  <a:tcPr marL="136076" marR="136076" marT="68038" marB="68038" anchor="ctr">
                    <a:lnL>
                      <a:noFill/>
                    </a:lnL>
                    <a:lnR>
                      <a:noFill/>
                    </a:lnR>
                    <a:lnT>
                      <a:noFill/>
                    </a:lnT>
                    <a:lnB w="19050">
                      <a:solidFill>
                        <a:schemeClr val="accent1"/>
                      </a:solidFill>
                    </a:lnB>
                    <a:noFill/>
                  </a:tcPr>
                </a:tc>
                <a:tc>
                  <a:txBody>
                    <a:bodyPr/>
                    <a:lstStyle/>
                    <a:p>
                      <a:r>
                        <a:rPr lang="en-IN" sz="2700" b="1">
                          <a:solidFill>
                            <a:schemeClr val="tx1"/>
                          </a:solidFill>
                        </a:rPr>
                        <a:t>Example Use</a:t>
                      </a:r>
                    </a:p>
                  </a:txBody>
                  <a:tcPr marL="136076" marR="136076" marT="68038" marB="68038" anchor="ctr">
                    <a:lnL>
                      <a:noFill/>
                    </a:lnL>
                    <a:lnR>
                      <a:noFill/>
                    </a:lnR>
                    <a:lnT>
                      <a:noFill/>
                    </a:lnT>
                    <a:lnB w="19050">
                      <a:solidFill>
                        <a:schemeClr val="accent1"/>
                      </a:solidFill>
                    </a:lnB>
                    <a:noFill/>
                  </a:tcPr>
                </a:tc>
                <a:extLst>
                  <a:ext uri="{0D108BD9-81ED-4DB2-BD59-A6C34878D82A}">
                    <a16:rowId xmlns:a16="http://schemas.microsoft.com/office/drawing/2014/main" val="958741341"/>
                  </a:ext>
                </a:extLst>
              </a:tr>
              <a:tr h="1006960">
                <a:tc>
                  <a:txBody>
                    <a:bodyPr/>
                    <a:lstStyle/>
                    <a:p>
                      <a:r>
                        <a:rPr lang="en-IN" sz="2700">
                          <a:solidFill>
                            <a:schemeClr val="tx1"/>
                          </a:solidFill>
                        </a:rPr>
                        <a:t>CHAR(n)</a:t>
                      </a:r>
                    </a:p>
                  </a:txBody>
                  <a:tcPr marL="136076" marR="136076" marT="68038" marB="68038" anchor="ctr">
                    <a:lnL>
                      <a:noFill/>
                    </a:lnL>
                    <a:lnR>
                      <a:noFill/>
                    </a:lnR>
                    <a:lnT w="19050">
                      <a:solidFill>
                        <a:schemeClr val="accent1"/>
                      </a:solidFill>
                    </a:lnT>
                    <a:lnB w="3175">
                      <a:solidFill>
                        <a:schemeClr val="tx1"/>
                      </a:solidFill>
                    </a:lnB>
                    <a:noFill/>
                  </a:tcPr>
                </a:tc>
                <a:tc>
                  <a:txBody>
                    <a:bodyPr/>
                    <a:lstStyle/>
                    <a:p>
                      <a:r>
                        <a:rPr lang="en-US" sz="2700">
                          <a:solidFill>
                            <a:schemeClr val="tx1"/>
                          </a:solidFill>
                        </a:rPr>
                        <a:t>Fixed-length string of n characters.</a:t>
                      </a:r>
                    </a:p>
                  </a:txBody>
                  <a:tcPr marL="136076" marR="136076" marT="68038" marB="68038" anchor="ctr">
                    <a:lnL>
                      <a:noFill/>
                    </a:lnL>
                    <a:lnR>
                      <a:noFill/>
                    </a:lnR>
                    <a:lnT w="19050">
                      <a:solidFill>
                        <a:schemeClr val="accent1"/>
                      </a:solidFill>
                    </a:lnT>
                    <a:lnB w="3175">
                      <a:solidFill>
                        <a:schemeClr val="tx1"/>
                      </a:solidFill>
                    </a:lnB>
                    <a:noFill/>
                  </a:tcPr>
                </a:tc>
                <a:tc>
                  <a:txBody>
                    <a:bodyPr/>
                    <a:lstStyle/>
                    <a:p>
                      <a:r>
                        <a:rPr lang="en-IN" sz="2700">
                          <a:solidFill>
                            <a:schemeClr val="tx1"/>
                          </a:solidFill>
                        </a:rPr>
                        <a:t>Employee codes</a:t>
                      </a:r>
                    </a:p>
                  </a:txBody>
                  <a:tcPr marL="136076" marR="136076" marT="68038" marB="68038" anchor="ctr">
                    <a:lnL>
                      <a:noFill/>
                    </a:lnL>
                    <a:lnR>
                      <a:noFill/>
                    </a:lnR>
                    <a:lnT w="19050">
                      <a:solidFill>
                        <a:schemeClr val="accent1"/>
                      </a:solidFill>
                    </a:lnT>
                    <a:lnB w="3175">
                      <a:solidFill>
                        <a:schemeClr val="tx1"/>
                      </a:solidFill>
                    </a:lnB>
                    <a:noFill/>
                  </a:tcPr>
                </a:tc>
                <a:extLst>
                  <a:ext uri="{0D108BD9-81ED-4DB2-BD59-A6C34878D82A}">
                    <a16:rowId xmlns:a16="http://schemas.microsoft.com/office/drawing/2014/main" val="1985472617"/>
                  </a:ext>
                </a:extLst>
              </a:tr>
              <a:tr h="1006960">
                <a:tc>
                  <a:txBody>
                    <a:bodyPr/>
                    <a:lstStyle/>
                    <a:p>
                      <a:r>
                        <a:rPr lang="en-IN" sz="2700">
                          <a:solidFill>
                            <a:schemeClr val="tx1"/>
                          </a:solidFill>
                        </a:rPr>
                        <a:t>VARCHAR(n)</a:t>
                      </a:r>
                    </a:p>
                  </a:txBody>
                  <a:tcPr marL="136076" marR="136076" marT="68038" marB="68038" anchor="ctr">
                    <a:lnL>
                      <a:noFill/>
                    </a:lnL>
                    <a:lnR>
                      <a:noFill/>
                    </a:lnR>
                    <a:lnT w="3175">
                      <a:solidFill>
                        <a:schemeClr val="tx1"/>
                      </a:solidFill>
                    </a:lnT>
                    <a:lnB w="3175">
                      <a:solidFill>
                        <a:schemeClr val="tx1"/>
                      </a:solidFill>
                    </a:lnB>
                    <a:noFill/>
                  </a:tcPr>
                </a:tc>
                <a:tc>
                  <a:txBody>
                    <a:bodyPr/>
                    <a:lstStyle/>
                    <a:p>
                      <a:r>
                        <a:rPr lang="en-US" sz="2700">
                          <a:solidFill>
                            <a:schemeClr val="tx1"/>
                          </a:solidFill>
                        </a:rPr>
                        <a:t>Variable-length string up to n characters.</a:t>
                      </a:r>
                    </a:p>
                  </a:txBody>
                  <a:tcPr marL="136076" marR="136076" marT="68038" marB="68038" anchor="ctr">
                    <a:lnL>
                      <a:noFill/>
                    </a:lnL>
                    <a:lnR>
                      <a:noFill/>
                    </a:lnR>
                    <a:lnT w="3175">
                      <a:solidFill>
                        <a:schemeClr val="tx1"/>
                      </a:solidFill>
                    </a:lnT>
                    <a:lnB w="3175">
                      <a:solidFill>
                        <a:schemeClr val="tx1"/>
                      </a:solidFill>
                    </a:lnB>
                    <a:noFill/>
                  </a:tcPr>
                </a:tc>
                <a:tc>
                  <a:txBody>
                    <a:bodyPr/>
                    <a:lstStyle/>
                    <a:p>
                      <a:r>
                        <a:rPr lang="en-IN" sz="2700">
                          <a:solidFill>
                            <a:schemeClr val="tx1"/>
                          </a:solidFill>
                        </a:rPr>
                        <a:t>Names, Email addresses</a:t>
                      </a:r>
                    </a:p>
                  </a:txBody>
                  <a:tcPr marL="136076" marR="136076" marT="68038" marB="68038"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3399085835"/>
                  </a:ext>
                </a:extLst>
              </a:tr>
              <a:tr h="1006960">
                <a:tc>
                  <a:txBody>
                    <a:bodyPr/>
                    <a:lstStyle/>
                    <a:p>
                      <a:r>
                        <a:rPr lang="en-IN" sz="2700">
                          <a:solidFill>
                            <a:schemeClr val="tx1"/>
                          </a:solidFill>
                        </a:rPr>
                        <a:t>TEXT</a:t>
                      </a:r>
                    </a:p>
                  </a:txBody>
                  <a:tcPr marL="136076" marR="136076" marT="68038" marB="68038" anchor="ctr">
                    <a:lnL>
                      <a:noFill/>
                    </a:lnL>
                    <a:lnR>
                      <a:noFill/>
                    </a:lnR>
                    <a:lnT w="3175">
                      <a:solidFill>
                        <a:schemeClr val="tx1"/>
                      </a:solidFill>
                    </a:lnT>
                    <a:lnB w="12700">
                      <a:solidFill>
                        <a:schemeClr val="accent1"/>
                      </a:solidFill>
                    </a:lnB>
                    <a:noFill/>
                  </a:tcPr>
                </a:tc>
                <a:tc>
                  <a:txBody>
                    <a:bodyPr/>
                    <a:lstStyle/>
                    <a:p>
                      <a:r>
                        <a:rPr lang="en-IN" sz="2700">
                          <a:solidFill>
                            <a:schemeClr val="tx1"/>
                          </a:solidFill>
                        </a:rPr>
                        <a:t>Unlimited-length string.</a:t>
                      </a:r>
                    </a:p>
                  </a:txBody>
                  <a:tcPr marL="136076" marR="136076" marT="68038" marB="68038" anchor="ctr">
                    <a:lnL>
                      <a:noFill/>
                    </a:lnL>
                    <a:lnR>
                      <a:noFill/>
                    </a:lnR>
                    <a:lnT w="3175">
                      <a:solidFill>
                        <a:schemeClr val="tx1"/>
                      </a:solidFill>
                    </a:lnT>
                    <a:lnB w="12700">
                      <a:solidFill>
                        <a:schemeClr val="accent1"/>
                      </a:solidFill>
                    </a:lnB>
                    <a:noFill/>
                  </a:tcPr>
                </a:tc>
                <a:tc>
                  <a:txBody>
                    <a:bodyPr/>
                    <a:lstStyle/>
                    <a:p>
                      <a:r>
                        <a:rPr lang="en-IN" sz="2700" dirty="0">
                          <a:solidFill>
                            <a:schemeClr val="tx1"/>
                          </a:solidFill>
                        </a:rPr>
                        <a:t>Descriptions, Comments</a:t>
                      </a:r>
                    </a:p>
                  </a:txBody>
                  <a:tcPr marL="136076" marR="136076" marT="68038" marB="68038" anchor="ctr">
                    <a:lnL>
                      <a:noFill/>
                    </a:lnL>
                    <a:lnR>
                      <a:noFill/>
                    </a:lnR>
                    <a:lnT w="3175">
                      <a:solidFill>
                        <a:schemeClr val="tx1"/>
                      </a:solidFill>
                    </a:lnT>
                    <a:lnB w="12700">
                      <a:solidFill>
                        <a:schemeClr val="accent1"/>
                      </a:solidFill>
                    </a:lnB>
                    <a:noFill/>
                  </a:tcPr>
                </a:tc>
                <a:extLst>
                  <a:ext uri="{0D108BD9-81ED-4DB2-BD59-A6C34878D82A}">
                    <a16:rowId xmlns:a16="http://schemas.microsoft.com/office/drawing/2014/main" val="3389385616"/>
                  </a:ext>
                </a:extLst>
              </a:tr>
            </a:tbl>
          </a:graphicData>
        </a:graphic>
      </p:graphicFrame>
    </p:spTree>
    <p:extLst>
      <p:ext uri="{BB962C8B-B14F-4D97-AF65-F5344CB8AC3E}">
        <p14:creationId xmlns:p14="http://schemas.microsoft.com/office/powerpoint/2010/main" val="1952540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EC167E-16AA-3926-5C80-F03A4ADBF18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Example</a:t>
            </a:r>
          </a:p>
        </p:txBody>
      </p:sp>
      <p:pic>
        <p:nvPicPr>
          <p:cNvPr id="5" name="Picture 4">
            <a:extLst>
              <a:ext uri="{FF2B5EF4-FFF2-40B4-BE49-F238E27FC236}">
                <a16:creationId xmlns:a16="http://schemas.microsoft.com/office/drawing/2014/main" id="{616B4249-E11B-4E57-F495-5147B684295A}"/>
              </a:ext>
            </a:extLst>
          </p:cNvPr>
          <p:cNvPicPr>
            <a:picLocks noChangeAspect="1"/>
          </p:cNvPicPr>
          <p:nvPr/>
        </p:nvPicPr>
        <p:blipFill>
          <a:blip r:embed="rId2"/>
          <a:stretch>
            <a:fillRect/>
          </a:stretch>
        </p:blipFill>
        <p:spPr>
          <a:xfrm>
            <a:off x="970520" y="1966293"/>
            <a:ext cx="10250959" cy="4452160"/>
          </a:xfrm>
          <a:prstGeom prst="rect">
            <a:avLst/>
          </a:prstGeom>
        </p:spPr>
      </p:pic>
    </p:spTree>
    <p:extLst>
      <p:ext uri="{BB962C8B-B14F-4D97-AF65-F5344CB8AC3E}">
        <p14:creationId xmlns:p14="http://schemas.microsoft.com/office/powerpoint/2010/main" val="2070024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E42961-FF67-3BDE-FE0D-A6C382BF07BE}"/>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Date and Time Data Types</a:t>
            </a:r>
          </a:p>
        </p:txBody>
      </p:sp>
      <p:graphicFrame>
        <p:nvGraphicFramePr>
          <p:cNvPr id="16" name="Table 15">
            <a:extLst>
              <a:ext uri="{FF2B5EF4-FFF2-40B4-BE49-F238E27FC236}">
                <a16:creationId xmlns:a16="http://schemas.microsoft.com/office/drawing/2014/main" id="{52D2C147-65D1-1354-5C4E-F4625E7058FD}"/>
              </a:ext>
            </a:extLst>
          </p:cNvPr>
          <p:cNvGraphicFramePr>
            <a:graphicFrameLocks noGrp="1"/>
          </p:cNvGraphicFramePr>
          <p:nvPr>
            <p:extLst>
              <p:ext uri="{D42A27DB-BD31-4B8C-83A1-F6EECF244321}">
                <p14:modId xmlns:p14="http://schemas.microsoft.com/office/powerpoint/2010/main" val="1826585656"/>
              </p:ext>
            </p:extLst>
          </p:nvPr>
        </p:nvGraphicFramePr>
        <p:xfrm>
          <a:off x="791068" y="1966293"/>
          <a:ext cx="10609865" cy="4452162"/>
        </p:xfrm>
        <a:graphic>
          <a:graphicData uri="http://schemas.openxmlformats.org/drawingml/2006/table">
            <a:tbl>
              <a:tblPr/>
              <a:tblGrid>
                <a:gridCol w="2651593">
                  <a:extLst>
                    <a:ext uri="{9D8B030D-6E8A-4147-A177-3AD203B41FA5}">
                      <a16:colId xmlns:a16="http://schemas.microsoft.com/office/drawing/2014/main" val="2588724210"/>
                    </a:ext>
                  </a:extLst>
                </a:gridCol>
                <a:gridCol w="4049007">
                  <a:extLst>
                    <a:ext uri="{9D8B030D-6E8A-4147-A177-3AD203B41FA5}">
                      <a16:colId xmlns:a16="http://schemas.microsoft.com/office/drawing/2014/main" val="1481491313"/>
                    </a:ext>
                  </a:extLst>
                </a:gridCol>
                <a:gridCol w="3909265">
                  <a:extLst>
                    <a:ext uri="{9D8B030D-6E8A-4147-A177-3AD203B41FA5}">
                      <a16:colId xmlns:a16="http://schemas.microsoft.com/office/drawing/2014/main" val="770647173"/>
                    </a:ext>
                  </a:extLst>
                </a:gridCol>
              </a:tblGrid>
              <a:tr h="553376">
                <a:tc>
                  <a:txBody>
                    <a:bodyPr/>
                    <a:lstStyle/>
                    <a:p>
                      <a:r>
                        <a:rPr lang="en-IN" sz="2500" b="1">
                          <a:solidFill>
                            <a:schemeClr val="tx1"/>
                          </a:solidFill>
                        </a:rPr>
                        <a:t>Data Type</a:t>
                      </a:r>
                    </a:p>
                  </a:txBody>
                  <a:tcPr marL="125767" marR="125767" marT="62884" marB="62884" anchor="ctr">
                    <a:lnL>
                      <a:noFill/>
                    </a:lnL>
                    <a:lnR>
                      <a:noFill/>
                    </a:lnR>
                    <a:lnT>
                      <a:noFill/>
                    </a:lnT>
                    <a:lnB w="19050">
                      <a:solidFill>
                        <a:schemeClr val="accent1"/>
                      </a:solidFill>
                    </a:lnB>
                    <a:noFill/>
                  </a:tcPr>
                </a:tc>
                <a:tc>
                  <a:txBody>
                    <a:bodyPr/>
                    <a:lstStyle/>
                    <a:p>
                      <a:r>
                        <a:rPr lang="en-IN" sz="2500" b="1">
                          <a:solidFill>
                            <a:schemeClr val="tx1"/>
                          </a:solidFill>
                        </a:rPr>
                        <a:t>Description</a:t>
                      </a:r>
                    </a:p>
                  </a:txBody>
                  <a:tcPr marL="125767" marR="125767" marT="62884" marB="62884" anchor="ctr">
                    <a:lnL>
                      <a:noFill/>
                    </a:lnL>
                    <a:lnR>
                      <a:noFill/>
                    </a:lnR>
                    <a:lnT>
                      <a:noFill/>
                    </a:lnT>
                    <a:lnB w="19050">
                      <a:solidFill>
                        <a:schemeClr val="accent1"/>
                      </a:solidFill>
                    </a:lnB>
                    <a:noFill/>
                  </a:tcPr>
                </a:tc>
                <a:tc>
                  <a:txBody>
                    <a:bodyPr/>
                    <a:lstStyle/>
                    <a:p>
                      <a:r>
                        <a:rPr lang="en-IN" sz="2500" b="1">
                          <a:solidFill>
                            <a:schemeClr val="tx1"/>
                          </a:solidFill>
                        </a:rPr>
                        <a:t>Example Use</a:t>
                      </a:r>
                    </a:p>
                  </a:txBody>
                  <a:tcPr marL="125767" marR="125767" marT="62884" marB="62884" anchor="ctr">
                    <a:lnL>
                      <a:noFill/>
                    </a:lnL>
                    <a:lnR>
                      <a:noFill/>
                    </a:lnR>
                    <a:lnT>
                      <a:noFill/>
                    </a:lnT>
                    <a:lnB w="19050">
                      <a:solidFill>
                        <a:schemeClr val="accent1"/>
                      </a:solidFill>
                    </a:lnB>
                    <a:noFill/>
                  </a:tcPr>
                </a:tc>
                <a:extLst>
                  <a:ext uri="{0D108BD9-81ED-4DB2-BD59-A6C34878D82A}">
                    <a16:rowId xmlns:a16="http://schemas.microsoft.com/office/drawing/2014/main" val="442636647"/>
                  </a:ext>
                </a:extLst>
              </a:tr>
              <a:tr h="930678">
                <a:tc>
                  <a:txBody>
                    <a:bodyPr/>
                    <a:lstStyle/>
                    <a:p>
                      <a:r>
                        <a:rPr lang="en-IN" sz="2500">
                          <a:solidFill>
                            <a:schemeClr val="tx1"/>
                          </a:solidFill>
                        </a:rPr>
                        <a:t>DATE</a:t>
                      </a:r>
                    </a:p>
                  </a:txBody>
                  <a:tcPr marL="125767" marR="125767" marT="62884" marB="62884" anchor="ctr">
                    <a:lnL>
                      <a:noFill/>
                    </a:lnL>
                    <a:lnR>
                      <a:noFill/>
                    </a:lnR>
                    <a:lnT w="19050">
                      <a:solidFill>
                        <a:schemeClr val="accent1"/>
                      </a:solidFill>
                    </a:lnT>
                    <a:lnB w="3175">
                      <a:solidFill>
                        <a:schemeClr val="tx1"/>
                      </a:solidFill>
                    </a:lnB>
                    <a:noFill/>
                  </a:tcPr>
                </a:tc>
                <a:tc>
                  <a:txBody>
                    <a:bodyPr/>
                    <a:lstStyle/>
                    <a:p>
                      <a:r>
                        <a:rPr lang="en-US" sz="2500">
                          <a:solidFill>
                            <a:schemeClr val="tx1"/>
                          </a:solidFill>
                        </a:rPr>
                        <a:t>Stores date (year, month, day).</a:t>
                      </a:r>
                    </a:p>
                  </a:txBody>
                  <a:tcPr marL="125767" marR="125767" marT="62884" marB="62884" anchor="ctr">
                    <a:lnL>
                      <a:noFill/>
                    </a:lnL>
                    <a:lnR>
                      <a:noFill/>
                    </a:lnR>
                    <a:lnT w="19050">
                      <a:solidFill>
                        <a:schemeClr val="accent1"/>
                      </a:solidFill>
                    </a:lnT>
                    <a:lnB w="3175">
                      <a:solidFill>
                        <a:schemeClr val="tx1"/>
                      </a:solidFill>
                    </a:lnB>
                    <a:noFill/>
                  </a:tcPr>
                </a:tc>
                <a:tc>
                  <a:txBody>
                    <a:bodyPr/>
                    <a:lstStyle/>
                    <a:p>
                      <a:r>
                        <a:rPr lang="en-IN" sz="2500">
                          <a:solidFill>
                            <a:schemeClr val="tx1"/>
                          </a:solidFill>
                        </a:rPr>
                        <a:t>Birthdate, Hire date</a:t>
                      </a:r>
                    </a:p>
                  </a:txBody>
                  <a:tcPr marL="125767" marR="125767" marT="62884" marB="62884" anchor="ctr">
                    <a:lnL>
                      <a:noFill/>
                    </a:lnL>
                    <a:lnR>
                      <a:noFill/>
                    </a:lnR>
                    <a:lnT w="19050">
                      <a:solidFill>
                        <a:schemeClr val="accent1"/>
                      </a:solidFill>
                    </a:lnT>
                    <a:lnB w="3175">
                      <a:solidFill>
                        <a:schemeClr val="tx1"/>
                      </a:solidFill>
                    </a:lnB>
                    <a:noFill/>
                  </a:tcPr>
                </a:tc>
                <a:extLst>
                  <a:ext uri="{0D108BD9-81ED-4DB2-BD59-A6C34878D82A}">
                    <a16:rowId xmlns:a16="http://schemas.microsoft.com/office/drawing/2014/main" val="3286356569"/>
                  </a:ext>
                </a:extLst>
              </a:tr>
              <a:tr h="930678">
                <a:tc>
                  <a:txBody>
                    <a:bodyPr/>
                    <a:lstStyle/>
                    <a:p>
                      <a:r>
                        <a:rPr lang="en-IN" sz="2500">
                          <a:solidFill>
                            <a:schemeClr val="tx1"/>
                          </a:solidFill>
                        </a:rPr>
                        <a:t>TIME</a:t>
                      </a:r>
                    </a:p>
                  </a:txBody>
                  <a:tcPr marL="125767" marR="125767" marT="62884" marB="62884" anchor="ctr">
                    <a:lnL>
                      <a:noFill/>
                    </a:lnL>
                    <a:lnR>
                      <a:noFill/>
                    </a:lnR>
                    <a:lnT w="3175">
                      <a:solidFill>
                        <a:schemeClr val="tx1"/>
                      </a:solidFill>
                    </a:lnT>
                    <a:lnB w="3175">
                      <a:solidFill>
                        <a:schemeClr val="tx1"/>
                      </a:solidFill>
                    </a:lnB>
                    <a:noFill/>
                  </a:tcPr>
                </a:tc>
                <a:tc>
                  <a:txBody>
                    <a:bodyPr/>
                    <a:lstStyle/>
                    <a:p>
                      <a:r>
                        <a:rPr lang="en-US" sz="2500">
                          <a:solidFill>
                            <a:schemeClr val="tx1"/>
                          </a:solidFill>
                        </a:rPr>
                        <a:t>Stores time (hour, minute, second).</a:t>
                      </a:r>
                    </a:p>
                  </a:txBody>
                  <a:tcPr marL="125767" marR="125767" marT="62884" marB="62884" anchor="ctr">
                    <a:lnL>
                      <a:noFill/>
                    </a:lnL>
                    <a:lnR>
                      <a:noFill/>
                    </a:lnR>
                    <a:lnT w="3175">
                      <a:solidFill>
                        <a:schemeClr val="tx1"/>
                      </a:solidFill>
                    </a:lnT>
                    <a:lnB w="3175">
                      <a:solidFill>
                        <a:schemeClr val="tx1"/>
                      </a:solidFill>
                    </a:lnB>
                    <a:noFill/>
                  </a:tcPr>
                </a:tc>
                <a:tc>
                  <a:txBody>
                    <a:bodyPr/>
                    <a:lstStyle/>
                    <a:p>
                      <a:r>
                        <a:rPr lang="en-IN" sz="2500">
                          <a:solidFill>
                            <a:schemeClr val="tx1"/>
                          </a:solidFill>
                        </a:rPr>
                        <a:t>Appointment times</a:t>
                      </a:r>
                    </a:p>
                  </a:txBody>
                  <a:tcPr marL="125767" marR="125767" marT="62884" marB="62884"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1297604140"/>
                  </a:ext>
                </a:extLst>
              </a:tr>
              <a:tr h="553376">
                <a:tc>
                  <a:txBody>
                    <a:bodyPr/>
                    <a:lstStyle/>
                    <a:p>
                      <a:r>
                        <a:rPr lang="en-IN" sz="2500">
                          <a:solidFill>
                            <a:schemeClr val="tx1"/>
                          </a:solidFill>
                        </a:rPr>
                        <a:t>TIMESTAMP</a:t>
                      </a:r>
                    </a:p>
                  </a:txBody>
                  <a:tcPr marL="125767" marR="125767" marT="62884" marB="62884" anchor="ctr">
                    <a:lnL>
                      <a:noFill/>
                    </a:lnL>
                    <a:lnR>
                      <a:noFill/>
                    </a:lnR>
                    <a:lnT w="3175">
                      <a:solidFill>
                        <a:schemeClr val="tx1"/>
                      </a:solidFill>
                    </a:lnT>
                    <a:lnB w="3175">
                      <a:solidFill>
                        <a:schemeClr val="tx1"/>
                      </a:solidFill>
                    </a:lnB>
                    <a:noFill/>
                  </a:tcPr>
                </a:tc>
                <a:tc>
                  <a:txBody>
                    <a:bodyPr/>
                    <a:lstStyle/>
                    <a:p>
                      <a:r>
                        <a:rPr lang="en-IN" sz="2500">
                          <a:solidFill>
                            <a:schemeClr val="tx1"/>
                          </a:solidFill>
                        </a:rPr>
                        <a:t>Stores date and time.</a:t>
                      </a:r>
                    </a:p>
                  </a:txBody>
                  <a:tcPr marL="125767" marR="125767" marT="62884" marB="62884" anchor="ctr">
                    <a:lnL>
                      <a:noFill/>
                    </a:lnL>
                    <a:lnR>
                      <a:noFill/>
                    </a:lnR>
                    <a:lnT w="3175">
                      <a:solidFill>
                        <a:schemeClr val="tx1"/>
                      </a:solidFill>
                    </a:lnT>
                    <a:lnB w="3175">
                      <a:solidFill>
                        <a:schemeClr val="tx1"/>
                      </a:solidFill>
                    </a:lnB>
                    <a:noFill/>
                  </a:tcPr>
                </a:tc>
                <a:tc>
                  <a:txBody>
                    <a:bodyPr/>
                    <a:lstStyle/>
                    <a:p>
                      <a:r>
                        <a:rPr lang="en-IN" sz="2500">
                          <a:solidFill>
                            <a:schemeClr val="tx1"/>
                          </a:solidFill>
                        </a:rPr>
                        <a:t>Order timestamps</a:t>
                      </a:r>
                    </a:p>
                  </a:txBody>
                  <a:tcPr marL="125767" marR="125767" marT="62884" marB="62884"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54354627"/>
                  </a:ext>
                </a:extLst>
              </a:tr>
              <a:tr h="930678">
                <a:tc>
                  <a:txBody>
                    <a:bodyPr/>
                    <a:lstStyle/>
                    <a:p>
                      <a:r>
                        <a:rPr lang="en-IN" sz="2500">
                          <a:solidFill>
                            <a:schemeClr val="tx1"/>
                          </a:solidFill>
                        </a:rPr>
                        <a:t>TIMESTAMPTZ</a:t>
                      </a:r>
                    </a:p>
                  </a:txBody>
                  <a:tcPr marL="125767" marR="125767" marT="62884" marB="62884" anchor="ctr">
                    <a:lnL>
                      <a:noFill/>
                    </a:lnL>
                    <a:lnR>
                      <a:noFill/>
                    </a:lnR>
                    <a:lnT w="3175">
                      <a:solidFill>
                        <a:schemeClr val="tx1"/>
                      </a:solidFill>
                    </a:lnT>
                    <a:lnB w="3175">
                      <a:solidFill>
                        <a:schemeClr val="tx1"/>
                      </a:solidFill>
                    </a:lnB>
                    <a:noFill/>
                  </a:tcPr>
                </a:tc>
                <a:tc>
                  <a:txBody>
                    <a:bodyPr/>
                    <a:lstStyle/>
                    <a:p>
                      <a:r>
                        <a:rPr lang="en-US" sz="2500">
                          <a:solidFill>
                            <a:schemeClr val="tx1"/>
                          </a:solidFill>
                        </a:rPr>
                        <a:t>Stores date and time with timezone info.</a:t>
                      </a:r>
                    </a:p>
                  </a:txBody>
                  <a:tcPr marL="125767" marR="125767" marT="62884" marB="62884" anchor="ctr">
                    <a:lnL>
                      <a:noFill/>
                    </a:lnL>
                    <a:lnR>
                      <a:noFill/>
                    </a:lnR>
                    <a:lnT w="3175">
                      <a:solidFill>
                        <a:schemeClr val="tx1"/>
                      </a:solidFill>
                    </a:lnT>
                    <a:lnB w="3175">
                      <a:solidFill>
                        <a:schemeClr val="tx1"/>
                      </a:solidFill>
                    </a:lnB>
                    <a:noFill/>
                  </a:tcPr>
                </a:tc>
                <a:tc>
                  <a:txBody>
                    <a:bodyPr/>
                    <a:lstStyle/>
                    <a:p>
                      <a:r>
                        <a:rPr lang="en-IN" sz="2500">
                          <a:solidFill>
                            <a:schemeClr val="tx1"/>
                          </a:solidFill>
                        </a:rPr>
                        <a:t>Global event tracking</a:t>
                      </a:r>
                    </a:p>
                  </a:txBody>
                  <a:tcPr marL="125767" marR="125767" marT="62884" marB="62884"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1167906202"/>
                  </a:ext>
                </a:extLst>
              </a:tr>
              <a:tr h="553376">
                <a:tc>
                  <a:txBody>
                    <a:bodyPr/>
                    <a:lstStyle/>
                    <a:p>
                      <a:r>
                        <a:rPr lang="en-IN" sz="2500">
                          <a:solidFill>
                            <a:schemeClr val="tx1"/>
                          </a:solidFill>
                        </a:rPr>
                        <a:t>INTERVAL</a:t>
                      </a:r>
                    </a:p>
                  </a:txBody>
                  <a:tcPr marL="125767" marR="125767" marT="62884" marB="62884" anchor="ctr">
                    <a:lnL>
                      <a:noFill/>
                    </a:lnL>
                    <a:lnR>
                      <a:noFill/>
                    </a:lnR>
                    <a:lnT w="3175">
                      <a:solidFill>
                        <a:schemeClr val="tx1"/>
                      </a:solidFill>
                    </a:lnT>
                    <a:lnB w="12700">
                      <a:solidFill>
                        <a:schemeClr val="accent1"/>
                      </a:solidFill>
                    </a:lnB>
                    <a:noFill/>
                  </a:tcPr>
                </a:tc>
                <a:tc>
                  <a:txBody>
                    <a:bodyPr/>
                    <a:lstStyle/>
                    <a:p>
                      <a:r>
                        <a:rPr lang="en-IN" sz="2500">
                          <a:solidFill>
                            <a:schemeClr val="tx1"/>
                          </a:solidFill>
                        </a:rPr>
                        <a:t>Stores duration of time.</a:t>
                      </a:r>
                    </a:p>
                  </a:txBody>
                  <a:tcPr marL="125767" marR="125767" marT="62884" marB="62884" anchor="ctr">
                    <a:lnL>
                      <a:noFill/>
                    </a:lnL>
                    <a:lnR>
                      <a:noFill/>
                    </a:lnR>
                    <a:lnT w="3175">
                      <a:solidFill>
                        <a:schemeClr val="tx1"/>
                      </a:solidFill>
                    </a:lnT>
                    <a:lnB w="12700">
                      <a:solidFill>
                        <a:schemeClr val="accent1"/>
                      </a:solidFill>
                    </a:lnB>
                    <a:noFill/>
                  </a:tcPr>
                </a:tc>
                <a:tc>
                  <a:txBody>
                    <a:bodyPr/>
                    <a:lstStyle/>
                    <a:p>
                      <a:r>
                        <a:rPr lang="en-IN" sz="2500" dirty="0">
                          <a:solidFill>
                            <a:schemeClr val="tx1"/>
                          </a:solidFill>
                        </a:rPr>
                        <a:t>Duration between events</a:t>
                      </a:r>
                    </a:p>
                  </a:txBody>
                  <a:tcPr marL="125767" marR="125767" marT="62884" marB="62884" anchor="ctr">
                    <a:lnL>
                      <a:noFill/>
                    </a:lnL>
                    <a:lnR>
                      <a:noFill/>
                    </a:lnR>
                    <a:lnT w="3175">
                      <a:solidFill>
                        <a:schemeClr val="tx1"/>
                      </a:solidFill>
                    </a:lnT>
                    <a:lnB w="12700">
                      <a:solidFill>
                        <a:schemeClr val="accent1"/>
                      </a:solidFill>
                    </a:lnB>
                    <a:noFill/>
                  </a:tcPr>
                </a:tc>
                <a:extLst>
                  <a:ext uri="{0D108BD9-81ED-4DB2-BD59-A6C34878D82A}">
                    <a16:rowId xmlns:a16="http://schemas.microsoft.com/office/drawing/2014/main" val="4001768460"/>
                  </a:ext>
                </a:extLst>
              </a:tr>
            </a:tbl>
          </a:graphicData>
        </a:graphic>
      </p:graphicFrame>
    </p:spTree>
    <p:extLst>
      <p:ext uri="{BB962C8B-B14F-4D97-AF65-F5344CB8AC3E}">
        <p14:creationId xmlns:p14="http://schemas.microsoft.com/office/powerpoint/2010/main" val="60416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EE3132-F343-2958-8CE8-B7C38374DF5D}"/>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Example</a:t>
            </a:r>
          </a:p>
        </p:txBody>
      </p:sp>
      <p:pic>
        <p:nvPicPr>
          <p:cNvPr id="5" name="Picture 4">
            <a:extLst>
              <a:ext uri="{FF2B5EF4-FFF2-40B4-BE49-F238E27FC236}">
                <a16:creationId xmlns:a16="http://schemas.microsoft.com/office/drawing/2014/main" id="{FBBF630F-B8E1-4F2D-990D-E66443E0A8CE}"/>
              </a:ext>
            </a:extLst>
          </p:cNvPr>
          <p:cNvPicPr>
            <a:picLocks noChangeAspect="1"/>
          </p:cNvPicPr>
          <p:nvPr/>
        </p:nvPicPr>
        <p:blipFill>
          <a:blip r:embed="rId2"/>
          <a:stretch>
            <a:fillRect/>
          </a:stretch>
        </p:blipFill>
        <p:spPr>
          <a:xfrm>
            <a:off x="1325827" y="1966293"/>
            <a:ext cx="9540345" cy="4452160"/>
          </a:xfrm>
          <a:prstGeom prst="rect">
            <a:avLst/>
          </a:prstGeom>
        </p:spPr>
      </p:pic>
    </p:spTree>
    <p:extLst>
      <p:ext uri="{BB962C8B-B14F-4D97-AF65-F5344CB8AC3E}">
        <p14:creationId xmlns:p14="http://schemas.microsoft.com/office/powerpoint/2010/main" val="391045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DF7813-986D-90B1-6742-F1ACAAE304F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Boolean Data Type</a:t>
            </a:r>
          </a:p>
        </p:txBody>
      </p:sp>
      <p:graphicFrame>
        <p:nvGraphicFramePr>
          <p:cNvPr id="4" name="Content Placeholder 3">
            <a:extLst>
              <a:ext uri="{FF2B5EF4-FFF2-40B4-BE49-F238E27FC236}">
                <a16:creationId xmlns:a16="http://schemas.microsoft.com/office/drawing/2014/main" id="{84CA70ED-5E2E-8F8A-EB67-446B8BED2F38}"/>
              </a:ext>
            </a:extLst>
          </p:cNvPr>
          <p:cNvGraphicFramePr>
            <a:graphicFrameLocks noGrp="1"/>
          </p:cNvGraphicFramePr>
          <p:nvPr>
            <p:ph idx="1"/>
            <p:extLst>
              <p:ext uri="{D42A27DB-BD31-4B8C-83A1-F6EECF244321}">
                <p14:modId xmlns:p14="http://schemas.microsoft.com/office/powerpoint/2010/main" val="3136258796"/>
              </p:ext>
            </p:extLst>
          </p:nvPr>
        </p:nvGraphicFramePr>
        <p:xfrm>
          <a:off x="1472056" y="1848451"/>
          <a:ext cx="9485631" cy="1978152"/>
        </p:xfrm>
        <a:graphic>
          <a:graphicData uri="http://schemas.openxmlformats.org/drawingml/2006/table">
            <a:tbl>
              <a:tblPr>
                <a:tableStyleId>{5DA37D80-6434-44D0-A028-1B22A696006F}</a:tableStyleId>
              </a:tblPr>
              <a:tblGrid>
                <a:gridCol w="2603077">
                  <a:extLst>
                    <a:ext uri="{9D8B030D-6E8A-4147-A177-3AD203B41FA5}">
                      <a16:colId xmlns:a16="http://schemas.microsoft.com/office/drawing/2014/main" val="2148787853"/>
                    </a:ext>
                  </a:extLst>
                </a:gridCol>
                <a:gridCol w="3813810">
                  <a:extLst>
                    <a:ext uri="{9D8B030D-6E8A-4147-A177-3AD203B41FA5}">
                      <a16:colId xmlns:a16="http://schemas.microsoft.com/office/drawing/2014/main" val="4226762247"/>
                    </a:ext>
                  </a:extLst>
                </a:gridCol>
                <a:gridCol w="3068744">
                  <a:extLst>
                    <a:ext uri="{9D8B030D-6E8A-4147-A177-3AD203B41FA5}">
                      <a16:colId xmlns:a16="http://schemas.microsoft.com/office/drawing/2014/main" val="1445891425"/>
                    </a:ext>
                  </a:extLst>
                </a:gridCol>
              </a:tblGrid>
              <a:tr h="737616">
                <a:tc>
                  <a:txBody>
                    <a:bodyPr/>
                    <a:lstStyle/>
                    <a:p>
                      <a:r>
                        <a:rPr lang="en-IN" sz="2800"/>
                        <a:t>Data Type</a:t>
                      </a:r>
                    </a:p>
                  </a:txBody>
                  <a:tcPr marL="167640" marR="167640" marT="83820" marB="83820" anchor="ctr"/>
                </a:tc>
                <a:tc>
                  <a:txBody>
                    <a:bodyPr/>
                    <a:lstStyle/>
                    <a:p>
                      <a:r>
                        <a:rPr lang="en-IN" sz="2800"/>
                        <a:t>Description</a:t>
                      </a:r>
                    </a:p>
                  </a:txBody>
                  <a:tcPr marL="167640" marR="167640" marT="83820" marB="83820" anchor="ctr"/>
                </a:tc>
                <a:tc>
                  <a:txBody>
                    <a:bodyPr/>
                    <a:lstStyle/>
                    <a:p>
                      <a:r>
                        <a:rPr lang="en-IN" sz="2800"/>
                        <a:t>Example Use</a:t>
                      </a:r>
                    </a:p>
                  </a:txBody>
                  <a:tcPr marL="167640" marR="167640" marT="83820" marB="83820" anchor="ctr"/>
                </a:tc>
                <a:extLst>
                  <a:ext uri="{0D108BD9-81ED-4DB2-BD59-A6C34878D82A}">
                    <a16:rowId xmlns:a16="http://schemas.microsoft.com/office/drawing/2014/main" val="3200804638"/>
                  </a:ext>
                </a:extLst>
              </a:tr>
              <a:tr h="1240536">
                <a:tc>
                  <a:txBody>
                    <a:bodyPr/>
                    <a:lstStyle/>
                    <a:p>
                      <a:r>
                        <a:rPr lang="en-IN" sz="2800" dirty="0"/>
                        <a:t>BOOLEAN</a:t>
                      </a:r>
                    </a:p>
                  </a:txBody>
                  <a:tcPr marL="167640" marR="167640" marT="83820" marB="83820" anchor="ctr"/>
                </a:tc>
                <a:tc>
                  <a:txBody>
                    <a:bodyPr/>
                    <a:lstStyle/>
                    <a:p>
                      <a:r>
                        <a:rPr lang="en-IN" sz="2800" dirty="0"/>
                        <a:t>Stores TRUE, FALSE, or NULL.</a:t>
                      </a:r>
                    </a:p>
                  </a:txBody>
                  <a:tcPr marL="167640" marR="167640" marT="83820" marB="83820" anchor="ctr"/>
                </a:tc>
                <a:tc>
                  <a:txBody>
                    <a:bodyPr/>
                    <a:lstStyle/>
                    <a:p>
                      <a:r>
                        <a:rPr lang="en-IN" sz="2800" dirty="0"/>
                        <a:t>Flags, Active status</a:t>
                      </a:r>
                    </a:p>
                  </a:txBody>
                  <a:tcPr marL="167640" marR="167640" marT="83820" marB="83820" anchor="ctr"/>
                </a:tc>
                <a:extLst>
                  <a:ext uri="{0D108BD9-81ED-4DB2-BD59-A6C34878D82A}">
                    <a16:rowId xmlns:a16="http://schemas.microsoft.com/office/drawing/2014/main" val="2297250130"/>
                  </a:ext>
                </a:extLst>
              </a:tr>
            </a:tbl>
          </a:graphicData>
        </a:graphic>
      </p:graphicFrame>
      <p:pic>
        <p:nvPicPr>
          <p:cNvPr id="8" name="Picture 7">
            <a:extLst>
              <a:ext uri="{FF2B5EF4-FFF2-40B4-BE49-F238E27FC236}">
                <a16:creationId xmlns:a16="http://schemas.microsoft.com/office/drawing/2014/main" id="{25A55249-0436-9844-1378-C410FFAFA95A}"/>
              </a:ext>
            </a:extLst>
          </p:cNvPr>
          <p:cNvPicPr>
            <a:picLocks noChangeAspect="1"/>
          </p:cNvPicPr>
          <p:nvPr/>
        </p:nvPicPr>
        <p:blipFill>
          <a:blip r:embed="rId2"/>
          <a:stretch>
            <a:fillRect/>
          </a:stretch>
        </p:blipFill>
        <p:spPr>
          <a:xfrm>
            <a:off x="1472056" y="4027771"/>
            <a:ext cx="4482787" cy="2274258"/>
          </a:xfrm>
          <a:prstGeom prst="rect">
            <a:avLst/>
          </a:prstGeom>
        </p:spPr>
      </p:pic>
    </p:spTree>
    <p:extLst>
      <p:ext uri="{BB962C8B-B14F-4D97-AF65-F5344CB8AC3E}">
        <p14:creationId xmlns:p14="http://schemas.microsoft.com/office/powerpoint/2010/main" val="1031033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BA6A46-6910-F34B-DB15-1A8E1A2A35AD}"/>
              </a:ext>
            </a:extLst>
          </p:cNvPr>
          <p:cNvSpPr>
            <a:spLocks noGrp="1"/>
          </p:cNvSpPr>
          <p:nvPr>
            <p:ph type="title"/>
          </p:nvPr>
        </p:nvSpPr>
        <p:spPr>
          <a:xfrm>
            <a:off x="1428019" y="1270870"/>
            <a:ext cx="9357865" cy="480569"/>
          </a:xfrm>
        </p:spPr>
        <p:txBody>
          <a:bodyPr vert="horz" lIns="91440" tIns="45720" rIns="91440" bIns="45720" rtlCol="0" anchor="ctr">
            <a:normAutofit fontScale="90000"/>
          </a:bodyPr>
          <a:lstStyle/>
          <a:p>
            <a:r>
              <a:rPr lang="en-US" sz="3400" b="1" kern="1200" dirty="0">
                <a:solidFill>
                  <a:schemeClr val="tx1"/>
                </a:solidFill>
                <a:latin typeface="+mj-lt"/>
                <a:ea typeface="+mj-ea"/>
                <a:cs typeface="+mj-cs"/>
              </a:rPr>
              <a:t>PostgreSQL Constraints:</a:t>
            </a:r>
            <a:br>
              <a:rPr lang="en-US" sz="3400" b="1" kern="1200" dirty="0">
                <a:solidFill>
                  <a:schemeClr val="tx1"/>
                </a:solidFill>
                <a:latin typeface="+mj-lt"/>
                <a:ea typeface="+mj-ea"/>
                <a:cs typeface="+mj-cs"/>
              </a:rPr>
            </a:br>
            <a:endParaRPr lang="en-US" sz="34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0E84357C-16E5-6B67-A476-B2470F15BF8A}"/>
              </a:ext>
            </a:extLst>
          </p:cNvPr>
          <p:cNvSpPr>
            <a:spLocks noGrp="1"/>
          </p:cNvSpPr>
          <p:nvPr>
            <p:ph idx="1"/>
          </p:nvPr>
        </p:nvSpPr>
        <p:spPr>
          <a:xfrm>
            <a:off x="1380701" y="2991656"/>
            <a:ext cx="4483324" cy="2699968"/>
          </a:xfrm>
        </p:spPr>
        <p:txBody>
          <a:bodyPr vert="horz" lIns="91440" tIns="45720" rIns="91440" bIns="45720" rtlCol="0">
            <a:normAutofit/>
          </a:bodyPr>
          <a:lstStyle/>
          <a:p>
            <a:r>
              <a:rPr lang="en-US" sz="1800" dirty="0"/>
              <a:t>NOT NULL Constraint</a:t>
            </a:r>
          </a:p>
          <a:p>
            <a:r>
              <a:rPr lang="en-US" sz="1800" dirty="0"/>
              <a:t>UNIQUE Constraint</a:t>
            </a:r>
          </a:p>
          <a:p>
            <a:r>
              <a:rPr lang="en-US" sz="1800" dirty="0"/>
              <a:t>PRIMARY KEY Constraint</a:t>
            </a:r>
          </a:p>
          <a:p>
            <a:r>
              <a:rPr lang="en-US" sz="1800" dirty="0"/>
              <a:t>FOREIGN KEY Constraint</a:t>
            </a:r>
          </a:p>
          <a:p>
            <a:r>
              <a:rPr lang="en-US" sz="1800" dirty="0"/>
              <a:t>CHECK Constraint</a:t>
            </a:r>
          </a:p>
          <a:p>
            <a:r>
              <a:rPr lang="en-US" sz="1800" dirty="0"/>
              <a:t>DEFAULT Constraint</a:t>
            </a:r>
          </a:p>
          <a:p>
            <a:r>
              <a:rPr lang="en-US" sz="1800" dirty="0"/>
              <a:t>EXCLUSION Constraint</a:t>
            </a:r>
          </a:p>
          <a:p>
            <a:pPr marL="0"/>
            <a:endParaRPr lang="en-US" sz="1800" dirty="0"/>
          </a:p>
        </p:txBody>
      </p:sp>
      <p:sp>
        <p:nvSpPr>
          <p:cNvPr id="5" name="TextBox 4">
            <a:extLst>
              <a:ext uri="{FF2B5EF4-FFF2-40B4-BE49-F238E27FC236}">
                <a16:creationId xmlns:a16="http://schemas.microsoft.com/office/drawing/2014/main" id="{B966A2FD-4781-3801-CEFF-817500B29B73}"/>
              </a:ext>
            </a:extLst>
          </p:cNvPr>
          <p:cNvSpPr txBox="1"/>
          <p:nvPr/>
        </p:nvSpPr>
        <p:spPr>
          <a:xfrm>
            <a:off x="1380701" y="1760707"/>
            <a:ext cx="9770542" cy="1024705"/>
          </a:xfrm>
          <a:prstGeom prst="rect">
            <a:avLst/>
          </a:prstGeom>
        </p:spPr>
        <p:txBody>
          <a:bodyPr vert="horz" lIns="91440" tIns="45720" rIns="91440" bIns="45720" rtlCol="0">
            <a:normAutofit/>
          </a:bodyPr>
          <a:lstStyle/>
          <a:p>
            <a:pPr>
              <a:lnSpc>
                <a:spcPct val="90000"/>
              </a:lnSpc>
              <a:spcAft>
                <a:spcPts val="600"/>
              </a:spcAft>
            </a:pPr>
            <a:r>
              <a:rPr lang="en-US" sz="2000" dirty="0"/>
              <a:t>In PostgreSQL, constraints are rules enforced on data in tables to ensure accuracy, consistency, and integrity. They define conditions that the data must meet and are applied to columns or tables during table creation or modification.</a:t>
            </a:r>
          </a:p>
        </p:txBody>
      </p:sp>
      <p:pic>
        <p:nvPicPr>
          <p:cNvPr id="7" name="Picture 6">
            <a:extLst>
              <a:ext uri="{FF2B5EF4-FFF2-40B4-BE49-F238E27FC236}">
                <a16:creationId xmlns:a16="http://schemas.microsoft.com/office/drawing/2014/main" id="{EB68CCBF-BB49-E0D8-F42E-179E54F1FFEC}"/>
              </a:ext>
            </a:extLst>
          </p:cNvPr>
          <p:cNvPicPr>
            <a:picLocks noChangeAspect="1"/>
          </p:cNvPicPr>
          <p:nvPr/>
        </p:nvPicPr>
        <p:blipFill>
          <a:blip r:embed="rId2"/>
          <a:stretch>
            <a:fillRect/>
          </a:stretch>
        </p:blipFill>
        <p:spPr>
          <a:xfrm>
            <a:off x="4760526" y="3010192"/>
            <a:ext cx="6117521" cy="2681432"/>
          </a:xfrm>
          <a:prstGeom prst="rect">
            <a:avLst/>
          </a:prstGeom>
        </p:spPr>
      </p:pic>
    </p:spTree>
    <p:extLst>
      <p:ext uri="{BB962C8B-B14F-4D97-AF65-F5344CB8AC3E}">
        <p14:creationId xmlns:p14="http://schemas.microsoft.com/office/powerpoint/2010/main" val="3809454302"/>
      </p:ext>
    </p:extLst>
  </p:cSld>
  <p:clrMapOvr>
    <a:masterClrMapping/>
  </p:clrMapOvr>
</p:sld>
</file>

<file path=ppt/theme/theme1.xml><?xml version="1.0" encoding="utf-8"?>
<a:theme xmlns:a="http://schemas.openxmlformats.org/drawingml/2006/main" name="2_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996</TotalTime>
  <Words>364</Words>
  <Application>Microsoft Office PowerPoint</Application>
  <PresentationFormat>Widescreen</PresentationFormat>
  <Paragraphs>84</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2_Office Theme</vt:lpstr>
      <vt:lpstr>Day – 6 : Data types and Constrains in SQL</vt:lpstr>
      <vt:lpstr>Numeric Data Types</vt:lpstr>
      <vt:lpstr>Example</vt:lpstr>
      <vt:lpstr>Character Data Types</vt:lpstr>
      <vt:lpstr>Example</vt:lpstr>
      <vt:lpstr>Date and Time Data Types</vt:lpstr>
      <vt:lpstr>Example</vt:lpstr>
      <vt:lpstr>Boolean Data Type</vt:lpstr>
      <vt:lpstr>PostgreSQL Constraints: </vt:lpstr>
      <vt:lpstr>Assigning Constraints</vt:lpstr>
      <vt:lpstr>FOREIGN KEY Constraint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Satish Dhawale</dc:creator>
  <cp:lastModifiedBy>Satish Dhawale</cp:lastModifiedBy>
  <cp:revision>28</cp:revision>
  <dcterms:created xsi:type="dcterms:W3CDTF">2024-11-18T06:26:32Z</dcterms:created>
  <dcterms:modified xsi:type="dcterms:W3CDTF">2024-11-28T11:38:37Z</dcterms:modified>
</cp:coreProperties>
</file>