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
      <p:font typeface="EB Garamond SemiBold"/>
      <p:regular r:id="rId20"/>
      <p:bold r:id="rId21"/>
      <p:italic r:id="rId22"/>
      <p:boldItalic r:id="rId23"/>
    </p:embeddedFont>
    <p:embeddedFont>
      <p:font typeface="EB Garamond"/>
      <p:regular r:id="rId24"/>
      <p:bold r:id="rId25"/>
      <p:italic r:id="rId26"/>
      <p:boldItalic r:id="rId27"/>
    </p:embeddedFont>
    <p:embeddedFont>
      <p:font typeface="EB Garamond ExtraBold"/>
      <p:bold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BGaramondSemiBold-regular.fntdata"/><Relationship Id="rId22" Type="http://schemas.openxmlformats.org/officeDocument/2006/relationships/font" Target="fonts/EBGaramondSemiBold-italic.fntdata"/><Relationship Id="rId21" Type="http://schemas.openxmlformats.org/officeDocument/2006/relationships/font" Target="fonts/EBGaramondSemiBold-bold.fntdata"/><Relationship Id="rId24" Type="http://schemas.openxmlformats.org/officeDocument/2006/relationships/font" Target="fonts/EBGaramond-regular.fntdata"/><Relationship Id="rId23" Type="http://schemas.openxmlformats.org/officeDocument/2006/relationships/font" Target="fonts/EBGaramondSemiBol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BGaramond-italic.fntdata"/><Relationship Id="rId25" Type="http://schemas.openxmlformats.org/officeDocument/2006/relationships/font" Target="fonts/EBGaramond-bold.fntdata"/><Relationship Id="rId28" Type="http://schemas.openxmlformats.org/officeDocument/2006/relationships/font" Target="fonts/EBGaramondExtraBold-bold.fntdata"/><Relationship Id="rId27" Type="http://schemas.openxmlformats.org/officeDocument/2006/relationships/font" Target="fonts/EBGaramond-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BGaramondExtraBold-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19" Type="http://schemas.openxmlformats.org/officeDocument/2006/relationships/font" Target="fonts/Lato-boldItalic.fntdata"/><Relationship Id="rId18" Type="http://schemas.openxmlformats.org/officeDocument/2006/relationships/font" Target="fonts/La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c2e30d33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c2e30d33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c2e30d33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c2e30d33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bc2e30d336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bc2e30d336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c2e30d336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bc2e30d33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bc2e30d336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bc2e30d336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4500">
                <a:latin typeface="EB Garamond ExtraBold"/>
                <a:ea typeface="EB Garamond ExtraBold"/>
                <a:cs typeface="EB Garamond ExtraBold"/>
                <a:sym typeface="EB Garamond ExtraBold"/>
              </a:rPr>
              <a:t>Simple Currency Converter</a:t>
            </a:r>
            <a:endParaRPr sz="4500">
              <a:latin typeface="EB Garamond ExtraBold"/>
              <a:ea typeface="EB Garamond ExtraBold"/>
              <a:cs typeface="EB Garamond ExtraBold"/>
              <a:sym typeface="EB Garamond ExtraBold"/>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GB" sz="2000">
                <a:latin typeface="EB Garamond SemiBold"/>
                <a:ea typeface="EB Garamond SemiBold"/>
                <a:cs typeface="EB Garamond SemiBold"/>
                <a:sym typeface="EB Garamond SemiBold"/>
              </a:rPr>
              <a:t>Python Project.</a:t>
            </a:r>
            <a:endParaRPr i="1" sz="2000">
              <a:latin typeface="EB Garamond SemiBold"/>
              <a:ea typeface="EB Garamond SemiBold"/>
              <a:cs typeface="EB Garamond SemiBold"/>
              <a:sym typeface="EB Garamond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3700">
                <a:latin typeface="EB Garamond ExtraBold"/>
                <a:ea typeface="EB Garamond ExtraBold"/>
                <a:cs typeface="EB Garamond ExtraBold"/>
                <a:sym typeface="EB Garamond ExtraBold"/>
              </a:rPr>
              <a:t>Content</a:t>
            </a:r>
            <a:endParaRPr sz="3700">
              <a:latin typeface="EB Garamond ExtraBold"/>
              <a:ea typeface="EB Garamond ExtraBold"/>
              <a:cs typeface="EB Garamond ExtraBold"/>
              <a:sym typeface="EB Garamond ExtraBold"/>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EB Garamond"/>
              <a:buChar char="❖"/>
            </a:pPr>
            <a:r>
              <a:rPr lang="en-GB" sz="1700">
                <a:latin typeface="EB Garamond"/>
                <a:ea typeface="EB Garamond"/>
                <a:cs typeface="EB Garamond"/>
                <a:sym typeface="EB Garamond"/>
              </a:rPr>
              <a:t>Overview</a:t>
            </a:r>
            <a:endParaRPr sz="1700">
              <a:latin typeface="EB Garamond"/>
              <a:ea typeface="EB Garamond"/>
              <a:cs typeface="EB Garamond"/>
              <a:sym typeface="EB Garamond"/>
            </a:endParaRPr>
          </a:p>
          <a:p>
            <a:pPr indent="-336550" lvl="0" marL="457200" rtl="0" algn="l">
              <a:spcBef>
                <a:spcPts val="0"/>
              </a:spcBef>
              <a:spcAft>
                <a:spcPts val="0"/>
              </a:spcAft>
              <a:buSzPts val="1700"/>
              <a:buFont typeface="EB Garamond"/>
              <a:buChar char="❖"/>
            </a:pPr>
            <a:r>
              <a:rPr lang="en-GB" sz="1700">
                <a:latin typeface="EB Garamond"/>
                <a:ea typeface="EB Garamond"/>
                <a:cs typeface="EB Garamond"/>
                <a:sym typeface="EB Garamond"/>
              </a:rPr>
              <a:t>Developers</a:t>
            </a:r>
            <a:endParaRPr sz="1700">
              <a:latin typeface="EB Garamond"/>
              <a:ea typeface="EB Garamond"/>
              <a:cs typeface="EB Garamond"/>
              <a:sym typeface="EB Garamond"/>
            </a:endParaRPr>
          </a:p>
          <a:p>
            <a:pPr indent="-336550" lvl="0" marL="457200" rtl="0" algn="l">
              <a:spcBef>
                <a:spcPts val="0"/>
              </a:spcBef>
              <a:spcAft>
                <a:spcPts val="0"/>
              </a:spcAft>
              <a:buSzPts val="1700"/>
              <a:buFont typeface="EB Garamond"/>
              <a:buChar char="❖"/>
            </a:pPr>
            <a:r>
              <a:rPr lang="en-GB" sz="1700">
                <a:latin typeface="EB Garamond"/>
                <a:ea typeface="EB Garamond"/>
                <a:cs typeface="EB Garamond"/>
                <a:sym typeface="EB Garamond"/>
              </a:rPr>
              <a:t>Explanation</a:t>
            </a:r>
            <a:endParaRPr sz="1700">
              <a:latin typeface="EB Garamond"/>
              <a:ea typeface="EB Garamond"/>
              <a:cs typeface="EB Garamond"/>
              <a:sym typeface="EB Garamond"/>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3700">
                <a:latin typeface="EB Garamond ExtraBold"/>
                <a:ea typeface="EB Garamond ExtraBold"/>
                <a:cs typeface="EB Garamond ExtraBold"/>
                <a:sym typeface="EB Garamond ExtraBold"/>
              </a:rPr>
              <a:t>Overview</a:t>
            </a:r>
            <a:endParaRPr sz="3700">
              <a:latin typeface="EB Garamond ExtraBold"/>
              <a:ea typeface="EB Garamond ExtraBold"/>
              <a:cs typeface="EB Garamond ExtraBold"/>
              <a:sym typeface="EB Garamond ExtraBold"/>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700">
                <a:latin typeface="EB Garamond"/>
                <a:ea typeface="EB Garamond"/>
                <a:cs typeface="EB Garamond"/>
                <a:sym typeface="EB Garamond"/>
              </a:rPr>
              <a:t>This program is developed to convert one currency into some other currency. The program works by asking the user to input the amount he/she wants to convert  and then asks the user to enter the name of the currency from </a:t>
            </a:r>
            <a:r>
              <a:rPr lang="en-GB" sz="1700">
                <a:latin typeface="EB Garamond"/>
                <a:ea typeface="EB Garamond"/>
                <a:cs typeface="EB Garamond"/>
                <a:sym typeface="EB Garamond"/>
              </a:rPr>
              <a:t>which</a:t>
            </a:r>
            <a:r>
              <a:rPr lang="en-GB" sz="1700">
                <a:latin typeface="EB Garamond"/>
                <a:ea typeface="EB Garamond"/>
                <a:cs typeface="EB Garamond"/>
                <a:sym typeface="EB Garamond"/>
              </a:rPr>
              <a:t> he/she wants to convert from. After that, it asks us to enter the name of the currency into which we want to convert to.  After all the calculations have been performed, it prints the output onto the </a:t>
            </a:r>
            <a:r>
              <a:rPr lang="en-GB" sz="1700">
                <a:latin typeface="EB Garamond"/>
                <a:ea typeface="EB Garamond"/>
                <a:cs typeface="EB Garamond"/>
                <a:sym typeface="EB Garamond"/>
              </a:rPr>
              <a:t>terminal.</a:t>
            </a:r>
            <a:endParaRPr sz="1700">
              <a:latin typeface="EB Garamond"/>
              <a:ea typeface="EB Garamond"/>
              <a:cs typeface="EB Garamond"/>
              <a:sym typeface="EB 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3700">
                <a:latin typeface="EB Garamond ExtraBold"/>
                <a:ea typeface="EB Garamond ExtraBold"/>
                <a:cs typeface="EB Garamond ExtraBold"/>
                <a:sym typeface="EB Garamond ExtraBold"/>
              </a:rPr>
              <a:t>Developers</a:t>
            </a:r>
            <a:endParaRPr sz="3700">
              <a:latin typeface="EB Garamond ExtraBold"/>
              <a:ea typeface="EB Garamond ExtraBold"/>
              <a:cs typeface="EB Garamond ExtraBold"/>
              <a:sym typeface="EB Garamond ExtraBold"/>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EB Garamond"/>
              <a:buChar char="❖"/>
            </a:pPr>
            <a:r>
              <a:rPr lang="en-GB" sz="1700">
                <a:latin typeface="EB Garamond"/>
                <a:ea typeface="EB Garamond"/>
                <a:cs typeface="EB Garamond"/>
                <a:sym typeface="EB Garamond"/>
              </a:rPr>
              <a:t>Syed Muhammad Anas</a:t>
            </a:r>
            <a:endParaRPr sz="1700">
              <a:latin typeface="EB Garamond"/>
              <a:ea typeface="EB Garamond"/>
              <a:cs typeface="EB Garamond"/>
              <a:sym typeface="EB Garamond"/>
            </a:endParaRPr>
          </a:p>
          <a:p>
            <a:pPr indent="-336550" lvl="0" marL="457200" rtl="0" algn="l">
              <a:spcBef>
                <a:spcPts val="0"/>
              </a:spcBef>
              <a:spcAft>
                <a:spcPts val="0"/>
              </a:spcAft>
              <a:buSzPts val="1700"/>
              <a:buFont typeface="EB Garamond"/>
              <a:buChar char="❖"/>
            </a:pPr>
            <a:r>
              <a:rPr lang="en-GB" sz="1700">
                <a:latin typeface="EB Garamond"/>
                <a:ea typeface="EB Garamond"/>
                <a:cs typeface="EB Garamond"/>
                <a:sym typeface="EB Garamond"/>
              </a:rPr>
              <a:t>Sajid Khan (Leader)</a:t>
            </a:r>
            <a:endParaRPr sz="1700">
              <a:latin typeface="EB Garamond"/>
              <a:ea typeface="EB Garamond"/>
              <a:cs typeface="EB Garamond"/>
              <a:sym typeface="EB Garamond"/>
            </a:endParaRPr>
          </a:p>
          <a:p>
            <a:pPr indent="-336550" lvl="0" marL="457200" rtl="0" algn="l">
              <a:spcBef>
                <a:spcPts val="0"/>
              </a:spcBef>
              <a:spcAft>
                <a:spcPts val="0"/>
              </a:spcAft>
              <a:buSzPts val="1700"/>
              <a:buFont typeface="EB Garamond"/>
              <a:buChar char="❖"/>
            </a:pPr>
            <a:r>
              <a:rPr lang="en-GB" sz="1700">
                <a:latin typeface="EB Garamond"/>
                <a:ea typeface="EB Garamond"/>
                <a:cs typeface="EB Garamond"/>
                <a:sym typeface="EB Garamond"/>
              </a:rPr>
              <a:t>Abdullah</a:t>
            </a:r>
            <a:endParaRPr sz="1700">
              <a:latin typeface="EB Garamond"/>
              <a:ea typeface="EB Garamond"/>
              <a:cs typeface="EB Garamond"/>
              <a:sym typeface="EB 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3700">
                <a:latin typeface="EB Garamond ExtraBold"/>
                <a:ea typeface="EB Garamond ExtraBold"/>
                <a:cs typeface="EB Garamond ExtraBold"/>
                <a:sym typeface="EB Garamond ExtraBold"/>
              </a:rPr>
              <a:t>Explanation</a:t>
            </a:r>
            <a:endParaRPr sz="3700">
              <a:latin typeface="EB Garamond ExtraBold"/>
              <a:ea typeface="EB Garamond ExtraBold"/>
              <a:cs typeface="EB Garamond ExtraBold"/>
              <a:sym typeface="EB Garamond ExtraBold"/>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000" u="sng">
                <a:latin typeface="EB Garamond"/>
                <a:ea typeface="EB Garamond"/>
                <a:cs typeface="EB Garamond"/>
                <a:sym typeface="EB Garamond"/>
              </a:rPr>
              <a:t>Working:</a:t>
            </a:r>
            <a:endParaRPr b="1" sz="2000" u="sng">
              <a:latin typeface="EB Garamond"/>
              <a:ea typeface="EB Garamond"/>
              <a:cs typeface="EB Garamond"/>
              <a:sym typeface="EB Garamond"/>
            </a:endParaRPr>
          </a:p>
          <a:p>
            <a:pPr indent="0" lvl="0" marL="0" rtl="0" algn="l">
              <a:spcBef>
                <a:spcPts val="1200"/>
              </a:spcBef>
              <a:spcAft>
                <a:spcPts val="1200"/>
              </a:spcAft>
              <a:buNone/>
            </a:pPr>
            <a:r>
              <a:rPr lang="en-GB" sz="1700">
                <a:latin typeface="EB Garamond"/>
                <a:ea typeface="EB Garamond"/>
                <a:cs typeface="EB Garamond"/>
                <a:sym typeface="EB Garamond"/>
              </a:rPr>
              <a:t>Firstly when we we run the program, the program asks us to enter some amount which we want to convert. As soon as we provide it with the input, it asks us for the name of the currency from </a:t>
            </a:r>
            <a:r>
              <a:rPr lang="en-GB" sz="1700">
                <a:latin typeface="EB Garamond"/>
                <a:ea typeface="EB Garamond"/>
                <a:cs typeface="EB Garamond"/>
                <a:sym typeface="EB Garamond"/>
              </a:rPr>
              <a:t>which</a:t>
            </a:r>
            <a:r>
              <a:rPr lang="en-GB" sz="1700">
                <a:latin typeface="EB Garamond"/>
                <a:ea typeface="EB Garamond"/>
                <a:cs typeface="EB Garamond"/>
                <a:sym typeface="EB Garamond"/>
              </a:rPr>
              <a:t> we want to convert from. After we have entered the name of the currency, the program asks us for the name of the currency into which we want to convert the amount to. After this, it performs some calculations on the raw data and then displays us the output.</a:t>
            </a:r>
            <a:endParaRPr sz="1700">
              <a:latin typeface="EB Garamond"/>
              <a:ea typeface="EB Garamond"/>
              <a:cs typeface="EB Garamond"/>
              <a:sym typeface="EB 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nvSpPr>
        <p:spPr>
          <a:xfrm>
            <a:off x="1343725" y="1983525"/>
            <a:ext cx="6183000" cy="132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4500">
                <a:solidFill>
                  <a:schemeClr val="lt1"/>
                </a:solidFill>
                <a:latin typeface="EB Garamond ExtraBold"/>
                <a:ea typeface="EB Garamond ExtraBold"/>
                <a:cs typeface="EB Garamond ExtraBold"/>
                <a:sym typeface="EB Garamond ExtraBold"/>
              </a:rPr>
              <a:t>The End</a:t>
            </a:r>
            <a:endParaRPr sz="4500">
              <a:solidFill>
                <a:schemeClr val="lt1"/>
              </a:solidFill>
              <a:latin typeface="EB Garamond ExtraBold"/>
              <a:ea typeface="EB Garamond ExtraBold"/>
              <a:cs typeface="EB Garamond ExtraBold"/>
              <a:sym typeface="EB Garamond ExtraBold"/>
            </a:endParaRPr>
          </a:p>
        </p:txBody>
      </p:sp>
      <p:sp>
        <p:nvSpPr>
          <p:cNvPr id="165" name="Google Shape;165;p18"/>
          <p:cNvSpPr txBox="1"/>
          <p:nvPr/>
        </p:nvSpPr>
        <p:spPr>
          <a:xfrm>
            <a:off x="1001700" y="4336500"/>
            <a:ext cx="7140600" cy="80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2000">
                <a:solidFill>
                  <a:schemeClr val="lt1"/>
                </a:solidFill>
                <a:latin typeface="EB Garamond SemiBold"/>
                <a:ea typeface="EB Garamond SemiBold"/>
                <a:cs typeface="EB Garamond SemiBold"/>
                <a:sym typeface="EB Garamond SemiBold"/>
              </a:rPr>
              <a:t>By:</a:t>
            </a:r>
            <a:endParaRPr sz="2000">
              <a:solidFill>
                <a:schemeClr val="lt1"/>
              </a:solidFill>
              <a:latin typeface="EB Garamond SemiBold"/>
              <a:ea typeface="EB Garamond SemiBold"/>
              <a:cs typeface="EB Garamond SemiBold"/>
              <a:sym typeface="EB Garamond SemiBold"/>
            </a:endParaRPr>
          </a:p>
          <a:p>
            <a:pPr indent="0" lvl="0" marL="0" rtl="0" algn="l">
              <a:spcBef>
                <a:spcPts val="0"/>
              </a:spcBef>
              <a:spcAft>
                <a:spcPts val="0"/>
              </a:spcAft>
              <a:buNone/>
            </a:pPr>
            <a:r>
              <a:rPr lang="en-GB" sz="2000">
                <a:solidFill>
                  <a:schemeClr val="lt1"/>
                </a:solidFill>
                <a:latin typeface="EB Garamond SemiBold"/>
                <a:ea typeface="EB Garamond SemiBold"/>
                <a:cs typeface="EB Garamond SemiBold"/>
                <a:sym typeface="EB Garamond SemiBold"/>
              </a:rPr>
              <a:t>Syed Muhammad Anas</a:t>
            </a:r>
            <a:endParaRPr sz="2000">
              <a:solidFill>
                <a:schemeClr val="lt1"/>
              </a:solidFill>
              <a:latin typeface="EB Garamond SemiBold"/>
              <a:ea typeface="EB Garamond SemiBold"/>
              <a:cs typeface="EB Garamond SemiBold"/>
              <a:sym typeface="EB Garamond SemiBo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