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9" r:id="rId3"/>
    <p:sldId id="258" r:id="rId4"/>
    <p:sldId id="260" r:id="rId5"/>
    <p:sldId id="265" r:id="rId6"/>
    <p:sldId id="266" r:id="rId7"/>
    <p:sldId id="261" r:id="rId8"/>
    <p:sldId id="262"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05" autoAdjust="0"/>
  </p:normalViewPr>
  <p:slideViewPr>
    <p:cSldViewPr snapToGrid="0">
      <p:cViewPr varScale="1">
        <p:scale>
          <a:sx n="49" d="100"/>
          <a:sy n="49" d="100"/>
        </p:scale>
        <p:origin x="5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4B189-FEC5-452A-8559-21EE47437F2A}" type="datetimeFigureOut">
              <a:rPr lang="en-CA" smtClean="0"/>
              <a:t>2023-01-26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8156-D5BD-4184-8E37-B3C1F156E597}" type="slidenum">
              <a:rPr lang="en-CA" smtClean="0"/>
              <a:t>‹#›</a:t>
            </a:fld>
            <a:endParaRPr lang="en-CA"/>
          </a:p>
        </p:txBody>
      </p:sp>
    </p:spTree>
    <p:extLst>
      <p:ext uri="{BB962C8B-B14F-4D97-AF65-F5344CB8AC3E}">
        <p14:creationId xmlns:p14="http://schemas.microsoft.com/office/powerpoint/2010/main" val="313734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AB8156-D5BD-4184-8E37-B3C1F156E597}" type="slidenum">
              <a:rPr lang="en-CA" smtClean="0"/>
              <a:t>2</a:t>
            </a:fld>
            <a:endParaRPr lang="en-CA"/>
          </a:p>
        </p:txBody>
      </p:sp>
    </p:spTree>
    <p:extLst>
      <p:ext uri="{BB962C8B-B14F-4D97-AF65-F5344CB8AC3E}">
        <p14:creationId xmlns:p14="http://schemas.microsoft.com/office/powerpoint/2010/main" val="305385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AB8156-D5BD-4184-8E37-B3C1F156E597}" type="slidenum">
              <a:rPr lang="en-CA" smtClean="0"/>
              <a:t>4</a:t>
            </a:fld>
            <a:endParaRPr lang="en-CA"/>
          </a:p>
        </p:txBody>
      </p:sp>
    </p:spTree>
    <p:extLst>
      <p:ext uri="{BB962C8B-B14F-4D97-AF65-F5344CB8AC3E}">
        <p14:creationId xmlns:p14="http://schemas.microsoft.com/office/powerpoint/2010/main" val="99682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AB8156-D5BD-4184-8E37-B3C1F156E597}" type="slidenum">
              <a:rPr lang="en-CA" smtClean="0"/>
              <a:t>7</a:t>
            </a:fld>
            <a:endParaRPr lang="en-CA"/>
          </a:p>
        </p:txBody>
      </p:sp>
    </p:spTree>
    <p:extLst>
      <p:ext uri="{BB962C8B-B14F-4D97-AF65-F5344CB8AC3E}">
        <p14:creationId xmlns:p14="http://schemas.microsoft.com/office/powerpoint/2010/main" val="114088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AB8156-D5BD-4184-8E37-B3C1F156E597}" type="slidenum">
              <a:rPr lang="en-CA" smtClean="0"/>
              <a:t>8</a:t>
            </a:fld>
            <a:endParaRPr lang="en-CA"/>
          </a:p>
        </p:txBody>
      </p:sp>
    </p:spTree>
    <p:extLst>
      <p:ext uri="{BB962C8B-B14F-4D97-AF65-F5344CB8AC3E}">
        <p14:creationId xmlns:p14="http://schemas.microsoft.com/office/powerpoint/2010/main" val="209663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AB8156-D5BD-4184-8E37-B3C1F156E597}" type="slidenum">
              <a:rPr lang="en-CA" smtClean="0"/>
              <a:t>9</a:t>
            </a:fld>
            <a:endParaRPr lang="en-CA"/>
          </a:p>
        </p:txBody>
      </p:sp>
    </p:spTree>
    <p:extLst>
      <p:ext uri="{BB962C8B-B14F-4D97-AF65-F5344CB8AC3E}">
        <p14:creationId xmlns:p14="http://schemas.microsoft.com/office/powerpoint/2010/main" val="57587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AAB8156-D5BD-4184-8E37-B3C1F156E597}" type="slidenum">
              <a:rPr lang="en-CA" smtClean="0"/>
              <a:t>10</a:t>
            </a:fld>
            <a:endParaRPr lang="en-CA"/>
          </a:p>
        </p:txBody>
      </p:sp>
    </p:spTree>
    <p:extLst>
      <p:ext uri="{BB962C8B-B14F-4D97-AF65-F5344CB8AC3E}">
        <p14:creationId xmlns:p14="http://schemas.microsoft.com/office/powerpoint/2010/main" val="257745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3B78-A022-483E-B1DA-FF4316FCAF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6598A31-E2DE-4888-AFC8-0DA3614E43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4A615CC-4319-4680-A690-B37355D29387}"/>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5" name="Footer Placeholder 4">
            <a:extLst>
              <a:ext uri="{FF2B5EF4-FFF2-40B4-BE49-F238E27FC236}">
                <a16:creationId xmlns:a16="http://schemas.microsoft.com/office/drawing/2014/main" id="{B58A28E4-8EC1-46D6-B398-B90075A375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3B8801-AE11-4935-8C8F-EFADABF3046B}"/>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215904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A8FB-AD37-49C2-969E-1A66C1A3C9B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339DA58-DAAE-4688-9BEC-01B74BB4A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3FA1CBE-174B-4951-89C3-CE2E833BD5A9}"/>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5" name="Footer Placeholder 4">
            <a:extLst>
              <a:ext uri="{FF2B5EF4-FFF2-40B4-BE49-F238E27FC236}">
                <a16:creationId xmlns:a16="http://schemas.microsoft.com/office/drawing/2014/main" id="{61967039-CF75-427D-914A-1172F273D7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12024A-A490-455F-9F1B-4A3D392EE0D7}"/>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347456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8A4D0-5190-49A8-811D-9FC7440A10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50AABC1-9056-4211-8B5D-C0558D7BA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E2FA31-758F-48C5-A5B3-ADF85FE42E6D}"/>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5" name="Footer Placeholder 4">
            <a:extLst>
              <a:ext uri="{FF2B5EF4-FFF2-40B4-BE49-F238E27FC236}">
                <a16:creationId xmlns:a16="http://schemas.microsoft.com/office/drawing/2014/main" id="{ED3A4896-9D74-4E75-856D-42AB3607D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B13699-12C3-4524-874E-C5F43BD19ED2}"/>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278130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D5C6-813F-44AA-B3DC-599BC10F09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FB372F9-5304-4E34-9AC2-C29276A0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9B3A99-9324-4A19-A679-B86AAF4CADCD}"/>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5" name="Footer Placeholder 4">
            <a:extLst>
              <a:ext uri="{FF2B5EF4-FFF2-40B4-BE49-F238E27FC236}">
                <a16:creationId xmlns:a16="http://schemas.microsoft.com/office/drawing/2014/main" id="{EC0F7685-E734-4362-99B4-1BE8CE3B5F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8706B4-F5AE-4DE6-A2C8-AE421E934E54}"/>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214421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39AD-8765-44DD-A329-1090016AC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260E4F-8208-469C-975A-F12CF480D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7A810D-1BD3-46C4-9A1E-E815F07F2CD2}"/>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5" name="Footer Placeholder 4">
            <a:extLst>
              <a:ext uri="{FF2B5EF4-FFF2-40B4-BE49-F238E27FC236}">
                <a16:creationId xmlns:a16="http://schemas.microsoft.com/office/drawing/2014/main" id="{EBB1FDA9-97DC-4606-8EE1-5482C540B8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494154-4241-4358-BEE6-5C9F0E59B811}"/>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39490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10A7-5F26-4229-B9C2-99893195E50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5248DE-9B61-4556-807A-076021DA2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8CBBC2A-F4E4-428A-9695-04EB10A3F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F3748F1-931B-464B-9B18-FB20FEB1D615}"/>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6" name="Footer Placeholder 5">
            <a:extLst>
              <a:ext uri="{FF2B5EF4-FFF2-40B4-BE49-F238E27FC236}">
                <a16:creationId xmlns:a16="http://schemas.microsoft.com/office/drawing/2014/main" id="{22A2CFD0-5880-4EA3-B745-9FA024D595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2DB368D-B3F7-4056-BF6B-D5008E317711}"/>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223433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4025-10CE-4A3A-8515-D27E8DE9B4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8E52DAC-6188-4B1B-8C6F-6C0D8750D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365C4-2CBF-4DF9-93E2-95B6C657B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4BA5D59-5BC4-473E-BBA1-B08221F7C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81A90-63EB-4724-8927-C604E645A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628F19D-5CB0-48A3-AC02-B7AD000BC2B8}"/>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8" name="Footer Placeholder 7">
            <a:extLst>
              <a:ext uri="{FF2B5EF4-FFF2-40B4-BE49-F238E27FC236}">
                <a16:creationId xmlns:a16="http://schemas.microsoft.com/office/drawing/2014/main" id="{DA868B3C-B0EE-474A-BAE3-536BC90E930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AC399B4-23EF-4F83-99C6-7A8808AE1D1E}"/>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60091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21A3-DD17-4DB6-8E1F-A0F7354791A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41BA0C-D9D3-4545-9AEB-0FCF9B6C48E9}"/>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4" name="Footer Placeholder 3">
            <a:extLst>
              <a:ext uri="{FF2B5EF4-FFF2-40B4-BE49-F238E27FC236}">
                <a16:creationId xmlns:a16="http://schemas.microsoft.com/office/drawing/2014/main" id="{8D59D348-1B5C-42A3-AEF3-10AA046DD08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C5DE707-9276-40FA-A5A9-EC5FDBD5515F}"/>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322788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1C01F-B923-4D1D-A800-26A1C18D08CF}"/>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3" name="Footer Placeholder 2">
            <a:extLst>
              <a:ext uri="{FF2B5EF4-FFF2-40B4-BE49-F238E27FC236}">
                <a16:creationId xmlns:a16="http://schemas.microsoft.com/office/drawing/2014/main" id="{D18408BB-C59D-4D96-A6C9-4ECE06E8ACE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7223E4C-B44C-4C22-AAB3-4858E141F067}"/>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185968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1604-4B07-4F9B-9BF0-058914CA1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D9F938C-7834-4D23-9F95-B1864CE57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0BB6FDF-F799-4638-A79A-F8B085932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50A5A-E0F5-4CC2-B438-9A21492736A5}"/>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6" name="Footer Placeholder 5">
            <a:extLst>
              <a:ext uri="{FF2B5EF4-FFF2-40B4-BE49-F238E27FC236}">
                <a16:creationId xmlns:a16="http://schemas.microsoft.com/office/drawing/2014/main" id="{51D8FB5B-BFF9-4B89-BFB9-BEB1EE8357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A2018A-AC5E-4C22-B93E-3B5A2AA05148}"/>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176417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C5C6-6E93-48BE-BC1C-059D20F7C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26F155-211A-4D96-BE1F-34A4FC8FA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26E7444-BF29-4FF9-AD9A-D76D6C982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5BD4E-07E2-4ED7-A3B4-E00A49D8DD4D}"/>
              </a:ext>
            </a:extLst>
          </p:cNvPr>
          <p:cNvSpPr>
            <a:spLocks noGrp="1"/>
          </p:cNvSpPr>
          <p:nvPr>
            <p:ph type="dt" sz="half" idx="10"/>
          </p:nvPr>
        </p:nvSpPr>
        <p:spPr/>
        <p:txBody>
          <a:bodyPr/>
          <a:lstStyle/>
          <a:p>
            <a:fld id="{48F471BC-FB92-402C-BBA3-A5414AAE285D}" type="datetimeFigureOut">
              <a:rPr lang="en-CA" smtClean="0"/>
              <a:t>2023-01-26</a:t>
            </a:fld>
            <a:endParaRPr lang="en-CA"/>
          </a:p>
        </p:txBody>
      </p:sp>
      <p:sp>
        <p:nvSpPr>
          <p:cNvPr id="6" name="Footer Placeholder 5">
            <a:extLst>
              <a:ext uri="{FF2B5EF4-FFF2-40B4-BE49-F238E27FC236}">
                <a16:creationId xmlns:a16="http://schemas.microsoft.com/office/drawing/2014/main" id="{1076BF0C-70DC-463E-A2C2-4FC656C9C0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BB466E3-B04C-4311-811A-76C93ED0E956}"/>
              </a:ext>
            </a:extLst>
          </p:cNvPr>
          <p:cNvSpPr>
            <a:spLocks noGrp="1"/>
          </p:cNvSpPr>
          <p:nvPr>
            <p:ph type="sldNum" sz="quarter" idx="12"/>
          </p:nvPr>
        </p:nvSpPr>
        <p:spPr/>
        <p:txBody>
          <a:bodyPr/>
          <a:lstStyle/>
          <a:p>
            <a:fld id="{C8032117-2DAA-42E1-84AA-1E4506C848E4}" type="slidenum">
              <a:rPr lang="en-CA" smtClean="0"/>
              <a:t>‹#›</a:t>
            </a:fld>
            <a:endParaRPr lang="en-CA"/>
          </a:p>
        </p:txBody>
      </p:sp>
    </p:spTree>
    <p:extLst>
      <p:ext uri="{BB962C8B-B14F-4D97-AF65-F5344CB8AC3E}">
        <p14:creationId xmlns:p14="http://schemas.microsoft.com/office/powerpoint/2010/main" val="132427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F3F4D-CCBC-4A21-A5E0-6B0F9EB6F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B2D2810-8884-48AD-8C3E-41A819E08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6E7107-5B60-4DE3-A31D-768CE9364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471BC-FB92-402C-BBA3-A5414AAE285D}" type="datetimeFigureOut">
              <a:rPr lang="en-CA" smtClean="0"/>
              <a:t>2023-01-26</a:t>
            </a:fld>
            <a:endParaRPr lang="en-CA"/>
          </a:p>
        </p:txBody>
      </p:sp>
      <p:sp>
        <p:nvSpPr>
          <p:cNvPr id="5" name="Footer Placeholder 4">
            <a:extLst>
              <a:ext uri="{FF2B5EF4-FFF2-40B4-BE49-F238E27FC236}">
                <a16:creationId xmlns:a16="http://schemas.microsoft.com/office/drawing/2014/main" id="{ED68097F-3564-4451-B111-FE365FB1F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348BC53-DC4F-416E-92BB-BAC5AA198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32117-2DAA-42E1-84AA-1E4506C848E4}" type="slidenum">
              <a:rPr lang="en-CA" smtClean="0"/>
              <a:t>‹#›</a:t>
            </a:fld>
            <a:endParaRPr lang="en-CA"/>
          </a:p>
        </p:txBody>
      </p:sp>
    </p:spTree>
    <p:extLst>
      <p:ext uri="{BB962C8B-B14F-4D97-AF65-F5344CB8AC3E}">
        <p14:creationId xmlns:p14="http://schemas.microsoft.com/office/powerpoint/2010/main" val="249792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Dictionary</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66843"/>
            <a:ext cx="10515600" cy="4351338"/>
          </a:xfrm>
        </p:spPr>
        <p:txBody>
          <a:bodyPr/>
          <a:lstStyle/>
          <a:p>
            <a:r>
              <a:rPr lang="en-US" dirty="0"/>
              <a:t>A Python data type.</a:t>
            </a:r>
          </a:p>
          <a:p>
            <a:r>
              <a:rPr lang="en-US" dirty="0"/>
              <a:t>Able to store data values in key : value pairs to express detailed information.</a:t>
            </a:r>
            <a:endParaRPr lang="en-CA" dirty="0"/>
          </a:p>
          <a:p>
            <a:endParaRPr lang="en-CA" dirty="0"/>
          </a:p>
        </p:txBody>
      </p:sp>
      <p:sp>
        <p:nvSpPr>
          <p:cNvPr id="4" name="TextBox 3">
            <a:extLst>
              <a:ext uri="{FF2B5EF4-FFF2-40B4-BE49-F238E27FC236}">
                <a16:creationId xmlns:a16="http://schemas.microsoft.com/office/drawing/2014/main" id="{7CEB63DC-289F-44E7-83E6-72F99F5B7B03}"/>
              </a:ext>
            </a:extLst>
          </p:cNvPr>
          <p:cNvSpPr txBox="1"/>
          <p:nvPr/>
        </p:nvSpPr>
        <p:spPr>
          <a:xfrm>
            <a:off x="6797908" y="3691927"/>
            <a:ext cx="4237464"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 "id": 1,</a:t>
            </a:r>
          </a:p>
          <a:p>
            <a:r>
              <a:rPr lang="en-US" sz="2400" dirty="0"/>
              <a:t>   "name": "Leanne Graham",</a:t>
            </a:r>
          </a:p>
          <a:p>
            <a:r>
              <a:rPr lang="en-US" sz="2400" dirty="0"/>
              <a:t>   "username": "Bret",</a:t>
            </a:r>
          </a:p>
          <a:p>
            <a:r>
              <a:rPr lang="en-US" sz="2400" dirty="0"/>
              <a:t>   "email": "Sincere@april.biz" </a:t>
            </a:r>
            <a:r>
              <a:rPr lang="en-CA" sz="2400" dirty="0"/>
              <a:t>}</a:t>
            </a:r>
          </a:p>
        </p:txBody>
      </p:sp>
      <p:graphicFrame>
        <p:nvGraphicFramePr>
          <p:cNvPr id="7" name="Table 7">
            <a:extLst>
              <a:ext uri="{FF2B5EF4-FFF2-40B4-BE49-F238E27FC236}">
                <a16:creationId xmlns:a16="http://schemas.microsoft.com/office/drawing/2014/main" id="{3837CB5D-1AD2-4ABE-B92A-D6890F19A192}"/>
              </a:ext>
            </a:extLst>
          </p:cNvPr>
          <p:cNvGraphicFramePr>
            <a:graphicFrameLocks noGrp="1"/>
          </p:cNvGraphicFramePr>
          <p:nvPr>
            <p:extLst>
              <p:ext uri="{D42A27DB-BD31-4B8C-83A1-F6EECF244321}">
                <p14:modId xmlns:p14="http://schemas.microsoft.com/office/powerpoint/2010/main" val="4162386645"/>
              </p:ext>
            </p:extLst>
          </p:nvPr>
        </p:nvGraphicFramePr>
        <p:xfrm>
          <a:off x="838200" y="3562357"/>
          <a:ext cx="4263482" cy="1828800"/>
        </p:xfrm>
        <a:graphic>
          <a:graphicData uri="http://schemas.openxmlformats.org/drawingml/2006/table">
            <a:tbl>
              <a:tblPr bandRow="1">
                <a:tableStyleId>{5C22544A-7EE6-4342-B048-85BDC9FD1C3A}</a:tableStyleId>
              </a:tblPr>
              <a:tblGrid>
                <a:gridCol w="1485207">
                  <a:extLst>
                    <a:ext uri="{9D8B030D-6E8A-4147-A177-3AD203B41FA5}">
                      <a16:colId xmlns:a16="http://schemas.microsoft.com/office/drawing/2014/main" val="781354968"/>
                    </a:ext>
                  </a:extLst>
                </a:gridCol>
                <a:gridCol w="2778275">
                  <a:extLst>
                    <a:ext uri="{9D8B030D-6E8A-4147-A177-3AD203B41FA5}">
                      <a16:colId xmlns:a16="http://schemas.microsoft.com/office/drawing/2014/main" val="411572330"/>
                    </a:ext>
                  </a:extLst>
                </a:gridCol>
              </a:tblGrid>
              <a:tr h="380700">
                <a:tc>
                  <a:txBody>
                    <a:bodyPr/>
                    <a:lstStyle/>
                    <a:p>
                      <a:r>
                        <a:rPr lang="en-US" sz="2400" dirty="0"/>
                        <a:t>id</a:t>
                      </a:r>
                      <a:endParaRPr lang="en-CA" sz="2400" dirty="0"/>
                    </a:p>
                  </a:txBody>
                  <a:tcPr/>
                </a:tc>
                <a:tc>
                  <a:txBody>
                    <a:bodyPr/>
                    <a:lstStyle/>
                    <a:p>
                      <a:r>
                        <a:rPr lang="en-US" sz="2400" dirty="0"/>
                        <a:t>1</a:t>
                      </a:r>
                      <a:endParaRPr lang="en-CA" sz="2400" dirty="0"/>
                    </a:p>
                  </a:txBody>
                  <a:tcPr/>
                </a:tc>
                <a:extLst>
                  <a:ext uri="{0D108BD9-81ED-4DB2-BD59-A6C34878D82A}">
                    <a16:rowId xmlns:a16="http://schemas.microsoft.com/office/drawing/2014/main" val="2916061674"/>
                  </a:ext>
                </a:extLst>
              </a:tr>
              <a:tr h="380700">
                <a:tc>
                  <a:txBody>
                    <a:bodyPr/>
                    <a:lstStyle/>
                    <a:p>
                      <a:r>
                        <a:rPr lang="en-US" sz="2400" dirty="0"/>
                        <a:t>name</a:t>
                      </a:r>
                      <a:endParaRPr lang="en-CA" sz="2400" dirty="0"/>
                    </a:p>
                  </a:txBody>
                  <a:tcPr/>
                </a:tc>
                <a:tc>
                  <a:txBody>
                    <a:bodyPr/>
                    <a:lstStyle/>
                    <a:p>
                      <a:r>
                        <a:rPr lang="en-US" sz="2400" dirty="0"/>
                        <a:t>"Leanne Graham"</a:t>
                      </a:r>
                      <a:endParaRPr lang="en-CA" sz="2400" dirty="0"/>
                    </a:p>
                  </a:txBody>
                  <a:tcPr/>
                </a:tc>
                <a:extLst>
                  <a:ext uri="{0D108BD9-81ED-4DB2-BD59-A6C34878D82A}">
                    <a16:rowId xmlns:a16="http://schemas.microsoft.com/office/drawing/2014/main" val="4014310852"/>
                  </a:ext>
                </a:extLst>
              </a:tr>
              <a:tr h="380700">
                <a:tc>
                  <a:txBody>
                    <a:bodyPr/>
                    <a:lstStyle/>
                    <a:p>
                      <a:r>
                        <a:rPr lang="en-US" sz="2400" dirty="0"/>
                        <a:t>username</a:t>
                      </a:r>
                      <a:endParaRPr lang="en-CA" sz="2400" dirty="0"/>
                    </a:p>
                  </a:txBody>
                  <a:tcPr/>
                </a:tc>
                <a:tc>
                  <a:txBody>
                    <a:bodyPr/>
                    <a:lstStyle/>
                    <a:p>
                      <a:r>
                        <a:rPr lang="en-US" sz="2400" dirty="0"/>
                        <a:t>"Bret"</a:t>
                      </a:r>
                      <a:endParaRPr lang="en-CA" sz="2400" dirty="0"/>
                    </a:p>
                  </a:txBody>
                  <a:tcPr/>
                </a:tc>
                <a:extLst>
                  <a:ext uri="{0D108BD9-81ED-4DB2-BD59-A6C34878D82A}">
                    <a16:rowId xmlns:a16="http://schemas.microsoft.com/office/drawing/2014/main" val="975741921"/>
                  </a:ext>
                </a:extLst>
              </a:tr>
              <a:tr h="380700">
                <a:tc>
                  <a:txBody>
                    <a:bodyPr/>
                    <a:lstStyle/>
                    <a:p>
                      <a:r>
                        <a:rPr lang="en-US" sz="2400" dirty="0"/>
                        <a:t>email</a:t>
                      </a:r>
                      <a:endParaRPr lang="en-CA" sz="2400" dirty="0"/>
                    </a:p>
                  </a:txBody>
                  <a:tcPr/>
                </a:tc>
                <a:tc>
                  <a:txBody>
                    <a:bodyPr/>
                    <a:lstStyle/>
                    <a:p>
                      <a:r>
                        <a:rPr lang="en-US" sz="2400" dirty="0"/>
                        <a:t>"Sincere@april.biz" </a:t>
                      </a:r>
                      <a:endParaRPr lang="en-CA" sz="2400" dirty="0"/>
                    </a:p>
                  </a:txBody>
                  <a:tcPr/>
                </a:tc>
                <a:extLst>
                  <a:ext uri="{0D108BD9-81ED-4DB2-BD59-A6C34878D82A}">
                    <a16:rowId xmlns:a16="http://schemas.microsoft.com/office/drawing/2014/main" val="2564094033"/>
                  </a:ext>
                </a:extLst>
              </a:tr>
            </a:tbl>
          </a:graphicData>
        </a:graphic>
      </p:graphicFrame>
      <p:sp>
        <p:nvSpPr>
          <p:cNvPr id="8" name="TextBox 7">
            <a:extLst>
              <a:ext uri="{FF2B5EF4-FFF2-40B4-BE49-F238E27FC236}">
                <a16:creationId xmlns:a16="http://schemas.microsoft.com/office/drawing/2014/main" id="{A91BB248-9B98-440D-8592-6B83C0F00D85}"/>
              </a:ext>
            </a:extLst>
          </p:cNvPr>
          <p:cNvSpPr txBox="1"/>
          <p:nvPr/>
        </p:nvSpPr>
        <p:spPr>
          <a:xfrm>
            <a:off x="838200" y="3039137"/>
            <a:ext cx="2841083" cy="523220"/>
          </a:xfrm>
          <a:prstGeom prst="rect">
            <a:avLst/>
          </a:prstGeom>
          <a:noFill/>
        </p:spPr>
        <p:txBody>
          <a:bodyPr wrap="square" rtlCol="0">
            <a:spAutoFit/>
          </a:bodyPr>
          <a:lstStyle/>
          <a:p>
            <a:r>
              <a:rPr lang="en-US" sz="2800" dirty="0"/>
              <a:t>User information</a:t>
            </a:r>
            <a:endParaRPr lang="en-CA" sz="2800" dirty="0"/>
          </a:p>
        </p:txBody>
      </p:sp>
      <p:sp>
        <p:nvSpPr>
          <p:cNvPr id="9" name="Arrow: Right 8">
            <a:extLst>
              <a:ext uri="{FF2B5EF4-FFF2-40B4-BE49-F238E27FC236}">
                <a16:creationId xmlns:a16="http://schemas.microsoft.com/office/drawing/2014/main" id="{D39AD0F9-3B06-478F-8740-DB1F06843F6C}"/>
              </a:ext>
            </a:extLst>
          </p:cNvPr>
          <p:cNvSpPr/>
          <p:nvPr/>
        </p:nvSpPr>
        <p:spPr>
          <a:xfrm>
            <a:off x="5486400" y="4203552"/>
            <a:ext cx="993080" cy="546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0186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Code Review</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01878"/>
            <a:ext cx="10515600" cy="4351338"/>
          </a:xfrm>
        </p:spPr>
        <p:txBody>
          <a:bodyPr/>
          <a:lstStyle/>
          <a:p>
            <a:r>
              <a:rPr lang="en-US" dirty="0"/>
              <a:t>A software quality assurance activity in which one or several people check a program mainly by viewing and reading parts of its source code</a:t>
            </a:r>
          </a:p>
          <a:p>
            <a:r>
              <a:rPr lang="en-US" dirty="0"/>
              <a:t>Share knowledge and teach each other to upgrade skills</a:t>
            </a:r>
            <a:endParaRPr lang="en-CA" dirty="0"/>
          </a:p>
          <a:p>
            <a:endParaRPr lang="en-US" dirty="0"/>
          </a:p>
          <a:p>
            <a:endParaRPr lang="en-US" dirty="0"/>
          </a:p>
          <a:p>
            <a:pPr marL="514350" indent="-514350">
              <a:buFont typeface="+mj-lt"/>
              <a:buAutoNum type="arabicPeriod"/>
            </a:pPr>
            <a:r>
              <a:rPr lang="en-US" dirty="0"/>
              <a:t>Clean Code: check readability</a:t>
            </a:r>
          </a:p>
          <a:p>
            <a:pPr marL="514350" indent="-514350">
              <a:buFont typeface="+mj-lt"/>
              <a:buAutoNum type="arabicPeriod"/>
            </a:pPr>
            <a:r>
              <a:rPr lang="en-US" dirty="0"/>
              <a:t>Possible Optimizations: check if there’s any duplicated code or bugs</a:t>
            </a:r>
          </a:p>
          <a:p>
            <a:pPr marL="514350" indent="-514350">
              <a:buFont typeface="+mj-lt"/>
              <a:buAutoNum type="arabicPeriod"/>
            </a:pPr>
            <a:r>
              <a:rPr lang="en-US" dirty="0"/>
              <a:t>Keep in track with the requirements</a:t>
            </a:r>
          </a:p>
        </p:txBody>
      </p:sp>
    </p:spTree>
    <p:extLst>
      <p:ext uri="{BB962C8B-B14F-4D97-AF65-F5344CB8AC3E}">
        <p14:creationId xmlns:p14="http://schemas.microsoft.com/office/powerpoint/2010/main" val="349651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Nested Dictionary</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88966"/>
            <a:ext cx="10515600" cy="4351338"/>
          </a:xfrm>
        </p:spPr>
        <p:txBody>
          <a:bodyPr/>
          <a:lstStyle/>
          <a:p>
            <a:r>
              <a:rPr lang="en-US" dirty="0"/>
              <a:t>Able to store a dictionary in a dictionary to express more detailed information.</a:t>
            </a:r>
            <a:endParaRPr lang="en-CA" dirty="0"/>
          </a:p>
          <a:p>
            <a:endParaRPr lang="en-CA" dirty="0"/>
          </a:p>
        </p:txBody>
      </p:sp>
      <p:graphicFrame>
        <p:nvGraphicFramePr>
          <p:cNvPr id="4" name="Table 7">
            <a:extLst>
              <a:ext uri="{FF2B5EF4-FFF2-40B4-BE49-F238E27FC236}">
                <a16:creationId xmlns:a16="http://schemas.microsoft.com/office/drawing/2014/main" id="{26B7331B-5D3B-4265-98D6-19B22BADE2D1}"/>
              </a:ext>
            </a:extLst>
          </p:cNvPr>
          <p:cNvGraphicFramePr>
            <a:graphicFrameLocks noGrp="1"/>
          </p:cNvGraphicFramePr>
          <p:nvPr>
            <p:extLst>
              <p:ext uri="{D42A27DB-BD31-4B8C-83A1-F6EECF244321}">
                <p14:modId xmlns:p14="http://schemas.microsoft.com/office/powerpoint/2010/main" val="2918236214"/>
              </p:ext>
            </p:extLst>
          </p:nvPr>
        </p:nvGraphicFramePr>
        <p:xfrm>
          <a:off x="838200" y="2823973"/>
          <a:ext cx="4263482" cy="1903500"/>
        </p:xfrm>
        <a:graphic>
          <a:graphicData uri="http://schemas.openxmlformats.org/drawingml/2006/table">
            <a:tbl>
              <a:tblPr bandRow="1">
                <a:tableStyleId>{5C22544A-7EE6-4342-B048-85BDC9FD1C3A}</a:tableStyleId>
              </a:tblPr>
              <a:tblGrid>
                <a:gridCol w="1485207">
                  <a:extLst>
                    <a:ext uri="{9D8B030D-6E8A-4147-A177-3AD203B41FA5}">
                      <a16:colId xmlns:a16="http://schemas.microsoft.com/office/drawing/2014/main" val="781354968"/>
                    </a:ext>
                  </a:extLst>
                </a:gridCol>
                <a:gridCol w="2778275">
                  <a:extLst>
                    <a:ext uri="{9D8B030D-6E8A-4147-A177-3AD203B41FA5}">
                      <a16:colId xmlns:a16="http://schemas.microsoft.com/office/drawing/2014/main" val="411572330"/>
                    </a:ext>
                  </a:extLst>
                </a:gridCol>
              </a:tblGrid>
              <a:tr h="380700">
                <a:tc>
                  <a:txBody>
                    <a:bodyPr/>
                    <a:lstStyle/>
                    <a:p>
                      <a:r>
                        <a:rPr lang="en-US" sz="1800" dirty="0"/>
                        <a:t>id</a:t>
                      </a:r>
                      <a:endParaRPr lang="en-CA" sz="1800" dirty="0"/>
                    </a:p>
                  </a:txBody>
                  <a:tcPr/>
                </a:tc>
                <a:tc>
                  <a:txBody>
                    <a:bodyPr/>
                    <a:lstStyle/>
                    <a:p>
                      <a:r>
                        <a:rPr lang="en-US" sz="1800" dirty="0"/>
                        <a:t>1</a:t>
                      </a:r>
                      <a:endParaRPr lang="en-CA" sz="1800" dirty="0"/>
                    </a:p>
                  </a:txBody>
                  <a:tcPr/>
                </a:tc>
                <a:extLst>
                  <a:ext uri="{0D108BD9-81ED-4DB2-BD59-A6C34878D82A}">
                    <a16:rowId xmlns:a16="http://schemas.microsoft.com/office/drawing/2014/main" val="2916061674"/>
                  </a:ext>
                </a:extLst>
              </a:tr>
              <a:tr h="380700">
                <a:tc>
                  <a:txBody>
                    <a:bodyPr/>
                    <a:lstStyle/>
                    <a:p>
                      <a:r>
                        <a:rPr lang="en-US" sz="1800" dirty="0"/>
                        <a:t>name</a:t>
                      </a:r>
                      <a:endParaRPr lang="en-CA" sz="1800" dirty="0"/>
                    </a:p>
                  </a:txBody>
                  <a:tcPr/>
                </a:tc>
                <a:tc>
                  <a:txBody>
                    <a:bodyPr/>
                    <a:lstStyle/>
                    <a:p>
                      <a:r>
                        <a:rPr lang="en-US" sz="1800" dirty="0"/>
                        <a:t>"Leanne Graham"</a:t>
                      </a:r>
                      <a:endParaRPr lang="en-CA" sz="1800" dirty="0"/>
                    </a:p>
                  </a:txBody>
                  <a:tcPr/>
                </a:tc>
                <a:extLst>
                  <a:ext uri="{0D108BD9-81ED-4DB2-BD59-A6C34878D82A}">
                    <a16:rowId xmlns:a16="http://schemas.microsoft.com/office/drawing/2014/main" val="4014310852"/>
                  </a:ext>
                </a:extLst>
              </a:tr>
              <a:tr h="380700">
                <a:tc>
                  <a:txBody>
                    <a:bodyPr/>
                    <a:lstStyle/>
                    <a:p>
                      <a:r>
                        <a:rPr lang="en-US" sz="1800" dirty="0"/>
                        <a:t>username</a:t>
                      </a:r>
                      <a:endParaRPr lang="en-CA" sz="1800" dirty="0"/>
                    </a:p>
                  </a:txBody>
                  <a:tcPr/>
                </a:tc>
                <a:tc>
                  <a:txBody>
                    <a:bodyPr/>
                    <a:lstStyle/>
                    <a:p>
                      <a:r>
                        <a:rPr lang="en-US" sz="1800" dirty="0"/>
                        <a:t>"Bret"</a:t>
                      </a:r>
                      <a:endParaRPr lang="en-CA" sz="1800" dirty="0"/>
                    </a:p>
                  </a:txBody>
                  <a:tcPr/>
                </a:tc>
                <a:extLst>
                  <a:ext uri="{0D108BD9-81ED-4DB2-BD59-A6C34878D82A}">
                    <a16:rowId xmlns:a16="http://schemas.microsoft.com/office/drawing/2014/main" val="975741921"/>
                  </a:ext>
                </a:extLst>
              </a:tr>
              <a:tr h="380700">
                <a:tc>
                  <a:txBody>
                    <a:bodyPr/>
                    <a:lstStyle/>
                    <a:p>
                      <a:r>
                        <a:rPr lang="en-US" sz="1800" dirty="0"/>
                        <a:t>email</a:t>
                      </a:r>
                      <a:endParaRPr lang="en-CA" sz="1800" dirty="0"/>
                    </a:p>
                  </a:txBody>
                  <a:tcPr/>
                </a:tc>
                <a:tc>
                  <a:txBody>
                    <a:bodyPr/>
                    <a:lstStyle/>
                    <a:p>
                      <a:r>
                        <a:rPr lang="en-US" sz="1800" dirty="0"/>
                        <a:t>"Sincere@april.biz" </a:t>
                      </a:r>
                      <a:endParaRPr lang="en-CA" sz="1800" dirty="0"/>
                    </a:p>
                  </a:txBody>
                  <a:tcPr/>
                </a:tc>
                <a:extLst>
                  <a:ext uri="{0D108BD9-81ED-4DB2-BD59-A6C34878D82A}">
                    <a16:rowId xmlns:a16="http://schemas.microsoft.com/office/drawing/2014/main" val="2564094033"/>
                  </a:ext>
                </a:extLst>
              </a:tr>
              <a:tr h="380700">
                <a:tc>
                  <a:txBody>
                    <a:bodyPr/>
                    <a:lstStyle/>
                    <a:p>
                      <a:r>
                        <a:rPr lang="en-US" sz="1800" dirty="0"/>
                        <a:t>address</a:t>
                      </a:r>
                      <a:endParaRPr lang="en-CA" sz="1800" dirty="0"/>
                    </a:p>
                  </a:txBody>
                  <a:tcPr/>
                </a:tc>
                <a:tc>
                  <a:txBody>
                    <a:bodyPr/>
                    <a:lstStyle/>
                    <a:p>
                      <a:r>
                        <a:rPr lang="en-US" sz="1800" dirty="0"/>
                        <a:t>{ … }</a:t>
                      </a:r>
                      <a:endParaRPr lang="en-CA" sz="1800" dirty="0"/>
                    </a:p>
                  </a:txBody>
                  <a:tcPr/>
                </a:tc>
                <a:extLst>
                  <a:ext uri="{0D108BD9-81ED-4DB2-BD59-A6C34878D82A}">
                    <a16:rowId xmlns:a16="http://schemas.microsoft.com/office/drawing/2014/main" val="327777017"/>
                  </a:ext>
                </a:extLst>
              </a:tr>
            </a:tbl>
          </a:graphicData>
        </a:graphic>
      </p:graphicFrame>
      <p:sp>
        <p:nvSpPr>
          <p:cNvPr id="5" name="TextBox 4">
            <a:extLst>
              <a:ext uri="{FF2B5EF4-FFF2-40B4-BE49-F238E27FC236}">
                <a16:creationId xmlns:a16="http://schemas.microsoft.com/office/drawing/2014/main" id="{9B70D607-71F0-400E-A828-E47D71A26BC2}"/>
              </a:ext>
            </a:extLst>
          </p:cNvPr>
          <p:cNvSpPr txBox="1"/>
          <p:nvPr/>
        </p:nvSpPr>
        <p:spPr>
          <a:xfrm>
            <a:off x="838200" y="2320126"/>
            <a:ext cx="2841083" cy="523220"/>
          </a:xfrm>
          <a:prstGeom prst="rect">
            <a:avLst/>
          </a:prstGeom>
          <a:noFill/>
        </p:spPr>
        <p:txBody>
          <a:bodyPr wrap="square" rtlCol="0">
            <a:spAutoFit/>
          </a:bodyPr>
          <a:lstStyle/>
          <a:p>
            <a:r>
              <a:rPr lang="en-US" sz="2800" dirty="0"/>
              <a:t>User information</a:t>
            </a:r>
            <a:endParaRPr lang="en-CA" sz="2800" dirty="0"/>
          </a:p>
        </p:txBody>
      </p:sp>
      <p:sp>
        <p:nvSpPr>
          <p:cNvPr id="6" name="TextBox 5">
            <a:extLst>
              <a:ext uri="{FF2B5EF4-FFF2-40B4-BE49-F238E27FC236}">
                <a16:creationId xmlns:a16="http://schemas.microsoft.com/office/drawing/2014/main" id="{6B48C765-82AF-437E-89F8-E39D003293C0}"/>
              </a:ext>
            </a:extLst>
          </p:cNvPr>
          <p:cNvSpPr txBox="1"/>
          <p:nvPr/>
        </p:nvSpPr>
        <p:spPr>
          <a:xfrm>
            <a:off x="6786757" y="2477800"/>
            <a:ext cx="4237464"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 "id": 1,</a:t>
            </a:r>
          </a:p>
          <a:p>
            <a:r>
              <a:rPr lang="en-US" sz="2400" dirty="0"/>
              <a:t>   "name": "Leanne Graham",</a:t>
            </a:r>
          </a:p>
          <a:p>
            <a:r>
              <a:rPr lang="en-US" sz="2400" dirty="0"/>
              <a:t>   "username": "Bret",</a:t>
            </a:r>
          </a:p>
          <a:p>
            <a:r>
              <a:rPr lang="en-US" sz="2400" dirty="0"/>
              <a:t>   "email": “Sincere@april.biz”,</a:t>
            </a:r>
          </a:p>
          <a:p>
            <a:r>
              <a:rPr lang="en-US" sz="2400" dirty="0"/>
              <a:t>   “address”: {</a:t>
            </a:r>
          </a:p>
          <a:p>
            <a:r>
              <a:rPr lang="en-US" sz="2400" dirty="0"/>
              <a:t>	"street": "Kulas Light",</a:t>
            </a:r>
          </a:p>
          <a:p>
            <a:r>
              <a:rPr lang="en-US" sz="2400" dirty="0"/>
              <a:t>	"suite": "Apt. 556",</a:t>
            </a:r>
          </a:p>
          <a:p>
            <a:r>
              <a:rPr lang="en-US" sz="2400" dirty="0"/>
              <a:t>	"city": "</a:t>
            </a:r>
            <a:r>
              <a:rPr lang="en-US" sz="2400" dirty="0" err="1"/>
              <a:t>Gwenborough</a:t>
            </a:r>
            <a:r>
              <a:rPr lang="en-US" sz="2400" dirty="0"/>
              <a:t>“,</a:t>
            </a:r>
          </a:p>
          <a:p>
            <a:r>
              <a:rPr lang="en-US" sz="2400" dirty="0"/>
              <a:t>	"</a:t>
            </a:r>
            <a:r>
              <a:rPr lang="en-US" sz="2400" dirty="0" err="1"/>
              <a:t>zipcode</a:t>
            </a:r>
            <a:r>
              <a:rPr lang="en-US" sz="2400" dirty="0"/>
              <a:t>": "92998-3874“</a:t>
            </a:r>
          </a:p>
          <a:p>
            <a:r>
              <a:rPr lang="en-US" sz="2400" dirty="0"/>
              <a:t>   }</a:t>
            </a:r>
          </a:p>
          <a:p>
            <a:r>
              <a:rPr lang="en-CA" sz="2400" dirty="0"/>
              <a:t>}</a:t>
            </a:r>
          </a:p>
        </p:txBody>
      </p:sp>
      <p:graphicFrame>
        <p:nvGraphicFramePr>
          <p:cNvPr id="7" name="Table 7">
            <a:extLst>
              <a:ext uri="{FF2B5EF4-FFF2-40B4-BE49-F238E27FC236}">
                <a16:creationId xmlns:a16="http://schemas.microsoft.com/office/drawing/2014/main" id="{DF95C7F1-2C9E-420C-901E-8C2B536E4BD4}"/>
              </a:ext>
            </a:extLst>
          </p:cNvPr>
          <p:cNvGraphicFramePr>
            <a:graphicFrameLocks noGrp="1"/>
          </p:cNvGraphicFramePr>
          <p:nvPr>
            <p:extLst>
              <p:ext uri="{D42A27DB-BD31-4B8C-83A1-F6EECF244321}">
                <p14:modId xmlns:p14="http://schemas.microsoft.com/office/powerpoint/2010/main" val="399616904"/>
              </p:ext>
            </p:extLst>
          </p:nvPr>
        </p:nvGraphicFramePr>
        <p:xfrm>
          <a:off x="838200" y="5211948"/>
          <a:ext cx="4263482" cy="1522800"/>
        </p:xfrm>
        <a:graphic>
          <a:graphicData uri="http://schemas.openxmlformats.org/drawingml/2006/table">
            <a:tbl>
              <a:tblPr bandRow="1">
                <a:tableStyleId>{5C22544A-7EE6-4342-B048-85BDC9FD1C3A}</a:tableStyleId>
              </a:tblPr>
              <a:tblGrid>
                <a:gridCol w="1485207">
                  <a:extLst>
                    <a:ext uri="{9D8B030D-6E8A-4147-A177-3AD203B41FA5}">
                      <a16:colId xmlns:a16="http://schemas.microsoft.com/office/drawing/2014/main" val="781354968"/>
                    </a:ext>
                  </a:extLst>
                </a:gridCol>
                <a:gridCol w="2778275">
                  <a:extLst>
                    <a:ext uri="{9D8B030D-6E8A-4147-A177-3AD203B41FA5}">
                      <a16:colId xmlns:a16="http://schemas.microsoft.com/office/drawing/2014/main" val="411572330"/>
                    </a:ext>
                  </a:extLst>
                </a:gridCol>
              </a:tblGrid>
              <a:tr h="380700">
                <a:tc>
                  <a:txBody>
                    <a:bodyPr/>
                    <a:lstStyle/>
                    <a:p>
                      <a:r>
                        <a:rPr lang="en-US" sz="1800" dirty="0"/>
                        <a:t>street</a:t>
                      </a:r>
                      <a:endParaRPr lang="en-CA" sz="1800" dirty="0"/>
                    </a:p>
                  </a:txBody>
                  <a:tcPr/>
                </a:tc>
                <a:tc>
                  <a:txBody>
                    <a:bodyPr/>
                    <a:lstStyle/>
                    <a:p>
                      <a:r>
                        <a:rPr lang="en-US" sz="1800" dirty="0"/>
                        <a:t>"Kulas Light"</a:t>
                      </a:r>
                      <a:endParaRPr lang="en-CA" sz="1800" dirty="0"/>
                    </a:p>
                  </a:txBody>
                  <a:tcPr/>
                </a:tc>
                <a:extLst>
                  <a:ext uri="{0D108BD9-81ED-4DB2-BD59-A6C34878D82A}">
                    <a16:rowId xmlns:a16="http://schemas.microsoft.com/office/drawing/2014/main" val="2916061674"/>
                  </a:ext>
                </a:extLst>
              </a:tr>
              <a:tr h="380700">
                <a:tc>
                  <a:txBody>
                    <a:bodyPr/>
                    <a:lstStyle/>
                    <a:p>
                      <a:r>
                        <a:rPr lang="en-US" sz="1800" dirty="0"/>
                        <a:t>suite</a:t>
                      </a:r>
                      <a:endParaRPr lang="en-CA" sz="1800" dirty="0"/>
                    </a:p>
                  </a:txBody>
                  <a:tcPr/>
                </a:tc>
                <a:tc>
                  <a:txBody>
                    <a:bodyPr/>
                    <a:lstStyle/>
                    <a:p>
                      <a:r>
                        <a:rPr lang="en-US" sz="1800" dirty="0"/>
                        <a:t>"Apt. 556"</a:t>
                      </a:r>
                      <a:endParaRPr lang="en-CA" sz="1800" dirty="0"/>
                    </a:p>
                  </a:txBody>
                  <a:tcPr/>
                </a:tc>
                <a:extLst>
                  <a:ext uri="{0D108BD9-81ED-4DB2-BD59-A6C34878D82A}">
                    <a16:rowId xmlns:a16="http://schemas.microsoft.com/office/drawing/2014/main" val="4014310852"/>
                  </a:ext>
                </a:extLst>
              </a:tr>
              <a:tr h="380700">
                <a:tc>
                  <a:txBody>
                    <a:bodyPr/>
                    <a:lstStyle/>
                    <a:p>
                      <a:r>
                        <a:rPr lang="en-US" sz="1800" dirty="0"/>
                        <a:t>city</a:t>
                      </a:r>
                      <a:endParaRPr lang="en-CA" sz="1800" dirty="0"/>
                    </a:p>
                  </a:txBody>
                  <a:tcPr/>
                </a:tc>
                <a:tc>
                  <a:txBody>
                    <a:bodyPr/>
                    <a:lstStyle/>
                    <a:p>
                      <a:r>
                        <a:rPr lang="en-US" sz="1800" dirty="0"/>
                        <a:t>"</a:t>
                      </a:r>
                      <a:r>
                        <a:rPr lang="en-US" sz="1800" dirty="0" err="1"/>
                        <a:t>Gwenborough</a:t>
                      </a:r>
                      <a:r>
                        <a:rPr lang="en-US" sz="1800" dirty="0"/>
                        <a:t>“</a:t>
                      </a:r>
                      <a:endParaRPr lang="en-CA" sz="1800" dirty="0"/>
                    </a:p>
                  </a:txBody>
                  <a:tcPr/>
                </a:tc>
                <a:extLst>
                  <a:ext uri="{0D108BD9-81ED-4DB2-BD59-A6C34878D82A}">
                    <a16:rowId xmlns:a16="http://schemas.microsoft.com/office/drawing/2014/main" val="975741921"/>
                  </a:ext>
                </a:extLst>
              </a:tr>
              <a:tr h="380700">
                <a:tc>
                  <a:txBody>
                    <a:bodyPr/>
                    <a:lstStyle/>
                    <a:p>
                      <a:r>
                        <a:rPr lang="en-US" sz="1800" dirty="0" err="1"/>
                        <a:t>zipcode</a:t>
                      </a:r>
                      <a:endParaRPr lang="en-CA" sz="1800" dirty="0"/>
                    </a:p>
                  </a:txBody>
                  <a:tcPr/>
                </a:tc>
                <a:tc>
                  <a:txBody>
                    <a:bodyPr/>
                    <a:lstStyle/>
                    <a:p>
                      <a:r>
                        <a:rPr lang="en-US" sz="1800" dirty="0"/>
                        <a:t>"92998-3874“</a:t>
                      </a:r>
                    </a:p>
                  </a:txBody>
                  <a:tcPr/>
                </a:tc>
                <a:extLst>
                  <a:ext uri="{0D108BD9-81ED-4DB2-BD59-A6C34878D82A}">
                    <a16:rowId xmlns:a16="http://schemas.microsoft.com/office/drawing/2014/main" val="2564094033"/>
                  </a:ext>
                </a:extLst>
              </a:tr>
            </a:tbl>
          </a:graphicData>
        </a:graphic>
      </p:graphicFrame>
      <p:sp>
        <p:nvSpPr>
          <p:cNvPr id="15" name="Rectangle 14">
            <a:extLst>
              <a:ext uri="{FF2B5EF4-FFF2-40B4-BE49-F238E27FC236}">
                <a16:creationId xmlns:a16="http://schemas.microsoft.com/office/drawing/2014/main" id="{0B2F94B9-18C4-4C08-A023-2CC0A04C3287}"/>
              </a:ext>
            </a:extLst>
          </p:cNvPr>
          <p:cNvSpPr/>
          <p:nvPr/>
        </p:nvSpPr>
        <p:spPr>
          <a:xfrm>
            <a:off x="4370348" y="4184042"/>
            <a:ext cx="718634" cy="707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5731E51F-DD62-4BDD-9A0A-1E1DE4256F3B}"/>
              </a:ext>
            </a:extLst>
          </p:cNvPr>
          <p:cNvSpPr/>
          <p:nvPr/>
        </p:nvSpPr>
        <p:spPr>
          <a:xfrm>
            <a:off x="4370348" y="5070655"/>
            <a:ext cx="718634" cy="73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Connector: Elbow 17">
            <a:extLst>
              <a:ext uri="{FF2B5EF4-FFF2-40B4-BE49-F238E27FC236}">
                <a16:creationId xmlns:a16="http://schemas.microsoft.com/office/drawing/2014/main" id="{97D5FBEE-3037-4EE5-9C37-8F8C21772F59}"/>
              </a:ext>
            </a:extLst>
          </p:cNvPr>
          <p:cNvCxnSpPr>
            <a:stCxn id="15" idx="3"/>
            <a:endCxn id="16" idx="3"/>
          </p:cNvCxnSpPr>
          <p:nvPr/>
        </p:nvCxnSpPr>
        <p:spPr>
          <a:xfrm>
            <a:off x="5088982" y="4537650"/>
            <a:ext cx="12700" cy="902854"/>
          </a:xfrm>
          <a:prstGeom prst="bentConnector3">
            <a:avLst>
              <a:gd name="adj1" fmla="val 18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E43156-25B3-4C18-BD5F-5CF8BEEE1856}"/>
              </a:ext>
            </a:extLst>
          </p:cNvPr>
          <p:cNvSpPr txBox="1"/>
          <p:nvPr/>
        </p:nvSpPr>
        <p:spPr>
          <a:xfrm>
            <a:off x="838200" y="4726020"/>
            <a:ext cx="3315011" cy="523220"/>
          </a:xfrm>
          <a:prstGeom prst="rect">
            <a:avLst/>
          </a:prstGeom>
          <a:noFill/>
        </p:spPr>
        <p:txBody>
          <a:bodyPr wrap="square" rtlCol="0">
            <a:spAutoFit/>
          </a:bodyPr>
          <a:lstStyle/>
          <a:p>
            <a:r>
              <a:rPr lang="en-US" sz="2800" dirty="0"/>
              <a:t>Address information</a:t>
            </a:r>
            <a:endParaRPr lang="en-CA" sz="2800" dirty="0"/>
          </a:p>
        </p:txBody>
      </p:sp>
      <p:sp>
        <p:nvSpPr>
          <p:cNvPr id="26" name="Arrow: Right 25">
            <a:extLst>
              <a:ext uri="{FF2B5EF4-FFF2-40B4-BE49-F238E27FC236}">
                <a16:creationId xmlns:a16="http://schemas.microsoft.com/office/drawing/2014/main" id="{6F03783B-8BB8-4F3C-9F25-135FC5F2AE6D}"/>
              </a:ext>
            </a:extLst>
          </p:cNvPr>
          <p:cNvSpPr/>
          <p:nvPr/>
        </p:nvSpPr>
        <p:spPr>
          <a:xfrm>
            <a:off x="5486400" y="4203552"/>
            <a:ext cx="993080" cy="546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0171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Class</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01878"/>
            <a:ext cx="10515600" cy="4351338"/>
          </a:xfrm>
        </p:spPr>
        <p:txBody>
          <a:bodyPr/>
          <a:lstStyle/>
          <a:p>
            <a:r>
              <a:rPr lang="en-US" dirty="0"/>
              <a:t>A template that specifies data and functions (methods).</a:t>
            </a:r>
            <a:endParaRPr lang="en-CA" dirty="0"/>
          </a:p>
        </p:txBody>
      </p:sp>
      <p:graphicFrame>
        <p:nvGraphicFramePr>
          <p:cNvPr id="4" name="Table 4">
            <a:extLst>
              <a:ext uri="{FF2B5EF4-FFF2-40B4-BE49-F238E27FC236}">
                <a16:creationId xmlns:a16="http://schemas.microsoft.com/office/drawing/2014/main" id="{CCAEB146-AD3D-4AF5-BE22-AA8DFB74989E}"/>
              </a:ext>
            </a:extLst>
          </p:cNvPr>
          <p:cNvGraphicFramePr>
            <a:graphicFrameLocks noGrp="1"/>
          </p:cNvGraphicFramePr>
          <p:nvPr>
            <p:extLst>
              <p:ext uri="{D42A27DB-BD31-4B8C-83A1-F6EECF244321}">
                <p14:modId xmlns:p14="http://schemas.microsoft.com/office/powerpoint/2010/main" val="529579540"/>
              </p:ext>
            </p:extLst>
          </p:nvPr>
        </p:nvGraphicFramePr>
        <p:xfrm>
          <a:off x="481980" y="2987242"/>
          <a:ext cx="4714488" cy="2468880"/>
        </p:xfrm>
        <a:graphic>
          <a:graphicData uri="http://schemas.openxmlformats.org/drawingml/2006/table">
            <a:tbl>
              <a:tblPr firstRow="1" bandRow="1">
                <a:tableStyleId>{5C22544A-7EE6-4342-B048-85BDC9FD1C3A}</a:tableStyleId>
              </a:tblPr>
              <a:tblGrid>
                <a:gridCol w="4714488">
                  <a:extLst>
                    <a:ext uri="{9D8B030D-6E8A-4147-A177-3AD203B41FA5}">
                      <a16:colId xmlns:a16="http://schemas.microsoft.com/office/drawing/2014/main" val="453901558"/>
                    </a:ext>
                  </a:extLst>
                </a:gridCol>
              </a:tblGrid>
              <a:tr h="370840">
                <a:tc>
                  <a:txBody>
                    <a:bodyPr/>
                    <a:lstStyle/>
                    <a:p>
                      <a:pPr algn="ctr"/>
                      <a:r>
                        <a:rPr lang="en-US" sz="2400" dirty="0"/>
                        <a:t>User</a:t>
                      </a:r>
                      <a:endParaRPr lang="en-CA" sz="2400" dirty="0"/>
                    </a:p>
                  </a:txBody>
                  <a:tcPr/>
                </a:tc>
                <a:extLst>
                  <a:ext uri="{0D108BD9-81ED-4DB2-BD59-A6C34878D82A}">
                    <a16:rowId xmlns:a16="http://schemas.microsoft.com/office/drawing/2014/main" val="3256719725"/>
                  </a:ext>
                </a:extLst>
              </a:tr>
              <a:tr h="370840">
                <a:tc>
                  <a:txBody>
                    <a:bodyPr/>
                    <a:lstStyle/>
                    <a:p>
                      <a:pPr algn="l"/>
                      <a:r>
                        <a:rPr lang="en-US" sz="2400" dirty="0"/>
                        <a:t>username</a:t>
                      </a:r>
                    </a:p>
                    <a:p>
                      <a:pPr algn="l"/>
                      <a:r>
                        <a:rPr lang="en-US" sz="2400" dirty="0"/>
                        <a:t>password</a:t>
                      </a:r>
                      <a:endParaRPr lang="en-CA" sz="2400" dirty="0"/>
                    </a:p>
                  </a:txBody>
                  <a:tcPr/>
                </a:tc>
                <a:extLst>
                  <a:ext uri="{0D108BD9-81ED-4DB2-BD59-A6C34878D82A}">
                    <a16:rowId xmlns:a16="http://schemas.microsoft.com/office/drawing/2014/main" val="2680532776"/>
                  </a:ext>
                </a:extLst>
              </a:tr>
              <a:tr h="370840">
                <a:tc>
                  <a:txBody>
                    <a:bodyPr/>
                    <a:lstStyle/>
                    <a:p>
                      <a:pPr algn="l"/>
                      <a:r>
                        <a:rPr lang="en-US" sz="2400" dirty="0"/>
                        <a:t>__</a:t>
                      </a:r>
                      <a:r>
                        <a:rPr lang="en-US" sz="2400" dirty="0" err="1"/>
                        <a:t>init</a:t>
                      </a:r>
                      <a:r>
                        <a:rPr lang="en-US" sz="2400" dirty="0"/>
                        <a:t>__(username, password)</a:t>
                      </a:r>
                    </a:p>
                    <a:p>
                      <a:pPr algn="l"/>
                      <a:r>
                        <a:rPr lang="en-CA" sz="2400" dirty="0" err="1"/>
                        <a:t>update_username</a:t>
                      </a:r>
                      <a:r>
                        <a:rPr lang="en-CA" sz="2400" dirty="0"/>
                        <a:t>(</a:t>
                      </a:r>
                      <a:r>
                        <a:rPr lang="en-CA" sz="2400" dirty="0" err="1"/>
                        <a:t>new_name</a:t>
                      </a:r>
                      <a:r>
                        <a:rPr lang="en-CA" sz="2400" dirty="0"/>
                        <a:t>)</a:t>
                      </a:r>
                    </a:p>
                    <a:p>
                      <a:pPr algn="l"/>
                      <a:r>
                        <a:rPr lang="en-CA" sz="2400" dirty="0" err="1"/>
                        <a:t>update_password</a:t>
                      </a:r>
                      <a:r>
                        <a:rPr lang="en-CA" sz="2400" dirty="0"/>
                        <a:t>(</a:t>
                      </a:r>
                      <a:r>
                        <a:rPr lang="en-CA" sz="2400" dirty="0" err="1"/>
                        <a:t>new_password</a:t>
                      </a:r>
                      <a:r>
                        <a:rPr lang="en-CA" sz="2400" dirty="0"/>
                        <a:t>)</a:t>
                      </a:r>
                    </a:p>
                  </a:txBody>
                  <a:tcPr/>
                </a:tc>
                <a:extLst>
                  <a:ext uri="{0D108BD9-81ED-4DB2-BD59-A6C34878D82A}">
                    <a16:rowId xmlns:a16="http://schemas.microsoft.com/office/drawing/2014/main" val="3561500105"/>
                  </a:ext>
                </a:extLst>
              </a:tr>
            </a:tbl>
          </a:graphicData>
        </a:graphic>
      </p:graphicFrame>
      <p:sp>
        <p:nvSpPr>
          <p:cNvPr id="5" name="TextBox 4">
            <a:extLst>
              <a:ext uri="{FF2B5EF4-FFF2-40B4-BE49-F238E27FC236}">
                <a16:creationId xmlns:a16="http://schemas.microsoft.com/office/drawing/2014/main" id="{EB7EA8CA-3758-40BD-93D6-3CF75AAC6A48}"/>
              </a:ext>
            </a:extLst>
          </p:cNvPr>
          <p:cNvSpPr txBox="1"/>
          <p:nvPr/>
        </p:nvSpPr>
        <p:spPr>
          <a:xfrm>
            <a:off x="6605241" y="2571377"/>
            <a:ext cx="5454378" cy="378565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Class User:</a:t>
            </a:r>
          </a:p>
          <a:p>
            <a:r>
              <a:rPr lang="en-US" sz="2400" dirty="0"/>
              <a:t>   __</a:t>
            </a:r>
            <a:r>
              <a:rPr lang="en-US" sz="2400" dirty="0" err="1"/>
              <a:t>init</a:t>
            </a:r>
            <a:r>
              <a:rPr lang="en-US" sz="2400" dirty="0"/>
              <a:t>__(self, username, password):</a:t>
            </a:r>
          </a:p>
          <a:p>
            <a:r>
              <a:rPr lang="en-US" sz="2400" dirty="0"/>
              <a:t>      </a:t>
            </a:r>
            <a:r>
              <a:rPr lang="en-US" sz="2400" dirty="0" err="1"/>
              <a:t>self.username</a:t>
            </a:r>
            <a:r>
              <a:rPr lang="en-US" sz="2400" dirty="0"/>
              <a:t> = username</a:t>
            </a:r>
          </a:p>
          <a:p>
            <a:r>
              <a:rPr lang="en-US" sz="2400" dirty="0"/>
              <a:t>      </a:t>
            </a:r>
            <a:r>
              <a:rPr lang="en-US" sz="2400" dirty="0" err="1"/>
              <a:t>self.password</a:t>
            </a:r>
            <a:r>
              <a:rPr lang="en-US" sz="2400" dirty="0"/>
              <a:t> = password</a:t>
            </a:r>
          </a:p>
          <a:p>
            <a:endParaRPr lang="en-US" sz="2400" dirty="0"/>
          </a:p>
          <a:p>
            <a:r>
              <a:rPr lang="en-US" sz="2400" dirty="0"/>
              <a:t>   </a:t>
            </a:r>
            <a:r>
              <a:rPr lang="en-US" sz="2400" dirty="0" err="1"/>
              <a:t>update_username</a:t>
            </a:r>
            <a:r>
              <a:rPr lang="en-US" sz="2400" dirty="0"/>
              <a:t>(self, </a:t>
            </a:r>
            <a:r>
              <a:rPr lang="en-US" sz="2400" dirty="0" err="1"/>
              <a:t>new_username</a:t>
            </a:r>
            <a:r>
              <a:rPr lang="en-US" sz="2400" dirty="0"/>
              <a:t>):</a:t>
            </a:r>
          </a:p>
          <a:p>
            <a:r>
              <a:rPr lang="en-US" sz="2400" dirty="0"/>
              <a:t>      </a:t>
            </a:r>
            <a:r>
              <a:rPr lang="en-US" sz="2400" dirty="0" err="1"/>
              <a:t>self.username</a:t>
            </a:r>
            <a:r>
              <a:rPr lang="en-US" sz="2400" dirty="0"/>
              <a:t> = </a:t>
            </a:r>
            <a:r>
              <a:rPr lang="en-US" sz="2400" dirty="0" err="1"/>
              <a:t>new_username</a:t>
            </a:r>
            <a:endParaRPr lang="en-US" sz="2400" dirty="0"/>
          </a:p>
          <a:p>
            <a:endParaRPr lang="en-US" sz="2400" dirty="0"/>
          </a:p>
          <a:p>
            <a:r>
              <a:rPr lang="en-US" sz="2400" dirty="0"/>
              <a:t>   </a:t>
            </a:r>
            <a:r>
              <a:rPr lang="en-US" sz="2400" dirty="0" err="1"/>
              <a:t>update_password</a:t>
            </a:r>
            <a:r>
              <a:rPr lang="en-US" sz="2400" dirty="0"/>
              <a:t>(self, </a:t>
            </a:r>
            <a:r>
              <a:rPr lang="en-US" sz="2400" dirty="0" err="1"/>
              <a:t>new_password</a:t>
            </a:r>
            <a:r>
              <a:rPr lang="en-US" sz="2400" dirty="0"/>
              <a:t>):</a:t>
            </a:r>
          </a:p>
          <a:p>
            <a:r>
              <a:rPr lang="en-US" sz="2400" dirty="0"/>
              <a:t>      </a:t>
            </a:r>
            <a:r>
              <a:rPr lang="en-US" sz="2400" dirty="0" err="1"/>
              <a:t>self.password</a:t>
            </a:r>
            <a:r>
              <a:rPr lang="en-US" sz="2400" dirty="0"/>
              <a:t> = </a:t>
            </a:r>
            <a:r>
              <a:rPr lang="en-US" sz="2400" dirty="0" err="1"/>
              <a:t>new_password</a:t>
            </a:r>
            <a:endParaRPr lang="en-US" sz="2400" dirty="0"/>
          </a:p>
        </p:txBody>
      </p:sp>
      <p:sp>
        <p:nvSpPr>
          <p:cNvPr id="6" name="Arrow: Right 5">
            <a:extLst>
              <a:ext uri="{FF2B5EF4-FFF2-40B4-BE49-F238E27FC236}">
                <a16:creationId xmlns:a16="http://schemas.microsoft.com/office/drawing/2014/main" id="{AE50B796-C9C3-47B4-B09C-6BD77DA8881B}"/>
              </a:ext>
            </a:extLst>
          </p:cNvPr>
          <p:cNvSpPr/>
          <p:nvPr/>
        </p:nvSpPr>
        <p:spPr>
          <a:xfrm>
            <a:off x="5434051" y="4047435"/>
            <a:ext cx="993080" cy="546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294D46E0-A668-459A-B5D8-CA4AA7FF238B}"/>
              </a:ext>
            </a:extLst>
          </p:cNvPr>
          <p:cNvSpPr txBox="1"/>
          <p:nvPr/>
        </p:nvSpPr>
        <p:spPr>
          <a:xfrm>
            <a:off x="6295541" y="2037596"/>
            <a:ext cx="5764078" cy="369332"/>
          </a:xfrm>
          <a:prstGeom prst="rect">
            <a:avLst/>
          </a:prstGeom>
          <a:noFill/>
        </p:spPr>
        <p:txBody>
          <a:bodyPr wrap="none" rtlCol="0">
            <a:spAutoFit/>
          </a:bodyPr>
          <a:lstStyle/>
          <a:p>
            <a:r>
              <a:rPr lang="en-US" dirty="0"/>
              <a:t>self: Class instance itself. Able to access data and functions.</a:t>
            </a:r>
            <a:endParaRPr lang="en-CA" dirty="0"/>
          </a:p>
        </p:txBody>
      </p:sp>
      <p:cxnSp>
        <p:nvCxnSpPr>
          <p:cNvPr id="9" name="Straight Connector 8">
            <a:extLst>
              <a:ext uri="{FF2B5EF4-FFF2-40B4-BE49-F238E27FC236}">
                <a16:creationId xmlns:a16="http://schemas.microsoft.com/office/drawing/2014/main" id="{8F2826C6-361F-46A1-829C-0DC12DB2B485}"/>
              </a:ext>
            </a:extLst>
          </p:cNvPr>
          <p:cNvCxnSpPr>
            <a:cxnSpLocks/>
            <a:stCxn id="7" idx="2"/>
          </p:cNvCxnSpPr>
          <p:nvPr/>
        </p:nvCxnSpPr>
        <p:spPr>
          <a:xfrm flipH="1">
            <a:off x="8173844" y="2406928"/>
            <a:ext cx="1003736" cy="58031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30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Class Instance</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01878"/>
            <a:ext cx="10515600" cy="4351338"/>
          </a:xfrm>
        </p:spPr>
        <p:txBody>
          <a:bodyPr/>
          <a:lstStyle/>
          <a:p>
            <a:r>
              <a:rPr lang="en-US" dirty="0"/>
              <a:t>A live entity (instance) made from a template (class).</a:t>
            </a:r>
            <a:endParaRPr lang="en-CA" dirty="0"/>
          </a:p>
        </p:txBody>
      </p:sp>
      <p:graphicFrame>
        <p:nvGraphicFramePr>
          <p:cNvPr id="5" name="Table 4">
            <a:extLst>
              <a:ext uri="{FF2B5EF4-FFF2-40B4-BE49-F238E27FC236}">
                <a16:creationId xmlns:a16="http://schemas.microsoft.com/office/drawing/2014/main" id="{A8618FC6-A615-4754-9DBA-9DABE006AFD5}"/>
              </a:ext>
            </a:extLst>
          </p:cNvPr>
          <p:cNvGraphicFramePr>
            <a:graphicFrameLocks noGrp="1"/>
          </p:cNvGraphicFramePr>
          <p:nvPr>
            <p:extLst>
              <p:ext uri="{D42A27DB-BD31-4B8C-83A1-F6EECF244321}">
                <p14:modId xmlns:p14="http://schemas.microsoft.com/office/powerpoint/2010/main" val="2571335273"/>
              </p:ext>
            </p:extLst>
          </p:nvPr>
        </p:nvGraphicFramePr>
        <p:xfrm>
          <a:off x="481980" y="2987242"/>
          <a:ext cx="4714488" cy="2468880"/>
        </p:xfrm>
        <a:graphic>
          <a:graphicData uri="http://schemas.openxmlformats.org/drawingml/2006/table">
            <a:tbl>
              <a:tblPr firstRow="1" bandRow="1">
                <a:tableStyleId>{5C22544A-7EE6-4342-B048-85BDC9FD1C3A}</a:tableStyleId>
              </a:tblPr>
              <a:tblGrid>
                <a:gridCol w="4714488">
                  <a:extLst>
                    <a:ext uri="{9D8B030D-6E8A-4147-A177-3AD203B41FA5}">
                      <a16:colId xmlns:a16="http://schemas.microsoft.com/office/drawing/2014/main" val="453901558"/>
                    </a:ext>
                  </a:extLst>
                </a:gridCol>
              </a:tblGrid>
              <a:tr h="370840">
                <a:tc>
                  <a:txBody>
                    <a:bodyPr/>
                    <a:lstStyle/>
                    <a:p>
                      <a:pPr algn="ctr"/>
                      <a:r>
                        <a:rPr lang="en-US" sz="2400" dirty="0"/>
                        <a:t>User</a:t>
                      </a:r>
                      <a:endParaRPr lang="en-CA" sz="2400" dirty="0"/>
                    </a:p>
                  </a:txBody>
                  <a:tcPr/>
                </a:tc>
                <a:extLst>
                  <a:ext uri="{0D108BD9-81ED-4DB2-BD59-A6C34878D82A}">
                    <a16:rowId xmlns:a16="http://schemas.microsoft.com/office/drawing/2014/main" val="3256719725"/>
                  </a:ext>
                </a:extLst>
              </a:tr>
              <a:tr h="370840">
                <a:tc>
                  <a:txBody>
                    <a:bodyPr/>
                    <a:lstStyle/>
                    <a:p>
                      <a:pPr algn="l"/>
                      <a:r>
                        <a:rPr lang="en-US" sz="2400" dirty="0"/>
                        <a:t>username</a:t>
                      </a:r>
                    </a:p>
                    <a:p>
                      <a:pPr algn="l"/>
                      <a:r>
                        <a:rPr lang="en-US" sz="2400" dirty="0"/>
                        <a:t>password</a:t>
                      </a:r>
                      <a:endParaRPr lang="en-CA" sz="2400" dirty="0"/>
                    </a:p>
                  </a:txBody>
                  <a:tcPr/>
                </a:tc>
                <a:extLst>
                  <a:ext uri="{0D108BD9-81ED-4DB2-BD59-A6C34878D82A}">
                    <a16:rowId xmlns:a16="http://schemas.microsoft.com/office/drawing/2014/main" val="2680532776"/>
                  </a:ext>
                </a:extLst>
              </a:tr>
              <a:tr h="370840">
                <a:tc>
                  <a:txBody>
                    <a:bodyPr/>
                    <a:lstStyle/>
                    <a:p>
                      <a:pPr algn="l"/>
                      <a:r>
                        <a:rPr lang="en-US" sz="2400" dirty="0"/>
                        <a:t>__</a:t>
                      </a:r>
                      <a:r>
                        <a:rPr lang="en-US" sz="2400" dirty="0" err="1"/>
                        <a:t>init</a:t>
                      </a:r>
                      <a:r>
                        <a:rPr lang="en-US" sz="2400" dirty="0"/>
                        <a:t>__(username, password)</a:t>
                      </a:r>
                    </a:p>
                    <a:p>
                      <a:pPr algn="l"/>
                      <a:r>
                        <a:rPr lang="en-CA" sz="2400" dirty="0" err="1"/>
                        <a:t>update_username</a:t>
                      </a:r>
                      <a:r>
                        <a:rPr lang="en-CA" sz="2400" dirty="0"/>
                        <a:t>(</a:t>
                      </a:r>
                      <a:r>
                        <a:rPr lang="en-CA" sz="2400" dirty="0" err="1"/>
                        <a:t>new_name</a:t>
                      </a:r>
                      <a:r>
                        <a:rPr lang="en-CA" sz="2400" dirty="0"/>
                        <a:t>)</a:t>
                      </a:r>
                    </a:p>
                    <a:p>
                      <a:pPr algn="l"/>
                      <a:r>
                        <a:rPr lang="en-CA" sz="2400" dirty="0" err="1"/>
                        <a:t>update_password</a:t>
                      </a:r>
                      <a:r>
                        <a:rPr lang="en-CA" sz="2400" dirty="0"/>
                        <a:t>(</a:t>
                      </a:r>
                      <a:r>
                        <a:rPr lang="en-CA" sz="2400" dirty="0" err="1"/>
                        <a:t>new_password</a:t>
                      </a:r>
                      <a:r>
                        <a:rPr lang="en-CA" sz="2400" dirty="0"/>
                        <a:t>)</a:t>
                      </a:r>
                    </a:p>
                  </a:txBody>
                  <a:tcPr/>
                </a:tc>
                <a:extLst>
                  <a:ext uri="{0D108BD9-81ED-4DB2-BD59-A6C34878D82A}">
                    <a16:rowId xmlns:a16="http://schemas.microsoft.com/office/drawing/2014/main" val="3561500105"/>
                  </a:ext>
                </a:extLst>
              </a:tr>
            </a:tbl>
          </a:graphicData>
        </a:graphic>
      </p:graphicFrame>
      <p:pic>
        <p:nvPicPr>
          <p:cNvPr id="7" name="Graphic 6" descr="User with solid fill">
            <a:extLst>
              <a:ext uri="{FF2B5EF4-FFF2-40B4-BE49-F238E27FC236}">
                <a16:creationId xmlns:a16="http://schemas.microsoft.com/office/drawing/2014/main" id="{21881FC5-99FF-47FB-8509-325BABD681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62900" y="1970485"/>
            <a:ext cx="1252654" cy="1252654"/>
          </a:xfrm>
          <a:prstGeom prst="rect">
            <a:avLst/>
          </a:prstGeom>
        </p:spPr>
      </p:pic>
      <p:pic>
        <p:nvPicPr>
          <p:cNvPr id="8" name="Graphic 7" descr="User with solid fill">
            <a:extLst>
              <a:ext uri="{FF2B5EF4-FFF2-40B4-BE49-F238E27FC236}">
                <a16:creationId xmlns:a16="http://schemas.microsoft.com/office/drawing/2014/main" id="{9A0CF81C-27A6-4E54-98C4-828D0D481E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62900" y="3496917"/>
            <a:ext cx="1252654" cy="1252654"/>
          </a:xfrm>
          <a:prstGeom prst="rect">
            <a:avLst/>
          </a:prstGeom>
        </p:spPr>
      </p:pic>
      <p:pic>
        <p:nvPicPr>
          <p:cNvPr id="9" name="Graphic 8" descr="User with solid fill">
            <a:extLst>
              <a:ext uri="{FF2B5EF4-FFF2-40B4-BE49-F238E27FC236}">
                <a16:creationId xmlns:a16="http://schemas.microsoft.com/office/drawing/2014/main" id="{1F2DBDD7-3C6B-49E8-AA1E-91AB52CD5A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62900" y="4989099"/>
            <a:ext cx="1252654" cy="1252654"/>
          </a:xfrm>
          <a:prstGeom prst="rect">
            <a:avLst/>
          </a:prstGeom>
        </p:spPr>
      </p:pic>
      <p:sp>
        <p:nvSpPr>
          <p:cNvPr id="10" name="TextBox 9">
            <a:extLst>
              <a:ext uri="{FF2B5EF4-FFF2-40B4-BE49-F238E27FC236}">
                <a16:creationId xmlns:a16="http://schemas.microsoft.com/office/drawing/2014/main" id="{C45EE3A4-7CCB-4890-BF59-F9B8E34AF652}"/>
              </a:ext>
            </a:extLst>
          </p:cNvPr>
          <p:cNvSpPr txBox="1"/>
          <p:nvPr/>
        </p:nvSpPr>
        <p:spPr>
          <a:xfrm>
            <a:off x="6530959" y="2402467"/>
            <a:ext cx="2747868" cy="58477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t>User Instance 1</a:t>
            </a:r>
            <a:endParaRPr lang="en-CA" sz="3200" dirty="0"/>
          </a:p>
        </p:txBody>
      </p:sp>
      <p:sp>
        <p:nvSpPr>
          <p:cNvPr id="11" name="TextBox 10">
            <a:extLst>
              <a:ext uri="{FF2B5EF4-FFF2-40B4-BE49-F238E27FC236}">
                <a16:creationId xmlns:a16="http://schemas.microsoft.com/office/drawing/2014/main" id="{797314A7-9051-4624-8065-B9159D6B5D1A}"/>
              </a:ext>
            </a:extLst>
          </p:cNvPr>
          <p:cNvSpPr txBox="1"/>
          <p:nvPr/>
        </p:nvSpPr>
        <p:spPr>
          <a:xfrm>
            <a:off x="6530959" y="4004973"/>
            <a:ext cx="2747868" cy="58477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t>User Instance 2</a:t>
            </a:r>
            <a:endParaRPr lang="en-CA" sz="3200" dirty="0"/>
          </a:p>
        </p:txBody>
      </p:sp>
      <p:sp>
        <p:nvSpPr>
          <p:cNvPr id="12" name="TextBox 11">
            <a:extLst>
              <a:ext uri="{FF2B5EF4-FFF2-40B4-BE49-F238E27FC236}">
                <a16:creationId xmlns:a16="http://schemas.microsoft.com/office/drawing/2014/main" id="{9C6CFE97-4675-4640-9A2A-AD3F9A4139E1}"/>
              </a:ext>
            </a:extLst>
          </p:cNvPr>
          <p:cNvSpPr txBox="1"/>
          <p:nvPr/>
        </p:nvSpPr>
        <p:spPr>
          <a:xfrm>
            <a:off x="6530959" y="5421081"/>
            <a:ext cx="2747868" cy="58477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3200" dirty="0"/>
              <a:t>User Instance 3</a:t>
            </a:r>
            <a:endParaRPr lang="en-CA" sz="3200" dirty="0"/>
          </a:p>
        </p:txBody>
      </p:sp>
      <p:sp>
        <p:nvSpPr>
          <p:cNvPr id="13" name="TextBox 12">
            <a:extLst>
              <a:ext uri="{FF2B5EF4-FFF2-40B4-BE49-F238E27FC236}">
                <a16:creationId xmlns:a16="http://schemas.microsoft.com/office/drawing/2014/main" id="{A3D0DFCB-0818-41AB-86EC-68407C29D469}"/>
              </a:ext>
            </a:extLst>
          </p:cNvPr>
          <p:cNvSpPr txBox="1"/>
          <p:nvPr/>
        </p:nvSpPr>
        <p:spPr>
          <a:xfrm>
            <a:off x="9440965" y="2435053"/>
            <a:ext cx="660181" cy="584775"/>
          </a:xfrm>
          <a:prstGeom prst="rect">
            <a:avLst/>
          </a:prstGeom>
          <a:noFill/>
        </p:spPr>
        <p:txBody>
          <a:bodyPr wrap="none" rtlCol="0">
            <a:spAutoFit/>
          </a:bodyPr>
          <a:lstStyle/>
          <a:p>
            <a:r>
              <a:rPr lang="en-US" sz="3200" dirty="0"/>
              <a:t>for</a:t>
            </a:r>
            <a:endParaRPr lang="en-CA" sz="3200" dirty="0"/>
          </a:p>
        </p:txBody>
      </p:sp>
      <p:sp>
        <p:nvSpPr>
          <p:cNvPr id="14" name="TextBox 13">
            <a:extLst>
              <a:ext uri="{FF2B5EF4-FFF2-40B4-BE49-F238E27FC236}">
                <a16:creationId xmlns:a16="http://schemas.microsoft.com/office/drawing/2014/main" id="{CC2982C7-7CA2-497A-BE92-EE70B7E714D6}"/>
              </a:ext>
            </a:extLst>
          </p:cNvPr>
          <p:cNvSpPr txBox="1"/>
          <p:nvPr/>
        </p:nvSpPr>
        <p:spPr>
          <a:xfrm>
            <a:off x="9440773" y="4004972"/>
            <a:ext cx="660181" cy="584775"/>
          </a:xfrm>
          <a:prstGeom prst="rect">
            <a:avLst/>
          </a:prstGeom>
          <a:noFill/>
        </p:spPr>
        <p:txBody>
          <a:bodyPr wrap="none" rtlCol="0">
            <a:spAutoFit/>
          </a:bodyPr>
          <a:lstStyle/>
          <a:p>
            <a:r>
              <a:rPr lang="en-US" sz="3200" dirty="0"/>
              <a:t>for</a:t>
            </a:r>
            <a:endParaRPr lang="en-CA" sz="3200" dirty="0"/>
          </a:p>
        </p:txBody>
      </p:sp>
      <p:sp>
        <p:nvSpPr>
          <p:cNvPr id="15" name="TextBox 14">
            <a:extLst>
              <a:ext uri="{FF2B5EF4-FFF2-40B4-BE49-F238E27FC236}">
                <a16:creationId xmlns:a16="http://schemas.microsoft.com/office/drawing/2014/main" id="{72325A63-DBE3-4CDA-B22D-53380C20460A}"/>
              </a:ext>
            </a:extLst>
          </p:cNvPr>
          <p:cNvSpPr txBox="1"/>
          <p:nvPr/>
        </p:nvSpPr>
        <p:spPr>
          <a:xfrm>
            <a:off x="9424609" y="5421080"/>
            <a:ext cx="660181" cy="584775"/>
          </a:xfrm>
          <a:prstGeom prst="rect">
            <a:avLst/>
          </a:prstGeom>
          <a:noFill/>
        </p:spPr>
        <p:txBody>
          <a:bodyPr wrap="none" rtlCol="0">
            <a:spAutoFit/>
          </a:bodyPr>
          <a:lstStyle/>
          <a:p>
            <a:r>
              <a:rPr lang="en-US" sz="3200" dirty="0"/>
              <a:t>for</a:t>
            </a:r>
            <a:endParaRPr lang="en-CA" sz="3200" dirty="0"/>
          </a:p>
        </p:txBody>
      </p:sp>
      <p:sp>
        <p:nvSpPr>
          <p:cNvPr id="16" name="TextBox 15">
            <a:extLst>
              <a:ext uri="{FF2B5EF4-FFF2-40B4-BE49-F238E27FC236}">
                <a16:creationId xmlns:a16="http://schemas.microsoft.com/office/drawing/2014/main" id="{AD2D733F-1208-4872-AED5-EB21BFAED159}"/>
              </a:ext>
            </a:extLst>
          </p:cNvPr>
          <p:cNvSpPr txBox="1"/>
          <p:nvPr/>
        </p:nvSpPr>
        <p:spPr>
          <a:xfrm>
            <a:off x="10305549" y="3019828"/>
            <a:ext cx="1255472" cy="584775"/>
          </a:xfrm>
          <a:prstGeom prst="rect">
            <a:avLst/>
          </a:prstGeom>
          <a:noFill/>
        </p:spPr>
        <p:txBody>
          <a:bodyPr wrap="none" rtlCol="0">
            <a:spAutoFit/>
          </a:bodyPr>
          <a:lstStyle/>
          <a:p>
            <a:r>
              <a:rPr lang="en-US" sz="3200" dirty="0"/>
              <a:t>User1 </a:t>
            </a:r>
            <a:endParaRPr lang="en-CA" sz="3200" dirty="0"/>
          </a:p>
        </p:txBody>
      </p:sp>
      <p:sp>
        <p:nvSpPr>
          <p:cNvPr id="17" name="TextBox 16">
            <a:extLst>
              <a:ext uri="{FF2B5EF4-FFF2-40B4-BE49-F238E27FC236}">
                <a16:creationId xmlns:a16="http://schemas.microsoft.com/office/drawing/2014/main" id="{731F5421-1791-4215-BA98-2EC891D1608A}"/>
              </a:ext>
            </a:extLst>
          </p:cNvPr>
          <p:cNvSpPr txBox="1"/>
          <p:nvPr/>
        </p:nvSpPr>
        <p:spPr>
          <a:xfrm>
            <a:off x="10305549" y="4575399"/>
            <a:ext cx="1255472" cy="584775"/>
          </a:xfrm>
          <a:prstGeom prst="rect">
            <a:avLst/>
          </a:prstGeom>
          <a:noFill/>
        </p:spPr>
        <p:txBody>
          <a:bodyPr wrap="none" rtlCol="0">
            <a:spAutoFit/>
          </a:bodyPr>
          <a:lstStyle/>
          <a:p>
            <a:r>
              <a:rPr lang="en-US" sz="3200" dirty="0"/>
              <a:t>User2 </a:t>
            </a:r>
            <a:endParaRPr lang="en-CA" sz="3200" dirty="0"/>
          </a:p>
        </p:txBody>
      </p:sp>
      <p:sp>
        <p:nvSpPr>
          <p:cNvPr id="18" name="TextBox 17">
            <a:extLst>
              <a:ext uri="{FF2B5EF4-FFF2-40B4-BE49-F238E27FC236}">
                <a16:creationId xmlns:a16="http://schemas.microsoft.com/office/drawing/2014/main" id="{00E3BBDB-966B-4B73-89C1-51F13B35F906}"/>
              </a:ext>
            </a:extLst>
          </p:cNvPr>
          <p:cNvSpPr txBox="1"/>
          <p:nvPr/>
        </p:nvSpPr>
        <p:spPr>
          <a:xfrm>
            <a:off x="10305549" y="6012755"/>
            <a:ext cx="1255472" cy="584775"/>
          </a:xfrm>
          <a:prstGeom prst="rect">
            <a:avLst/>
          </a:prstGeom>
          <a:noFill/>
        </p:spPr>
        <p:txBody>
          <a:bodyPr wrap="none" rtlCol="0">
            <a:spAutoFit/>
          </a:bodyPr>
          <a:lstStyle/>
          <a:p>
            <a:r>
              <a:rPr lang="en-US" sz="3200" dirty="0"/>
              <a:t>User3 </a:t>
            </a:r>
            <a:endParaRPr lang="en-CA" sz="3200" dirty="0"/>
          </a:p>
        </p:txBody>
      </p:sp>
      <p:sp>
        <p:nvSpPr>
          <p:cNvPr id="19" name="Arrow: Right 18">
            <a:extLst>
              <a:ext uri="{FF2B5EF4-FFF2-40B4-BE49-F238E27FC236}">
                <a16:creationId xmlns:a16="http://schemas.microsoft.com/office/drawing/2014/main" id="{C2A63915-B3AC-4A38-8084-18FC5091B72D}"/>
              </a:ext>
            </a:extLst>
          </p:cNvPr>
          <p:cNvSpPr/>
          <p:nvPr/>
        </p:nvSpPr>
        <p:spPr>
          <a:xfrm>
            <a:off x="5362563" y="4004972"/>
            <a:ext cx="993080" cy="546410"/>
          </a:xfrm>
          <a:prstGeom prst="rightArrow">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0" name="Arrow: Right 19">
            <a:extLst>
              <a:ext uri="{FF2B5EF4-FFF2-40B4-BE49-F238E27FC236}">
                <a16:creationId xmlns:a16="http://schemas.microsoft.com/office/drawing/2014/main" id="{9B88024D-0F9B-4E29-BA35-4804449E5E82}"/>
              </a:ext>
            </a:extLst>
          </p:cNvPr>
          <p:cNvSpPr/>
          <p:nvPr/>
        </p:nvSpPr>
        <p:spPr>
          <a:xfrm rot="19146416">
            <a:off x="5415887" y="2940645"/>
            <a:ext cx="993080" cy="546410"/>
          </a:xfrm>
          <a:prstGeom prst="rightArrow">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1" name="Arrow: Right 20">
            <a:extLst>
              <a:ext uri="{FF2B5EF4-FFF2-40B4-BE49-F238E27FC236}">
                <a16:creationId xmlns:a16="http://schemas.microsoft.com/office/drawing/2014/main" id="{2E4BB0F0-13CD-4085-BCF9-44FB098260BD}"/>
              </a:ext>
            </a:extLst>
          </p:cNvPr>
          <p:cNvSpPr/>
          <p:nvPr/>
        </p:nvSpPr>
        <p:spPr>
          <a:xfrm rot="2416245">
            <a:off x="5367173" y="5096964"/>
            <a:ext cx="993080" cy="546410"/>
          </a:xfrm>
          <a:prstGeom prst="rightArrow">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81638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1B49F1-DD85-4A73-BC26-4E1B2F6BDD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7740" y="61700"/>
            <a:ext cx="5474605" cy="3078844"/>
          </a:xfrm>
          <a:prstGeom prst="rect">
            <a:avLst/>
          </a:prstGeom>
          <a:noFill/>
          <a:ln>
            <a:noFill/>
          </a:ln>
        </p:spPr>
      </p:pic>
      <p:sp>
        <p:nvSpPr>
          <p:cNvPr id="5" name="TextBox 4">
            <a:extLst>
              <a:ext uri="{FF2B5EF4-FFF2-40B4-BE49-F238E27FC236}">
                <a16:creationId xmlns:a16="http://schemas.microsoft.com/office/drawing/2014/main" id="{0ADEC7F9-8EE4-415C-B9F1-8B166FA30132}"/>
              </a:ext>
            </a:extLst>
          </p:cNvPr>
          <p:cNvSpPr txBox="1"/>
          <p:nvPr/>
        </p:nvSpPr>
        <p:spPr>
          <a:xfrm>
            <a:off x="422820" y="3286382"/>
            <a:ext cx="11346359" cy="3293209"/>
          </a:xfrm>
          <a:prstGeom prst="rect">
            <a:avLst/>
          </a:prstGeom>
          <a:noFill/>
        </p:spPr>
        <p:txBody>
          <a:bodyPr wrap="square" rtlCol="0">
            <a:spAutoFit/>
          </a:bodyPr>
          <a:lstStyle/>
          <a:p>
            <a:r>
              <a:rPr lang="en-US" sz="2800" b="1" dirty="0"/>
              <a:t>Python Method Chaining</a:t>
            </a:r>
          </a:p>
          <a:p>
            <a:endParaRPr lang="en-US" sz="2000" dirty="0"/>
          </a:p>
          <a:p>
            <a:r>
              <a:rPr lang="en-US" sz="2000" dirty="0"/>
              <a:t>Method chaining is a style of programming in which invoking multiple method calls occurs sequentially. It removes the pain of assigning variables at each intermediate step as each call performs action on same object and then returns the object to next call.</a:t>
            </a:r>
          </a:p>
          <a:p>
            <a:endParaRPr lang="en-US" sz="2000" dirty="0"/>
          </a:p>
          <a:p>
            <a:r>
              <a:rPr lang="en-US" sz="2000" dirty="0"/>
              <a:t>Method chaining has two useful benefits </a:t>
            </a:r>
          </a:p>
          <a:p>
            <a:pPr marL="457200" indent="-457200">
              <a:buFont typeface="+mj-lt"/>
              <a:buAutoNum type="arabicPeriod"/>
            </a:pPr>
            <a:r>
              <a:rPr lang="en-US" sz="2000" dirty="0"/>
              <a:t>It can reduce the length of the overall code as countless variables do not have to be created.</a:t>
            </a:r>
          </a:p>
          <a:p>
            <a:pPr marL="457200" indent="-457200">
              <a:buFont typeface="+mj-lt"/>
              <a:buAutoNum type="arabicPeriod"/>
            </a:pPr>
            <a:r>
              <a:rPr lang="en-US" sz="2000" dirty="0"/>
              <a:t>It can increase the readability of the code since methods are invoked sequentially.</a:t>
            </a:r>
          </a:p>
          <a:p>
            <a:endParaRPr lang="en-CA" sz="2000" dirty="0"/>
          </a:p>
        </p:txBody>
      </p:sp>
    </p:spTree>
    <p:extLst>
      <p:ext uri="{BB962C8B-B14F-4D97-AF65-F5344CB8AC3E}">
        <p14:creationId xmlns:p14="http://schemas.microsoft.com/office/powerpoint/2010/main" val="258566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744B9A-53C6-4DDE-B47D-A175792335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567" y="193833"/>
            <a:ext cx="11504865" cy="6470333"/>
          </a:xfrm>
          <a:prstGeom prst="rect">
            <a:avLst/>
          </a:prstGeom>
          <a:noFill/>
          <a:ln>
            <a:noFill/>
          </a:ln>
        </p:spPr>
      </p:pic>
    </p:spTree>
    <p:extLst>
      <p:ext uri="{BB962C8B-B14F-4D97-AF65-F5344CB8AC3E}">
        <p14:creationId xmlns:p14="http://schemas.microsoft.com/office/powerpoint/2010/main" val="388400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Clean Code</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01878"/>
            <a:ext cx="10515600" cy="4351338"/>
          </a:xfrm>
        </p:spPr>
        <p:txBody>
          <a:bodyPr/>
          <a:lstStyle/>
          <a:p>
            <a:r>
              <a:rPr lang="en-US" dirty="0"/>
              <a:t>Making code readable so that even a 5-year-old child can understand.</a:t>
            </a:r>
          </a:p>
          <a:p>
            <a:r>
              <a:rPr lang="en-US" dirty="0"/>
              <a:t>To reduce the time to understand the code for teammates and future me.</a:t>
            </a:r>
            <a:endParaRPr lang="en-CA" dirty="0"/>
          </a:p>
        </p:txBody>
      </p:sp>
      <p:pic>
        <p:nvPicPr>
          <p:cNvPr id="6" name="Picture 5" descr="Text&#10;&#10;Description automatically generated">
            <a:extLst>
              <a:ext uri="{FF2B5EF4-FFF2-40B4-BE49-F238E27FC236}">
                <a16:creationId xmlns:a16="http://schemas.microsoft.com/office/drawing/2014/main" id="{BDC7DD0A-169B-4C4D-8F5E-CE68C0C77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79" y="3030583"/>
            <a:ext cx="4809310" cy="3462292"/>
          </a:xfrm>
          <a:prstGeom prst="rect">
            <a:avLst/>
          </a:prstGeom>
        </p:spPr>
      </p:pic>
      <p:pic>
        <p:nvPicPr>
          <p:cNvPr id="23" name="Picture 22" descr="A person reading a book&#10;&#10;Description automatically generated with medium confidence">
            <a:extLst>
              <a:ext uri="{FF2B5EF4-FFF2-40B4-BE49-F238E27FC236}">
                <a16:creationId xmlns:a16="http://schemas.microsoft.com/office/drawing/2014/main" id="{234976B3-F0B4-4283-9AC0-6627CDE01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313" y="3030583"/>
            <a:ext cx="5055555" cy="3462292"/>
          </a:xfrm>
          <a:prstGeom prst="rect">
            <a:avLst/>
          </a:prstGeom>
        </p:spPr>
      </p:pic>
      <p:sp>
        <p:nvSpPr>
          <p:cNvPr id="24" name="Arrow: Right 23">
            <a:extLst>
              <a:ext uri="{FF2B5EF4-FFF2-40B4-BE49-F238E27FC236}">
                <a16:creationId xmlns:a16="http://schemas.microsoft.com/office/drawing/2014/main" id="{B9FDDF38-D2B3-493B-96B8-318FEF76CCF7}"/>
              </a:ext>
            </a:extLst>
          </p:cNvPr>
          <p:cNvSpPr/>
          <p:nvPr/>
        </p:nvSpPr>
        <p:spPr>
          <a:xfrm>
            <a:off x="5599460" y="4488524"/>
            <a:ext cx="993080" cy="546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071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Clean Code Technique</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01878"/>
            <a:ext cx="10515600" cy="4351338"/>
          </a:xfrm>
        </p:spPr>
        <p:txBody>
          <a:bodyPr/>
          <a:lstStyle/>
          <a:p>
            <a:r>
              <a:rPr lang="en-US" dirty="0"/>
              <a:t>Abstraction: Hiding complex code and showing only what it does. Others can understand what the code does intuitively.</a:t>
            </a:r>
            <a:endParaRPr lang="en-CA" dirty="0"/>
          </a:p>
        </p:txBody>
      </p:sp>
      <p:sp>
        <p:nvSpPr>
          <p:cNvPr id="24" name="Arrow: Right 23">
            <a:extLst>
              <a:ext uri="{FF2B5EF4-FFF2-40B4-BE49-F238E27FC236}">
                <a16:creationId xmlns:a16="http://schemas.microsoft.com/office/drawing/2014/main" id="{B9FDDF38-D2B3-493B-96B8-318FEF76CCF7}"/>
              </a:ext>
            </a:extLst>
          </p:cNvPr>
          <p:cNvSpPr/>
          <p:nvPr/>
        </p:nvSpPr>
        <p:spPr>
          <a:xfrm>
            <a:off x="4336062" y="4584045"/>
            <a:ext cx="993080" cy="546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E611D87D-8554-441A-B547-6FD8FEF4530D}"/>
              </a:ext>
            </a:extLst>
          </p:cNvPr>
          <p:cNvSpPr txBox="1"/>
          <p:nvPr/>
        </p:nvSpPr>
        <p:spPr>
          <a:xfrm>
            <a:off x="5513688" y="2464957"/>
            <a:ext cx="6401176" cy="34163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def main():</a:t>
            </a:r>
          </a:p>
          <a:p>
            <a:r>
              <a:rPr lang="en-US" sz="2400" dirty="0">
                <a:solidFill>
                  <a:srgbClr val="0070C0"/>
                </a:solidFill>
              </a:rPr>
              <a:t>   users = </a:t>
            </a:r>
            <a:r>
              <a:rPr lang="en-US" sz="2400" dirty="0" err="1">
                <a:solidFill>
                  <a:srgbClr val="0070C0"/>
                </a:solidFill>
              </a:rPr>
              <a:t>get_data_from</a:t>
            </a:r>
            <a:r>
              <a:rPr lang="en-US" sz="2400" dirty="0">
                <a:solidFill>
                  <a:srgbClr val="0070C0"/>
                </a:solidFill>
              </a:rPr>
              <a:t>(“user_list.xlsx”)</a:t>
            </a:r>
          </a:p>
          <a:p>
            <a:r>
              <a:rPr lang="en-US" sz="2400" dirty="0">
                <a:solidFill>
                  <a:srgbClr val="0070C0"/>
                </a:solidFill>
              </a:rPr>
              <a:t>   </a:t>
            </a:r>
            <a:r>
              <a:rPr lang="en-US" sz="2400" dirty="0" err="1">
                <a:solidFill>
                  <a:srgbClr val="0070C0"/>
                </a:solidFill>
              </a:rPr>
              <a:t>british_users</a:t>
            </a:r>
            <a:r>
              <a:rPr lang="en-US" sz="2400" dirty="0">
                <a:solidFill>
                  <a:srgbClr val="0070C0"/>
                </a:solidFill>
              </a:rPr>
              <a:t> = </a:t>
            </a:r>
            <a:r>
              <a:rPr lang="en-US" sz="2400" dirty="0" err="1">
                <a:solidFill>
                  <a:srgbClr val="0070C0"/>
                </a:solidFill>
              </a:rPr>
              <a:t>filter_british_users</a:t>
            </a:r>
            <a:r>
              <a:rPr lang="en-US" sz="2400" dirty="0">
                <a:solidFill>
                  <a:srgbClr val="0070C0"/>
                </a:solidFill>
              </a:rPr>
              <a:t>(users)</a:t>
            </a:r>
          </a:p>
          <a:p>
            <a:r>
              <a:rPr lang="en-US" sz="2400" dirty="0">
                <a:solidFill>
                  <a:srgbClr val="0070C0"/>
                </a:solidFill>
              </a:rPr>
              <a:t>   </a:t>
            </a:r>
            <a:r>
              <a:rPr lang="en-US" sz="2400" dirty="0" err="1">
                <a:solidFill>
                  <a:srgbClr val="0070C0"/>
                </a:solidFill>
              </a:rPr>
              <a:t>save_data</a:t>
            </a:r>
            <a:r>
              <a:rPr lang="en-US" sz="2400" dirty="0">
                <a:solidFill>
                  <a:srgbClr val="0070C0"/>
                </a:solidFill>
              </a:rPr>
              <a:t>(</a:t>
            </a:r>
            <a:r>
              <a:rPr lang="en-US" sz="2400" dirty="0" err="1">
                <a:solidFill>
                  <a:srgbClr val="0070C0"/>
                </a:solidFill>
              </a:rPr>
              <a:t>british_users</a:t>
            </a:r>
            <a:r>
              <a:rPr lang="en-US" sz="2400" dirty="0">
                <a:solidFill>
                  <a:srgbClr val="0070C0"/>
                </a:solidFill>
              </a:rPr>
              <a:t>, “british_user_list.xlsx”)</a:t>
            </a:r>
          </a:p>
          <a:p>
            <a:endParaRPr lang="en-US" sz="2400" dirty="0"/>
          </a:p>
          <a:p>
            <a:r>
              <a:rPr lang="en-US" sz="2400" dirty="0"/>
              <a:t>def </a:t>
            </a:r>
            <a:r>
              <a:rPr lang="en-US" sz="2400" dirty="0" err="1"/>
              <a:t>get_data_from</a:t>
            </a:r>
            <a:r>
              <a:rPr lang="en-US" sz="2400" dirty="0"/>
              <a:t>(file):</a:t>
            </a:r>
          </a:p>
          <a:p>
            <a:r>
              <a:rPr lang="en-US" sz="2400" dirty="0"/>
              <a:t>   …</a:t>
            </a:r>
          </a:p>
          <a:p>
            <a:endParaRPr lang="en-US" sz="2400" dirty="0"/>
          </a:p>
          <a:p>
            <a:r>
              <a:rPr lang="en-US" sz="2400" dirty="0"/>
              <a:t>…</a:t>
            </a:r>
          </a:p>
        </p:txBody>
      </p:sp>
      <p:sp>
        <p:nvSpPr>
          <p:cNvPr id="8" name="TextBox 7">
            <a:extLst>
              <a:ext uri="{FF2B5EF4-FFF2-40B4-BE49-F238E27FC236}">
                <a16:creationId xmlns:a16="http://schemas.microsoft.com/office/drawing/2014/main" id="{F5D89586-0D8F-4023-91EF-60D227998CAE}"/>
              </a:ext>
            </a:extLst>
          </p:cNvPr>
          <p:cNvSpPr txBox="1"/>
          <p:nvPr/>
        </p:nvSpPr>
        <p:spPr>
          <a:xfrm>
            <a:off x="838199" y="2460387"/>
            <a:ext cx="2936799"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def main():</a:t>
            </a:r>
          </a:p>
          <a:p>
            <a:r>
              <a:rPr lang="en-US" sz="2400" dirty="0"/>
              <a:t>   …</a:t>
            </a:r>
          </a:p>
          <a:p>
            <a:r>
              <a:rPr lang="en-US" sz="2400" dirty="0"/>
              <a:t>   …</a:t>
            </a:r>
          </a:p>
          <a:p>
            <a:r>
              <a:rPr lang="en-US" sz="2400" dirty="0"/>
              <a:t>   …</a:t>
            </a:r>
          </a:p>
          <a:p>
            <a:r>
              <a:rPr lang="en-US" sz="2400" dirty="0"/>
              <a:t>   …</a:t>
            </a:r>
          </a:p>
          <a:p>
            <a:r>
              <a:rPr lang="en-US" sz="2400" dirty="0"/>
              <a:t>   …</a:t>
            </a:r>
          </a:p>
          <a:p>
            <a:r>
              <a:rPr lang="en-US" sz="2400" dirty="0"/>
              <a:t>   …</a:t>
            </a:r>
          </a:p>
          <a:p>
            <a:r>
              <a:rPr lang="en-US" sz="2400" dirty="0"/>
              <a:t>   …</a:t>
            </a:r>
          </a:p>
          <a:p>
            <a:r>
              <a:rPr lang="en-US" sz="2400" dirty="0"/>
              <a:t>   …</a:t>
            </a:r>
          </a:p>
          <a:p>
            <a:r>
              <a:rPr lang="en-US" sz="2400" dirty="0"/>
              <a:t>   …</a:t>
            </a:r>
          </a:p>
          <a:p>
            <a:r>
              <a:rPr lang="en-US" sz="2400" dirty="0"/>
              <a:t>   …</a:t>
            </a:r>
          </a:p>
        </p:txBody>
      </p:sp>
    </p:spTree>
    <p:extLst>
      <p:ext uri="{BB962C8B-B14F-4D97-AF65-F5344CB8AC3E}">
        <p14:creationId xmlns:p14="http://schemas.microsoft.com/office/powerpoint/2010/main" val="86217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BDE2-FD0B-4CA2-8845-6B1F2921AE24}"/>
              </a:ext>
            </a:extLst>
          </p:cNvPr>
          <p:cNvSpPr>
            <a:spLocks noGrp="1"/>
          </p:cNvSpPr>
          <p:nvPr>
            <p:ph type="title"/>
          </p:nvPr>
        </p:nvSpPr>
        <p:spPr/>
        <p:txBody>
          <a:bodyPr/>
          <a:lstStyle/>
          <a:p>
            <a:r>
              <a:rPr lang="en-US" dirty="0"/>
              <a:t>Clean Code Technique</a:t>
            </a:r>
            <a:endParaRPr lang="en-CA" dirty="0"/>
          </a:p>
        </p:txBody>
      </p:sp>
      <p:sp>
        <p:nvSpPr>
          <p:cNvPr id="3" name="Content Placeholder 2">
            <a:extLst>
              <a:ext uri="{FF2B5EF4-FFF2-40B4-BE49-F238E27FC236}">
                <a16:creationId xmlns:a16="http://schemas.microsoft.com/office/drawing/2014/main" id="{1ECC68C4-44BB-481E-B65C-33DCA37529FB}"/>
              </a:ext>
            </a:extLst>
          </p:cNvPr>
          <p:cNvSpPr>
            <a:spLocks noGrp="1"/>
          </p:cNvSpPr>
          <p:nvPr>
            <p:ph idx="1"/>
          </p:nvPr>
        </p:nvSpPr>
        <p:spPr>
          <a:xfrm>
            <a:off x="838200" y="1401878"/>
            <a:ext cx="10515600" cy="4351338"/>
          </a:xfrm>
        </p:spPr>
        <p:txBody>
          <a:bodyPr/>
          <a:lstStyle/>
          <a:p>
            <a:r>
              <a:rPr lang="en-US" dirty="0"/>
              <a:t>Comments: explains what each methods do, complex code, or caution about bugs or issues</a:t>
            </a:r>
            <a:endParaRPr lang="en-CA" dirty="0"/>
          </a:p>
        </p:txBody>
      </p:sp>
    </p:spTree>
    <p:extLst>
      <p:ext uri="{BB962C8B-B14F-4D97-AF65-F5344CB8AC3E}">
        <p14:creationId xmlns:p14="http://schemas.microsoft.com/office/powerpoint/2010/main" val="210396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682</Words>
  <Application>Microsoft Office PowerPoint</Application>
  <PresentationFormat>Widescreen</PresentationFormat>
  <Paragraphs>133</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Dictionary</vt:lpstr>
      <vt:lpstr>Nested Dictionary</vt:lpstr>
      <vt:lpstr>Class</vt:lpstr>
      <vt:lpstr>Class Instance</vt:lpstr>
      <vt:lpstr>PowerPoint Presentation</vt:lpstr>
      <vt:lpstr>PowerPoint Presentation</vt:lpstr>
      <vt:lpstr>Clean Code</vt:lpstr>
      <vt:lpstr>Clean Code Technique</vt:lpstr>
      <vt:lpstr>Clean Code Technique</vt:lpstr>
      <vt:lpstr>Code Review</vt:lpstr>
    </vt:vector>
  </TitlesOfParts>
  <Company>Government of Ontario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Lee, Dongwon (MCCSS)</dc:creator>
  <cp:lastModifiedBy>Lee, Dongwon (MCCSS)</cp:lastModifiedBy>
  <cp:revision>43</cp:revision>
  <dcterms:created xsi:type="dcterms:W3CDTF">2023-01-19T14:06:44Z</dcterms:created>
  <dcterms:modified xsi:type="dcterms:W3CDTF">2023-01-26T19:52:30Z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etDate">
    <vt:lpwstr>2023-01-19T14:06:44Z</vt:lpwstr>
  </property>
  <property fmtid="{D5CDD505-2E9C-101B-9397-08002B2CF9AE}" pid="4" name="MSIP_Label_034a106e-6316-442c-ad35-738afd673d2b_Method">
    <vt:lpwstr>Standard</vt:lpwstr>
  </property>
  <property fmtid="{D5CDD505-2E9C-101B-9397-08002B2CF9AE}" pid="5" name="MSIP_Label_034a106e-6316-442c-ad35-738afd673d2b_Name">
    <vt:lpwstr>034a106e-6316-442c-ad35-738afd673d2b</vt:lpwstr>
  </property>
  <property fmtid="{D5CDD505-2E9C-101B-9397-08002B2CF9AE}" pid="6" name="MSIP_Label_034a106e-6316-442c-ad35-738afd673d2b_SiteId">
    <vt:lpwstr>cddc1229-ac2a-4b97-b78a-0e5cacb5865c</vt:lpwstr>
  </property>
  <property fmtid="{D5CDD505-2E9C-101B-9397-08002B2CF9AE}" pid="7" name="MSIP_Label_034a106e-6316-442c-ad35-738afd673d2b_ActionId">
    <vt:lpwstr>17ea9505-ca22-4c08-80e2-a2c89741cfcb</vt:lpwstr>
  </property>
  <property fmtid="{D5CDD505-2E9C-101B-9397-08002B2CF9AE}" pid="8" name="MSIP_Label_034a106e-6316-442c-ad35-738afd673d2b_ContentBits">
    <vt:lpwstr>0</vt:lpwstr>
  </property>
</Properties>
</file>