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05" autoAdjust="0"/>
  </p:normalViewPr>
  <p:slideViewPr>
    <p:cSldViewPr snapToGrid="0">
      <p:cViewPr varScale="1">
        <p:scale>
          <a:sx n="49" d="100"/>
          <a:sy n="49" d="100"/>
        </p:scale>
        <p:origin x="1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4B189-FEC5-452A-8559-21EE47437F2A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8156-D5BD-4184-8E37-B3C1F156E5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34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8156-D5BD-4184-8E37-B3C1F156E5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8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8156-D5BD-4184-8E37-B3C1F156E5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82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8156-D5BD-4184-8E37-B3C1F156E5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88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8156-D5BD-4184-8E37-B3C1F156E5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63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8156-D5BD-4184-8E37-B3C1F156E5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8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8156-D5BD-4184-8E37-B3C1F156E5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45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3B78-A022-483E-B1DA-FF4316F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98A31-E2DE-4888-AFC8-0DA3614E4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15CC-4319-4680-A690-B37355D2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A28E4-8EC1-46D6-B398-B90075A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8801-AE11-4935-8C8F-EFADABF3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04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A8FB-AD37-49C2-969E-1A66C1A3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DA58-DAAE-4688-9BEC-01B74BB4A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1CBE-174B-4951-89C3-CE2E833B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7039-CF75-427D-914A-1172F273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024A-A490-455F-9F1B-4A3D392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56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8A4D0-5190-49A8-811D-9FC7440A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ABC1-9056-4211-8B5D-C0558D7BA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2FA31-758F-48C5-A5B3-ADF85FE4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4896-9D74-4E75-856D-42AB36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3699-12C3-4524-874E-C5F43BD1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30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D5C6-813F-44AA-B3DC-599BC10F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72F9-5304-4E34-9AC2-C29276A0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3A99-9324-4A19-A679-B86AAF4C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7685-E734-4362-99B4-1BE8CE3B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06B4-F5AE-4DE6-A2C8-AE421E93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2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39AD-8765-44DD-A329-1090016A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60E4F-8208-469C-975A-F12CF480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810D-1BD3-46C4-9A1E-E815F07F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FDA9-97DC-4606-8EE1-5482C540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4154-4241-4358-BEE6-5C9F0E59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0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10A7-5F26-4229-B9C2-99893195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48DE-9B61-4556-807A-076021DA2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BC2A-F4E4-428A-9695-04EB10A3F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48F1-931B-464B-9B18-FB20FEB1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CFD0-5880-4EA3-B745-9FA024D5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B368D-B3F7-4056-BF6B-D5008E31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33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4025-10CE-4A3A-8515-D27E8DE9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2DAC-6188-4B1B-8C6F-6C0D8750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65C4-2CBF-4DF9-93E2-95B6C657B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A5D59-5BC4-473E-BBA1-B08221F7C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81A90-63EB-4724-8927-C604E645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8F19D-5CB0-48A3-AC02-B7AD000B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68B3C-B0EE-474A-BAE3-536BC90E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399B4-23EF-4F83-99C6-7A8808A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91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21A3-DD17-4DB6-8E1F-A0F73547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1BA0C-D9D3-4545-9AEB-0FCF9B6C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9D348-1B5C-42A3-AEF3-10AA046D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DE707-9276-40FA-A5A9-EC5FDBD5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88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1C01F-B923-4D1D-A800-26A1C18D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408BB-C59D-4D96-A6C9-4ECE06E8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23E4C-B44C-4C22-AAB3-4858E141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68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1604-4B07-4F9B-9BF0-058914CA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938C-7834-4D23-9F95-B1864CE5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B6FDF-F799-4638-A79A-F8B08593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50A5A-E0F5-4CC2-B438-9A214927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8FB5B-BFF9-4B89-BFB9-BEB1EE83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018A-AC5E-4C22-B93E-3B5A2AA0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1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C5C6-6E93-48BE-BC1C-059D20F7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6F155-211A-4D96-BE1F-34A4FC8FA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E7444-BF29-4FF9-AD9A-D76D6C98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5BD4E-07E2-4ED7-A3B4-E00A49D8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6BF0C-70DC-463E-A2C2-4FC656C9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466E3-B04C-4311-811A-76C93ED0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2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F3F4D-CCBC-4A21-A5E0-6B0F9EB6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810-8884-48AD-8C3E-41A819E0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7107-5B60-4DE3-A31D-768CE9364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71BC-FB92-402C-BBA3-A5414AAE285D}" type="datetimeFigureOut">
              <a:rPr lang="en-CA" smtClean="0"/>
              <a:t>2023-01-19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097F-3564-4451-B111-FE365FB1F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BC53-DC4F-416E-92BB-BAC5AA198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2117-2DAA-42E1-84AA-1E4506C848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92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DE2-FD0B-4CA2-8845-6B1F292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8C4-44BB-481E-B65C-33DCA37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3"/>
            <a:ext cx="10515600" cy="4351338"/>
          </a:xfrm>
        </p:spPr>
        <p:txBody>
          <a:bodyPr/>
          <a:lstStyle/>
          <a:p>
            <a:r>
              <a:rPr lang="en-US" dirty="0"/>
              <a:t>A Python data type.</a:t>
            </a:r>
          </a:p>
          <a:p>
            <a:r>
              <a:rPr lang="en-US" dirty="0"/>
              <a:t>Able to store data values in key : value pairs to express detailed information.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B63DC-289F-44E7-83E6-72F99F5B7B03}"/>
              </a:ext>
            </a:extLst>
          </p:cNvPr>
          <p:cNvSpPr txBox="1"/>
          <p:nvPr/>
        </p:nvSpPr>
        <p:spPr>
          <a:xfrm>
            <a:off x="6797908" y="3691927"/>
            <a:ext cx="423746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{ "id": 1,</a:t>
            </a:r>
          </a:p>
          <a:p>
            <a:r>
              <a:rPr lang="en-US" sz="2400" dirty="0"/>
              <a:t>   "name": "Leanne Graham",</a:t>
            </a:r>
          </a:p>
          <a:p>
            <a:r>
              <a:rPr lang="en-US" sz="2400" dirty="0"/>
              <a:t>   "username": "Bret",</a:t>
            </a:r>
          </a:p>
          <a:p>
            <a:r>
              <a:rPr lang="en-US" sz="2400" dirty="0"/>
              <a:t>   "email": "Sincere@april.biz" </a:t>
            </a:r>
            <a:r>
              <a:rPr lang="en-CA" sz="2400" dirty="0"/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37CB5D-1AD2-4ABE-B92A-D6890F19A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86645"/>
              </p:ext>
            </p:extLst>
          </p:nvPr>
        </p:nvGraphicFramePr>
        <p:xfrm>
          <a:off x="838200" y="3562357"/>
          <a:ext cx="4263482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5207">
                  <a:extLst>
                    <a:ext uri="{9D8B030D-6E8A-4147-A177-3AD203B41FA5}">
                      <a16:colId xmlns:a16="http://schemas.microsoft.com/office/drawing/2014/main" val="781354968"/>
                    </a:ext>
                  </a:extLst>
                </a:gridCol>
                <a:gridCol w="2778275">
                  <a:extLst>
                    <a:ext uri="{9D8B030D-6E8A-4147-A177-3AD203B41FA5}">
                      <a16:colId xmlns:a16="http://schemas.microsoft.com/office/drawing/2014/main" val="411572330"/>
                    </a:ext>
                  </a:extLst>
                </a:gridCol>
              </a:tblGrid>
              <a:tr h="380700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1674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"Leanne Graham"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10852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2400" dirty="0"/>
                        <a:t>username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"Bret"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41921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2400" dirty="0"/>
                        <a:t>email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"Sincere@april.biz" 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940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1BB248-9B98-440D-8592-6B83C0F00D85}"/>
              </a:ext>
            </a:extLst>
          </p:cNvPr>
          <p:cNvSpPr txBox="1"/>
          <p:nvPr/>
        </p:nvSpPr>
        <p:spPr>
          <a:xfrm>
            <a:off x="838200" y="3039137"/>
            <a:ext cx="284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information</a:t>
            </a:r>
            <a:endParaRPr lang="en-CA" sz="28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9AD0F9-3B06-478F-8740-DB1F06843F6C}"/>
              </a:ext>
            </a:extLst>
          </p:cNvPr>
          <p:cNvSpPr/>
          <p:nvPr/>
        </p:nvSpPr>
        <p:spPr>
          <a:xfrm>
            <a:off x="5486400" y="4203552"/>
            <a:ext cx="993080" cy="54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86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DE2-FD0B-4CA2-8845-6B1F292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8C4-44BB-481E-B65C-33DCA37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66"/>
            <a:ext cx="10515600" cy="4351338"/>
          </a:xfrm>
        </p:spPr>
        <p:txBody>
          <a:bodyPr/>
          <a:lstStyle/>
          <a:p>
            <a:r>
              <a:rPr lang="en-US" dirty="0"/>
              <a:t>Able to store a dictionary in a dictionary to express more detailed information.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6B7331B-5D3B-4265-98D6-19B22BADE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36214"/>
              </p:ext>
            </p:extLst>
          </p:nvPr>
        </p:nvGraphicFramePr>
        <p:xfrm>
          <a:off x="838200" y="2823973"/>
          <a:ext cx="4263482" cy="1903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5207">
                  <a:extLst>
                    <a:ext uri="{9D8B030D-6E8A-4147-A177-3AD203B41FA5}">
                      <a16:colId xmlns:a16="http://schemas.microsoft.com/office/drawing/2014/main" val="781354968"/>
                    </a:ext>
                  </a:extLst>
                </a:gridCol>
                <a:gridCol w="2778275">
                  <a:extLst>
                    <a:ext uri="{9D8B030D-6E8A-4147-A177-3AD203B41FA5}">
                      <a16:colId xmlns:a16="http://schemas.microsoft.com/office/drawing/2014/main" val="411572330"/>
                    </a:ext>
                  </a:extLst>
                </a:gridCol>
              </a:tblGrid>
              <a:tr h="38070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1674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"Leanne Graham"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10852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1800" dirty="0"/>
                        <a:t>username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"Bret"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41921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1800" dirty="0"/>
                        <a:t>email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"Sincere@april.biz" 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94033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1800" dirty="0"/>
                        <a:t>address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 … }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70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70D607-71F0-400E-A828-E47D71A26BC2}"/>
              </a:ext>
            </a:extLst>
          </p:cNvPr>
          <p:cNvSpPr txBox="1"/>
          <p:nvPr/>
        </p:nvSpPr>
        <p:spPr>
          <a:xfrm>
            <a:off x="838200" y="2320126"/>
            <a:ext cx="284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information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8C765-82AF-437E-89F8-E39D003293C0}"/>
              </a:ext>
            </a:extLst>
          </p:cNvPr>
          <p:cNvSpPr txBox="1"/>
          <p:nvPr/>
        </p:nvSpPr>
        <p:spPr>
          <a:xfrm>
            <a:off x="6786757" y="2477800"/>
            <a:ext cx="4237464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{ "id": 1,</a:t>
            </a:r>
          </a:p>
          <a:p>
            <a:r>
              <a:rPr lang="en-US" sz="2400" dirty="0"/>
              <a:t>   "name": "Leanne Graham",</a:t>
            </a:r>
          </a:p>
          <a:p>
            <a:r>
              <a:rPr lang="en-US" sz="2400" dirty="0"/>
              <a:t>   "username": "Bret",</a:t>
            </a:r>
          </a:p>
          <a:p>
            <a:r>
              <a:rPr lang="en-US" sz="2400" dirty="0"/>
              <a:t>   "email": “Sincere@april.biz”,</a:t>
            </a:r>
          </a:p>
          <a:p>
            <a:r>
              <a:rPr lang="en-US" sz="2400" dirty="0"/>
              <a:t>   “address”: {</a:t>
            </a:r>
          </a:p>
          <a:p>
            <a:r>
              <a:rPr lang="en-US" sz="2400" dirty="0"/>
              <a:t>	"street": "Kulas Light",</a:t>
            </a:r>
          </a:p>
          <a:p>
            <a:r>
              <a:rPr lang="en-US" sz="2400" dirty="0"/>
              <a:t>	"suite": "Apt. 556",</a:t>
            </a:r>
          </a:p>
          <a:p>
            <a:r>
              <a:rPr lang="en-US" sz="2400" dirty="0"/>
              <a:t>	"city": "</a:t>
            </a:r>
            <a:r>
              <a:rPr lang="en-US" sz="2400" dirty="0" err="1"/>
              <a:t>Gwenborough</a:t>
            </a:r>
            <a:r>
              <a:rPr lang="en-US" sz="2400" dirty="0"/>
              <a:t>“,</a:t>
            </a:r>
          </a:p>
          <a:p>
            <a:r>
              <a:rPr lang="en-US" sz="2400" dirty="0"/>
              <a:t>	"</a:t>
            </a:r>
            <a:r>
              <a:rPr lang="en-US" sz="2400" dirty="0" err="1"/>
              <a:t>zipcode</a:t>
            </a:r>
            <a:r>
              <a:rPr lang="en-US" sz="2400" dirty="0"/>
              <a:t>": "92998-3874“</a:t>
            </a:r>
          </a:p>
          <a:p>
            <a:r>
              <a:rPr lang="en-US" sz="2400" dirty="0"/>
              <a:t>   }</a:t>
            </a:r>
          </a:p>
          <a:p>
            <a:r>
              <a:rPr lang="en-CA" sz="2400" dirty="0"/>
              <a:t>}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95C7F1-2C9E-420C-901E-8C2B536E4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6904"/>
              </p:ext>
            </p:extLst>
          </p:nvPr>
        </p:nvGraphicFramePr>
        <p:xfrm>
          <a:off x="838200" y="5211948"/>
          <a:ext cx="4263482" cy="152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5207">
                  <a:extLst>
                    <a:ext uri="{9D8B030D-6E8A-4147-A177-3AD203B41FA5}">
                      <a16:colId xmlns:a16="http://schemas.microsoft.com/office/drawing/2014/main" val="781354968"/>
                    </a:ext>
                  </a:extLst>
                </a:gridCol>
                <a:gridCol w="2778275">
                  <a:extLst>
                    <a:ext uri="{9D8B030D-6E8A-4147-A177-3AD203B41FA5}">
                      <a16:colId xmlns:a16="http://schemas.microsoft.com/office/drawing/2014/main" val="411572330"/>
                    </a:ext>
                  </a:extLst>
                </a:gridCol>
              </a:tblGrid>
              <a:tr h="380700">
                <a:tc>
                  <a:txBody>
                    <a:bodyPr/>
                    <a:lstStyle/>
                    <a:p>
                      <a:r>
                        <a:rPr lang="en-US" sz="1800" dirty="0"/>
                        <a:t>street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"Kulas Light"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1674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1800" dirty="0"/>
                        <a:t>suite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"Apt. 556"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10852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</a:t>
                      </a:r>
                      <a:r>
                        <a:rPr lang="en-US" sz="1800" dirty="0" err="1"/>
                        <a:t>Gwenborough</a:t>
                      </a:r>
                      <a:r>
                        <a:rPr lang="en-US" sz="1800" dirty="0"/>
                        <a:t>“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41921"/>
                  </a:ext>
                </a:extLst>
              </a:tr>
              <a:tr h="3807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zipcode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"92998-3874“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9403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B2F94B9-18C4-4C08-A023-2CC0A04C3287}"/>
              </a:ext>
            </a:extLst>
          </p:cNvPr>
          <p:cNvSpPr/>
          <p:nvPr/>
        </p:nvSpPr>
        <p:spPr>
          <a:xfrm>
            <a:off x="4370348" y="4184042"/>
            <a:ext cx="718634" cy="707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1E51F-DD62-4BDD-9A0A-1E1DE4256F3B}"/>
              </a:ext>
            </a:extLst>
          </p:cNvPr>
          <p:cNvSpPr/>
          <p:nvPr/>
        </p:nvSpPr>
        <p:spPr>
          <a:xfrm>
            <a:off x="4370348" y="5070655"/>
            <a:ext cx="718634" cy="73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7D5FBEE-3037-4EE5-9C37-8F8C21772F59}"/>
              </a:ext>
            </a:extLst>
          </p:cNvPr>
          <p:cNvCxnSpPr>
            <a:stCxn id="15" idx="3"/>
            <a:endCxn id="16" idx="3"/>
          </p:cNvCxnSpPr>
          <p:nvPr/>
        </p:nvCxnSpPr>
        <p:spPr>
          <a:xfrm>
            <a:off x="5088982" y="4537650"/>
            <a:ext cx="12700" cy="902854"/>
          </a:xfrm>
          <a:prstGeom prst="bentConnector3">
            <a:avLst>
              <a:gd name="adj1" fmla="val 180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E43156-25B3-4C18-BD5F-5CF8BEEE1856}"/>
              </a:ext>
            </a:extLst>
          </p:cNvPr>
          <p:cNvSpPr txBox="1"/>
          <p:nvPr/>
        </p:nvSpPr>
        <p:spPr>
          <a:xfrm>
            <a:off x="838200" y="4726020"/>
            <a:ext cx="331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Address information</a:t>
            </a:r>
            <a:endParaRPr lang="en-CA" sz="28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F03783B-8BB8-4F3C-9F25-135FC5F2AE6D}"/>
              </a:ext>
            </a:extLst>
          </p:cNvPr>
          <p:cNvSpPr/>
          <p:nvPr/>
        </p:nvSpPr>
        <p:spPr>
          <a:xfrm>
            <a:off x="5486400" y="4203552"/>
            <a:ext cx="993080" cy="54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7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DE2-FD0B-4CA2-8845-6B1F292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8C4-44BB-481E-B65C-33DCA37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878"/>
            <a:ext cx="10515600" cy="4351338"/>
          </a:xfrm>
        </p:spPr>
        <p:txBody>
          <a:bodyPr/>
          <a:lstStyle/>
          <a:p>
            <a:r>
              <a:rPr lang="en-US" dirty="0"/>
              <a:t>A template that specifies data and functions (methods).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AEB146-AD3D-4AF5-BE22-AA8DFB74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79540"/>
              </p:ext>
            </p:extLst>
          </p:nvPr>
        </p:nvGraphicFramePr>
        <p:xfrm>
          <a:off x="481980" y="2987242"/>
          <a:ext cx="47144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488">
                  <a:extLst>
                    <a:ext uri="{9D8B030D-6E8A-4147-A177-3AD203B41FA5}">
                      <a16:colId xmlns:a16="http://schemas.microsoft.com/office/drawing/2014/main" val="45390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username</a:t>
                      </a:r>
                    </a:p>
                    <a:p>
                      <a:pPr algn="l"/>
                      <a:r>
                        <a:rPr lang="en-US" sz="2400" dirty="0"/>
                        <a:t>password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__</a:t>
                      </a:r>
                      <a:r>
                        <a:rPr lang="en-US" sz="2400" dirty="0" err="1"/>
                        <a:t>init</a:t>
                      </a:r>
                      <a:r>
                        <a:rPr lang="en-US" sz="2400" dirty="0"/>
                        <a:t>__(username, password)</a:t>
                      </a:r>
                    </a:p>
                    <a:p>
                      <a:pPr algn="l"/>
                      <a:r>
                        <a:rPr lang="en-CA" sz="2400" dirty="0" err="1"/>
                        <a:t>update_username</a:t>
                      </a:r>
                      <a:r>
                        <a:rPr lang="en-CA" sz="2400" dirty="0"/>
                        <a:t>(</a:t>
                      </a:r>
                      <a:r>
                        <a:rPr lang="en-CA" sz="2400" dirty="0" err="1"/>
                        <a:t>new_name</a:t>
                      </a:r>
                      <a:r>
                        <a:rPr lang="en-CA" sz="2400" dirty="0"/>
                        <a:t>)</a:t>
                      </a:r>
                    </a:p>
                    <a:p>
                      <a:pPr algn="l"/>
                      <a:r>
                        <a:rPr lang="en-CA" sz="2400" dirty="0" err="1"/>
                        <a:t>update_password</a:t>
                      </a:r>
                      <a:r>
                        <a:rPr lang="en-CA" sz="2400" dirty="0"/>
                        <a:t>(</a:t>
                      </a:r>
                      <a:r>
                        <a:rPr lang="en-CA" sz="2400" dirty="0" err="1"/>
                        <a:t>new_password</a:t>
                      </a:r>
                      <a:r>
                        <a:rPr lang="en-CA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00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7EA8CA-3758-40BD-93D6-3CF75AAC6A48}"/>
              </a:ext>
            </a:extLst>
          </p:cNvPr>
          <p:cNvSpPr txBox="1"/>
          <p:nvPr/>
        </p:nvSpPr>
        <p:spPr>
          <a:xfrm>
            <a:off x="6605241" y="2571377"/>
            <a:ext cx="545437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Class User:</a:t>
            </a:r>
          </a:p>
          <a:p>
            <a:r>
              <a:rPr lang="en-US" sz="2400" dirty="0"/>
              <a:t>   __</a:t>
            </a:r>
            <a:r>
              <a:rPr lang="en-US" sz="2400" dirty="0" err="1"/>
              <a:t>init</a:t>
            </a:r>
            <a:r>
              <a:rPr lang="en-US" sz="2400" dirty="0"/>
              <a:t>__(self, username, password):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self.password</a:t>
            </a:r>
            <a:r>
              <a:rPr lang="en-US" sz="2400" dirty="0"/>
              <a:t> = password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update_username</a:t>
            </a:r>
            <a:r>
              <a:rPr lang="en-US" sz="2400" dirty="0"/>
              <a:t>(self, </a:t>
            </a:r>
            <a:r>
              <a:rPr lang="en-US" sz="2400" dirty="0" err="1"/>
              <a:t>new_username</a:t>
            </a:r>
            <a:r>
              <a:rPr lang="en-US" sz="2400" dirty="0"/>
              <a:t>):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self.username</a:t>
            </a:r>
            <a:r>
              <a:rPr lang="en-US" sz="2400" dirty="0"/>
              <a:t> = </a:t>
            </a:r>
            <a:r>
              <a:rPr lang="en-US" sz="2400" dirty="0" err="1"/>
              <a:t>new_username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US" sz="2400" dirty="0" err="1"/>
              <a:t>update_password</a:t>
            </a:r>
            <a:r>
              <a:rPr lang="en-US" sz="2400" dirty="0"/>
              <a:t>(self, </a:t>
            </a:r>
            <a:r>
              <a:rPr lang="en-US" sz="2400" dirty="0" err="1"/>
              <a:t>new_password</a:t>
            </a:r>
            <a:r>
              <a:rPr lang="en-US" sz="2400" dirty="0"/>
              <a:t>):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self.password</a:t>
            </a:r>
            <a:r>
              <a:rPr lang="en-US" sz="2400" dirty="0"/>
              <a:t> = </a:t>
            </a:r>
            <a:r>
              <a:rPr lang="en-US" sz="2400" dirty="0" err="1"/>
              <a:t>new_password</a:t>
            </a:r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50B796-C9C3-47B4-B09C-6BD77DA8881B}"/>
              </a:ext>
            </a:extLst>
          </p:cNvPr>
          <p:cNvSpPr/>
          <p:nvPr/>
        </p:nvSpPr>
        <p:spPr>
          <a:xfrm>
            <a:off x="5434051" y="4047435"/>
            <a:ext cx="993080" cy="54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D46E0-A668-459A-B5D8-CA4AA7FF238B}"/>
              </a:ext>
            </a:extLst>
          </p:cNvPr>
          <p:cNvSpPr txBox="1"/>
          <p:nvPr/>
        </p:nvSpPr>
        <p:spPr>
          <a:xfrm>
            <a:off x="6295541" y="2037596"/>
            <a:ext cx="576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self: Class instance itself. Able to access data and functions.</a:t>
            </a:r>
            <a:endParaRPr lang="en-C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826C6-361F-46A1-829C-0DC12DB2B48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173844" y="2406928"/>
            <a:ext cx="1003736" cy="5803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0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DE2-FD0B-4CA2-8845-6B1F292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8C4-44BB-481E-B65C-33DCA37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878"/>
            <a:ext cx="10515600" cy="4351338"/>
          </a:xfrm>
        </p:spPr>
        <p:txBody>
          <a:bodyPr/>
          <a:lstStyle/>
          <a:p>
            <a:r>
              <a:rPr lang="en-US" dirty="0"/>
              <a:t>A live entity (instance) made from a template (class).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618FC6-A615-4754-9DBA-9DABE006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35273"/>
              </p:ext>
            </p:extLst>
          </p:nvPr>
        </p:nvGraphicFramePr>
        <p:xfrm>
          <a:off x="481980" y="2987242"/>
          <a:ext cx="47144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488">
                  <a:extLst>
                    <a:ext uri="{9D8B030D-6E8A-4147-A177-3AD203B41FA5}">
                      <a16:colId xmlns:a16="http://schemas.microsoft.com/office/drawing/2014/main" val="45390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username</a:t>
                      </a:r>
                    </a:p>
                    <a:p>
                      <a:pPr algn="l"/>
                      <a:r>
                        <a:rPr lang="en-US" sz="2400" dirty="0"/>
                        <a:t>password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__</a:t>
                      </a:r>
                      <a:r>
                        <a:rPr lang="en-US" sz="2400" dirty="0" err="1"/>
                        <a:t>init</a:t>
                      </a:r>
                      <a:r>
                        <a:rPr lang="en-US" sz="2400" dirty="0"/>
                        <a:t>__(username, password)</a:t>
                      </a:r>
                    </a:p>
                    <a:p>
                      <a:pPr algn="l"/>
                      <a:r>
                        <a:rPr lang="en-CA" sz="2400" dirty="0" err="1"/>
                        <a:t>update_username</a:t>
                      </a:r>
                      <a:r>
                        <a:rPr lang="en-CA" sz="2400" dirty="0"/>
                        <a:t>(</a:t>
                      </a:r>
                      <a:r>
                        <a:rPr lang="en-CA" sz="2400" dirty="0" err="1"/>
                        <a:t>new_name</a:t>
                      </a:r>
                      <a:r>
                        <a:rPr lang="en-CA" sz="2400" dirty="0"/>
                        <a:t>)</a:t>
                      </a:r>
                    </a:p>
                    <a:p>
                      <a:pPr algn="l"/>
                      <a:r>
                        <a:rPr lang="en-CA" sz="2400" dirty="0" err="1"/>
                        <a:t>update_password</a:t>
                      </a:r>
                      <a:r>
                        <a:rPr lang="en-CA" sz="2400" dirty="0"/>
                        <a:t>(</a:t>
                      </a:r>
                      <a:r>
                        <a:rPr lang="en-CA" sz="2400" dirty="0" err="1"/>
                        <a:t>new_password</a:t>
                      </a:r>
                      <a:r>
                        <a:rPr lang="en-CA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00105"/>
                  </a:ext>
                </a:extLst>
              </a:tr>
            </a:tbl>
          </a:graphicData>
        </a:graphic>
      </p:graphicFrame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21881FC5-99FF-47FB-8509-325BABD68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2900" y="1970485"/>
            <a:ext cx="1252654" cy="1252654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9A0CF81C-27A6-4E54-98C4-828D0D481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2900" y="3496917"/>
            <a:ext cx="1252654" cy="1252654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1F2DBDD7-3C6B-49E8-AA1E-91AB52CD5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2900" y="4989099"/>
            <a:ext cx="1252654" cy="125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5EE3A4-7CCB-4890-BF59-F9B8E34AF652}"/>
              </a:ext>
            </a:extLst>
          </p:cNvPr>
          <p:cNvSpPr txBox="1"/>
          <p:nvPr/>
        </p:nvSpPr>
        <p:spPr>
          <a:xfrm>
            <a:off x="6530959" y="2402467"/>
            <a:ext cx="2747868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User Instance 1</a:t>
            </a:r>
            <a:endParaRPr lang="en-CA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314A7-9051-4624-8065-B9159D6B5D1A}"/>
              </a:ext>
            </a:extLst>
          </p:cNvPr>
          <p:cNvSpPr txBox="1"/>
          <p:nvPr/>
        </p:nvSpPr>
        <p:spPr>
          <a:xfrm>
            <a:off x="6530959" y="4004973"/>
            <a:ext cx="2747868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User Instance 2</a:t>
            </a:r>
            <a:endParaRPr lang="en-CA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CFE97-4675-4640-9A2A-AD3F9A4139E1}"/>
              </a:ext>
            </a:extLst>
          </p:cNvPr>
          <p:cNvSpPr txBox="1"/>
          <p:nvPr/>
        </p:nvSpPr>
        <p:spPr>
          <a:xfrm>
            <a:off x="6530959" y="5421081"/>
            <a:ext cx="2747868" cy="58477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User Instance 3</a:t>
            </a:r>
            <a:endParaRPr lang="en-CA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0DFCB-0818-41AB-86EC-68407C29D469}"/>
              </a:ext>
            </a:extLst>
          </p:cNvPr>
          <p:cNvSpPr txBox="1"/>
          <p:nvPr/>
        </p:nvSpPr>
        <p:spPr>
          <a:xfrm>
            <a:off x="9440965" y="2435053"/>
            <a:ext cx="660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</a:t>
            </a:r>
            <a:endParaRPr lang="en-CA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982C7-7CA2-497A-BE92-EE70B7E714D6}"/>
              </a:ext>
            </a:extLst>
          </p:cNvPr>
          <p:cNvSpPr txBox="1"/>
          <p:nvPr/>
        </p:nvSpPr>
        <p:spPr>
          <a:xfrm>
            <a:off x="9440773" y="4004972"/>
            <a:ext cx="660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</a:t>
            </a:r>
            <a:endParaRPr lang="en-CA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25A63-DBE3-4CDA-B22D-53380C20460A}"/>
              </a:ext>
            </a:extLst>
          </p:cNvPr>
          <p:cNvSpPr txBox="1"/>
          <p:nvPr/>
        </p:nvSpPr>
        <p:spPr>
          <a:xfrm>
            <a:off x="9424609" y="5421080"/>
            <a:ext cx="660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</a:t>
            </a:r>
            <a:endParaRPr lang="en-CA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D733F-1208-4872-AED5-EB21BFAED159}"/>
              </a:ext>
            </a:extLst>
          </p:cNvPr>
          <p:cNvSpPr txBox="1"/>
          <p:nvPr/>
        </p:nvSpPr>
        <p:spPr>
          <a:xfrm>
            <a:off x="10305549" y="3019828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User1 </a:t>
            </a:r>
            <a:endParaRPr lang="en-CA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1F5421-1791-4215-BA98-2EC891D1608A}"/>
              </a:ext>
            </a:extLst>
          </p:cNvPr>
          <p:cNvSpPr txBox="1"/>
          <p:nvPr/>
        </p:nvSpPr>
        <p:spPr>
          <a:xfrm>
            <a:off x="10305549" y="4575399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User2 </a:t>
            </a:r>
            <a:endParaRPr lang="en-CA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3BBDB-966B-4B73-89C1-51F13B35F906}"/>
              </a:ext>
            </a:extLst>
          </p:cNvPr>
          <p:cNvSpPr txBox="1"/>
          <p:nvPr/>
        </p:nvSpPr>
        <p:spPr>
          <a:xfrm>
            <a:off x="10305549" y="6012755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User3 </a:t>
            </a:r>
            <a:endParaRPr lang="en-CA" sz="32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A63915-B3AC-4A38-8084-18FC5091B72D}"/>
              </a:ext>
            </a:extLst>
          </p:cNvPr>
          <p:cNvSpPr/>
          <p:nvPr/>
        </p:nvSpPr>
        <p:spPr>
          <a:xfrm>
            <a:off x="5362563" y="4004972"/>
            <a:ext cx="993080" cy="546410"/>
          </a:xfrm>
          <a:prstGeom prst="rightArrow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B88024D-0F9B-4E29-BA35-4804449E5E82}"/>
              </a:ext>
            </a:extLst>
          </p:cNvPr>
          <p:cNvSpPr/>
          <p:nvPr/>
        </p:nvSpPr>
        <p:spPr>
          <a:xfrm rot="19146416">
            <a:off x="5415887" y="2940645"/>
            <a:ext cx="993080" cy="546410"/>
          </a:xfrm>
          <a:prstGeom prst="rightArrow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4BB0F0-13CD-4085-BCF9-44FB098260BD}"/>
              </a:ext>
            </a:extLst>
          </p:cNvPr>
          <p:cNvSpPr/>
          <p:nvPr/>
        </p:nvSpPr>
        <p:spPr>
          <a:xfrm rot="2416245">
            <a:off x="5367173" y="5096964"/>
            <a:ext cx="993080" cy="546410"/>
          </a:xfrm>
          <a:prstGeom prst="rightArrow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38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DE2-FD0B-4CA2-8845-6B1F292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8C4-44BB-481E-B65C-33DCA37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878"/>
            <a:ext cx="10515600" cy="4351338"/>
          </a:xfrm>
        </p:spPr>
        <p:txBody>
          <a:bodyPr/>
          <a:lstStyle/>
          <a:p>
            <a:r>
              <a:rPr lang="en-US" dirty="0"/>
              <a:t>Making code readable so that even a 5-year-old child can understand.</a:t>
            </a:r>
          </a:p>
          <a:p>
            <a:r>
              <a:rPr lang="en-US" dirty="0"/>
              <a:t>To reduce the time to understand the code for teammates and future me.</a:t>
            </a:r>
            <a:endParaRPr lang="en-CA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DC7DD0A-169B-4C4D-8F5E-CE68C0C77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9" y="3030583"/>
            <a:ext cx="4809310" cy="3462292"/>
          </a:xfrm>
          <a:prstGeom prst="rect">
            <a:avLst/>
          </a:prstGeom>
        </p:spPr>
      </p:pic>
      <p:pic>
        <p:nvPicPr>
          <p:cNvPr id="23" name="Picture 22" descr="A person reading a book&#10;&#10;Description automatically generated with medium confidence">
            <a:extLst>
              <a:ext uri="{FF2B5EF4-FFF2-40B4-BE49-F238E27FC236}">
                <a16:creationId xmlns:a16="http://schemas.microsoft.com/office/drawing/2014/main" id="{234976B3-F0B4-4283-9AC0-6627CDE01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3" y="3030583"/>
            <a:ext cx="5055555" cy="346229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9FDDF38-D2B3-493B-96B8-318FEF76CCF7}"/>
              </a:ext>
            </a:extLst>
          </p:cNvPr>
          <p:cNvSpPr/>
          <p:nvPr/>
        </p:nvSpPr>
        <p:spPr>
          <a:xfrm>
            <a:off x="5599460" y="4488524"/>
            <a:ext cx="993080" cy="54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71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DE2-FD0B-4CA2-8845-6B1F292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 Technique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8C4-44BB-481E-B65C-33DCA37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878"/>
            <a:ext cx="10515600" cy="4351338"/>
          </a:xfrm>
        </p:spPr>
        <p:txBody>
          <a:bodyPr/>
          <a:lstStyle/>
          <a:p>
            <a:r>
              <a:rPr lang="en-US" dirty="0"/>
              <a:t>Abstraction: Hiding complex code and showing only what it does. Others can understand what the code does intuitively.</a:t>
            </a:r>
            <a:endParaRPr lang="en-CA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9FDDF38-D2B3-493B-96B8-318FEF76CCF7}"/>
              </a:ext>
            </a:extLst>
          </p:cNvPr>
          <p:cNvSpPr/>
          <p:nvPr/>
        </p:nvSpPr>
        <p:spPr>
          <a:xfrm>
            <a:off x="4336062" y="4584045"/>
            <a:ext cx="993080" cy="54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87D-8554-441A-B547-6FD8FEF4530D}"/>
              </a:ext>
            </a:extLst>
          </p:cNvPr>
          <p:cNvSpPr txBox="1"/>
          <p:nvPr/>
        </p:nvSpPr>
        <p:spPr>
          <a:xfrm>
            <a:off x="5513688" y="2464957"/>
            <a:ext cx="640117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def main():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users = </a:t>
            </a:r>
            <a:r>
              <a:rPr lang="en-US" sz="2400" dirty="0" err="1">
                <a:solidFill>
                  <a:srgbClr val="0070C0"/>
                </a:solidFill>
              </a:rPr>
              <a:t>get_data_from</a:t>
            </a:r>
            <a:r>
              <a:rPr lang="en-US" sz="2400" dirty="0">
                <a:solidFill>
                  <a:srgbClr val="0070C0"/>
                </a:solidFill>
              </a:rPr>
              <a:t>(“user_list.xlsx”)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 err="1">
                <a:solidFill>
                  <a:srgbClr val="0070C0"/>
                </a:solidFill>
              </a:rPr>
              <a:t>british_users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filter_british_users</a:t>
            </a:r>
            <a:r>
              <a:rPr lang="en-US" sz="2400" dirty="0">
                <a:solidFill>
                  <a:srgbClr val="0070C0"/>
                </a:solidFill>
              </a:rPr>
              <a:t>(users)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 err="1">
                <a:solidFill>
                  <a:srgbClr val="0070C0"/>
                </a:solidFill>
              </a:rPr>
              <a:t>save_data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british_users</a:t>
            </a:r>
            <a:r>
              <a:rPr lang="en-US" sz="2400" dirty="0">
                <a:solidFill>
                  <a:srgbClr val="0070C0"/>
                </a:solidFill>
              </a:rPr>
              <a:t>, “british_user_list.xlsx”)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get_data_from</a:t>
            </a:r>
            <a:r>
              <a:rPr lang="en-US" sz="2400" dirty="0"/>
              <a:t>(file):</a:t>
            </a:r>
          </a:p>
          <a:p>
            <a:r>
              <a:rPr lang="en-US" sz="2400" dirty="0"/>
              <a:t>   …</a:t>
            </a:r>
          </a:p>
          <a:p>
            <a:endParaRPr lang="en-US" sz="2400" dirty="0"/>
          </a:p>
          <a:p>
            <a:r>
              <a:rPr lang="en-US" sz="24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89586-0D8F-4023-91EF-60D227998CAE}"/>
              </a:ext>
            </a:extLst>
          </p:cNvPr>
          <p:cNvSpPr txBox="1"/>
          <p:nvPr/>
        </p:nvSpPr>
        <p:spPr>
          <a:xfrm>
            <a:off x="838199" y="2460387"/>
            <a:ext cx="293679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def main():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  <a:p>
            <a:r>
              <a:rPr lang="en-US" sz="2400" dirty="0"/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86217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DE2-FD0B-4CA2-8845-6B1F292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 Technique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8C4-44BB-481E-B65C-33DCA37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878"/>
            <a:ext cx="10515600" cy="4351338"/>
          </a:xfrm>
        </p:spPr>
        <p:txBody>
          <a:bodyPr/>
          <a:lstStyle/>
          <a:p>
            <a:r>
              <a:rPr lang="en-US" dirty="0"/>
              <a:t>Comments: explains what each methods do, complex code, or caution about bugs or issues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96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BDE2-FD0B-4CA2-8845-6B1F292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68C4-44BB-481E-B65C-33DCA375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878"/>
            <a:ext cx="10515600" cy="4351338"/>
          </a:xfrm>
        </p:spPr>
        <p:txBody>
          <a:bodyPr/>
          <a:lstStyle/>
          <a:p>
            <a:r>
              <a:rPr lang="en-US" dirty="0"/>
              <a:t>A software quality assurance activity in which one or several people check a program mainly by viewing and reading parts of its source code</a:t>
            </a:r>
          </a:p>
          <a:p>
            <a:r>
              <a:rPr lang="en-US" dirty="0"/>
              <a:t>Share knowledge and teach each other to upgrade skills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Code: check readability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Possible Optimizations: check if there’s any duplicated code or bugs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in track with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9651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596</Words>
  <Application>Microsoft Office PowerPoint</Application>
  <PresentationFormat>Widescreen</PresentationFormat>
  <Paragraphs>126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Dictionary</vt:lpstr>
      <vt:lpstr>Nested Dictionary</vt:lpstr>
      <vt:lpstr>Class</vt:lpstr>
      <vt:lpstr>Class Instance</vt:lpstr>
      <vt:lpstr>Clean Code</vt:lpstr>
      <vt:lpstr>Clean Code Technique</vt:lpstr>
      <vt:lpstr>Clean Code Technique</vt:lpstr>
      <vt:lpstr>Code Review</vt:lpstr>
    </vt:vector>
  </TitlesOfParts>
  <Company>Government of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</dc:title>
  <dc:creator>Lee, Dongwon (MCCSS)</dc:creator>
  <cp:lastModifiedBy>Lee, Dongwon (MCCSS)</cp:lastModifiedBy>
  <cp:revision>41</cp:revision>
  <dcterms:created xsi:type="dcterms:W3CDTF">2023-01-19T14:06:44Z</dcterms:created>
  <dcterms:modified xsi:type="dcterms:W3CDTF">2023-01-19T15:27:00Z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2023-01-19T14:06:44Z</vt:lpwstr>
  </property>
  <property fmtid="{D5CDD505-2E9C-101B-9397-08002B2CF9AE}" pid="4" name="MSIP_Label_034a106e-6316-442c-ad35-738afd673d2b_Method">
    <vt:lpwstr>Standard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17ea9505-ca22-4c08-80e2-a2c89741cfcb</vt:lpwstr>
  </property>
  <property fmtid="{D5CDD505-2E9C-101B-9397-08002B2CF9AE}" pid="8" name="MSIP_Label_034a106e-6316-442c-ad35-738afd673d2b_ContentBits">
    <vt:lpwstr>0</vt:lpwstr>
  </property>
</Properties>
</file>