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4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run\Downloads\Bank%20Loan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[Bank Loan Analysis.xlsx]Q5!PivotTable7</c:name>
    <c:fmtId val="-1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'Q5'!$B$3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2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ECF-4336-BD95-2E5A0A7A7A2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ECF-4336-BD95-2E5A0A7A7A2E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ECF-4336-BD95-2E5A0A7A7A2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'Q5'!$A$4:$A$8</c:f>
              <c:strCache>
                <c:ptCount val="5"/>
                <c:pt idx="0">
                  <c:v>NONE</c:v>
                </c:pt>
                <c:pt idx="1">
                  <c:v>OTHER</c:v>
                </c:pt>
                <c:pt idx="2">
                  <c:v>OWN</c:v>
                </c:pt>
                <c:pt idx="3">
                  <c:v>MORTGAGE</c:v>
                </c:pt>
                <c:pt idx="4">
                  <c:v>RENT</c:v>
                </c:pt>
              </c:strCache>
            </c:strRef>
          </c:cat>
          <c:val>
            <c:numRef>
              <c:f>'Q5'!$B$4:$B$8</c:f>
              <c:numCache>
                <c:formatCode>0.00,"K"</c:formatCode>
                <c:ptCount val="5"/>
                <c:pt idx="0">
                  <c:v>3</c:v>
                </c:pt>
                <c:pt idx="1">
                  <c:v>98</c:v>
                </c:pt>
                <c:pt idx="2">
                  <c:v>3058</c:v>
                </c:pt>
                <c:pt idx="3">
                  <c:v>17659</c:v>
                </c:pt>
                <c:pt idx="4">
                  <c:v>18899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ECF-4336-BD95-2E5A0A7A7A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937732832"/>
        <c:axId val="937747232"/>
      </c:barChart>
      <c:catAx>
        <c:axId val="937732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accen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37747232"/>
        <c:crosses val="autoZero"/>
        <c:auto val="1"/>
        <c:lblAlgn val="ctr"/>
        <c:lblOffset val="100"/>
        <c:noMultiLvlLbl val="0"/>
      </c:catAx>
      <c:valAx>
        <c:axId val="937747232"/>
        <c:scaling>
          <c:orientation val="minMax"/>
        </c:scaling>
        <c:delete val="0"/>
        <c:axPos val="b"/>
        <c:numFmt formatCode="0.00,&quot;K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7732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20000"/>
        <a:lumOff val="80000"/>
      </a:schemeClr>
    </a:solidFill>
    <a:ln w="19050" cap="flat" cmpd="sng" algn="ctr">
      <a:solidFill>
        <a:schemeClr val="tx1"/>
      </a:solidFill>
      <a:round/>
    </a:ln>
    <a:effectLst>
      <a:innerShdw blurRad="63500" dist="50800" dir="18900000">
        <a:prstClr val="black">
          <a:alpha val="50000"/>
        </a:prstClr>
      </a:inn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D0E-5144-4374-8F13-0C5CBF6B6F0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F7DC-D6FC-4B5B-B67F-608885D5B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22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D0E-5144-4374-8F13-0C5CBF6B6F0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F7DC-D6FC-4B5B-B67F-608885D5B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63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D0E-5144-4374-8F13-0C5CBF6B6F0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F7DC-D6FC-4B5B-B67F-608885D5B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21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D0E-5144-4374-8F13-0C5CBF6B6F0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F7DC-D6FC-4B5B-B67F-608885D5B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12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D0E-5144-4374-8F13-0C5CBF6B6F0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F7DC-D6FC-4B5B-B67F-608885D5B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25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D0E-5144-4374-8F13-0C5CBF6B6F0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F7DC-D6FC-4B5B-B67F-608885D5B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32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D0E-5144-4374-8F13-0C5CBF6B6F0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F7DC-D6FC-4B5B-B67F-608885D5B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94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D0E-5144-4374-8F13-0C5CBF6B6F0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F7DC-D6FC-4B5B-B67F-608885D5B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8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D0E-5144-4374-8F13-0C5CBF6B6F0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F7DC-D6FC-4B5B-B67F-608885D5B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65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D0E-5144-4374-8F13-0C5CBF6B6F0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F7DC-D6FC-4B5B-B67F-608885D5B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36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D0E-5144-4374-8F13-0C5CBF6B6F0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F7DC-D6FC-4B5B-B67F-608885D5B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78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48D0E-5144-4374-8F13-0C5CBF6B6F0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5F7DC-D6FC-4B5B-B67F-608885D5B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89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72F81A-621E-1B7A-4717-7067ED691E7F}"/>
              </a:ext>
            </a:extLst>
          </p:cNvPr>
          <p:cNvSpPr/>
          <p:nvPr/>
        </p:nvSpPr>
        <p:spPr>
          <a:xfrm>
            <a:off x="2032360" y="96315"/>
            <a:ext cx="81272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Bank Analysis Project  - Group 6</a:t>
            </a:r>
            <a:endParaRPr lang="en-US" sz="4400" b="1" cap="none" spc="0" dirty="0">
              <a:ln w="0"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162879"/>
            <a:ext cx="4197488" cy="2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641574" y="4008921"/>
            <a:ext cx="999876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b="1" dirty="0"/>
              <a:t>Nadeem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b="1" dirty="0"/>
              <a:t>Maya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b="1" dirty="0"/>
              <a:t>Vashvi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b="1" dirty="0"/>
              <a:t>Sakshi</a:t>
            </a:r>
          </a:p>
          <a:p>
            <a:r>
              <a:rPr lang="en-GB" sz="2400" dirty="0"/>
              <a:t>                                                 </a:t>
            </a:r>
            <a:endParaRPr lang="en-IN" sz="2400" dirty="0"/>
          </a:p>
          <a:p>
            <a:endParaRPr lang="en-GB" sz="2400" dirty="0"/>
          </a:p>
          <a:p>
            <a:r>
              <a:rPr lang="en-GB" sz="2400" dirty="0"/>
              <a:t>                                               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70942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AB71A-6E3C-1716-70D5-04013E4C3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528557-4096-3FA5-8D38-A4A18757237F}"/>
              </a:ext>
            </a:extLst>
          </p:cNvPr>
          <p:cNvSpPr/>
          <p:nvPr/>
        </p:nvSpPr>
        <p:spPr>
          <a:xfrm>
            <a:off x="0" y="0"/>
            <a:ext cx="12192000" cy="6801174"/>
          </a:xfrm>
          <a:prstGeom prst="rect">
            <a:avLst/>
          </a:prstGeom>
          <a:solidFill>
            <a:srgbClr val="00B0F0"/>
          </a:solidFill>
          <a:ln w="38100">
            <a:solidFill>
              <a:srgbClr val="0066FF"/>
            </a:solidFill>
          </a:ln>
          <a:effectLst>
            <a:softEdge rad="1270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8" descr="Tableau Software Vector Logo - Download Free SVG Icon | Worldvectorlogo">
            <a:extLst>
              <a:ext uri="{FF2B5EF4-FFF2-40B4-BE49-F238E27FC236}">
                <a16:creationId xmlns:a16="http://schemas.microsoft.com/office/drawing/2014/main" id="{846C6839-D96F-3805-C589-AB6D2964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90695" y="245415"/>
            <a:ext cx="477076" cy="39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BCB28A-8578-2EB9-C3F8-6C0728865C6A}"/>
              </a:ext>
            </a:extLst>
          </p:cNvPr>
          <p:cNvSpPr/>
          <p:nvPr/>
        </p:nvSpPr>
        <p:spPr>
          <a:xfrm>
            <a:off x="3756994" y="56826"/>
            <a:ext cx="467801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Tableau</a:t>
            </a:r>
            <a:r>
              <a:rPr lang="en-US" sz="4400" b="1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</a:t>
            </a:r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oard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0B978872-E50D-47F2-B7B4-60434FA4C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7118"/>
            <a:ext cx="12192000" cy="612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2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E28B9-E716-C9B5-4F02-91EDD5C04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DB44122-8707-20B8-CA9D-0C971D597A5D}"/>
              </a:ext>
            </a:extLst>
          </p:cNvPr>
          <p:cNvSpPr/>
          <p:nvPr/>
        </p:nvSpPr>
        <p:spPr>
          <a:xfrm>
            <a:off x="0" y="0"/>
            <a:ext cx="12192000" cy="6801174"/>
          </a:xfrm>
          <a:prstGeom prst="rect">
            <a:avLst/>
          </a:prstGeom>
          <a:solidFill>
            <a:srgbClr val="00B0F0"/>
          </a:solidFill>
          <a:ln w="38100">
            <a:solidFill>
              <a:srgbClr val="0066FF"/>
            </a:solidFill>
          </a:ln>
          <a:effectLst>
            <a:softEdge rad="1270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FF2028-9DA7-369E-E7CA-1ABC15CCE737}"/>
              </a:ext>
            </a:extLst>
          </p:cNvPr>
          <p:cNvSpPr/>
          <p:nvPr/>
        </p:nvSpPr>
        <p:spPr>
          <a:xfrm>
            <a:off x="4584208" y="14489"/>
            <a:ext cx="30235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</a:t>
            </a:r>
            <a:r>
              <a:rPr lang="en-US" sz="4400" b="1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en-US" sz="4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ueries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45908A7-887A-0ABA-9AA5-BBA2395F1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6" y="798420"/>
            <a:ext cx="3407223" cy="17420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computer code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FD6E3968-98F8-73CA-B064-31B691732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294" y="798419"/>
            <a:ext cx="8350898" cy="17420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52C04E00-CCE7-F51F-34E0-D5469B7C7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" y="2667170"/>
            <a:ext cx="5735015" cy="23008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D0514D7-1E46-374E-799D-D85C3DDEC0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732" y="2652887"/>
            <a:ext cx="5997460" cy="23151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4EF585E-B836-7DEA-2F76-68156D66F6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7" y="5094736"/>
            <a:ext cx="5673797" cy="1668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CC5BDEF-FDEE-EC27-59C4-E0DFB11E26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732" y="5108056"/>
            <a:ext cx="5997460" cy="15903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 descr="A logo with a dolphin&#10;&#10;Description automatically generated">
            <a:extLst>
              <a:ext uri="{FF2B5EF4-FFF2-40B4-BE49-F238E27FC236}">
                <a16:creationId xmlns:a16="http://schemas.microsoft.com/office/drawing/2014/main" id="{F0353FFF-7191-4362-7632-8A0392BB4B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294" y="89143"/>
            <a:ext cx="758582" cy="51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2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72F81A-621E-1B7A-4717-7067ED691E7F}"/>
              </a:ext>
            </a:extLst>
          </p:cNvPr>
          <p:cNvSpPr/>
          <p:nvPr/>
        </p:nvSpPr>
        <p:spPr>
          <a:xfrm>
            <a:off x="3021568" y="96315"/>
            <a:ext cx="614886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Insight gain from visuals</a:t>
            </a:r>
            <a:endParaRPr lang="en-US" sz="4400" b="1" cap="none" spc="0" dirty="0">
              <a:ln w="0"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8198104-9D6D-FF63-5405-D52BCE364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37" y="1704358"/>
            <a:ext cx="11571727" cy="136484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66C6476-A829-A505-27F9-6E8FE6BFA865}"/>
              </a:ext>
            </a:extLst>
          </p:cNvPr>
          <p:cNvSpPr/>
          <p:nvPr/>
        </p:nvSpPr>
        <p:spPr>
          <a:xfrm>
            <a:off x="335138" y="986095"/>
            <a:ext cx="24801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Key Metrics</a:t>
            </a:r>
            <a:endParaRPr lang="en-US" sz="36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39BA6-14FC-3A54-1BDD-BBBFC86E29DA}"/>
              </a:ext>
            </a:extLst>
          </p:cNvPr>
          <p:cNvSpPr txBox="1"/>
          <p:nvPr/>
        </p:nvSpPr>
        <p:spPr>
          <a:xfrm>
            <a:off x="310137" y="3495318"/>
            <a:ext cx="115467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Loan Issued (39.72K):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metric shows how many loans the bank has given. This means the bank is giving loans to many customers and is actively lending.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Loan Amount Issued ($446M):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metric shows the total amount of money the bank has lend, giving an idea of how big the bank's loan business is.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Loan Amount Issued ($11.22K):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metric shows the average loan amount, indicating how much money people usually borrow from the bank.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Interest Rate (12.02%):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shows the average interest rate that the bank charges on loans.</a:t>
            </a:r>
          </a:p>
        </p:txBody>
      </p:sp>
    </p:spTree>
    <p:extLst>
      <p:ext uri="{BB962C8B-B14F-4D97-AF65-F5344CB8AC3E}">
        <p14:creationId xmlns:p14="http://schemas.microsoft.com/office/powerpoint/2010/main" val="361490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255925-1F5D-1684-687D-432FE23FD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18836AB-1230-4CE5-CB13-4E007B1B8643}"/>
              </a:ext>
            </a:extLst>
          </p:cNvPr>
          <p:cNvSpPr/>
          <p:nvPr/>
        </p:nvSpPr>
        <p:spPr>
          <a:xfrm>
            <a:off x="178904" y="159026"/>
            <a:ext cx="11837505" cy="6440556"/>
          </a:xfrm>
          <a:prstGeom prst="rect">
            <a:avLst/>
          </a:prstGeom>
          <a:solidFill>
            <a:srgbClr val="00B0F0"/>
          </a:solidFill>
          <a:ln w="38100">
            <a:solidFill>
              <a:srgbClr val="0066FF"/>
            </a:solidFill>
          </a:ln>
          <a:effectLst>
            <a:softEdge rad="1270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5E4C1-1190-846B-EC59-D821433923A1}"/>
              </a:ext>
            </a:extLst>
          </p:cNvPr>
          <p:cNvSpPr txBox="1"/>
          <p:nvPr/>
        </p:nvSpPr>
        <p:spPr>
          <a:xfrm>
            <a:off x="417444" y="4236884"/>
            <a:ext cx="1112188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illustrates how the loan statuses of customers have changed over different years.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categorizes loans into various statuses such “Fully Paid,” “Charged Off,” and “Current,”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Paid i.e. $198M which means borrower has completed all the payments.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Charged off i.e. $43M which reflects negative impact on the bank profitability &amp; can affect its overall financial health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i.e. $19M appeared only in the year 2011 indicates the up - to - date regular payments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C70422-82E3-783F-75B9-A099B88BB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7389"/>
          <a:stretch/>
        </p:blipFill>
        <p:spPr>
          <a:xfrm>
            <a:off x="1133061" y="992280"/>
            <a:ext cx="9422296" cy="303306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26DBE4-DEFC-D8B0-050D-5871C62EB3CB}"/>
              </a:ext>
            </a:extLst>
          </p:cNvPr>
          <p:cNvSpPr txBox="1"/>
          <p:nvPr/>
        </p:nvSpPr>
        <p:spPr>
          <a:xfrm>
            <a:off x="1272209" y="278296"/>
            <a:ext cx="8736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u="sng" dirty="0"/>
              <a:t>Year Wise Loan Amount </a:t>
            </a:r>
            <a:endParaRPr lang="en-IN" sz="3200" b="1" u="sng" dirty="0"/>
          </a:p>
        </p:txBody>
      </p:sp>
    </p:spTree>
    <p:extLst>
      <p:ext uri="{BB962C8B-B14F-4D97-AF65-F5344CB8AC3E}">
        <p14:creationId xmlns:p14="http://schemas.microsoft.com/office/powerpoint/2010/main" val="309511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8904" y="159026"/>
            <a:ext cx="11907079" cy="6629400"/>
          </a:xfrm>
          <a:prstGeom prst="rect">
            <a:avLst/>
          </a:prstGeom>
          <a:solidFill>
            <a:srgbClr val="00B0F0"/>
          </a:solidFill>
          <a:ln w="38100">
            <a:solidFill>
              <a:srgbClr val="0066FF"/>
            </a:solidFill>
          </a:ln>
          <a:effectLst>
            <a:softEdge rad="1270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32351" y="4045225"/>
            <a:ext cx="104559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is designed to illustrate the relationship between different loan grades and their corresponding sub-grades with respect to the revolving balance.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grade represents a category of loans that have been assigned based on creditworthiness, risk factors, and other financial metrics.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grade represents a category of loans that have been assigned based on creditworthiness, risk factors, and other financial metrics.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quick visualization which indicates the grades and sub-grades hold higher or lower revolving balances</a:t>
            </a:r>
          </a:p>
          <a:p>
            <a:endParaRPr lang="en-GB" sz="2200" dirty="0"/>
          </a:p>
          <a:p>
            <a:endParaRPr lang="en-IN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1744317" y="159026"/>
            <a:ext cx="79711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u="sng" dirty="0"/>
              <a:t>Grade &amp; Sub-Grade wise Revolving Balance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177"/>
          <a:stretch/>
        </p:blipFill>
        <p:spPr>
          <a:xfrm>
            <a:off x="899491" y="713024"/>
            <a:ext cx="9660835" cy="33322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205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8904" y="139147"/>
            <a:ext cx="11907079" cy="6629400"/>
          </a:xfrm>
          <a:prstGeom prst="rect">
            <a:avLst/>
          </a:prstGeom>
          <a:solidFill>
            <a:srgbClr val="00B0F0"/>
          </a:solidFill>
          <a:ln w="38100">
            <a:solidFill>
              <a:srgbClr val="0066FF"/>
            </a:solidFill>
          </a:ln>
          <a:effectLst>
            <a:softEdge rad="1270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52229" y="3747052"/>
            <a:ext cx="104559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distribution illustrate the status of  verified and non-verified accounts.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payments typically indicate that a transaction has undergone a thorough verification process, which may include checks like account ownership confirmation and fraud detection algorithms.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Non-verified payments often lack these security measures, making them more susceptible to fraudulent activities.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53039" y="159026"/>
            <a:ext cx="7971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u="sng" dirty="0"/>
              <a:t>Verified Vs Non Verified Payment Status</a:t>
            </a:r>
            <a:endParaRPr lang="en-IN" sz="3200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0" y="807600"/>
            <a:ext cx="6937513" cy="25890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342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8904" y="139147"/>
            <a:ext cx="11907079" cy="6629400"/>
          </a:xfrm>
          <a:prstGeom prst="rect">
            <a:avLst/>
          </a:prstGeom>
          <a:solidFill>
            <a:srgbClr val="00B0F0"/>
          </a:solidFill>
          <a:ln w="38100">
            <a:solidFill>
              <a:srgbClr val="0066FF"/>
            </a:solidFill>
          </a:ln>
          <a:effectLst>
            <a:softEdge rad="1270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710646" y="4195970"/>
            <a:ext cx="104559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table reflects the insights into how loan statuses vary across different states and over specific months.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examines how many loans fall into various statuses (e.g., Fully Paid, Charged Off, Current) within each state.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stakeholders identify trends, patterns, and potential issues related to loan performance in various geographical locations and time periods.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53038" y="139147"/>
            <a:ext cx="79711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&amp; month wise loan status </a:t>
            </a:r>
            <a:endParaRPr lang="en-IN" sz="3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38" y="714091"/>
            <a:ext cx="8244507" cy="33013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059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8904" y="139147"/>
            <a:ext cx="11907079" cy="6629400"/>
          </a:xfrm>
          <a:prstGeom prst="rect">
            <a:avLst/>
          </a:prstGeom>
          <a:solidFill>
            <a:srgbClr val="00B0F0"/>
          </a:solidFill>
          <a:ln w="38100">
            <a:solidFill>
              <a:srgbClr val="0066FF"/>
            </a:solidFill>
          </a:ln>
          <a:effectLst>
            <a:softEdge rad="1270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647" y="4195970"/>
            <a:ext cx="101230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metric refers to whether an individual owns their home or rents it.</a:t>
            </a:r>
          </a:p>
          <a:p>
            <a:endParaRPr lang="en-GB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the percentage of total Loan amount issued to each category</a:t>
            </a:r>
          </a:p>
          <a:p>
            <a:endParaRPr lang="en-GB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the insights into how much each group typically borrows.</a:t>
            </a:r>
            <a:endParaRPr lang="en-GB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3E567B7-4B86-4072-858A-2D499B6E15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3224011"/>
              </p:ext>
            </p:extLst>
          </p:nvPr>
        </p:nvGraphicFramePr>
        <p:xfrm>
          <a:off x="1679713" y="971342"/>
          <a:ext cx="8090450" cy="2996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07093" y="158377"/>
            <a:ext cx="7663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Ownership Vs Last Payment Date 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9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08FF4-DCED-49CA-328B-D9BE3442C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D5C4A7-622C-1FF9-23C6-F95FCA243657}"/>
              </a:ext>
            </a:extLst>
          </p:cNvPr>
          <p:cNvSpPr/>
          <p:nvPr/>
        </p:nvSpPr>
        <p:spPr>
          <a:xfrm>
            <a:off x="0" y="0"/>
            <a:ext cx="12192000" cy="6801174"/>
          </a:xfrm>
          <a:prstGeom prst="rect">
            <a:avLst/>
          </a:prstGeom>
          <a:solidFill>
            <a:srgbClr val="00B0F0"/>
          </a:solidFill>
          <a:ln w="38100">
            <a:solidFill>
              <a:srgbClr val="0066FF"/>
            </a:solidFill>
          </a:ln>
          <a:effectLst>
            <a:softEdge rad="1270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6" descr="File:Microsoft Excel 2013-2019 logo.svg">
            <a:extLst>
              <a:ext uri="{FF2B5EF4-FFF2-40B4-BE49-F238E27FC236}">
                <a16:creationId xmlns:a16="http://schemas.microsoft.com/office/drawing/2014/main" id="{8EF51EE3-936E-4183-0D5F-9C13A3290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817" y="113186"/>
            <a:ext cx="536713" cy="4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BBE9432E-F82C-D586-7789-228CFA01C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69441"/>
            <a:ext cx="12192001" cy="607886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578603-83B3-B384-453F-8C61928B6767}"/>
              </a:ext>
            </a:extLst>
          </p:cNvPr>
          <p:cNvSpPr/>
          <p:nvPr/>
        </p:nvSpPr>
        <p:spPr>
          <a:xfrm>
            <a:off x="4077946" y="18183"/>
            <a:ext cx="403610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Excel</a:t>
            </a:r>
            <a:r>
              <a:rPr 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Dashb</a:t>
            </a:r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oard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941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CB31E-6EB1-E788-0256-CAC7B1764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883A439-5A49-BF1A-4B77-CCBBD9560A94}"/>
              </a:ext>
            </a:extLst>
          </p:cNvPr>
          <p:cNvSpPr/>
          <p:nvPr/>
        </p:nvSpPr>
        <p:spPr>
          <a:xfrm>
            <a:off x="0" y="0"/>
            <a:ext cx="12192000" cy="6801174"/>
          </a:xfrm>
          <a:prstGeom prst="rect">
            <a:avLst/>
          </a:prstGeom>
          <a:solidFill>
            <a:srgbClr val="00B0F0"/>
          </a:solidFill>
          <a:ln w="38100">
            <a:solidFill>
              <a:srgbClr val="0066FF"/>
            </a:solidFill>
          </a:ln>
          <a:effectLst>
            <a:softEdge rad="1270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7" descr="Power BI Pro – data and measures – get it now!">
            <a:extLst>
              <a:ext uri="{FF2B5EF4-FFF2-40B4-BE49-F238E27FC236}">
                <a16:creationId xmlns:a16="http://schemas.microsoft.com/office/drawing/2014/main" id="{EA316172-56BF-4523-529C-FC2806023E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7" r="22667" b="6873"/>
          <a:stretch/>
        </p:blipFill>
        <p:spPr bwMode="auto">
          <a:xfrm>
            <a:off x="2651795" y="145591"/>
            <a:ext cx="762734" cy="41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34F0B7F-8BF9-C8B1-8B5A-9F135A32BD66}"/>
              </a:ext>
            </a:extLst>
          </p:cNvPr>
          <p:cNvSpPr/>
          <p:nvPr/>
        </p:nvSpPr>
        <p:spPr>
          <a:xfrm>
            <a:off x="3630741" y="-30286"/>
            <a:ext cx="493051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Bi</a:t>
            </a:r>
            <a:r>
              <a:rPr lang="en-US" sz="4400" b="1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</a:t>
            </a:r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oard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9A3C2A15-FECB-BAB4-CEA1-9759906DD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8870"/>
            <a:ext cx="12192000" cy="60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0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506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Syed Nadeem Yousuf</cp:lastModifiedBy>
  <cp:revision>25</cp:revision>
  <dcterms:created xsi:type="dcterms:W3CDTF">2024-10-19T13:51:27Z</dcterms:created>
  <dcterms:modified xsi:type="dcterms:W3CDTF">2024-10-21T13:38:16Z</dcterms:modified>
</cp:coreProperties>
</file>