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4E5"/>
    <a:srgbClr val="1D4E97"/>
    <a:srgbClr val="0085B4"/>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5645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2874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45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0258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6650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4182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14693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0914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0939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4341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9/26/2024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3048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9/26/2024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725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695A83D-779D-F8DE-1EDF-B1A5FF2EE464}"/>
              </a:ext>
            </a:extLst>
          </p:cNvPr>
          <p:cNvSpPr/>
          <p:nvPr/>
        </p:nvSpPr>
        <p:spPr>
          <a:xfrm>
            <a:off x="804195" y="924232"/>
            <a:ext cx="10876528" cy="4945621"/>
          </a:xfrm>
          <a:prstGeom prst="roundRect">
            <a:avLst>
              <a:gd name="adj" fmla="val 5534"/>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4873493-2CC4-81D0-8821-835B9F13B67D}"/>
              </a:ext>
            </a:extLst>
          </p:cNvPr>
          <p:cNvPicPr>
            <a:picLocks noChangeAspect="1"/>
          </p:cNvPicPr>
          <p:nvPr/>
        </p:nvPicPr>
        <p:blipFill>
          <a:blip r:embed="rId2"/>
          <a:srcRect t="16955" r="-1" b="-1"/>
          <a:stretch/>
        </p:blipFill>
        <p:spPr>
          <a:xfrm>
            <a:off x="0" y="40051"/>
            <a:ext cx="12191980" cy="6857989"/>
          </a:xfrm>
          <a:prstGeom prst="rect">
            <a:avLst/>
          </a:prstGeom>
        </p:spPr>
      </p:pic>
      <p:sp>
        <p:nvSpPr>
          <p:cNvPr id="5" name="Rectangle 4">
            <a:extLst>
              <a:ext uri="{FF2B5EF4-FFF2-40B4-BE49-F238E27FC236}">
                <a16:creationId xmlns:a16="http://schemas.microsoft.com/office/drawing/2014/main" id="{206FD478-34AB-7FD5-1169-DEB30C60C35E}"/>
              </a:ext>
            </a:extLst>
          </p:cNvPr>
          <p:cNvSpPr/>
          <p:nvPr/>
        </p:nvSpPr>
        <p:spPr>
          <a:xfrm>
            <a:off x="402097" y="1212609"/>
            <a:ext cx="3844413" cy="1754326"/>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chemeClr val="bg1"/>
                </a:solidFill>
                <a:effectLst>
                  <a:glow rad="38100">
                    <a:schemeClr val="accent1">
                      <a:alpha val="40000"/>
                    </a:schemeClr>
                  </a:glow>
                </a:effectLst>
                <a:latin typeface="Segoe UI Black" panose="020B0A02040204020203" pitchFamily="34" charset="0"/>
                <a:ea typeface="Segoe UI Black" panose="020B0A02040204020203" pitchFamily="34" charset="0"/>
                <a:cs typeface="Times New Roman" panose="02020603050405020304" pitchFamily="18" charset="0"/>
              </a:rPr>
              <a:t>Power BI</a:t>
            </a:r>
          </a:p>
          <a:p>
            <a:pPr algn="ctr"/>
            <a:r>
              <a:rPr lang="en-US" sz="5400" b="1" spc="50" dirty="0">
                <a:ln w="9525" cmpd="sng">
                  <a:solidFill>
                    <a:schemeClr val="accent1"/>
                  </a:solidFill>
                  <a:prstDash val="solid"/>
                </a:ln>
                <a:solidFill>
                  <a:schemeClr val="bg1"/>
                </a:solidFill>
                <a:effectLst>
                  <a:glow rad="38100">
                    <a:schemeClr val="accent1">
                      <a:alpha val="40000"/>
                    </a:schemeClr>
                  </a:glow>
                </a:effectLst>
                <a:latin typeface="Segoe UI Black" panose="020B0A02040204020203" pitchFamily="34" charset="0"/>
                <a:ea typeface="Segoe UI Black" panose="020B0A02040204020203" pitchFamily="34" charset="0"/>
                <a:cs typeface="Times New Roman" panose="02020603050405020304" pitchFamily="18" charset="0"/>
              </a:rPr>
              <a:t>Project</a:t>
            </a:r>
          </a:p>
        </p:txBody>
      </p:sp>
      <p:sp>
        <p:nvSpPr>
          <p:cNvPr id="8" name="Rectangle 7">
            <a:extLst>
              <a:ext uri="{FF2B5EF4-FFF2-40B4-BE49-F238E27FC236}">
                <a16:creationId xmlns:a16="http://schemas.microsoft.com/office/drawing/2014/main" id="{FA686D6E-7BF8-8870-97D4-02EAF95490E3}"/>
              </a:ext>
            </a:extLst>
          </p:cNvPr>
          <p:cNvSpPr/>
          <p:nvPr/>
        </p:nvSpPr>
        <p:spPr>
          <a:xfrm>
            <a:off x="3479594" y="2293007"/>
            <a:ext cx="6244509" cy="1754326"/>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Times New Roman" panose="02020603050405020304" pitchFamily="18" charset="0"/>
              </a:rPr>
              <a:t>O</a:t>
            </a:r>
            <a:r>
              <a:rPr lang="en-US" sz="5400" dirty="0">
                <a:ln w="0"/>
                <a:solidFill>
                  <a:schemeClr val="accent1">
                    <a:lumMod val="50000"/>
                  </a:schemeClr>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Times New Roman" panose="02020603050405020304" pitchFamily="18" charset="0"/>
              </a:rPr>
              <a:t>n Adidas Sales Analysis</a:t>
            </a:r>
          </a:p>
        </p:txBody>
      </p:sp>
      <p:sp>
        <p:nvSpPr>
          <p:cNvPr id="10" name="Rectangle 9">
            <a:extLst>
              <a:ext uri="{FF2B5EF4-FFF2-40B4-BE49-F238E27FC236}">
                <a16:creationId xmlns:a16="http://schemas.microsoft.com/office/drawing/2014/main" id="{93D707AE-6E4E-9538-423E-CCB15187158A}"/>
              </a:ext>
            </a:extLst>
          </p:cNvPr>
          <p:cNvSpPr/>
          <p:nvPr/>
        </p:nvSpPr>
        <p:spPr>
          <a:xfrm>
            <a:off x="7319254" y="5817909"/>
            <a:ext cx="4617098"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Syed Nadeem Yousuf</a:t>
            </a:r>
            <a:endPar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43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pie chart with white text&#10;&#10;Description automatically generated">
            <a:extLst>
              <a:ext uri="{FF2B5EF4-FFF2-40B4-BE49-F238E27FC236}">
                <a16:creationId xmlns:a16="http://schemas.microsoft.com/office/drawing/2014/main" id="{3465336E-6712-A792-E72C-887E15B61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0" y="2080478"/>
            <a:ext cx="4785283" cy="4144265"/>
          </a:xfrm>
          <a:prstGeom prst="rect">
            <a:avLst/>
          </a:prstGeom>
        </p:spPr>
      </p:pic>
      <p:sp>
        <p:nvSpPr>
          <p:cNvPr id="6" name="Rectangle 5">
            <a:extLst>
              <a:ext uri="{FF2B5EF4-FFF2-40B4-BE49-F238E27FC236}">
                <a16:creationId xmlns:a16="http://schemas.microsoft.com/office/drawing/2014/main" id="{CB9CDE1D-89F9-A51C-D995-39E868E78E96}"/>
              </a:ext>
            </a:extLst>
          </p:cNvPr>
          <p:cNvSpPr/>
          <p:nvPr/>
        </p:nvSpPr>
        <p:spPr>
          <a:xfrm>
            <a:off x="688910" y="157635"/>
            <a:ext cx="10814179"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Explaining each chart which are used in this project</a:t>
            </a:r>
          </a:p>
        </p:txBody>
      </p:sp>
      <p:sp>
        <p:nvSpPr>
          <p:cNvPr id="7" name="Rectangle 6">
            <a:extLst>
              <a:ext uri="{FF2B5EF4-FFF2-40B4-BE49-F238E27FC236}">
                <a16:creationId xmlns:a16="http://schemas.microsoft.com/office/drawing/2014/main" id="{AB5407DA-24A6-0CA3-9F49-EBE96CAC0C1A}"/>
              </a:ext>
            </a:extLst>
          </p:cNvPr>
          <p:cNvSpPr/>
          <p:nvPr/>
        </p:nvSpPr>
        <p:spPr>
          <a:xfrm>
            <a:off x="4785383" y="1229493"/>
            <a:ext cx="2621231"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Donut chart</a:t>
            </a:r>
          </a:p>
        </p:txBody>
      </p:sp>
      <p:sp>
        <p:nvSpPr>
          <p:cNvPr id="9" name="TextBox 8">
            <a:extLst>
              <a:ext uri="{FF2B5EF4-FFF2-40B4-BE49-F238E27FC236}">
                <a16:creationId xmlns:a16="http://schemas.microsoft.com/office/drawing/2014/main" id="{A508900E-B252-1C8A-842F-3AA42027A409}"/>
              </a:ext>
            </a:extLst>
          </p:cNvPr>
          <p:cNvSpPr txBox="1"/>
          <p:nvPr/>
        </p:nvSpPr>
        <p:spPr>
          <a:xfrm>
            <a:off x="4859373" y="2444450"/>
            <a:ext cx="7071827" cy="3416320"/>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This	Donut chart highlights regional performance, with the West region leading with 30% of total sales.  This indicates that the West is Adidas’ strongest market, making it a focus area for future growth.</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38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ales&#10;&#10;Description automatically generated">
            <a:extLst>
              <a:ext uri="{FF2B5EF4-FFF2-40B4-BE49-F238E27FC236}">
                <a16:creationId xmlns:a16="http://schemas.microsoft.com/office/drawing/2014/main" id="{2F8603E2-A582-4677-6255-4C266FD38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4615"/>
            <a:ext cx="5812971" cy="4273277"/>
          </a:xfrm>
          <a:prstGeom prst="rect">
            <a:avLst/>
          </a:prstGeom>
        </p:spPr>
      </p:pic>
      <p:sp>
        <p:nvSpPr>
          <p:cNvPr id="6" name="Rectangle 5">
            <a:extLst>
              <a:ext uri="{FF2B5EF4-FFF2-40B4-BE49-F238E27FC236}">
                <a16:creationId xmlns:a16="http://schemas.microsoft.com/office/drawing/2014/main" id="{BAC5DAAC-B5FE-FA29-CC06-15E3C4C76709}"/>
              </a:ext>
            </a:extLst>
          </p:cNvPr>
          <p:cNvSpPr/>
          <p:nvPr/>
        </p:nvSpPr>
        <p:spPr>
          <a:xfrm>
            <a:off x="4773262" y="74645"/>
            <a:ext cx="2079415"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Bar chart</a:t>
            </a:r>
          </a:p>
        </p:txBody>
      </p:sp>
      <p:sp>
        <p:nvSpPr>
          <p:cNvPr id="8" name="TextBox 7">
            <a:extLst>
              <a:ext uri="{FF2B5EF4-FFF2-40B4-BE49-F238E27FC236}">
                <a16:creationId xmlns:a16="http://schemas.microsoft.com/office/drawing/2014/main" id="{1ED179F9-FED7-4E06-097C-E8930D716CC7}"/>
              </a:ext>
            </a:extLst>
          </p:cNvPr>
          <p:cNvSpPr txBox="1"/>
          <p:nvPr/>
        </p:nvSpPr>
        <p:spPr>
          <a:xfrm>
            <a:off x="5812970" y="1951538"/>
            <a:ext cx="6209522" cy="353943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Looking at product performance, the bar chart shows that the best-selling product is Men's Street Footwear, while the least sold product is Women's Athletic Footwear. So special attention is needed on Women's Athletic Footwear.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75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p of the united states&#10;&#10;Description automatically generated">
            <a:extLst>
              <a:ext uri="{FF2B5EF4-FFF2-40B4-BE49-F238E27FC236}">
                <a16:creationId xmlns:a16="http://schemas.microsoft.com/office/drawing/2014/main" id="{B6359B79-73A3-46CD-4C06-7D538227D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38" y="1615268"/>
            <a:ext cx="5928962" cy="4729548"/>
          </a:xfrm>
          <a:prstGeom prst="rect">
            <a:avLst/>
          </a:prstGeom>
        </p:spPr>
      </p:pic>
      <p:sp>
        <p:nvSpPr>
          <p:cNvPr id="6" name="Rectangle 5">
            <a:extLst>
              <a:ext uri="{FF2B5EF4-FFF2-40B4-BE49-F238E27FC236}">
                <a16:creationId xmlns:a16="http://schemas.microsoft.com/office/drawing/2014/main" id="{A0945766-389D-ABD7-FB30-CFD235218020}"/>
              </a:ext>
            </a:extLst>
          </p:cNvPr>
          <p:cNvSpPr/>
          <p:nvPr/>
        </p:nvSpPr>
        <p:spPr>
          <a:xfrm>
            <a:off x="4842291" y="159241"/>
            <a:ext cx="2507418"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Shape Map</a:t>
            </a:r>
          </a:p>
        </p:txBody>
      </p:sp>
      <p:sp>
        <p:nvSpPr>
          <p:cNvPr id="8" name="TextBox 7">
            <a:extLst>
              <a:ext uri="{FF2B5EF4-FFF2-40B4-BE49-F238E27FC236}">
                <a16:creationId xmlns:a16="http://schemas.microsoft.com/office/drawing/2014/main" id="{F1360675-9372-21ED-B821-16C113AADF1D}"/>
              </a:ext>
            </a:extLst>
          </p:cNvPr>
          <p:cNvSpPr txBox="1"/>
          <p:nvPr/>
        </p:nvSpPr>
        <p:spPr>
          <a:xfrm>
            <a:off x="6096000" y="1717884"/>
            <a:ext cx="6015135" cy="4524315"/>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The shape map chart uses color shading to represent sales intensity. The darker the shade, the higher the sales. New York stands out with the highest sales, followed by California, Texas, and Florida. These states represent major hubs for Adidas sales, driven by both population and consumer interest.</a:t>
            </a:r>
            <a:endParaRPr lang="en-IN" sz="3200" dirty="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9237B7B7-E426-938A-A33D-7052B095F9A7}"/>
              </a:ext>
            </a:extLst>
          </p:cNvPr>
          <p:cNvCxnSpPr>
            <a:cxnSpLocks/>
          </p:cNvCxnSpPr>
          <p:nvPr/>
        </p:nvCxnSpPr>
        <p:spPr>
          <a:xfrm>
            <a:off x="4837922" y="2845837"/>
            <a:ext cx="97972" cy="4198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E516CA6-E849-FBF3-E605-4188C7C8EF47}"/>
              </a:ext>
            </a:extLst>
          </p:cNvPr>
          <p:cNvSpPr txBox="1"/>
          <p:nvPr/>
        </p:nvSpPr>
        <p:spPr>
          <a:xfrm>
            <a:off x="4119465" y="2397968"/>
            <a:ext cx="1436914" cy="369332"/>
          </a:xfrm>
          <a:prstGeom prst="rect">
            <a:avLst/>
          </a:prstGeom>
          <a:noFill/>
        </p:spPr>
        <p:txBody>
          <a:bodyPr wrap="square" rtlCol="0">
            <a:spAutoFit/>
          </a:bodyPr>
          <a:lstStyle/>
          <a:p>
            <a:r>
              <a:rPr lang="en-IN" dirty="0"/>
              <a:t>New York</a:t>
            </a:r>
          </a:p>
        </p:txBody>
      </p:sp>
      <p:cxnSp>
        <p:nvCxnSpPr>
          <p:cNvPr id="12" name="Straight Arrow Connector 11">
            <a:extLst>
              <a:ext uri="{FF2B5EF4-FFF2-40B4-BE49-F238E27FC236}">
                <a16:creationId xmlns:a16="http://schemas.microsoft.com/office/drawing/2014/main" id="{0AAF970C-DE4E-31CC-CA9D-241625D7A87C}"/>
              </a:ext>
            </a:extLst>
          </p:cNvPr>
          <p:cNvCxnSpPr>
            <a:cxnSpLocks/>
            <a:stCxn id="15" idx="0"/>
          </p:cNvCxnSpPr>
          <p:nvPr/>
        </p:nvCxnSpPr>
        <p:spPr>
          <a:xfrm flipV="1">
            <a:off x="908958" y="4180114"/>
            <a:ext cx="220046" cy="5069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153085-F039-6E15-5B7E-E98CCE91D0F8}"/>
              </a:ext>
            </a:extLst>
          </p:cNvPr>
          <p:cNvSpPr txBox="1"/>
          <p:nvPr/>
        </p:nvSpPr>
        <p:spPr>
          <a:xfrm>
            <a:off x="297025" y="4687079"/>
            <a:ext cx="1223865" cy="369332"/>
          </a:xfrm>
          <a:prstGeom prst="rect">
            <a:avLst/>
          </a:prstGeom>
          <a:noFill/>
        </p:spPr>
        <p:txBody>
          <a:bodyPr wrap="square" rtlCol="0">
            <a:spAutoFit/>
          </a:bodyPr>
          <a:lstStyle/>
          <a:p>
            <a:r>
              <a:rPr lang="en-IN" dirty="0"/>
              <a:t>California</a:t>
            </a:r>
          </a:p>
        </p:txBody>
      </p:sp>
      <p:cxnSp>
        <p:nvCxnSpPr>
          <p:cNvPr id="17" name="Straight Arrow Connector 16">
            <a:extLst>
              <a:ext uri="{FF2B5EF4-FFF2-40B4-BE49-F238E27FC236}">
                <a16:creationId xmlns:a16="http://schemas.microsoft.com/office/drawing/2014/main" id="{A6A78638-33C0-BB53-443E-A4DEE5E93B95}"/>
              </a:ext>
            </a:extLst>
          </p:cNvPr>
          <p:cNvCxnSpPr>
            <a:cxnSpLocks/>
          </p:cNvCxnSpPr>
          <p:nvPr/>
        </p:nvCxnSpPr>
        <p:spPr>
          <a:xfrm flipH="1" flipV="1">
            <a:off x="3351565" y="5433527"/>
            <a:ext cx="346857" cy="2488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8738BA-A95E-199B-2594-9EBE4D149A50}"/>
              </a:ext>
            </a:extLst>
          </p:cNvPr>
          <p:cNvSpPr txBox="1"/>
          <p:nvPr/>
        </p:nvSpPr>
        <p:spPr>
          <a:xfrm>
            <a:off x="3311133" y="5626452"/>
            <a:ext cx="922952" cy="369332"/>
          </a:xfrm>
          <a:prstGeom prst="rect">
            <a:avLst/>
          </a:prstGeom>
          <a:noFill/>
        </p:spPr>
        <p:txBody>
          <a:bodyPr wrap="square" rtlCol="0">
            <a:spAutoFit/>
          </a:bodyPr>
          <a:lstStyle/>
          <a:p>
            <a:r>
              <a:rPr lang="en-IN" dirty="0"/>
              <a:t>Texas</a:t>
            </a:r>
          </a:p>
        </p:txBody>
      </p:sp>
      <p:cxnSp>
        <p:nvCxnSpPr>
          <p:cNvPr id="20" name="Straight Arrow Connector 19">
            <a:extLst>
              <a:ext uri="{FF2B5EF4-FFF2-40B4-BE49-F238E27FC236}">
                <a16:creationId xmlns:a16="http://schemas.microsoft.com/office/drawing/2014/main" id="{60CEE3FF-78B7-C501-A16A-416756CB539F}"/>
              </a:ext>
            </a:extLst>
          </p:cNvPr>
          <p:cNvCxnSpPr>
            <a:cxnSpLocks/>
          </p:cNvCxnSpPr>
          <p:nvPr/>
        </p:nvCxnSpPr>
        <p:spPr>
          <a:xfrm flipH="1">
            <a:off x="4762465" y="4963886"/>
            <a:ext cx="273876" cy="3452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63E9A05-D283-0DC7-B6E3-EA0542D782F0}"/>
              </a:ext>
            </a:extLst>
          </p:cNvPr>
          <p:cNvSpPr txBox="1"/>
          <p:nvPr/>
        </p:nvSpPr>
        <p:spPr>
          <a:xfrm>
            <a:off x="4921510" y="4687079"/>
            <a:ext cx="922952" cy="369332"/>
          </a:xfrm>
          <a:prstGeom prst="rect">
            <a:avLst/>
          </a:prstGeom>
          <a:noFill/>
        </p:spPr>
        <p:txBody>
          <a:bodyPr wrap="square" rtlCol="0">
            <a:spAutoFit/>
          </a:bodyPr>
          <a:lstStyle/>
          <a:p>
            <a:r>
              <a:rPr lang="en-IN" dirty="0"/>
              <a:t>Florida</a:t>
            </a:r>
          </a:p>
        </p:txBody>
      </p:sp>
    </p:spTree>
    <p:extLst>
      <p:ext uri="{BB962C8B-B14F-4D97-AF65-F5344CB8AC3E}">
        <p14:creationId xmlns:p14="http://schemas.microsoft.com/office/powerpoint/2010/main" val="205649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sales trend">
            <a:extLst>
              <a:ext uri="{FF2B5EF4-FFF2-40B4-BE49-F238E27FC236}">
                <a16:creationId xmlns:a16="http://schemas.microsoft.com/office/drawing/2014/main" id="{E1DA879A-2713-351B-566E-6D510C586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88" y="1265685"/>
            <a:ext cx="11901023" cy="2419905"/>
          </a:xfrm>
          <a:prstGeom prst="rect">
            <a:avLst/>
          </a:prstGeom>
        </p:spPr>
      </p:pic>
      <p:sp>
        <p:nvSpPr>
          <p:cNvPr id="6" name="Rectangle 5">
            <a:extLst>
              <a:ext uri="{FF2B5EF4-FFF2-40B4-BE49-F238E27FC236}">
                <a16:creationId xmlns:a16="http://schemas.microsoft.com/office/drawing/2014/main" id="{A37B5880-297B-7BBB-2787-920842B424F8}"/>
              </a:ext>
            </a:extLst>
          </p:cNvPr>
          <p:cNvSpPr/>
          <p:nvPr/>
        </p:nvSpPr>
        <p:spPr>
          <a:xfrm>
            <a:off x="4795809" y="159241"/>
            <a:ext cx="244971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Area Chart</a:t>
            </a:r>
          </a:p>
        </p:txBody>
      </p:sp>
      <p:sp>
        <p:nvSpPr>
          <p:cNvPr id="8" name="TextBox 7">
            <a:extLst>
              <a:ext uri="{FF2B5EF4-FFF2-40B4-BE49-F238E27FC236}">
                <a16:creationId xmlns:a16="http://schemas.microsoft.com/office/drawing/2014/main" id="{00C2E0D9-3D21-FEDC-C1A4-0D6D4F03F304}"/>
              </a:ext>
            </a:extLst>
          </p:cNvPr>
          <p:cNvSpPr txBox="1"/>
          <p:nvPr/>
        </p:nvSpPr>
        <p:spPr>
          <a:xfrm>
            <a:off x="145488" y="4084148"/>
            <a:ext cx="11835018" cy="2062103"/>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The area chart reveals that the highest sales occurred in July, August, and December, likely due to peak shopping periods like summer sales and the holiday season. In contrast, the lowest sales were in February and March, perhaps indicating a seasonal dip in consumer spending.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57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ales">
            <a:extLst>
              <a:ext uri="{FF2B5EF4-FFF2-40B4-BE49-F238E27FC236}">
                <a16:creationId xmlns:a16="http://schemas.microsoft.com/office/drawing/2014/main" id="{F18E0E8C-38FB-A39B-0C0C-14450BEF8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494"/>
            <a:ext cx="5104885" cy="4542767"/>
          </a:xfrm>
          <a:prstGeom prst="rect">
            <a:avLst/>
          </a:prstGeom>
        </p:spPr>
      </p:pic>
      <p:sp>
        <p:nvSpPr>
          <p:cNvPr id="6" name="Rectangle 5">
            <a:extLst>
              <a:ext uri="{FF2B5EF4-FFF2-40B4-BE49-F238E27FC236}">
                <a16:creationId xmlns:a16="http://schemas.microsoft.com/office/drawing/2014/main" id="{C63FDEC7-7809-6207-DC48-D839D5092421}"/>
              </a:ext>
            </a:extLst>
          </p:cNvPr>
          <p:cNvSpPr/>
          <p:nvPr/>
        </p:nvSpPr>
        <p:spPr>
          <a:xfrm>
            <a:off x="4624969" y="95788"/>
            <a:ext cx="3105338"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Column Chart</a:t>
            </a:r>
          </a:p>
        </p:txBody>
      </p:sp>
      <p:sp>
        <p:nvSpPr>
          <p:cNvPr id="8" name="TextBox 7">
            <a:extLst>
              <a:ext uri="{FF2B5EF4-FFF2-40B4-BE49-F238E27FC236}">
                <a16:creationId xmlns:a16="http://schemas.microsoft.com/office/drawing/2014/main" id="{BBE09DEE-ADDB-485A-F063-0A4A93C34056}"/>
              </a:ext>
            </a:extLst>
          </p:cNvPr>
          <p:cNvSpPr txBox="1"/>
          <p:nvPr/>
        </p:nvSpPr>
        <p:spPr>
          <a:xfrm>
            <a:off x="5195178" y="2054309"/>
            <a:ext cx="6841311" cy="353943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Finally, the column chart shows the performance of various retailers. West Gear recorded the highest sales, while Amazon and Walmart had the lowest sales. This insight could guide Adidas to reconsider its distribution strategy across different retail partners.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6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97BE7C-9608-82C3-2F62-94AFA92EEEB8}"/>
              </a:ext>
            </a:extLst>
          </p:cNvPr>
          <p:cNvSpPr/>
          <p:nvPr/>
        </p:nvSpPr>
        <p:spPr>
          <a:xfrm>
            <a:off x="3801141" y="2875002"/>
            <a:ext cx="4589718" cy="1107996"/>
          </a:xfrm>
          <a:prstGeom prst="rect">
            <a:avLst/>
          </a:prstGeom>
          <a:noFill/>
        </p:spPr>
        <p:txBody>
          <a:bodyPr wrap="none" lIns="91440" tIns="45720" rIns="91440" bIns="4572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8204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a:extLst>
              <a:ext uri="{FF2B5EF4-FFF2-40B4-BE49-F238E27FC236}">
                <a16:creationId xmlns:a16="http://schemas.microsoft.com/office/drawing/2014/main" id="{DC24503A-9E1F-A66A-F170-6912232FB4C1}"/>
              </a:ext>
            </a:extLst>
          </p:cNvPr>
          <p:cNvPicPr>
            <a:picLocks noChangeAspect="1"/>
          </p:cNvPicPr>
          <p:nvPr/>
        </p:nvPicPr>
        <p:blipFill>
          <a:blip r:embed="rId2">
            <a:extLst>
              <a:ext uri="{28A0092B-C50C-407E-A947-70E740481C1C}">
                <a14:useLocalDpi xmlns:a14="http://schemas.microsoft.com/office/drawing/2010/main" val="0"/>
              </a:ext>
            </a:extLst>
          </a:blip>
          <a:srcRect l="-1" t="29603" r="6974" b="-1"/>
          <a:stretch/>
        </p:blipFill>
        <p:spPr>
          <a:xfrm>
            <a:off x="-1" y="1082351"/>
            <a:ext cx="12192001" cy="5775649"/>
          </a:xfrm>
          <a:prstGeom prst="rect">
            <a:avLst/>
          </a:prstGeom>
          <a:ln>
            <a:solidFill>
              <a:schemeClr val="tx1"/>
            </a:solidFill>
          </a:ln>
        </p:spPr>
      </p:pic>
      <p:sp>
        <p:nvSpPr>
          <p:cNvPr id="6" name="Rectangle 5">
            <a:extLst>
              <a:ext uri="{FF2B5EF4-FFF2-40B4-BE49-F238E27FC236}">
                <a16:creationId xmlns:a16="http://schemas.microsoft.com/office/drawing/2014/main" id="{FBB9F42A-4533-2790-7DD0-0FFE849516C8}"/>
              </a:ext>
            </a:extLst>
          </p:cNvPr>
          <p:cNvSpPr/>
          <p:nvPr/>
        </p:nvSpPr>
        <p:spPr>
          <a:xfrm>
            <a:off x="4072048" y="79958"/>
            <a:ext cx="404790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From this raw data</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A6B4F65-EE0E-4A52-B5A5-85584D08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a:extLst>
              <a:ext uri="{FF2B5EF4-FFF2-40B4-BE49-F238E27FC236}">
                <a16:creationId xmlns:a16="http://schemas.microsoft.com/office/drawing/2014/main" id="{97EDEA26-2BEC-620A-9CEA-CEAB372CE0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905069"/>
            <a:ext cx="12191979" cy="5952930"/>
          </a:xfrm>
          <a:prstGeom prst="rect">
            <a:avLst/>
          </a:prstGeom>
        </p:spPr>
      </p:pic>
      <p:sp>
        <p:nvSpPr>
          <p:cNvPr id="6" name="Rectangle 5">
            <a:extLst>
              <a:ext uri="{FF2B5EF4-FFF2-40B4-BE49-F238E27FC236}">
                <a16:creationId xmlns:a16="http://schemas.microsoft.com/office/drawing/2014/main" id="{CC40F4B8-CBCF-60F6-D60B-FB762A38B432}"/>
              </a:ext>
            </a:extLst>
          </p:cNvPr>
          <p:cNvSpPr/>
          <p:nvPr/>
        </p:nvSpPr>
        <p:spPr>
          <a:xfrm>
            <a:off x="3249996" y="98592"/>
            <a:ext cx="569200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this amazing dashboard</a:t>
            </a:r>
          </a:p>
        </p:txBody>
      </p:sp>
    </p:spTree>
    <p:extLst>
      <p:ext uri="{BB962C8B-B14F-4D97-AF65-F5344CB8AC3E}">
        <p14:creationId xmlns:p14="http://schemas.microsoft.com/office/powerpoint/2010/main" val="171475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
            <a:extLst>
              <a:ext uri="{FF2B5EF4-FFF2-40B4-BE49-F238E27FC236}">
                <a16:creationId xmlns:a16="http://schemas.microsoft.com/office/drawing/2014/main" id="{2307B1A1-EDCC-F979-9716-134AE283CC5E}"/>
              </a:ext>
            </a:extLst>
          </p:cNvPr>
          <p:cNvPicPr>
            <a:picLocks noChangeAspect="1"/>
          </p:cNvPicPr>
          <p:nvPr/>
        </p:nvPicPr>
        <p:blipFill>
          <a:blip r:embed="rId2">
            <a:extLst>
              <a:ext uri="{28A0092B-C50C-407E-A947-70E740481C1C}">
                <a14:useLocalDpi xmlns:a14="http://schemas.microsoft.com/office/drawing/2010/main" val="0"/>
              </a:ext>
            </a:extLst>
          </a:blip>
          <a:srcRect r="6216"/>
          <a:stretch/>
        </p:blipFill>
        <p:spPr>
          <a:xfrm>
            <a:off x="0" y="755780"/>
            <a:ext cx="12192000" cy="6102221"/>
          </a:xfrm>
          <a:prstGeom prst="rect">
            <a:avLst/>
          </a:prstGeom>
        </p:spPr>
      </p:pic>
      <p:sp>
        <p:nvSpPr>
          <p:cNvPr id="6" name="Rectangle 5">
            <a:extLst>
              <a:ext uri="{FF2B5EF4-FFF2-40B4-BE49-F238E27FC236}">
                <a16:creationId xmlns:a16="http://schemas.microsoft.com/office/drawing/2014/main" id="{1F1BBF91-FB77-EBB0-D72E-7C7D47A51EA8}"/>
              </a:ext>
            </a:extLst>
          </p:cNvPr>
          <p:cNvSpPr/>
          <p:nvPr/>
        </p:nvSpPr>
        <p:spPr>
          <a:xfrm>
            <a:off x="3466113" y="47894"/>
            <a:ext cx="5259773"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Midwest Region (Slicer)</a:t>
            </a:r>
          </a:p>
        </p:txBody>
      </p:sp>
    </p:spTree>
    <p:extLst>
      <p:ext uri="{BB962C8B-B14F-4D97-AF65-F5344CB8AC3E}">
        <p14:creationId xmlns:p14="http://schemas.microsoft.com/office/powerpoint/2010/main" val="30468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A6B4F65-EE0E-4A52-B5A5-85584D08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data analysis">
            <a:extLst>
              <a:ext uri="{FF2B5EF4-FFF2-40B4-BE49-F238E27FC236}">
                <a16:creationId xmlns:a16="http://schemas.microsoft.com/office/drawing/2014/main" id="{CD4CEA15-1EFD-5B9C-24EA-766F03A18446}"/>
              </a:ext>
            </a:extLst>
          </p:cNvPr>
          <p:cNvPicPr>
            <a:picLocks noChangeAspect="1"/>
          </p:cNvPicPr>
          <p:nvPr/>
        </p:nvPicPr>
        <p:blipFill>
          <a:blip r:embed="rId2">
            <a:extLst>
              <a:ext uri="{28A0092B-C50C-407E-A947-70E740481C1C}">
                <a14:useLocalDpi xmlns:a14="http://schemas.microsoft.com/office/drawing/2010/main" val="0"/>
              </a:ext>
            </a:extLst>
          </a:blip>
          <a:srcRect r="444"/>
          <a:stretch/>
        </p:blipFill>
        <p:spPr>
          <a:xfrm>
            <a:off x="20" y="867747"/>
            <a:ext cx="12191979" cy="5990252"/>
          </a:xfrm>
          <a:prstGeom prst="rect">
            <a:avLst/>
          </a:prstGeom>
        </p:spPr>
      </p:pic>
      <p:sp>
        <p:nvSpPr>
          <p:cNvPr id="6" name="Rectangle 5">
            <a:extLst>
              <a:ext uri="{FF2B5EF4-FFF2-40B4-BE49-F238E27FC236}">
                <a16:creationId xmlns:a16="http://schemas.microsoft.com/office/drawing/2014/main" id="{11C52256-4A89-BF30-85DA-A041FB50CCBE}"/>
              </a:ext>
            </a:extLst>
          </p:cNvPr>
          <p:cNvSpPr/>
          <p:nvPr/>
        </p:nvSpPr>
        <p:spPr>
          <a:xfrm>
            <a:off x="3366728" y="79931"/>
            <a:ext cx="545854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Northeast Region (Slicer)</a:t>
            </a:r>
          </a:p>
        </p:txBody>
      </p:sp>
    </p:spTree>
    <p:extLst>
      <p:ext uri="{BB962C8B-B14F-4D97-AF65-F5344CB8AC3E}">
        <p14:creationId xmlns:p14="http://schemas.microsoft.com/office/powerpoint/2010/main" val="20726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A6B4F65-EE0E-4A52-B5A5-85584D08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data analysis&#10;&#10;Description automatically generated">
            <a:extLst>
              <a:ext uri="{FF2B5EF4-FFF2-40B4-BE49-F238E27FC236}">
                <a16:creationId xmlns:a16="http://schemas.microsoft.com/office/drawing/2014/main" id="{B242E33C-0A88-14AE-0A08-493CC79028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1017037"/>
            <a:ext cx="12191979" cy="5840962"/>
          </a:xfrm>
          <a:prstGeom prst="rect">
            <a:avLst/>
          </a:prstGeom>
        </p:spPr>
      </p:pic>
      <p:sp>
        <p:nvSpPr>
          <p:cNvPr id="6" name="Rectangle 5">
            <a:extLst>
              <a:ext uri="{FF2B5EF4-FFF2-40B4-BE49-F238E27FC236}">
                <a16:creationId xmlns:a16="http://schemas.microsoft.com/office/drawing/2014/main" id="{1489B576-113B-1766-628F-BC3C6CCE3F69}"/>
              </a:ext>
            </a:extLst>
          </p:cNvPr>
          <p:cNvSpPr/>
          <p:nvPr/>
        </p:nvSpPr>
        <p:spPr>
          <a:xfrm>
            <a:off x="3765877" y="154576"/>
            <a:ext cx="466025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 Region (Slicer)</a:t>
            </a:r>
          </a:p>
        </p:txBody>
      </p:sp>
    </p:spTree>
    <p:extLst>
      <p:ext uri="{BB962C8B-B14F-4D97-AF65-F5344CB8AC3E}">
        <p14:creationId xmlns:p14="http://schemas.microsoft.com/office/powerpoint/2010/main" val="298804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A6B4F65-EE0E-4A52-B5A5-85584D08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347D184C-613F-5B13-273A-994602FAA488}"/>
              </a:ext>
            </a:extLst>
          </p:cNvPr>
          <p:cNvPicPr>
            <a:picLocks noChangeAspect="1"/>
          </p:cNvPicPr>
          <p:nvPr/>
        </p:nvPicPr>
        <p:blipFill>
          <a:blip r:embed="rId2">
            <a:extLst>
              <a:ext uri="{28A0092B-C50C-407E-A947-70E740481C1C}">
                <a14:useLocalDpi xmlns:a14="http://schemas.microsoft.com/office/drawing/2010/main" val="0"/>
              </a:ext>
            </a:extLst>
          </a:blip>
          <a:srcRect t="881"/>
          <a:stretch/>
        </p:blipFill>
        <p:spPr>
          <a:xfrm>
            <a:off x="20" y="989045"/>
            <a:ext cx="12191979" cy="5868954"/>
          </a:xfrm>
          <a:prstGeom prst="rect">
            <a:avLst/>
          </a:prstGeom>
        </p:spPr>
      </p:pic>
      <p:sp>
        <p:nvSpPr>
          <p:cNvPr id="6" name="Rectangle 5">
            <a:extLst>
              <a:ext uri="{FF2B5EF4-FFF2-40B4-BE49-F238E27FC236}">
                <a16:creationId xmlns:a16="http://schemas.microsoft.com/office/drawing/2014/main" id="{6F1B0D42-CD8D-19D4-0A74-3606CD5D5ABD}"/>
              </a:ext>
            </a:extLst>
          </p:cNvPr>
          <p:cNvSpPr/>
          <p:nvPr/>
        </p:nvSpPr>
        <p:spPr>
          <a:xfrm>
            <a:off x="3366727" y="154576"/>
            <a:ext cx="545854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Southeast Region (Slicer)</a:t>
            </a:r>
          </a:p>
        </p:txBody>
      </p:sp>
    </p:spTree>
    <p:extLst>
      <p:ext uri="{BB962C8B-B14F-4D97-AF65-F5344CB8AC3E}">
        <p14:creationId xmlns:p14="http://schemas.microsoft.com/office/powerpoint/2010/main" val="394100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C7F667D4-2215-2293-6E3E-39D525BEE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0453"/>
            <a:ext cx="12192001" cy="5970558"/>
          </a:xfrm>
          <a:prstGeom prst="rect">
            <a:avLst/>
          </a:prstGeom>
        </p:spPr>
      </p:pic>
      <p:sp>
        <p:nvSpPr>
          <p:cNvPr id="6" name="Rectangle 5">
            <a:extLst>
              <a:ext uri="{FF2B5EF4-FFF2-40B4-BE49-F238E27FC236}">
                <a16:creationId xmlns:a16="http://schemas.microsoft.com/office/drawing/2014/main" id="{D9312179-01C2-F71F-3A95-1C65C7739D3A}"/>
              </a:ext>
            </a:extLst>
          </p:cNvPr>
          <p:cNvSpPr/>
          <p:nvPr/>
        </p:nvSpPr>
        <p:spPr>
          <a:xfrm>
            <a:off x="3857760" y="107922"/>
            <a:ext cx="4476483"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West Region (Slicer)</a:t>
            </a:r>
          </a:p>
        </p:txBody>
      </p:sp>
    </p:spTree>
    <p:extLst>
      <p:ext uri="{BB962C8B-B14F-4D97-AF65-F5344CB8AC3E}">
        <p14:creationId xmlns:p14="http://schemas.microsoft.com/office/powerpoint/2010/main" val="371274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9C650-429F-D404-63FA-E936697CF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4967"/>
            <a:ext cx="12192000" cy="807790"/>
          </a:xfrm>
          <a:prstGeom prst="rect">
            <a:avLst/>
          </a:prstGeom>
        </p:spPr>
      </p:pic>
      <p:sp>
        <p:nvSpPr>
          <p:cNvPr id="6" name="Rectangle 5">
            <a:extLst>
              <a:ext uri="{FF2B5EF4-FFF2-40B4-BE49-F238E27FC236}">
                <a16:creationId xmlns:a16="http://schemas.microsoft.com/office/drawing/2014/main" id="{BF80B565-2AF7-5A47-F2F5-D1C746EFD737}"/>
              </a:ext>
            </a:extLst>
          </p:cNvPr>
          <p:cNvSpPr/>
          <p:nvPr/>
        </p:nvSpPr>
        <p:spPr>
          <a:xfrm>
            <a:off x="3544040" y="163906"/>
            <a:ext cx="4917308"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Explaining these KPI’s</a:t>
            </a:r>
          </a:p>
        </p:txBody>
      </p:sp>
      <p:sp>
        <p:nvSpPr>
          <p:cNvPr id="10" name="TextBox 9">
            <a:extLst>
              <a:ext uri="{FF2B5EF4-FFF2-40B4-BE49-F238E27FC236}">
                <a16:creationId xmlns:a16="http://schemas.microsoft.com/office/drawing/2014/main" id="{A318AE8D-86D7-823D-C762-C78049A6AE16}"/>
              </a:ext>
            </a:extLst>
          </p:cNvPr>
          <p:cNvSpPr txBox="1"/>
          <p:nvPr/>
        </p:nvSpPr>
        <p:spPr>
          <a:xfrm>
            <a:off x="157065" y="2855166"/>
            <a:ext cx="11877870" cy="2862322"/>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Total sales of Adidas is $900 million, with $568 million in production costs. From these sales, a total operational profit of $332 million was generated, with 2 million units sold at an average price of $45 per unit. The average operational profit margin stands at 42%.</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10974"/>
      </p:ext>
    </p:extLst>
  </p:cSld>
  <p:clrMapOvr>
    <a:masterClrMapping/>
  </p:clrMapOvr>
</p:sld>
</file>

<file path=ppt/theme/theme1.xml><?xml version="1.0" encoding="utf-8"?>
<a:theme xmlns:a="http://schemas.openxmlformats.org/drawingml/2006/main" name="BjornVTI">
  <a:themeElements>
    <a:clrScheme name="Custom 1">
      <a:dk1>
        <a:srgbClr val="1B1318"/>
      </a:dk1>
      <a:lt1>
        <a:srgbClr val="FFFFFF"/>
      </a:lt1>
      <a:dk2>
        <a:srgbClr val="1B1D35"/>
      </a:dk2>
      <a:lt2>
        <a:srgbClr val="CACBE3"/>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TM10001114[[fn=Gallery]]</Template>
  <TotalTime>105</TotalTime>
  <Words>358</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Neue Haas Grotesk Text Pro</vt:lpstr>
      <vt:lpstr>Segoe UI Black</vt:lpstr>
      <vt:lpstr>Times New Roman</vt:lpstr>
      <vt:lpstr>BjornVTI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Nadeem Yousuf</dc:creator>
  <cp:lastModifiedBy>Syed Nadeem Yousuf</cp:lastModifiedBy>
  <cp:revision>6</cp:revision>
  <dcterms:created xsi:type="dcterms:W3CDTF">2024-09-23T17:00:46Z</dcterms:created>
  <dcterms:modified xsi:type="dcterms:W3CDTF">2024-09-26T16:43:20Z</dcterms:modified>
</cp:coreProperties>
</file>