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320B-B499-BB9B-B9A2-564878755D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C8BA96-EFD4-B1A3-975D-FAD040ADD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F741C2-54A5-E4ED-88C2-DA8C8921C89A}"/>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924D5412-4122-3EF0-7BC3-5503E69A4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6C2CE-7548-07D8-CDA2-7723BE5116D8}"/>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22795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22C3-D2B5-0708-7BB7-E39FD688FD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EA7046-5A66-A7E5-BB06-08B920B82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C2B7A-6F8D-A563-B981-ECC88425C41C}"/>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4F0BE85A-8B33-6558-5F45-E6690ED5B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A4E7E-1C61-FD9A-0A09-7433F49D9CC4}"/>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79583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B00A7-EA92-A74C-2C24-EC904C8DF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531D8-E0EC-227B-786B-8613A3357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E0F13-A987-6559-94D6-A95F53C0F277}"/>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A6D34463-E5FC-0E3D-D7A6-C188E4821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4F80E-F187-BFDE-1E8C-C60A2FF8410B}"/>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89689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CF3E-D2CF-6FE2-0D55-48C9E0B2C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2ACBA0-F381-31FC-8E2C-569592615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D912D-19AF-6274-87CB-F02CA117AEAF}"/>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EB43A226-998B-C0D5-D421-C58A33D57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EB120-0E7E-0E5E-6722-10A7CDB228F0}"/>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120960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83B9-5785-E454-5268-91FD2597F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9EE72-A36A-394D-D65F-E1D853295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9E71A-BB37-EE40-91B8-03F9DE979130}"/>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EA2B1642-AC08-7975-FB5F-12759DC92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14CDBE-A283-56CC-9574-558F16C103DD}"/>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6130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39F0-D8B4-9728-1F76-A66C58177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EE20F-D802-9A61-8102-1DEC4A221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4E6371-09CA-F6EA-691A-54DB12162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374F01-8D54-93C8-0320-EC37A4E8B3B2}"/>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6" name="Footer Placeholder 5">
            <a:extLst>
              <a:ext uri="{FF2B5EF4-FFF2-40B4-BE49-F238E27FC236}">
                <a16:creationId xmlns:a16="http://schemas.microsoft.com/office/drawing/2014/main" id="{33F31596-9381-083C-BF64-E5AEE69D1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F8D4F4-2E7B-4864-7950-00C6A3F38D2E}"/>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418069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D19D-4008-C9EA-8D6F-5FDF46E6F3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CBBE3-AE9E-EC82-0440-F4A24F77A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51C39-5209-A0DF-9703-84D89B42E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C0DC2C-FCA8-C42B-ED3F-86F5D3F8F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B727D-0631-4D04-5239-6FA946C36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795C65-D63D-FAD2-FE39-8231EE8F98DD}"/>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8" name="Footer Placeholder 7">
            <a:extLst>
              <a:ext uri="{FF2B5EF4-FFF2-40B4-BE49-F238E27FC236}">
                <a16:creationId xmlns:a16="http://schemas.microsoft.com/office/drawing/2014/main" id="{FA9BCCAC-E65E-CA1C-5A2D-0D09F23E05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2253C-EF89-D13D-2BA3-830BEC233E6B}"/>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22563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8EC3-7449-D513-CA84-9D180F8B5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13261E-B9F4-997A-4639-CED9D6B8A1F0}"/>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4" name="Footer Placeholder 3">
            <a:extLst>
              <a:ext uri="{FF2B5EF4-FFF2-40B4-BE49-F238E27FC236}">
                <a16:creationId xmlns:a16="http://schemas.microsoft.com/office/drawing/2014/main" id="{7A9D4E70-FDD7-233F-0457-F0D7B073A9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270D7A-2EF4-6ECB-12E0-BC8CF0EDE86A}"/>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205934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878C1-050B-C0B1-FC47-60CE7B484B6C}"/>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3" name="Footer Placeholder 2">
            <a:extLst>
              <a:ext uri="{FF2B5EF4-FFF2-40B4-BE49-F238E27FC236}">
                <a16:creationId xmlns:a16="http://schemas.microsoft.com/office/drawing/2014/main" id="{A481F63B-CE9A-9AD6-22FA-8721FE4A3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371281-A443-A4E7-54CF-4B55305F9E56}"/>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86601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9EBC-8166-2046-6418-3158B6AFA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B6CB9D-E7F2-E679-02F2-0A0F58EE3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E5B9A-9638-5B78-25CF-A32FB18A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2AB8C-966F-A10D-9524-7A518276690E}"/>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6" name="Footer Placeholder 5">
            <a:extLst>
              <a:ext uri="{FF2B5EF4-FFF2-40B4-BE49-F238E27FC236}">
                <a16:creationId xmlns:a16="http://schemas.microsoft.com/office/drawing/2014/main" id="{A47820B3-AC60-D356-E2D6-D26A29858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153F5-50D3-F039-1B9D-5E74710CBCD8}"/>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25157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9523-60F0-1472-BBA7-6C0BAAD11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E0094A-2853-E285-FCDD-3745657C7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A40E32-97C6-B1FE-5BA1-17939B5B2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D3FBD-3DAD-8A94-6F4C-C0B21C017DE1}"/>
              </a:ext>
            </a:extLst>
          </p:cNvPr>
          <p:cNvSpPr>
            <a:spLocks noGrp="1"/>
          </p:cNvSpPr>
          <p:nvPr>
            <p:ph type="dt" sz="half" idx="10"/>
          </p:nvPr>
        </p:nvSpPr>
        <p:spPr/>
        <p:txBody>
          <a:bodyPr/>
          <a:lstStyle/>
          <a:p>
            <a:fld id="{0790DE9B-646E-4837-B8D2-AA93FBA3FDAA}" type="datetimeFigureOut">
              <a:rPr lang="en-IN" smtClean="0"/>
              <a:t>19-09-2023</a:t>
            </a:fld>
            <a:endParaRPr lang="en-IN"/>
          </a:p>
        </p:txBody>
      </p:sp>
      <p:sp>
        <p:nvSpPr>
          <p:cNvPr id="6" name="Footer Placeholder 5">
            <a:extLst>
              <a:ext uri="{FF2B5EF4-FFF2-40B4-BE49-F238E27FC236}">
                <a16:creationId xmlns:a16="http://schemas.microsoft.com/office/drawing/2014/main" id="{CC12DA46-673A-24B2-1770-24B16B1DF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0D9B2-90E0-CFC5-94C6-C18348312BAB}"/>
              </a:ext>
            </a:extLst>
          </p:cNvPr>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49247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F77AE-2DCD-4642-DAF0-F5A5AA10C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8C2A3-36EB-62B6-957D-F9F03F16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BBD9F-EFD1-6638-998A-0C7FACAED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0DE9B-646E-4837-B8D2-AA93FBA3FDAA}" type="datetimeFigureOut">
              <a:rPr lang="en-IN" smtClean="0"/>
              <a:t>19-09-2023</a:t>
            </a:fld>
            <a:endParaRPr lang="en-IN"/>
          </a:p>
        </p:txBody>
      </p:sp>
      <p:sp>
        <p:nvSpPr>
          <p:cNvPr id="5" name="Footer Placeholder 4">
            <a:extLst>
              <a:ext uri="{FF2B5EF4-FFF2-40B4-BE49-F238E27FC236}">
                <a16:creationId xmlns:a16="http://schemas.microsoft.com/office/drawing/2014/main" id="{F5E8A480-4666-81F4-181C-E114DEF29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832022-C987-6DC1-D8AE-8B10FDE0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290B-2D19-485A-B816-D33AA0AD4090}" type="slidenum">
              <a:rPr lang="en-IN" smtClean="0"/>
              <a:t>‹#›</a:t>
            </a:fld>
            <a:endParaRPr lang="en-IN"/>
          </a:p>
        </p:txBody>
      </p:sp>
    </p:spTree>
    <p:extLst>
      <p:ext uri="{BB962C8B-B14F-4D97-AF65-F5344CB8AC3E}">
        <p14:creationId xmlns:p14="http://schemas.microsoft.com/office/powerpoint/2010/main" val="4225892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4CC27-FC20-8FFC-CFEF-22AA05218F33}"/>
              </a:ext>
            </a:extLst>
          </p:cNvPr>
          <p:cNvSpPr txBox="1"/>
          <p:nvPr/>
        </p:nvSpPr>
        <p:spPr>
          <a:xfrm>
            <a:off x="1479176" y="1362634"/>
            <a:ext cx="4204447" cy="2215991"/>
          </a:xfrm>
          <a:prstGeom prst="rect">
            <a:avLst/>
          </a:prstGeom>
          <a:noFill/>
        </p:spPr>
        <p:txBody>
          <a:bodyPr wrap="square" rtlCol="0">
            <a:spAutoFit/>
          </a:bodyPr>
          <a:lstStyle/>
          <a:p>
            <a:r>
              <a:rPr lang="en-US" sz="13800" b="1" dirty="0">
                <a:solidFill>
                  <a:schemeClr val="accent6">
                    <a:lumMod val="75000"/>
                  </a:schemeClr>
                </a:solidFill>
                <a:latin typeface="Sylfaen" panose="010A0502050306030303" pitchFamily="18" charset="0"/>
              </a:rPr>
              <a:t>SQL</a:t>
            </a:r>
            <a:endParaRPr lang="en-IN" sz="16600" b="1" dirty="0">
              <a:solidFill>
                <a:schemeClr val="accent6">
                  <a:lumMod val="75000"/>
                </a:schemeClr>
              </a:solidFill>
              <a:latin typeface="Sylfaen" panose="010A0502050306030303" pitchFamily="18" charset="0"/>
            </a:endParaRPr>
          </a:p>
        </p:txBody>
      </p:sp>
      <p:sp>
        <p:nvSpPr>
          <p:cNvPr id="4" name="TextBox 3">
            <a:extLst>
              <a:ext uri="{FF2B5EF4-FFF2-40B4-BE49-F238E27FC236}">
                <a16:creationId xmlns:a16="http://schemas.microsoft.com/office/drawing/2014/main" id="{7284D3D2-9183-E429-D396-0D374CF2B8AA}"/>
              </a:ext>
            </a:extLst>
          </p:cNvPr>
          <p:cNvSpPr txBox="1"/>
          <p:nvPr/>
        </p:nvSpPr>
        <p:spPr>
          <a:xfrm>
            <a:off x="1479176" y="3429000"/>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sp>
        <p:nvSpPr>
          <p:cNvPr id="6" name="TextBox 5">
            <a:extLst>
              <a:ext uri="{FF2B5EF4-FFF2-40B4-BE49-F238E27FC236}">
                <a16:creationId xmlns:a16="http://schemas.microsoft.com/office/drawing/2014/main" id="{E4280EA0-A04E-3B6A-4627-84E632AB1DB4}"/>
              </a:ext>
            </a:extLst>
          </p:cNvPr>
          <p:cNvSpPr txBox="1"/>
          <p:nvPr/>
        </p:nvSpPr>
        <p:spPr>
          <a:xfrm>
            <a:off x="6203576" y="0"/>
            <a:ext cx="5988424" cy="6863417"/>
          </a:xfrm>
          <a:prstGeom prst="rect">
            <a:avLst/>
          </a:prstGeom>
          <a:solidFill>
            <a:schemeClr val="accent6">
              <a:lumMod val="40000"/>
              <a:lumOff val="60000"/>
            </a:schemeClr>
          </a:solidFill>
        </p:spPr>
        <p:txBody>
          <a:bodyPr wrap="square" rtlCol="0">
            <a:spAutoFit/>
          </a:bodyPr>
          <a:lstStyle/>
          <a:p>
            <a:pPr algn="ctr"/>
            <a:endParaRPr lang="en-US" b="1" dirty="0">
              <a:solidFill>
                <a:schemeClr val="accent6">
                  <a:lumMod val="75000"/>
                </a:schemeClr>
              </a:solidFill>
              <a:latin typeface="Bahnschrift SemiBold" panose="020B0502040204020203" pitchFamily="34" charset="0"/>
            </a:endParaRPr>
          </a:p>
          <a:p>
            <a:pPr algn="ctr"/>
            <a:r>
              <a:rPr lang="en-US" sz="3200" b="1" i="1" dirty="0">
                <a:solidFill>
                  <a:schemeClr val="accent6">
                    <a:lumMod val="75000"/>
                  </a:schemeClr>
                </a:solidFill>
                <a:effectLst>
                  <a:outerShdw blurRad="38100" dist="38100" dir="2700000" algn="tl">
                    <a:srgbClr val="000000">
                      <a:alpha val="43137"/>
                    </a:srgbClr>
                  </a:outerShdw>
                </a:effectLst>
                <a:latin typeface="Bahnschrift SemiBold" panose="020B0502040204020203" pitchFamily="34" charset="0"/>
              </a:rPr>
              <a:t>Case Study #2</a:t>
            </a: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endParaRPr lang="en-US" b="1" dirty="0">
              <a:solidFill>
                <a:schemeClr val="accent6">
                  <a:lumMod val="75000"/>
                </a:schemeClr>
              </a:solidFill>
              <a:latin typeface="Bahnschrift SemiBold" panose="020B0502040204020203" pitchFamily="34" charset="0"/>
            </a:endParaRPr>
          </a:p>
          <a:p>
            <a:pPr algn="ctr"/>
            <a:r>
              <a:rPr lang="en-US" sz="2000" b="1" u="sng" dirty="0">
                <a:solidFill>
                  <a:schemeClr val="accent6">
                    <a:lumMod val="75000"/>
                  </a:schemeClr>
                </a:solidFill>
                <a:effectLst>
                  <a:outerShdw blurRad="38100" dist="38100" dir="2700000" algn="tl">
                    <a:srgbClr val="000000">
                      <a:alpha val="43137"/>
                    </a:srgbClr>
                  </a:outerShdw>
                </a:effectLst>
                <a:latin typeface="Bahnschrift SemiBold" panose="020B0502040204020203" pitchFamily="34" charset="0"/>
              </a:rPr>
              <a:t>SPOTIFY ANALYSIS</a:t>
            </a:r>
          </a:p>
          <a:p>
            <a:pPr algn="ctr"/>
            <a:endParaRPr lang="en-US" sz="1400" b="1" u="sng" dirty="0">
              <a:solidFill>
                <a:schemeClr val="accent6">
                  <a:lumMod val="75000"/>
                </a:schemeClr>
              </a:solidFill>
              <a:effectLst>
                <a:outerShdw blurRad="38100" dist="38100" dir="2700000" algn="tl">
                  <a:srgbClr val="000000">
                    <a:alpha val="43137"/>
                  </a:srgbClr>
                </a:outerShdw>
              </a:effectLst>
              <a:latin typeface="Bahnschrift SemiBold" panose="020B0502040204020203" pitchFamily="34" charset="0"/>
            </a:endParaRPr>
          </a:p>
          <a:p>
            <a:pPr algn="ctr"/>
            <a:endParaRPr lang="en-US" sz="3200" b="1" dirty="0">
              <a:solidFill>
                <a:schemeClr val="accent6">
                  <a:lumMod val="75000"/>
                </a:schemeClr>
              </a:solidFill>
              <a:latin typeface="Bahnschrift SemiBold" panose="020B0502040204020203" pitchFamily="34" charset="0"/>
            </a:endParaRPr>
          </a:p>
          <a:p>
            <a:pPr algn="ctr"/>
            <a:r>
              <a:rPr lang="en-US" b="1" dirty="0">
                <a:solidFill>
                  <a:schemeClr val="accent6">
                    <a:lumMod val="75000"/>
                  </a:schemeClr>
                </a:solidFill>
                <a:effectLst>
                  <a:outerShdw blurRad="38100" dist="38100" dir="2700000" algn="tl">
                    <a:srgbClr val="000000">
                      <a:alpha val="43137"/>
                    </a:srgbClr>
                  </a:outerShdw>
                </a:effectLst>
                <a:latin typeface="Bahnschrift SemiBold" panose="020B0502040204020203" pitchFamily="34" charset="0"/>
              </a:rPr>
              <a:t>   </a:t>
            </a:r>
            <a:r>
              <a:rPr lang="en-US" sz="1800" b="1" u="sng" dirty="0">
                <a:solidFill>
                  <a:schemeClr val="accent6">
                    <a:lumMod val="75000"/>
                  </a:schemeClr>
                </a:solidFill>
                <a:effectLst>
                  <a:outerShdw blurRad="38100" dist="38100" dir="2700000" algn="tl">
                    <a:srgbClr val="000000">
                      <a:alpha val="43137"/>
                    </a:srgbClr>
                  </a:outerShdw>
                </a:effectLst>
                <a:latin typeface="Bahnschrift SemiBold" panose="020B0502040204020203" pitchFamily="34" charset="0"/>
              </a:rPr>
              <a:t>www.Kaggle.com/datasets/spotify-top-hit-list</a:t>
            </a:r>
          </a:p>
        </p:txBody>
      </p:sp>
      <p:sp>
        <p:nvSpPr>
          <p:cNvPr id="15" name="TextBox 14">
            <a:extLst>
              <a:ext uri="{FF2B5EF4-FFF2-40B4-BE49-F238E27FC236}">
                <a16:creationId xmlns:a16="http://schemas.microsoft.com/office/drawing/2014/main" id="{6675EAB8-D8DE-6917-2D85-1E253378EE15}"/>
              </a:ext>
            </a:extLst>
          </p:cNvPr>
          <p:cNvSpPr txBox="1"/>
          <p:nvPr/>
        </p:nvSpPr>
        <p:spPr>
          <a:xfrm>
            <a:off x="735104" y="6188349"/>
            <a:ext cx="3872753" cy="369332"/>
          </a:xfrm>
          <a:prstGeom prst="rect">
            <a:avLst/>
          </a:prstGeom>
          <a:noFill/>
        </p:spPr>
        <p:txBody>
          <a:bodyPr wrap="square" rtlCol="0">
            <a:spAutoFit/>
          </a:bodyPr>
          <a:lstStyle/>
          <a:p>
            <a:r>
              <a:rPr lang="en-US" dirty="0">
                <a:latin typeface="Yu Gothic UI Semilight" panose="020B0400000000000000" pitchFamily="34" charset="-128"/>
                <a:ea typeface="Yu Gothic UI Semilight" panose="020B0400000000000000" pitchFamily="34" charset="-128"/>
              </a:rPr>
              <a:t>- Syed Sarfaraz Ahmed / Data Analyst</a:t>
            </a:r>
            <a:endParaRPr lang="en-IN" dirty="0">
              <a:latin typeface="Yu Gothic UI Semilight" panose="020B0400000000000000" pitchFamily="34" charset="-128"/>
              <a:ea typeface="Yu Gothic UI Semilight" panose="020B0400000000000000" pitchFamily="34" charset="-128"/>
            </a:endParaRPr>
          </a:p>
        </p:txBody>
      </p:sp>
      <p:pic>
        <p:nvPicPr>
          <p:cNvPr id="5" name="Picture 4">
            <a:extLst>
              <a:ext uri="{FF2B5EF4-FFF2-40B4-BE49-F238E27FC236}">
                <a16:creationId xmlns:a16="http://schemas.microsoft.com/office/drawing/2014/main" id="{39E49F4B-C7F9-7E17-2296-705232AA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508" y="946261"/>
            <a:ext cx="7062559" cy="43461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Graphic 6" descr="Internet">
            <a:extLst>
              <a:ext uri="{FF2B5EF4-FFF2-40B4-BE49-F238E27FC236}">
                <a16:creationId xmlns:a16="http://schemas.microsoft.com/office/drawing/2014/main" id="{7B5D7DDE-D1A5-7C37-A0BC-406C732595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6975" y="6419850"/>
            <a:ext cx="533400" cy="433896"/>
          </a:xfrm>
          <a:prstGeom prst="rect">
            <a:avLst/>
          </a:prstGeom>
        </p:spPr>
      </p:pic>
    </p:spTree>
    <p:extLst>
      <p:ext uri="{BB962C8B-B14F-4D97-AF65-F5344CB8AC3E}">
        <p14:creationId xmlns:p14="http://schemas.microsoft.com/office/powerpoint/2010/main" val="123238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30557-1DD5-9BA3-4218-E248C59D5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063" y="297060"/>
            <a:ext cx="6149873" cy="275867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0B904931-9421-100D-EA27-1845FBC7E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3429000"/>
            <a:ext cx="4419599" cy="2895600"/>
          </a:xfrm>
          <a:prstGeom prst="rect">
            <a:avLst/>
          </a:prstGeom>
          <a:ln w="28575">
            <a:solidFill>
              <a:schemeClr val="tx1"/>
            </a:solidFill>
          </a:ln>
        </p:spPr>
      </p:pic>
    </p:spTree>
    <p:extLst>
      <p:ext uri="{BB962C8B-B14F-4D97-AF65-F5344CB8AC3E}">
        <p14:creationId xmlns:p14="http://schemas.microsoft.com/office/powerpoint/2010/main" val="242168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ED776-4E4F-09DC-50D4-59E00C05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7" y="723665"/>
            <a:ext cx="7517473" cy="5410669"/>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D913AF37-CCC5-ED6A-5441-811B1AE82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536" y="723665"/>
            <a:ext cx="2686050" cy="3013772"/>
          </a:xfrm>
          <a:prstGeom prst="rect">
            <a:avLst/>
          </a:prstGeom>
          <a:ln w="28575">
            <a:solidFill>
              <a:schemeClr val="tx1"/>
            </a:solidFill>
          </a:ln>
        </p:spPr>
      </p:pic>
      <p:pic>
        <p:nvPicPr>
          <p:cNvPr id="7" name="Picture 6">
            <a:extLst>
              <a:ext uri="{FF2B5EF4-FFF2-40B4-BE49-F238E27FC236}">
                <a16:creationId xmlns:a16="http://schemas.microsoft.com/office/drawing/2014/main" id="{D014FAB8-8D42-EDF3-4962-A326A5E07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050" y="4229083"/>
            <a:ext cx="3917023" cy="809642"/>
          </a:xfrm>
          <a:prstGeom prst="rect">
            <a:avLst/>
          </a:prstGeom>
          <a:ln w="28575">
            <a:solidFill>
              <a:schemeClr val="tx1"/>
            </a:solidFill>
          </a:ln>
        </p:spPr>
      </p:pic>
    </p:spTree>
    <p:extLst>
      <p:ext uri="{BB962C8B-B14F-4D97-AF65-F5344CB8AC3E}">
        <p14:creationId xmlns:p14="http://schemas.microsoft.com/office/powerpoint/2010/main" val="37446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47EA0A-83B7-4CDB-5055-9E55BD0DC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19" y="963716"/>
            <a:ext cx="6496356" cy="4930567"/>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55A61182-02ED-B1E2-059D-43D9D1C95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949" y="1563791"/>
            <a:ext cx="3067050" cy="769834"/>
          </a:xfrm>
          <a:prstGeom prst="rect">
            <a:avLst/>
          </a:prstGeom>
          <a:ln w="28575">
            <a:solidFill>
              <a:schemeClr val="tx1"/>
            </a:solidFill>
          </a:ln>
        </p:spPr>
      </p:pic>
      <p:pic>
        <p:nvPicPr>
          <p:cNvPr id="11" name="Picture 10">
            <a:extLst>
              <a:ext uri="{FF2B5EF4-FFF2-40B4-BE49-F238E27FC236}">
                <a16:creationId xmlns:a16="http://schemas.microsoft.com/office/drawing/2014/main" id="{AB24747F-098A-DE5C-8D78-C251276F2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512" y="3242215"/>
            <a:ext cx="3971925" cy="2291810"/>
          </a:xfrm>
          <a:prstGeom prst="rect">
            <a:avLst/>
          </a:prstGeom>
          <a:ln w="28575">
            <a:solidFill>
              <a:schemeClr val="tx1"/>
            </a:solidFill>
          </a:ln>
        </p:spPr>
      </p:pic>
    </p:spTree>
    <p:extLst>
      <p:ext uri="{BB962C8B-B14F-4D97-AF65-F5344CB8AC3E}">
        <p14:creationId xmlns:p14="http://schemas.microsoft.com/office/powerpoint/2010/main" val="417243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723B1-1874-207F-60D1-6A2F2E7A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563730"/>
            <a:ext cx="5638800" cy="358916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F51B1CBB-88AF-2A6E-05E2-81C86E11C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4962510"/>
            <a:ext cx="3276599" cy="638190"/>
          </a:xfrm>
          <a:prstGeom prst="rect">
            <a:avLst/>
          </a:prstGeom>
          <a:ln w="28575">
            <a:solidFill>
              <a:schemeClr val="tx1"/>
            </a:solidFill>
          </a:ln>
        </p:spPr>
      </p:pic>
    </p:spTree>
    <p:extLst>
      <p:ext uri="{BB962C8B-B14F-4D97-AF65-F5344CB8AC3E}">
        <p14:creationId xmlns:p14="http://schemas.microsoft.com/office/powerpoint/2010/main" val="408170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DF4DEE-9AA6-D382-D408-98BAD2B20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927" y="556011"/>
            <a:ext cx="6988146" cy="287298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2C2C4A01-69A2-D0D8-9294-83179EB4B09A}"/>
              </a:ext>
            </a:extLst>
          </p:cNvPr>
          <p:cNvPicPr>
            <a:picLocks noChangeAspect="1"/>
          </p:cNvPicPr>
          <p:nvPr/>
        </p:nvPicPr>
        <p:blipFill rotWithShape="1">
          <a:blip r:embed="rId3">
            <a:extLst>
              <a:ext uri="{28A0092B-C50C-407E-A947-70E740481C1C}">
                <a14:useLocalDpi xmlns:a14="http://schemas.microsoft.com/office/drawing/2010/main" val="0"/>
              </a:ext>
            </a:extLst>
          </a:blip>
          <a:srcRect l="40900" t="19579"/>
          <a:stretch/>
        </p:blipFill>
        <p:spPr>
          <a:xfrm>
            <a:off x="4214812" y="4019549"/>
            <a:ext cx="3762375" cy="2396739"/>
          </a:xfrm>
          <a:prstGeom prst="rect">
            <a:avLst/>
          </a:prstGeom>
          <a:ln w="28575">
            <a:solidFill>
              <a:schemeClr val="tx1"/>
            </a:solidFill>
          </a:ln>
        </p:spPr>
      </p:pic>
    </p:spTree>
    <p:extLst>
      <p:ext uri="{BB962C8B-B14F-4D97-AF65-F5344CB8AC3E}">
        <p14:creationId xmlns:p14="http://schemas.microsoft.com/office/powerpoint/2010/main" val="294949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CAF04-17A4-0DE9-9A07-C615ADA24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405584"/>
            <a:ext cx="9502964" cy="4160881"/>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B4061C9B-233D-7AA9-1E02-243A392D3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933" y="5113005"/>
            <a:ext cx="4974134" cy="687719"/>
          </a:xfrm>
          <a:prstGeom prst="rect">
            <a:avLst/>
          </a:prstGeom>
          <a:ln w="28575">
            <a:solidFill>
              <a:schemeClr val="tx1"/>
            </a:solidFill>
          </a:ln>
        </p:spPr>
      </p:pic>
    </p:spTree>
    <p:extLst>
      <p:ext uri="{BB962C8B-B14F-4D97-AF65-F5344CB8AC3E}">
        <p14:creationId xmlns:p14="http://schemas.microsoft.com/office/powerpoint/2010/main" val="383629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2030B-D348-6E90-0A99-6DC9E5A93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894" y="350393"/>
            <a:ext cx="7750212" cy="2918713"/>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62391223-CB7C-AB5D-A05F-32FACB163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69" y="3777541"/>
            <a:ext cx="3671061" cy="2613733"/>
          </a:xfrm>
          <a:prstGeom prst="rect">
            <a:avLst/>
          </a:prstGeom>
          <a:ln w="28575">
            <a:solidFill>
              <a:schemeClr val="tx1"/>
            </a:solidFill>
          </a:ln>
        </p:spPr>
      </p:pic>
    </p:spTree>
    <p:extLst>
      <p:ext uri="{BB962C8B-B14F-4D97-AF65-F5344CB8AC3E}">
        <p14:creationId xmlns:p14="http://schemas.microsoft.com/office/powerpoint/2010/main" val="172907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C8459-C0BF-5C1A-F37C-F5E0F9E4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305" y="535160"/>
            <a:ext cx="6119390" cy="333022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5ACB6915-4276-067F-4C90-8F015C6F1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4193" y="4568176"/>
            <a:ext cx="4703613" cy="622949"/>
          </a:xfrm>
          <a:prstGeom prst="rect">
            <a:avLst/>
          </a:prstGeom>
          <a:ln w="28575">
            <a:solidFill>
              <a:schemeClr val="tx1"/>
            </a:solidFill>
          </a:ln>
        </p:spPr>
      </p:pic>
    </p:spTree>
    <p:extLst>
      <p:ext uri="{BB962C8B-B14F-4D97-AF65-F5344CB8AC3E}">
        <p14:creationId xmlns:p14="http://schemas.microsoft.com/office/powerpoint/2010/main" val="104943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0A774F-1917-AFDD-2728-9084BF6DF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117" y="620895"/>
            <a:ext cx="7437765" cy="310160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2A1AE664-2F73-3347-779E-F2C4B44E5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543" y="4114727"/>
            <a:ext cx="4476911" cy="2122378"/>
          </a:xfrm>
          <a:prstGeom prst="rect">
            <a:avLst/>
          </a:prstGeom>
          <a:ln w="28575">
            <a:solidFill>
              <a:schemeClr val="tx1"/>
            </a:solidFill>
          </a:ln>
        </p:spPr>
      </p:pic>
    </p:spTree>
    <p:extLst>
      <p:ext uri="{BB962C8B-B14F-4D97-AF65-F5344CB8AC3E}">
        <p14:creationId xmlns:p14="http://schemas.microsoft.com/office/powerpoint/2010/main" val="197280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8F561-1464-9F79-A4E3-0F2145A49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19" y="253203"/>
            <a:ext cx="6477561" cy="3741744"/>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00BE7A1-6CF2-F7D4-6346-BCEC62485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57" y="4610084"/>
            <a:ext cx="5400083" cy="685815"/>
          </a:xfrm>
          <a:prstGeom prst="rect">
            <a:avLst/>
          </a:prstGeom>
          <a:ln w="28575">
            <a:solidFill>
              <a:schemeClr val="tx1"/>
            </a:solidFill>
          </a:ln>
        </p:spPr>
      </p:pic>
    </p:spTree>
    <p:extLst>
      <p:ext uri="{BB962C8B-B14F-4D97-AF65-F5344CB8AC3E}">
        <p14:creationId xmlns:p14="http://schemas.microsoft.com/office/powerpoint/2010/main" val="410480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5EC8-5E84-099D-2130-4391409ABFA7}"/>
              </a:ext>
            </a:extLst>
          </p:cNvPr>
          <p:cNvSpPr>
            <a:spLocks noGrp="1"/>
          </p:cNvSpPr>
          <p:nvPr>
            <p:ph type="title"/>
          </p:nvPr>
        </p:nvSpPr>
        <p:spPr>
          <a:xfrm>
            <a:off x="838200" y="226579"/>
            <a:ext cx="10515600" cy="1325563"/>
          </a:xfrm>
        </p:spPr>
        <p:txBody>
          <a:bodyPr>
            <a:normAutofit/>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INTRODUCTION</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DEAE844F-A2E1-B56E-D7D8-4CE548FDA3B2}"/>
              </a:ext>
            </a:extLst>
          </p:cNvPr>
          <p:cNvSpPr>
            <a:spLocks noGrp="1"/>
          </p:cNvSpPr>
          <p:nvPr>
            <p:ph idx="1"/>
          </p:nvPr>
        </p:nvSpPr>
        <p:spPr>
          <a:xfrm>
            <a:off x="838200" y="1552142"/>
            <a:ext cx="10515600" cy="52201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Imagine you're a data Analyst embarking on a captivating journey into the world of music. Your mission: to understand the evolution of songs on Spotify from 2010 to 2022. Armed with a treasure trove of data, you're determined to uncover the musical trends, hidden gems, and curious anomalies that have defined this era.</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As you delve into this harmonious dataset, you discover that songs are not just an auditory experience but also a reflection of the cultural zeitgeist. From the rise of streaming platforms to the decline of physical sales, the music industry has undergone seismic shifts. Your task is to untangle the web of influences that have shaped the songs we've been grooving to over these years.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65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11F2C-8541-9822-C685-A16710E8A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079" y="771398"/>
            <a:ext cx="5547841" cy="2933954"/>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2977365B-12D5-A143-4F83-83AE43E87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525" y="4097581"/>
            <a:ext cx="5185600" cy="1989021"/>
          </a:xfrm>
          <a:prstGeom prst="rect">
            <a:avLst/>
          </a:prstGeom>
          <a:ln w="28575">
            <a:solidFill>
              <a:schemeClr val="tx1"/>
            </a:solidFill>
          </a:ln>
        </p:spPr>
      </p:pic>
    </p:spTree>
    <p:extLst>
      <p:ext uri="{BB962C8B-B14F-4D97-AF65-F5344CB8AC3E}">
        <p14:creationId xmlns:p14="http://schemas.microsoft.com/office/powerpoint/2010/main" val="296131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7673C9-3339-F642-6F8C-2F32FAADE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256" y="599941"/>
            <a:ext cx="7483488" cy="3086367"/>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739732A8-1C75-0334-E28E-48DC9292C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54" y="4162425"/>
            <a:ext cx="5726646" cy="2095634"/>
          </a:xfrm>
          <a:prstGeom prst="rect">
            <a:avLst/>
          </a:prstGeom>
          <a:ln w="28575">
            <a:solidFill>
              <a:schemeClr val="tx1"/>
            </a:solidFill>
          </a:ln>
        </p:spPr>
      </p:pic>
      <p:pic>
        <p:nvPicPr>
          <p:cNvPr id="7" name="Picture 6">
            <a:extLst>
              <a:ext uri="{FF2B5EF4-FFF2-40B4-BE49-F238E27FC236}">
                <a16:creationId xmlns:a16="http://schemas.microsoft.com/office/drawing/2014/main" id="{DF590C22-BFAA-1AD7-D387-2FA963950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050" y="4162426"/>
            <a:ext cx="4646436" cy="2095633"/>
          </a:xfrm>
          <a:prstGeom prst="rect">
            <a:avLst/>
          </a:prstGeom>
          <a:ln w="28575">
            <a:solidFill>
              <a:schemeClr val="tx1"/>
            </a:solidFill>
          </a:ln>
        </p:spPr>
      </p:pic>
    </p:spTree>
    <p:extLst>
      <p:ext uri="{BB962C8B-B14F-4D97-AF65-F5344CB8AC3E}">
        <p14:creationId xmlns:p14="http://schemas.microsoft.com/office/powerpoint/2010/main" val="287954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5BD5-FA5D-99DB-47AE-6D9BA3E718B3}"/>
              </a:ext>
            </a:extLst>
          </p:cNvPr>
          <p:cNvSpPr>
            <a:spLocks noGrp="1"/>
          </p:cNvSpPr>
          <p:nvPr>
            <p:ph type="title"/>
          </p:nvPr>
        </p:nvSpPr>
        <p:spPr/>
        <p:txBody>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INSIGHTS</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CAB9DA55-2625-B3D3-3304-9E7BD1813E56}"/>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From the above analysis, It is observed that Drake had released the most number of songs on Spotify between 2010-2022.</a:t>
            </a:r>
          </a:p>
          <a:p>
            <a:pPr algn="just"/>
            <a:r>
              <a:rPr lang="en-US" sz="2400" dirty="0">
                <a:latin typeface="Times New Roman" panose="02020603050405020304" pitchFamily="18" charset="0"/>
                <a:cs typeface="Times New Roman" panose="02020603050405020304" pitchFamily="18" charset="0"/>
              </a:rPr>
              <a:t> Cruel Song from the album Lover by Taylor Swift was the most popular song on Spotify between 2010-2022.</a:t>
            </a:r>
          </a:p>
          <a:p>
            <a:pPr algn="just"/>
            <a:r>
              <a:rPr lang="en-US" sz="2400" dirty="0">
                <a:latin typeface="Times New Roman" panose="02020603050405020304" pitchFamily="18" charset="0"/>
                <a:cs typeface="Times New Roman" panose="02020603050405020304" pitchFamily="18" charset="0"/>
              </a:rPr>
              <a:t>Taylor Swift is probably the most popular singer as she had 3 songs among the top 10 songs in Spotify.</a:t>
            </a:r>
          </a:p>
          <a:p>
            <a:pPr algn="just"/>
            <a:r>
              <a:rPr lang="en-US" sz="2400" dirty="0">
                <a:latin typeface="Times New Roman" panose="02020603050405020304" pitchFamily="18" charset="0"/>
                <a:cs typeface="Times New Roman" panose="02020603050405020304" pitchFamily="18" charset="0"/>
              </a:rPr>
              <a:t>Majority of songs on Spotify have high tempo that means those songs have more energy and </a:t>
            </a:r>
            <a:r>
              <a:rPr lang="en-US" sz="2400" dirty="0" err="1">
                <a:latin typeface="Times New Roman" panose="02020603050405020304" pitchFamily="18" charset="0"/>
                <a:cs typeface="Times New Roman" panose="02020603050405020304" pitchFamily="18" charset="0"/>
              </a:rPr>
              <a:t>Speechiness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Majority of songs on Spotify aren’t danceable.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33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CC55-EBF7-95C6-49B3-D9D38643AD91}"/>
              </a:ext>
            </a:extLst>
          </p:cNvPr>
          <p:cNvSpPr>
            <a:spLocks noGrp="1"/>
          </p:cNvSpPr>
          <p:nvPr>
            <p:ph type="title"/>
          </p:nvPr>
        </p:nvSpPr>
        <p:spPr/>
        <p:txBody>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RECOMMENDATIONS</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91E9704B-3729-85DE-E2E1-83DC1F11D9F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Recent times, there is a rise in calm and slowed songs and Spotify needs to add such songs to be with the trend.</a:t>
            </a:r>
          </a:p>
          <a:p>
            <a:pPr algn="just"/>
            <a:r>
              <a:rPr lang="en-IN" sz="2400" dirty="0">
                <a:latin typeface="Times New Roman" panose="02020603050405020304" pitchFamily="18" charset="0"/>
                <a:cs typeface="Times New Roman" panose="02020603050405020304" pitchFamily="18" charset="0"/>
              </a:rPr>
              <a:t>Spotify needs to balance the valence songs.</a:t>
            </a:r>
          </a:p>
          <a:p>
            <a:pPr algn="just"/>
            <a:r>
              <a:rPr lang="en-IN" sz="2400" dirty="0">
                <a:latin typeface="Times New Roman" panose="02020603050405020304" pitchFamily="18" charset="0"/>
                <a:cs typeface="Times New Roman" panose="02020603050405020304" pitchFamily="18" charset="0"/>
              </a:rPr>
              <a:t>Spotify needs to add more songs with less/below average loudness as they are starting to get in trend.</a:t>
            </a:r>
          </a:p>
          <a:p>
            <a:pPr algn="just"/>
            <a:r>
              <a:rPr lang="en-IN" sz="2400" dirty="0">
                <a:latin typeface="Times New Roman" panose="02020603050405020304" pitchFamily="18" charset="0"/>
                <a:cs typeface="Times New Roman" panose="02020603050405020304" pitchFamily="18" charset="0"/>
              </a:rPr>
              <a:t>There is great rise in the number of people going for Dancing and Spotify needs to add more songs which are danceable.</a:t>
            </a:r>
          </a:p>
          <a:p>
            <a:pPr algn="just"/>
            <a:r>
              <a:rPr lang="en-IN" sz="2400" dirty="0">
                <a:latin typeface="Times New Roman" panose="02020603050405020304" pitchFamily="18" charset="0"/>
                <a:cs typeface="Times New Roman" panose="02020603050405020304" pitchFamily="18" charset="0"/>
              </a:rPr>
              <a:t>Spotify needs to add more rap/high </a:t>
            </a:r>
            <a:r>
              <a:rPr lang="en-IN" sz="2400" dirty="0" err="1">
                <a:latin typeface="Times New Roman" panose="02020603050405020304" pitchFamily="18" charset="0"/>
                <a:cs typeface="Times New Roman" panose="02020603050405020304" pitchFamily="18" charset="0"/>
              </a:rPr>
              <a:t>speechiness</a:t>
            </a:r>
            <a:r>
              <a:rPr lang="en-IN" sz="2400" dirty="0">
                <a:latin typeface="Times New Roman" panose="02020603050405020304" pitchFamily="18" charset="0"/>
                <a:cs typeface="Times New Roman" panose="02020603050405020304" pitchFamily="18" charset="0"/>
              </a:rPr>
              <a:t> songs, as there is decline in number of rap songs over the years.</a:t>
            </a:r>
          </a:p>
        </p:txBody>
      </p:sp>
    </p:spTree>
    <p:extLst>
      <p:ext uri="{BB962C8B-B14F-4D97-AF65-F5344CB8AC3E}">
        <p14:creationId xmlns:p14="http://schemas.microsoft.com/office/powerpoint/2010/main" val="428524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647C-A7C5-9FAE-FBC1-09B058DAFAD6}"/>
              </a:ext>
            </a:extLst>
          </p:cNvPr>
          <p:cNvSpPr>
            <a:spLocks noGrp="1"/>
          </p:cNvSpPr>
          <p:nvPr>
            <p:ph type="title"/>
          </p:nvPr>
        </p:nvSpPr>
        <p:spPr>
          <a:xfrm>
            <a:off x="838200" y="2858691"/>
            <a:ext cx="10515600" cy="1140618"/>
          </a:xfrm>
        </p:spPr>
        <p:txBody>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THANK YOU!</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359405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69C2-276D-9ED0-CF30-38C1C5B1521F}"/>
              </a:ext>
            </a:extLst>
          </p:cNvPr>
          <p:cNvSpPr>
            <a:spLocks noGrp="1"/>
          </p:cNvSpPr>
          <p:nvPr>
            <p:ph type="title"/>
          </p:nvPr>
        </p:nvSpPr>
        <p:spPr/>
        <p:txBody>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PROBLEM STATEMENT</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8EEE2202-E9A2-31EE-5002-5712474BBF9C}"/>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Given the vast and intricate dataset encompassing Spotify's music library, user interactions, and artist performances over the past twelve years, we seek to extract meaningful insights and trends that shed light on the evolving landscape of music consumption and production. Our primary objectives include:</a:t>
            </a:r>
          </a:p>
          <a:p>
            <a:pPr algn="just"/>
            <a:r>
              <a:rPr lang="en-IN" sz="2400" dirty="0">
                <a:latin typeface="Times New Roman" panose="02020603050405020304" pitchFamily="18" charset="0"/>
                <a:cs typeface="Times New Roman" panose="02020603050405020304" pitchFamily="18" charset="0"/>
              </a:rPr>
              <a:t>Top songs based on popularity</a:t>
            </a:r>
          </a:p>
          <a:p>
            <a:pPr algn="just"/>
            <a:r>
              <a:rPr lang="en-IN" sz="2400" dirty="0">
                <a:latin typeface="Times New Roman" panose="02020603050405020304" pitchFamily="18" charset="0"/>
                <a:cs typeface="Times New Roman" panose="02020603050405020304" pitchFamily="18" charset="0"/>
              </a:rPr>
              <a:t>Top songs for each year (2000-2022)</a:t>
            </a:r>
          </a:p>
          <a:p>
            <a:pPr algn="just"/>
            <a:r>
              <a:rPr lang="en-IN" sz="2400" dirty="0">
                <a:latin typeface="Times New Roman" panose="02020603050405020304" pitchFamily="18" charset="0"/>
                <a:cs typeface="Times New Roman" panose="02020603050405020304" pitchFamily="18" charset="0"/>
              </a:rPr>
              <a:t>Importance of Energy, Danceability, Loudness, </a:t>
            </a:r>
            <a:r>
              <a:rPr lang="en-IN" sz="2400" dirty="0" err="1">
                <a:latin typeface="Times New Roman" panose="02020603050405020304" pitchFamily="18" charset="0"/>
                <a:cs typeface="Times New Roman" panose="02020603050405020304" pitchFamily="18" charset="0"/>
              </a:rPr>
              <a:t>Speechiness</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Acousticness</a:t>
            </a:r>
            <a:r>
              <a:rPr lang="en-IN" sz="2400" dirty="0">
                <a:latin typeface="Times New Roman" panose="02020603050405020304" pitchFamily="18" charset="0"/>
                <a:cs typeface="Times New Roman" panose="02020603050405020304" pitchFamily="18" charset="0"/>
              </a:rPr>
              <a:t> on Songs.</a:t>
            </a:r>
          </a:p>
        </p:txBody>
      </p:sp>
    </p:spTree>
    <p:extLst>
      <p:ext uri="{BB962C8B-B14F-4D97-AF65-F5344CB8AC3E}">
        <p14:creationId xmlns:p14="http://schemas.microsoft.com/office/powerpoint/2010/main" val="266438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29E5-DF29-66CF-853B-15B0A3FDBB9F}"/>
              </a:ext>
            </a:extLst>
          </p:cNvPr>
          <p:cNvSpPr>
            <a:spLocks noGrp="1"/>
          </p:cNvSpPr>
          <p:nvPr>
            <p:ph type="title"/>
          </p:nvPr>
        </p:nvSpPr>
        <p:spPr>
          <a:xfrm>
            <a:off x="838200" y="184150"/>
            <a:ext cx="10515600" cy="1325563"/>
          </a:xfrm>
        </p:spPr>
        <p:txBody>
          <a:bodyPr/>
          <a:lstStyle/>
          <a:p>
            <a:pPr algn="ctr"/>
            <a:r>
              <a:rPr lang="en-US"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rPr>
              <a:t>DATASET</a:t>
            </a:r>
            <a:endParaRPr lang="en-IN" b="1" dirty="0">
              <a:solidFill>
                <a:schemeClr val="accent6">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DF478014-7E12-7F71-7455-85F17F125DF6}"/>
              </a:ext>
            </a:extLst>
          </p:cNvPr>
          <p:cNvSpPr>
            <a:spLocks noGrp="1"/>
          </p:cNvSpPr>
          <p:nvPr>
            <p:ph idx="1"/>
          </p:nvPr>
        </p:nvSpPr>
        <p:spPr>
          <a:xfrm>
            <a:off x="847725" y="1509713"/>
            <a:ext cx="10515600" cy="497205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Top songs in the world for year 2010-2022 in Spotify. This dataset has 23 descriptive variables about the songs. Dataset description </a:t>
            </a:r>
          </a:p>
          <a:p>
            <a:pPr marL="0" indent="0" algn="just">
              <a:buNone/>
            </a:pPr>
            <a:r>
              <a:rPr lang="en-US" sz="2400" dirty="0">
                <a:latin typeface="Times New Roman" panose="02020603050405020304" pitchFamily="18" charset="0"/>
                <a:cs typeface="Times New Roman" panose="02020603050405020304" pitchFamily="18" charset="0"/>
              </a:rPr>
              <a:t>Popularity - The higher the value the more popular the song is.</a:t>
            </a:r>
          </a:p>
          <a:p>
            <a:pPr marL="0" indent="0" algn="just">
              <a:buNone/>
            </a:pPr>
            <a:r>
              <a:rPr lang="en-US" sz="2400" dirty="0">
                <a:latin typeface="Times New Roman" panose="02020603050405020304" pitchFamily="18" charset="0"/>
                <a:cs typeface="Times New Roman" panose="02020603050405020304" pitchFamily="18" charset="0"/>
              </a:rPr>
              <a:t>Danceability - The higher the value, the easier it is to dance to this song.</a:t>
            </a:r>
          </a:p>
          <a:p>
            <a:pPr marL="0" indent="0" algn="just">
              <a:buNone/>
            </a:pPr>
            <a:r>
              <a:rPr lang="en-US" sz="2400" dirty="0">
                <a:latin typeface="Times New Roman" panose="02020603050405020304" pitchFamily="18" charset="0"/>
                <a:cs typeface="Times New Roman" panose="02020603050405020304" pitchFamily="18" charset="0"/>
              </a:rPr>
              <a:t>Energy - The energy of a song - the higher the value, the more energetic song. </a:t>
            </a:r>
          </a:p>
          <a:p>
            <a:pPr marL="0" indent="0" algn="just">
              <a:buNone/>
            </a:pPr>
            <a:r>
              <a:rPr lang="en-US" sz="2400" dirty="0">
                <a:latin typeface="Times New Roman" panose="02020603050405020304" pitchFamily="18" charset="0"/>
                <a:cs typeface="Times New Roman" panose="02020603050405020304" pitchFamily="18" charset="0"/>
              </a:rPr>
              <a:t>Key - the key the track is in. Integers map to pitches using standard Pitch Class notation. E.g. 0 = C, 1 = C♯/D♭, 2 = D, and so on. If no key was detected, the value is -1 (range: -1; 11) Loudness (dB) - The higher the value, the louder the song.</a:t>
            </a:r>
          </a:p>
          <a:p>
            <a:pPr marL="0" indent="0" algn="just">
              <a:buNone/>
            </a:pPr>
            <a:r>
              <a:rPr lang="en-US" sz="2400" dirty="0">
                <a:latin typeface="Times New Roman" panose="02020603050405020304" pitchFamily="18" charset="0"/>
                <a:cs typeface="Times New Roman" panose="02020603050405020304" pitchFamily="18" charset="0"/>
              </a:rPr>
              <a:t>Mode - indicates the modality (major or minor) of a track, the type of scale from which its melodic content is derived. Major is represented by 1 and minor is 0.</a:t>
            </a:r>
          </a:p>
          <a:p>
            <a:pPr marL="0" indent="0" algn="just">
              <a:buNone/>
            </a:pPr>
            <a:r>
              <a:rPr lang="en-US" sz="2400" dirty="0" err="1">
                <a:latin typeface="Times New Roman" panose="02020603050405020304" pitchFamily="18" charset="0"/>
                <a:cs typeface="Times New Roman" panose="02020603050405020304" pitchFamily="18" charset="0"/>
              </a:rPr>
              <a:t>Speechiness</a:t>
            </a:r>
            <a:r>
              <a:rPr lang="en-US" sz="2400" dirty="0">
                <a:latin typeface="Times New Roman" panose="02020603050405020304" pitchFamily="18" charset="0"/>
                <a:cs typeface="Times New Roman" panose="02020603050405020304" pitchFamily="18" charset="0"/>
              </a:rPr>
              <a:t> - The higher the value the more spoken word the song contains.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DE65C-877D-885F-66A6-9E19A5D21EEF}"/>
              </a:ext>
            </a:extLst>
          </p:cNvPr>
          <p:cNvSpPr>
            <a:spLocks noGrp="1"/>
          </p:cNvSpPr>
          <p:nvPr>
            <p:ph idx="1"/>
          </p:nvPr>
        </p:nvSpPr>
        <p:spPr>
          <a:xfrm>
            <a:off x="838200" y="1123951"/>
            <a:ext cx="10515600" cy="4324350"/>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Acousticness</a:t>
            </a:r>
            <a:r>
              <a:rPr lang="en-US" sz="2400" dirty="0">
                <a:latin typeface="Times New Roman" panose="02020603050405020304" pitchFamily="18" charset="0"/>
                <a:cs typeface="Times New Roman" panose="02020603050405020304" pitchFamily="18" charset="0"/>
              </a:rPr>
              <a:t> - The higher the value the more acoustic the song is.</a:t>
            </a:r>
          </a:p>
          <a:p>
            <a:pPr marL="0" indent="0" algn="just">
              <a:buNone/>
            </a:pPr>
            <a:r>
              <a:rPr lang="en-US" sz="2400" dirty="0" err="1">
                <a:latin typeface="Times New Roman" panose="02020603050405020304" pitchFamily="18" charset="0"/>
                <a:cs typeface="Times New Roman" panose="02020603050405020304" pitchFamily="18" charset="0"/>
              </a:rPr>
              <a:t>Instrumentalness</a:t>
            </a:r>
            <a:r>
              <a:rPr lang="en-US" sz="2400" dirty="0">
                <a:latin typeface="Times New Roman" panose="02020603050405020304" pitchFamily="18" charset="0"/>
                <a:cs typeface="Times New Roman" panose="02020603050405020304" pitchFamily="18" charset="0"/>
              </a:rPr>
              <a:t> - the number of vocals in a song. The closer the value to 1.0, the more instrumental the song is. </a:t>
            </a:r>
          </a:p>
          <a:p>
            <a:pPr marL="0" indent="0" algn="just">
              <a:buNone/>
            </a:pPr>
            <a:r>
              <a:rPr lang="en-US" sz="2400" dirty="0">
                <a:latin typeface="Times New Roman" panose="02020603050405020304" pitchFamily="18" charset="0"/>
                <a:cs typeface="Times New Roman" panose="02020603050405020304" pitchFamily="18" charset="0"/>
              </a:rPr>
              <a:t>Liveness - The higher the value, the more likely the song is a live recording. </a:t>
            </a:r>
          </a:p>
          <a:p>
            <a:pPr marL="0" indent="0" algn="just">
              <a:buNone/>
            </a:pPr>
            <a:r>
              <a:rPr lang="en-US" sz="2400" dirty="0">
                <a:latin typeface="Times New Roman" panose="02020603050405020304" pitchFamily="18" charset="0"/>
                <a:cs typeface="Times New Roman" panose="02020603050405020304" pitchFamily="18" charset="0"/>
              </a:rPr>
              <a:t>Valence - The higher the value, the more positive mood for the song. </a:t>
            </a:r>
          </a:p>
          <a:p>
            <a:pPr marL="0" indent="0" algn="just">
              <a:buNone/>
            </a:pPr>
            <a:r>
              <a:rPr lang="en-US" sz="2400" dirty="0">
                <a:latin typeface="Times New Roman" panose="02020603050405020304" pitchFamily="18" charset="0"/>
                <a:cs typeface="Times New Roman" panose="02020603050405020304" pitchFamily="18" charset="0"/>
              </a:rPr>
              <a:t>Tempo - the overall estimated tempo of a track in beats per minute (BPM) Duration - duration of the song in </a:t>
            </a:r>
            <a:r>
              <a:rPr lang="en-US" sz="2400" dirty="0" err="1">
                <a:latin typeface="Times New Roman" panose="02020603050405020304" pitchFamily="18" charset="0"/>
                <a:cs typeface="Times New Roman" panose="02020603050405020304" pitchFamily="18" charset="0"/>
              </a:rPr>
              <a:t>ms.</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Time signature - an estimated time signature. The time signature (meter) is a notational convention to specify how many beats are in each bar (or measure). The time signature ranges from 3 to 7 indicating time signatures of "3/4", to "7/4"</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92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75CDD3-92FC-FD7C-532F-5E0F8DBAF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597" y="649515"/>
            <a:ext cx="7102455" cy="2072820"/>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1964F9CB-9FAC-0474-0257-53E2C05FB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333" y="3228900"/>
            <a:ext cx="4112981" cy="3171900"/>
          </a:xfrm>
          <a:prstGeom prst="rect">
            <a:avLst/>
          </a:prstGeom>
          <a:ln w="28575">
            <a:solidFill>
              <a:schemeClr val="tx1"/>
            </a:solidFill>
          </a:ln>
        </p:spPr>
      </p:pic>
    </p:spTree>
    <p:extLst>
      <p:ext uri="{BB962C8B-B14F-4D97-AF65-F5344CB8AC3E}">
        <p14:creationId xmlns:p14="http://schemas.microsoft.com/office/powerpoint/2010/main" val="85546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DCD66-7CC6-9FA3-D5D4-AE32E5BB8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15" y="668603"/>
            <a:ext cx="8618967" cy="1531672"/>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0FE4867A-9974-FB8D-322E-5AACFF5F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228" y="3030780"/>
            <a:ext cx="6551540" cy="2855670"/>
          </a:xfrm>
          <a:prstGeom prst="rect">
            <a:avLst/>
          </a:prstGeom>
          <a:ln w="28575">
            <a:solidFill>
              <a:schemeClr val="tx1"/>
            </a:solidFill>
          </a:ln>
        </p:spPr>
      </p:pic>
    </p:spTree>
    <p:extLst>
      <p:ext uri="{BB962C8B-B14F-4D97-AF65-F5344CB8AC3E}">
        <p14:creationId xmlns:p14="http://schemas.microsoft.com/office/powerpoint/2010/main" val="17397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FAD4B-2B68-A08A-C2B2-EEE0A1BD9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32" y="2622196"/>
            <a:ext cx="5951736" cy="1842205"/>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36DC8AB6-637E-B9D1-7CE1-D67A5E4A4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786" y="904876"/>
            <a:ext cx="2179389" cy="5286374"/>
          </a:xfrm>
          <a:prstGeom prst="rect">
            <a:avLst/>
          </a:prstGeom>
          <a:ln w="28575">
            <a:solidFill>
              <a:schemeClr val="tx1"/>
            </a:solidFill>
          </a:ln>
        </p:spPr>
      </p:pic>
    </p:spTree>
    <p:extLst>
      <p:ext uri="{BB962C8B-B14F-4D97-AF65-F5344CB8AC3E}">
        <p14:creationId xmlns:p14="http://schemas.microsoft.com/office/powerpoint/2010/main" val="212937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783EF-7EB7-CE06-E7F9-1D682D826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15" y="316132"/>
            <a:ext cx="7734970" cy="2263336"/>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35C0C38D-4347-49A9-7E50-57A58BBF3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975" y="2838227"/>
            <a:ext cx="6496050" cy="3703641"/>
          </a:xfrm>
          <a:prstGeom prst="rect">
            <a:avLst/>
          </a:prstGeom>
          <a:ln w="28575">
            <a:solidFill>
              <a:schemeClr val="tx1"/>
            </a:solidFill>
          </a:ln>
        </p:spPr>
      </p:pic>
    </p:spTree>
    <p:extLst>
      <p:ext uri="{BB962C8B-B14F-4D97-AF65-F5344CB8AC3E}">
        <p14:creationId xmlns:p14="http://schemas.microsoft.com/office/powerpoint/2010/main" val="386818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775</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Yu Gothic UI Semilight</vt:lpstr>
      <vt:lpstr>Arial</vt:lpstr>
      <vt:lpstr>Bahnschrift SemiBold</vt:lpstr>
      <vt:lpstr>Calibri</vt:lpstr>
      <vt:lpstr>Calibri Light</vt:lpstr>
      <vt:lpstr>Constantia</vt:lpstr>
      <vt:lpstr>Palatino Linotype</vt:lpstr>
      <vt:lpstr>Sylfaen</vt:lpstr>
      <vt:lpstr>Times New Roman</vt:lpstr>
      <vt:lpstr>Office Theme</vt:lpstr>
      <vt:lpstr>PowerPoint Presentation</vt:lpstr>
      <vt:lpstr>INTRODUCTION</vt:lpstr>
      <vt:lpstr>PROBLEM STATEMENT</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sarfaraz ahmed</dc:creator>
  <cp:lastModifiedBy>sarfaraz ahmed</cp:lastModifiedBy>
  <cp:revision>8</cp:revision>
  <dcterms:created xsi:type="dcterms:W3CDTF">2023-09-18T18:58:24Z</dcterms:created>
  <dcterms:modified xsi:type="dcterms:W3CDTF">2023-09-19T10:01:57Z</dcterms:modified>
</cp:coreProperties>
</file>