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364308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C53FC-5ED0-4886-8AB7-D55E0200738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354151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3266529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542465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431476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AC53FC-5ED0-4886-8AB7-D55E02007386}"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426119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AC53FC-5ED0-4886-8AB7-D55E02007386}" type="datetimeFigureOut">
              <a:rPr lang="en-US" smtClean="0"/>
              <a:t>10/5/2023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443617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524027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336591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7095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C53FC-5ED0-4886-8AB7-D55E0200738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75671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C53FC-5ED0-4886-8AB7-D55E0200738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06731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C53FC-5ED0-4886-8AB7-D55E02007386}"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202992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C53FC-5ED0-4886-8AB7-D55E02007386}"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335456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C53FC-5ED0-4886-8AB7-D55E02007386}"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62999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C53FC-5ED0-4886-8AB7-D55E0200738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8075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C53FC-5ED0-4886-8AB7-D55E0200738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EB9D17-8FED-4D9C-89DE-4BAE19642BDC}" type="slidenum">
              <a:rPr lang="en-US" smtClean="0"/>
              <a:t>‹#›</a:t>
            </a:fld>
            <a:endParaRPr lang="en-US"/>
          </a:p>
        </p:txBody>
      </p:sp>
    </p:spTree>
    <p:extLst>
      <p:ext uri="{BB962C8B-B14F-4D97-AF65-F5344CB8AC3E}">
        <p14:creationId xmlns:p14="http://schemas.microsoft.com/office/powerpoint/2010/main" val="142907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DAC53FC-5ED0-4886-8AB7-D55E02007386}" type="datetimeFigureOut">
              <a:rPr lang="en-US" smtClean="0"/>
              <a:t>10/5/2023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CEB9D17-8FED-4D9C-89DE-4BAE19642BDC}" type="slidenum">
              <a:rPr lang="en-US" smtClean="0"/>
              <a:t>‹#›</a:t>
            </a:fld>
            <a:endParaRPr lang="en-US"/>
          </a:p>
        </p:txBody>
      </p:sp>
    </p:spTree>
    <p:extLst>
      <p:ext uri="{BB962C8B-B14F-4D97-AF65-F5344CB8AC3E}">
        <p14:creationId xmlns:p14="http://schemas.microsoft.com/office/powerpoint/2010/main" val="942905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154D-B5A5-DD7D-24FD-2B50C7959972}"/>
              </a:ext>
            </a:extLst>
          </p:cNvPr>
          <p:cNvSpPr>
            <a:spLocks noGrp="1"/>
          </p:cNvSpPr>
          <p:nvPr>
            <p:ph type="ctrTitle"/>
          </p:nvPr>
        </p:nvSpPr>
        <p:spPr>
          <a:xfrm>
            <a:off x="1073932" y="606599"/>
            <a:ext cx="8151091" cy="1939831"/>
          </a:xfrm>
        </p:spPr>
        <p:txBody>
          <a:bodyPr/>
          <a:lstStyle/>
          <a:p>
            <a:r>
              <a:rPr lang="en-US" dirty="0" smtClean="0">
                <a:latin typeface="Algerian" panose="04020705040A02060702" pitchFamily="82" charset="0"/>
              </a:rPr>
              <a:t>PRESENTATION</a:t>
            </a:r>
            <a:br>
              <a:rPr lang="en-US" dirty="0" smtClean="0">
                <a:latin typeface="Algerian" panose="04020705040A02060702" pitchFamily="82" charset="0"/>
              </a:rPr>
            </a:br>
            <a:r>
              <a:rPr lang="en-US" sz="3200" dirty="0" err="1" smtClean="0">
                <a:latin typeface="Algerian" panose="04020705040A02060702" pitchFamily="82" charset="0"/>
              </a:rPr>
              <a:t>muqeet</a:t>
            </a:r>
            <a:endParaRPr lang="en-US" sz="3200" dirty="0">
              <a:latin typeface="Algerian" panose="04020705040A02060702" pitchFamily="82" charset="0"/>
            </a:endParaRPr>
          </a:p>
        </p:txBody>
      </p:sp>
      <p:sp>
        <p:nvSpPr>
          <p:cNvPr id="3" name="Subtitle 2">
            <a:extLst>
              <a:ext uri="{FF2B5EF4-FFF2-40B4-BE49-F238E27FC236}">
                <a16:creationId xmlns:a16="http://schemas.microsoft.com/office/drawing/2014/main" id="{770A50B5-912A-9F6D-E633-182363E48E4D}"/>
              </a:ext>
            </a:extLst>
          </p:cNvPr>
          <p:cNvSpPr>
            <a:spLocks noGrp="1"/>
          </p:cNvSpPr>
          <p:nvPr>
            <p:ph type="subTitle" idx="1"/>
          </p:nvPr>
        </p:nvSpPr>
        <p:spPr>
          <a:xfrm>
            <a:off x="1594793" y="3429000"/>
            <a:ext cx="8825658" cy="861420"/>
          </a:xfrm>
        </p:spPr>
        <p:txBody>
          <a:bodyPr>
            <a:normAutofit/>
          </a:bodyPr>
          <a:lstStyle/>
          <a:p>
            <a:r>
              <a:rPr lang="en-US" sz="4000" dirty="0">
                <a:latin typeface="Algerian" panose="04020705040A02060702" pitchFamily="82" charset="0"/>
              </a:rPr>
              <a:t>FORMS AND REPORTS</a:t>
            </a:r>
          </a:p>
        </p:txBody>
      </p:sp>
    </p:spTree>
    <p:extLst>
      <p:ext uri="{BB962C8B-B14F-4D97-AF65-F5344CB8AC3E}">
        <p14:creationId xmlns:p14="http://schemas.microsoft.com/office/powerpoint/2010/main" val="169699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3E71-4914-1D6F-5623-B946F98172C4}"/>
              </a:ext>
            </a:extLst>
          </p:cNvPr>
          <p:cNvSpPr>
            <a:spLocks noGrp="1"/>
          </p:cNvSpPr>
          <p:nvPr>
            <p:ph type="ctrTitle"/>
          </p:nvPr>
        </p:nvSpPr>
        <p:spPr>
          <a:xfrm>
            <a:off x="495198" y="132037"/>
            <a:ext cx="8266837" cy="1581016"/>
          </a:xfrm>
        </p:spPr>
        <p:txBody>
          <a:bodyPr/>
          <a:lstStyle/>
          <a:p>
            <a:r>
              <a:rPr lang="en-US" dirty="0">
                <a:latin typeface="Algerian" panose="04020705040A02060702" pitchFamily="82" charset="0"/>
              </a:rPr>
              <a:t>BENIFETS OF REPORTS</a:t>
            </a:r>
          </a:p>
        </p:txBody>
      </p:sp>
      <p:sp>
        <p:nvSpPr>
          <p:cNvPr id="3" name="Subtitle 2">
            <a:extLst>
              <a:ext uri="{FF2B5EF4-FFF2-40B4-BE49-F238E27FC236}">
                <a16:creationId xmlns:a16="http://schemas.microsoft.com/office/drawing/2014/main" id="{A95065CF-349A-B964-B652-5129A319E08F}"/>
              </a:ext>
            </a:extLst>
          </p:cNvPr>
          <p:cNvSpPr>
            <a:spLocks noGrp="1"/>
          </p:cNvSpPr>
          <p:nvPr>
            <p:ph type="subTitle" idx="1"/>
          </p:nvPr>
        </p:nvSpPr>
        <p:spPr>
          <a:xfrm>
            <a:off x="495198" y="1825835"/>
            <a:ext cx="10847992" cy="4609689"/>
          </a:xfrm>
        </p:spPr>
        <p:txBody>
          <a:bodyPr>
            <a:normAutofit/>
          </a:bodyPr>
          <a:lstStyle/>
          <a:p>
            <a:pPr algn="l">
              <a:buFont typeface="Arial" panose="020B0604020202020204" pitchFamily="34" charset="0"/>
              <a:buChar char="•"/>
            </a:pPr>
            <a:r>
              <a:rPr lang="en-US" b="0" i="0" dirty="0">
                <a:solidFill>
                  <a:schemeClr val="accent4">
                    <a:lumMod val="20000"/>
                    <a:lumOff val="80000"/>
                  </a:schemeClr>
                </a:solidFill>
                <a:effectLst/>
                <a:latin typeface="Franklin Gothic Medium Cond" panose="020B0606030402020204" pitchFamily="34" charset="0"/>
              </a:rPr>
              <a:t>Improved data visualization: </a:t>
            </a:r>
          </a:p>
          <a:p>
            <a:pPr algn="l">
              <a:buFont typeface="Arial" panose="020B0604020202020204" pitchFamily="34" charset="0"/>
              <a:buChar char="•"/>
            </a:pPr>
            <a:r>
              <a:rPr lang="en-US" b="0" i="0" dirty="0">
                <a:solidFill>
                  <a:schemeClr val="accent4">
                    <a:lumMod val="20000"/>
                    <a:lumOff val="80000"/>
                  </a:schemeClr>
                </a:solidFill>
                <a:effectLst/>
                <a:latin typeface="Google Sans"/>
              </a:rPr>
              <a:t>Reports can be used to create visually appealing and informative reports that can help users to understand their data.</a:t>
            </a:r>
          </a:p>
          <a:p>
            <a:pPr algn="l">
              <a:buFont typeface="Arial" panose="020B0604020202020204" pitchFamily="34" charset="0"/>
              <a:buChar char="•"/>
            </a:pPr>
            <a:r>
              <a:rPr lang="en-US" b="0" i="0" dirty="0">
                <a:solidFill>
                  <a:schemeClr val="accent4">
                    <a:lumMod val="20000"/>
                    <a:lumOff val="80000"/>
                  </a:schemeClr>
                </a:solidFill>
                <a:effectLst/>
                <a:latin typeface="Franklin Gothic Medium Cond" panose="020B0606030402020204" pitchFamily="34" charset="0"/>
              </a:rPr>
              <a:t>Increased productivity:</a:t>
            </a:r>
          </a:p>
          <a:p>
            <a:pPr algn="l">
              <a:buFont typeface="Arial" panose="020B0604020202020204" pitchFamily="34" charset="0"/>
              <a:buChar char="•"/>
            </a:pPr>
            <a:r>
              <a:rPr lang="en-US" b="0" i="0" dirty="0">
                <a:solidFill>
                  <a:schemeClr val="accent4">
                    <a:lumMod val="20000"/>
                    <a:lumOff val="80000"/>
                  </a:schemeClr>
                </a:solidFill>
                <a:effectLst/>
                <a:latin typeface="Franklin Gothic Medium Cond" panose="020B0606030402020204" pitchFamily="34" charset="0"/>
              </a:rPr>
              <a:t> </a:t>
            </a:r>
            <a:r>
              <a:rPr lang="en-US" b="0" i="0" dirty="0">
                <a:solidFill>
                  <a:schemeClr val="accent4">
                    <a:lumMod val="20000"/>
                    <a:lumOff val="80000"/>
                  </a:schemeClr>
                </a:solidFill>
                <a:effectLst/>
                <a:latin typeface="Google Sans"/>
              </a:rPr>
              <a:t>Reports can help users to be more productive by providing them with quick and easy access to the information they need.</a:t>
            </a:r>
          </a:p>
          <a:p>
            <a:pPr algn="l">
              <a:buFont typeface="Arial" panose="020B0604020202020204" pitchFamily="34" charset="0"/>
              <a:buChar char="•"/>
            </a:pPr>
            <a:r>
              <a:rPr lang="en-US" b="0" i="0" dirty="0">
                <a:solidFill>
                  <a:schemeClr val="accent4">
                    <a:lumMod val="20000"/>
                    <a:lumOff val="80000"/>
                  </a:schemeClr>
                </a:solidFill>
                <a:effectLst/>
                <a:latin typeface="Franklin Gothic Medium" panose="020B0603020102020204" pitchFamily="34" charset="0"/>
              </a:rPr>
              <a:t>Enhanced collaboration:</a:t>
            </a:r>
          </a:p>
          <a:p>
            <a:pPr algn="l">
              <a:buFont typeface="Arial" panose="020B0604020202020204" pitchFamily="34" charset="0"/>
              <a:buChar char="•"/>
            </a:pPr>
            <a:r>
              <a:rPr lang="en-US" b="0" i="0" dirty="0">
                <a:solidFill>
                  <a:schemeClr val="accent4">
                    <a:lumMod val="20000"/>
                    <a:lumOff val="80000"/>
                  </a:schemeClr>
                </a:solidFill>
                <a:effectLst/>
                <a:latin typeface="Franklin Gothic Medium" panose="020B0603020102020204" pitchFamily="34" charset="0"/>
              </a:rPr>
              <a:t> </a:t>
            </a:r>
            <a:r>
              <a:rPr lang="en-US" b="0" i="0" dirty="0">
                <a:solidFill>
                  <a:schemeClr val="accent4">
                    <a:lumMod val="20000"/>
                    <a:lumOff val="80000"/>
                  </a:schemeClr>
                </a:solidFill>
                <a:effectLst/>
                <a:latin typeface="Google Sans"/>
              </a:rPr>
              <a:t>Reports can be shared with others, which can help to improve communication and collaboration within an organization.</a:t>
            </a:r>
          </a:p>
          <a:p>
            <a:pPr algn="l">
              <a:buFont typeface="Arial" panose="020B0604020202020204" pitchFamily="34" charset="0"/>
              <a:buChar char="•"/>
            </a:pPr>
            <a:r>
              <a:rPr lang="en-US" b="0" i="0" dirty="0">
                <a:solidFill>
                  <a:schemeClr val="accent4">
                    <a:lumMod val="20000"/>
                    <a:lumOff val="80000"/>
                  </a:schemeClr>
                </a:solidFill>
                <a:effectLst/>
                <a:latin typeface="Franklin Gothic Medium" panose="020B0603020102020204" pitchFamily="34" charset="0"/>
              </a:rPr>
              <a:t>Improved compliance: </a:t>
            </a:r>
          </a:p>
          <a:p>
            <a:pPr algn="l">
              <a:buFont typeface="Arial" panose="020B0604020202020204" pitchFamily="34" charset="0"/>
              <a:buChar char="•"/>
            </a:pPr>
            <a:r>
              <a:rPr lang="en-US" b="0" i="0" dirty="0">
                <a:solidFill>
                  <a:schemeClr val="accent4">
                    <a:lumMod val="20000"/>
                    <a:lumOff val="80000"/>
                  </a:schemeClr>
                </a:solidFill>
                <a:effectLst/>
                <a:latin typeface="Google Sans"/>
              </a:rPr>
              <a:t>Reports can be used to generate reports that are required by law or regulation.</a:t>
            </a:r>
          </a:p>
          <a:p>
            <a:endParaRPr lang="en-US" dirty="0">
              <a:solidFill>
                <a:schemeClr val="accent4">
                  <a:lumMod val="20000"/>
                  <a:lumOff val="80000"/>
                </a:schemeClr>
              </a:solidFill>
            </a:endParaRPr>
          </a:p>
        </p:txBody>
      </p:sp>
    </p:spTree>
    <p:extLst>
      <p:ext uri="{BB962C8B-B14F-4D97-AF65-F5344CB8AC3E}">
        <p14:creationId xmlns:p14="http://schemas.microsoft.com/office/powerpoint/2010/main" val="221144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BDBF-9AEB-5BE0-3EC3-C78D3ACA2E50}"/>
              </a:ext>
            </a:extLst>
          </p:cNvPr>
          <p:cNvSpPr>
            <a:spLocks noGrp="1"/>
          </p:cNvSpPr>
          <p:nvPr>
            <p:ph type="ctrTitle"/>
          </p:nvPr>
        </p:nvSpPr>
        <p:spPr>
          <a:xfrm>
            <a:off x="483624" y="0"/>
            <a:ext cx="6299141" cy="1571194"/>
          </a:xfrm>
        </p:spPr>
        <p:txBody>
          <a:bodyPr/>
          <a:lstStyle/>
          <a:p>
            <a:r>
              <a:rPr lang="en-US" dirty="0">
                <a:latin typeface="Algerian" panose="04020705040A02060702" pitchFamily="82" charset="0"/>
              </a:rPr>
              <a:t>RELATIONSHIPS</a:t>
            </a:r>
          </a:p>
        </p:txBody>
      </p:sp>
      <p:sp>
        <p:nvSpPr>
          <p:cNvPr id="3" name="Subtitle 2">
            <a:extLst>
              <a:ext uri="{FF2B5EF4-FFF2-40B4-BE49-F238E27FC236}">
                <a16:creationId xmlns:a16="http://schemas.microsoft.com/office/drawing/2014/main" id="{1A70899B-272F-E76B-B0C2-C9DF0F8B8D09}"/>
              </a:ext>
            </a:extLst>
          </p:cNvPr>
          <p:cNvSpPr>
            <a:spLocks noGrp="1"/>
          </p:cNvSpPr>
          <p:nvPr>
            <p:ph type="subTitle" idx="1"/>
          </p:nvPr>
        </p:nvSpPr>
        <p:spPr>
          <a:xfrm>
            <a:off x="622519" y="1571193"/>
            <a:ext cx="10130362" cy="4030953"/>
          </a:xfrm>
        </p:spPr>
        <p:txBody>
          <a:bodyPr>
            <a:normAutofit/>
          </a:bodyPr>
          <a:lstStyle/>
          <a:p>
            <a:pPr algn="l"/>
            <a:r>
              <a:rPr lang="en-US" b="0" i="0" dirty="0">
                <a:effectLst/>
                <a:latin typeface="Times New Roman" panose="02020603050405020304" pitchFamily="18" charset="0"/>
              </a:rPr>
              <a:t/>
            </a:r>
            <a:br>
              <a:rPr lang="en-US" b="0" i="0" dirty="0">
                <a:effectLst/>
                <a:latin typeface="Times New Roman" panose="02020603050405020304" pitchFamily="18" charset="0"/>
              </a:rPr>
            </a:br>
            <a:endParaRPr lang="en-US" b="0" i="0" dirty="0">
              <a:effectLst/>
              <a:latin typeface="Times New Roman" panose="02020603050405020304" pitchFamily="18" charset="0"/>
            </a:endParaRPr>
          </a:p>
          <a:p>
            <a:pPr algn="l" rtl="0"/>
            <a:r>
              <a:rPr lang="en-US" b="0" i="0" dirty="0">
                <a:effectLst/>
                <a:latin typeface="Google Sans"/>
              </a:rPr>
              <a:t>Relationships </a:t>
            </a:r>
            <a:r>
              <a:rPr lang="en-US" b="0" i="0" dirty="0" err="1">
                <a:effectLst/>
                <a:latin typeface="Google Sans"/>
              </a:rPr>
              <a:t>i</a:t>
            </a:r>
            <a:r>
              <a:rPr lang="en-US" b="0" i="0" dirty="0">
                <a:effectLst/>
                <a:latin typeface="Google Sans"/>
              </a:rPr>
              <a:t> used to connect data from two or more tables.</a:t>
            </a:r>
          </a:p>
          <a:p>
            <a:pPr algn="l" rtl="0"/>
            <a:endParaRPr lang="en-US" b="0" i="0" dirty="0">
              <a:effectLst/>
              <a:latin typeface="Google Sans"/>
            </a:endParaRPr>
          </a:p>
          <a:p>
            <a:pPr algn="l" rtl="0"/>
            <a:r>
              <a:rPr lang="en-US" b="0" i="0" dirty="0">
                <a:effectLst/>
                <a:latin typeface="Google Sans"/>
              </a:rPr>
              <a:t> This allows users to query and report on data from multiple tables as if it were all in one table.</a:t>
            </a:r>
          </a:p>
          <a:p>
            <a:endParaRPr lang="en-US" dirty="0"/>
          </a:p>
        </p:txBody>
      </p:sp>
    </p:spTree>
    <p:extLst>
      <p:ext uri="{BB962C8B-B14F-4D97-AF65-F5344CB8AC3E}">
        <p14:creationId xmlns:p14="http://schemas.microsoft.com/office/powerpoint/2010/main" val="41270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CDD6-CE0F-BE90-B5A3-07936CA62189}"/>
              </a:ext>
            </a:extLst>
          </p:cNvPr>
          <p:cNvSpPr>
            <a:spLocks noGrp="1"/>
          </p:cNvSpPr>
          <p:nvPr>
            <p:ph type="ctrTitle"/>
          </p:nvPr>
        </p:nvSpPr>
        <p:spPr>
          <a:xfrm>
            <a:off x="483623" y="0"/>
            <a:ext cx="8081643" cy="1307939"/>
          </a:xfrm>
        </p:spPr>
        <p:txBody>
          <a:bodyPr/>
          <a:lstStyle/>
          <a:p>
            <a:r>
              <a:rPr lang="en-US" dirty="0">
                <a:latin typeface="Algerian" panose="04020705040A02060702" pitchFamily="82" charset="0"/>
              </a:rPr>
              <a:t>TYPES OF RELATIONSHIP</a:t>
            </a:r>
          </a:p>
        </p:txBody>
      </p:sp>
      <p:sp>
        <p:nvSpPr>
          <p:cNvPr id="3" name="Subtitle 2">
            <a:extLst>
              <a:ext uri="{FF2B5EF4-FFF2-40B4-BE49-F238E27FC236}">
                <a16:creationId xmlns:a16="http://schemas.microsoft.com/office/drawing/2014/main" id="{B8E25DAB-E9EC-4F56-5481-5B818A783B1D}"/>
              </a:ext>
            </a:extLst>
          </p:cNvPr>
          <p:cNvSpPr>
            <a:spLocks noGrp="1"/>
          </p:cNvSpPr>
          <p:nvPr>
            <p:ph type="subTitle" idx="1"/>
          </p:nvPr>
        </p:nvSpPr>
        <p:spPr>
          <a:xfrm>
            <a:off x="637329" y="1307939"/>
            <a:ext cx="10729010" cy="5046562"/>
          </a:xfrm>
        </p:spPr>
        <p:txBody>
          <a:bodyPr>
            <a:normAutofit lnSpcReduction="10000"/>
          </a:bodyPr>
          <a:lstStyle/>
          <a:p>
            <a:pPr algn="l">
              <a:buFont typeface="Arial" panose="020B0604020202020204" pitchFamily="34" charset="0"/>
              <a:buChar char="•"/>
            </a:pPr>
            <a:r>
              <a:rPr lang="en-US" b="0" i="0" dirty="0">
                <a:solidFill>
                  <a:schemeClr val="accent1"/>
                </a:solidFill>
                <a:effectLst/>
                <a:latin typeface="Franklin Gothic Demi Cond" panose="020B0706030402020204" pitchFamily="34" charset="0"/>
              </a:rPr>
              <a:t>One-to-many:</a:t>
            </a:r>
          </a:p>
          <a:p>
            <a:pPr algn="l">
              <a:buFont typeface="Arial" panose="020B0604020202020204" pitchFamily="34" charset="0"/>
              <a:buChar char="•"/>
            </a:pPr>
            <a:r>
              <a:rPr lang="en-US" b="0" i="0" dirty="0">
                <a:solidFill>
                  <a:schemeClr val="accent4">
                    <a:lumMod val="20000"/>
                    <a:lumOff val="80000"/>
                  </a:schemeClr>
                </a:solidFill>
                <a:effectLst/>
                <a:latin typeface="Google Sans"/>
              </a:rPr>
              <a:t> This is the most common type of relationship.</a:t>
            </a:r>
          </a:p>
          <a:p>
            <a:pPr algn="l">
              <a:buFont typeface="Arial" panose="020B0604020202020204" pitchFamily="34" charset="0"/>
              <a:buChar char="•"/>
            </a:pPr>
            <a:r>
              <a:rPr lang="en-US" b="0" i="0" dirty="0">
                <a:solidFill>
                  <a:schemeClr val="accent4">
                    <a:lumMod val="20000"/>
                    <a:lumOff val="80000"/>
                  </a:schemeClr>
                </a:solidFill>
                <a:effectLst/>
                <a:latin typeface="Google Sans"/>
              </a:rPr>
              <a:t> It represents a situation where one record in one table can be related to many records in another table, but each record in the second table can only be related to one record in the first table.</a:t>
            </a:r>
          </a:p>
          <a:p>
            <a:pPr algn="l">
              <a:buFont typeface="Arial" panose="020B0604020202020204" pitchFamily="34" charset="0"/>
              <a:buChar char="•"/>
            </a:pPr>
            <a:r>
              <a:rPr lang="en-US" b="0" i="0" dirty="0">
                <a:solidFill>
                  <a:schemeClr val="accent1"/>
                </a:solidFill>
                <a:effectLst/>
                <a:latin typeface="Franklin Gothic Medium Cond" panose="020B0606030402020204" pitchFamily="34" charset="0"/>
              </a:rPr>
              <a:t>Many-to-many:</a:t>
            </a:r>
          </a:p>
          <a:p>
            <a:pPr algn="l">
              <a:buFont typeface="Arial" panose="020B0604020202020204" pitchFamily="34" charset="0"/>
              <a:buChar char="•"/>
            </a:pPr>
            <a:r>
              <a:rPr lang="en-US" b="0" i="0" dirty="0">
                <a:solidFill>
                  <a:schemeClr val="accent4">
                    <a:lumMod val="20000"/>
                    <a:lumOff val="80000"/>
                  </a:schemeClr>
                </a:solidFill>
                <a:effectLst/>
                <a:latin typeface="Google Sans"/>
              </a:rPr>
              <a:t> This type of relationship represents a situation where many records in one table can be related to many records in another table.</a:t>
            </a:r>
          </a:p>
          <a:p>
            <a:pPr algn="l">
              <a:buFont typeface="Arial" panose="020B0604020202020204" pitchFamily="34" charset="0"/>
              <a:buChar char="•"/>
            </a:pPr>
            <a:r>
              <a:rPr lang="en-US" b="0" i="0" dirty="0">
                <a:solidFill>
                  <a:schemeClr val="accent4">
                    <a:lumMod val="20000"/>
                    <a:lumOff val="80000"/>
                  </a:schemeClr>
                </a:solidFill>
                <a:effectLst/>
                <a:latin typeface="Google Sans"/>
              </a:rPr>
              <a:t> To implement a many-to-many relationship, a third table is needed to act as a bridge between the two tables.</a:t>
            </a:r>
          </a:p>
          <a:p>
            <a:pPr algn="l">
              <a:buFont typeface="Arial" panose="020B0604020202020204" pitchFamily="34" charset="0"/>
              <a:buChar char="•"/>
            </a:pPr>
            <a:r>
              <a:rPr lang="en-US" b="0" i="0" dirty="0">
                <a:solidFill>
                  <a:schemeClr val="accent1"/>
                </a:solidFill>
                <a:effectLst/>
                <a:latin typeface="Franklin Gothic Demi Cond" panose="020B0706030402020204" pitchFamily="34" charset="0"/>
              </a:rPr>
              <a:t>One-to-one: </a:t>
            </a:r>
          </a:p>
          <a:p>
            <a:pPr algn="l">
              <a:buFont typeface="Arial" panose="020B0604020202020204" pitchFamily="34" charset="0"/>
              <a:buChar char="•"/>
            </a:pPr>
            <a:r>
              <a:rPr lang="en-US" b="0" i="0" dirty="0">
                <a:solidFill>
                  <a:schemeClr val="accent4">
                    <a:lumMod val="20000"/>
                    <a:lumOff val="80000"/>
                  </a:schemeClr>
                </a:solidFill>
                <a:effectLst/>
                <a:latin typeface="Google Sans"/>
              </a:rPr>
              <a:t>This type of relationship represents a situation where each record in one table is related to exactly one record in another table.</a:t>
            </a:r>
          </a:p>
          <a:p>
            <a:pPr algn="l">
              <a:buFont typeface="Arial" panose="020B0604020202020204" pitchFamily="34" charset="0"/>
              <a:buChar char="•"/>
            </a:pPr>
            <a:r>
              <a:rPr lang="en-US" b="0" i="0" dirty="0">
                <a:solidFill>
                  <a:schemeClr val="accent4">
                    <a:lumMod val="20000"/>
                    <a:lumOff val="80000"/>
                  </a:schemeClr>
                </a:solidFill>
                <a:effectLst/>
                <a:latin typeface="Google Sans"/>
              </a:rPr>
              <a:t> This type of relationship is less common than one-to-many and many-to-many relationships.</a:t>
            </a:r>
          </a:p>
          <a:p>
            <a:endParaRPr lang="en-US" dirty="0">
              <a:solidFill>
                <a:schemeClr val="accent4">
                  <a:lumMod val="20000"/>
                  <a:lumOff val="80000"/>
                </a:schemeClr>
              </a:solidFill>
            </a:endParaRPr>
          </a:p>
        </p:txBody>
      </p:sp>
    </p:spTree>
    <p:extLst>
      <p:ext uri="{BB962C8B-B14F-4D97-AF65-F5344CB8AC3E}">
        <p14:creationId xmlns:p14="http://schemas.microsoft.com/office/powerpoint/2010/main" val="393076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31E2-F39D-4B7D-343B-4618EBBD41B2}"/>
              </a:ext>
            </a:extLst>
          </p:cNvPr>
          <p:cNvSpPr>
            <a:spLocks noGrp="1"/>
          </p:cNvSpPr>
          <p:nvPr>
            <p:ph type="ctrTitle"/>
          </p:nvPr>
        </p:nvSpPr>
        <p:spPr>
          <a:xfrm>
            <a:off x="483623" y="0"/>
            <a:ext cx="9111790" cy="1895285"/>
          </a:xfrm>
        </p:spPr>
        <p:txBody>
          <a:bodyPr/>
          <a:lstStyle/>
          <a:p>
            <a:r>
              <a:rPr lang="en-US" dirty="0">
                <a:latin typeface="Algerian" panose="04020705040A02060702" pitchFamily="82" charset="0"/>
              </a:rPr>
              <a:t>ONE TO MANY EXAMPLE</a:t>
            </a:r>
          </a:p>
        </p:txBody>
      </p:sp>
      <p:pic>
        <p:nvPicPr>
          <p:cNvPr id="4098" name="Picture 2" descr="Tables relationship">
            <a:extLst>
              <a:ext uri="{FF2B5EF4-FFF2-40B4-BE49-F238E27FC236}">
                <a16:creationId xmlns:a16="http://schemas.microsoft.com/office/drawing/2014/main" id="{F8D3890A-47EE-7E95-A448-24F225030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430" y="1895285"/>
            <a:ext cx="559117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73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42C1-9E53-C160-08F8-347CE9F33100}"/>
              </a:ext>
            </a:extLst>
          </p:cNvPr>
          <p:cNvSpPr>
            <a:spLocks noGrp="1"/>
          </p:cNvSpPr>
          <p:nvPr>
            <p:ph type="ctrTitle"/>
          </p:nvPr>
        </p:nvSpPr>
        <p:spPr>
          <a:xfrm>
            <a:off x="437325" y="416829"/>
            <a:ext cx="9968316" cy="1663791"/>
          </a:xfrm>
        </p:spPr>
        <p:txBody>
          <a:bodyPr/>
          <a:lstStyle/>
          <a:p>
            <a:r>
              <a:rPr lang="en-US" dirty="0">
                <a:latin typeface="Algerian" panose="04020705040A02060702" pitchFamily="82" charset="0"/>
              </a:rPr>
              <a:t>MANY TO MANY EXAMPLE</a:t>
            </a:r>
          </a:p>
        </p:txBody>
      </p:sp>
      <p:pic>
        <p:nvPicPr>
          <p:cNvPr id="5122" name="Picture 2" descr="Many to Many">
            <a:extLst>
              <a:ext uri="{FF2B5EF4-FFF2-40B4-BE49-F238E27FC236}">
                <a16:creationId xmlns:a16="http://schemas.microsoft.com/office/drawing/2014/main" id="{C3AFFCFD-84D1-97E8-70D3-B6B615E12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63" y="2080620"/>
            <a:ext cx="665785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5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9825-ED00-2F24-55AB-9C17E17393B7}"/>
              </a:ext>
            </a:extLst>
          </p:cNvPr>
          <p:cNvSpPr>
            <a:spLocks noGrp="1"/>
          </p:cNvSpPr>
          <p:nvPr>
            <p:ph type="ctrTitle"/>
          </p:nvPr>
        </p:nvSpPr>
        <p:spPr>
          <a:xfrm>
            <a:off x="448900" y="-116194"/>
            <a:ext cx="8382584" cy="1443872"/>
          </a:xfrm>
        </p:spPr>
        <p:txBody>
          <a:bodyPr/>
          <a:lstStyle/>
          <a:p>
            <a:r>
              <a:rPr lang="en-US" dirty="0">
                <a:latin typeface="Algerian" panose="04020705040A02060702" pitchFamily="82" charset="0"/>
              </a:rPr>
              <a:t>ONE TO ONE EXAMPLE</a:t>
            </a:r>
          </a:p>
        </p:txBody>
      </p:sp>
      <p:pic>
        <p:nvPicPr>
          <p:cNvPr id="6148" name="Picture 4" descr="Screen snippet showing two tables sharing an ID">
            <a:extLst>
              <a:ext uri="{FF2B5EF4-FFF2-40B4-BE49-F238E27FC236}">
                <a16:creationId xmlns:a16="http://schemas.microsoft.com/office/drawing/2014/main" id="{96929C7D-60E4-F408-D54D-99F4AD813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858" y="1660230"/>
            <a:ext cx="5347504" cy="3247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06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3E7D-9763-3CB5-C169-E5B036891B1B}"/>
              </a:ext>
            </a:extLst>
          </p:cNvPr>
          <p:cNvSpPr>
            <a:spLocks noGrp="1"/>
          </p:cNvSpPr>
          <p:nvPr>
            <p:ph type="title"/>
          </p:nvPr>
        </p:nvSpPr>
        <p:spPr>
          <a:xfrm>
            <a:off x="1154954" y="2370667"/>
            <a:ext cx="10766970" cy="1822514"/>
          </a:xfrm>
        </p:spPr>
        <p:txBody>
          <a:bodyPr/>
          <a:lstStyle/>
          <a:p>
            <a:r>
              <a:rPr lang="en-US" sz="8000" dirty="0">
                <a:latin typeface="Algerian" panose="04020705040A02060702" pitchFamily="82" charset="0"/>
              </a:rPr>
              <a:t>THANKS</a:t>
            </a:r>
          </a:p>
        </p:txBody>
      </p:sp>
    </p:spTree>
    <p:extLst>
      <p:ext uri="{BB962C8B-B14F-4D97-AF65-F5344CB8AC3E}">
        <p14:creationId xmlns:p14="http://schemas.microsoft.com/office/powerpoint/2010/main" val="27874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9B67-2E1F-065D-C8DB-6EEA230BCB59}"/>
              </a:ext>
            </a:extLst>
          </p:cNvPr>
          <p:cNvSpPr>
            <a:spLocks noGrp="1"/>
          </p:cNvSpPr>
          <p:nvPr>
            <p:ph type="ctrTitle"/>
          </p:nvPr>
        </p:nvSpPr>
        <p:spPr>
          <a:xfrm>
            <a:off x="506773" y="-1060156"/>
            <a:ext cx="8825658" cy="2677648"/>
          </a:xfrm>
        </p:spPr>
        <p:txBody>
          <a:bodyPr/>
          <a:lstStyle/>
          <a:p>
            <a:r>
              <a:rPr lang="en-US" dirty="0">
                <a:latin typeface="Algerian" panose="04020705040A02060702" pitchFamily="82" charset="0"/>
              </a:rPr>
              <a:t>CONTENTS</a:t>
            </a:r>
          </a:p>
        </p:txBody>
      </p:sp>
      <p:sp>
        <p:nvSpPr>
          <p:cNvPr id="3" name="Subtitle 2">
            <a:extLst>
              <a:ext uri="{FF2B5EF4-FFF2-40B4-BE49-F238E27FC236}">
                <a16:creationId xmlns:a16="http://schemas.microsoft.com/office/drawing/2014/main" id="{97E1ABDD-BFD3-CC21-1DAD-E63BF57887CB}"/>
              </a:ext>
            </a:extLst>
          </p:cNvPr>
          <p:cNvSpPr>
            <a:spLocks noGrp="1"/>
          </p:cNvSpPr>
          <p:nvPr>
            <p:ph type="subTitle" idx="1"/>
          </p:nvPr>
        </p:nvSpPr>
        <p:spPr>
          <a:xfrm>
            <a:off x="506773" y="1883708"/>
            <a:ext cx="8825658" cy="2144281"/>
          </a:xfrm>
        </p:spPr>
        <p:txBody>
          <a:bodyPr/>
          <a:lstStyle/>
          <a:p>
            <a:r>
              <a:rPr lang="en-US" dirty="0"/>
              <a:t>FORMS</a:t>
            </a:r>
          </a:p>
          <a:p>
            <a:r>
              <a:rPr lang="en-US" dirty="0"/>
              <a:t>REPORTS</a:t>
            </a:r>
          </a:p>
          <a:p>
            <a:r>
              <a:rPr lang="en-US" dirty="0"/>
              <a:t>RELATIONSHIPS</a:t>
            </a:r>
          </a:p>
          <a:p>
            <a:r>
              <a:rPr lang="en-US" dirty="0"/>
              <a:t>EXAMPLES</a:t>
            </a:r>
          </a:p>
        </p:txBody>
      </p:sp>
    </p:spTree>
    <p:extLst>
      <p:ext uri="{BB962C8B-B14F-4D97-AF65-F5344CB8AC3E}">
        <p14:creationId xmlns:p14="http://schemas.microsoft.com/office/powerpoint/2010/main" val="39372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9EA9-D4E2-0441-2656-1D9098133391}"/>
              </a:ext>
            </a:extLst>
          </p:cNvPr>
          <p:cNvSpPr>
            <a:spLocks noGrp="1"/>
          </p:cNvSpPr>
          <p:nvPr>
            <p:ph type="ctrTitle"/>
          </p:nvPr>
        </p:nvSpPr>
        <p:spPr>
          <a:xfrm>
            <a:off x="553072" y="-1071731"/>
            <a:ext cx="8825658" cy="2677648"/>
          </a:xfrm>
        </p:spPr>
        <p:txBody>
          <a:bodyPr/>
          <a:lstStyle/>
          <a:p>
            <a:r>
              <a:rPr lang="en-US" dirty="0">
                <a:latin typeface="Algerian" panose="04020705040A02060702" pitchFamily="82" charset="0"/>
              </a:rPr>
              <a:t>FORMS</a:t>
            </a:r>
          </a:p>
        </p:txBody>
      </p:sp>
      <p:sp>
        <p:nvSpPr>
          <p:cNvPr id="3" name="Subtitle 2">
            <a:extLst>
              <a:ext uri="{FF2B5EF4-FFF2-40B4-BE49-F238E27FC236}">
                <a16:creationId xmlns:a16="http://schemas.microsoft.com/office/drawing/2014/main" id="{2251F704-34B5-5745-A4FE-3EED39599D1D}"/>
              </a:ext>
            </a:extLst>
          </p:cNvPr>
          <p:cNvSpPr>
            <a:spLocks noGrp="1"/>
          </p:cNvSpPr>
          <p:nvPr>
            <p:ph type="subTitle" idx="1"/>
          </p:nvPr>
        </p:nvSpPr>
        <p:spPr>
          <a:xfrm>
            <a:off x="553071" y="1698513"/>
            <a:ext cx="9655799" cy="3637415"/>
          </a:xfrm>
        </p:spPr>
        <p:txBody>
          <a:bodyPr>
            <a:noAutofit/>
          </a:bodyPr>
          <a:lstStyle/>
          <a:p>
            <a:pPr algn="l" rtl="0"/>
            <a:r>
              <a:rPr lang="en-US" sz="2800" b="0" i="0" dirty="0">
                <a:solidFill>
                  <a:schemeClr val="accent5">
                    <a:lumMod val="20000"/>
                    <a:lumOff val="80000"/>
                  </a:schemeClr>
                </a:solidFill>
                <a:effectLst/>
                <a:latin typeface="Google Sans"/>
              </a:rPr>
              <a:t>Forms  are user interface objects that allow users to interact with data in a database.</a:t>
            </a:r>
          </a:p>
          <a:p>
            <a:pPr algn="l" rtl="0"/>
            <a:endParaRPr lang="en-US" sz="2800" b="0" i="0" dirty="0">
              <a:solidFill>
                <a:schemeClr val="accent5">
                  <a:lumMod val="20000"/>
                  <a:lumOff val="80000"/>
                </a:schemeClr>
              </a:solidFill>
              <a:effectLst/>
              <a:latin typeface="Google Sans"/>
            </a:endParaRPr>
          </a:p>
          <a:p>
            <a:pPr algn="l" rtl="0"/>
            <a:r>
              <a:rPr lang="en-US" sz="2800" b="0" i="0" dirty="0">
                <a:solidFill>
                  <a:schemeClr val="accent5">
                    <a:lumMod val="20000"/>
                    <a:lumOff val="80000"/>
                  </a:schemeClr>
                </a:solidFill>
                <a:effectLst/>
                <a:latin typeface="Google Sans"/>
              </a:rPr>
              <a:t>Forms can be used to display, enter, edit, and delete data, as well as perform other tasks such as searching and filtering.</a:t>
            </a:r>
          </a:p>
          <a:p>
            <a:pPr algn="l" rtl="0"/>
            <a:endParaRPr lang="en-US" sz="2800" b="0" i="0" dirty="0">
              <a:solidFill>
                <a:schemeClr val="accent5">
                  <a:lumMod val="20000"/>
                  <a:lumOff val="80000"/>
                </a:schemeClr>
              </a:solidFill>
              <a:effectLst/>
              <a:latin typeface="Google Sans"/>
            </a:endParaRPr>
          </a:p>
          <a:p>
            <a:pPr algn="l"/>
            <a:r>
              <a:rPr lang="en-US" sz="2800" b="0" i="0" dirty="0">
                <a:effectLst/>
                <a:latin typeface="Times New Roman" panose="02020603050405020304" pitchFamily="18" charset="0"/>
              </a:rPr>
              <a:t/>
            </a:r>
            <a:br>
              <a:rPr lang="en-US" sz="2800" b="0" i="0" dirty="0">
                <a:effectLst/>
                <a:latin typeface="Times New Roman" panose="02020603050405020304" pitchFamily="18" charset="0"/>
              </a:rPr>
            </a:br>
            <a:endParaRPr lang="en-US" sz="2800" b="0" i="0" dirty="0">
              <a:effectLst/>
              <a:latin typeface="Times New Roman" panose="02020603050405020304" pitchFamily="18" charset="0"/>
            </a:endParaRPr>
          </a:p>
          <a:p>
            <a:endParaRPr lang="en-US" sz="2800" dirty="0"/>
          </a:p>
        </p:txBody>
      </p:sp>
    </p:spTree>
    <p:extLst>
      <p:ext uri="{BB962C8B-B14F-4D97-AF65-F5344CB8AC3E}">
        <p14:creationId xmlns:p14="http://schemas.microsoft.com/office/powerpoint/2010/main" val="344394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1441-14B4-247E-C7B8-0D6E0B179565}"/>
              </a:ext>
            </a:extLst>
          </p:cNvPr>
          <p:cNvSpPr>
            <a:spLocks noGrp="1"/>
          </p:cNvSpPr>
          <p:nvPr>
            <p:ph type="ctrTitle"/>
          </p:nvPr>
        </p:nvSpPr>
        <p:spPr>
          <a:xfrm>
            <a:off x="495198" y="245280"/>
            <a:ext cx="8371010" cy="1429332"/>
          </a:xfrm>
        </p:spPr>
        <p:txBody>
          <a:bodyPr/>
          <a:lstStyle/>
          <a:p>
            <a:r>
              <a:rPr lang="en-US" dirty="0">
                <a:latin typeface="Algerian" panose="04020705040A02060702" pitchFamily="82" charset="0"/>
              </a:rPr>
              <a:t>TYPES OF FORMS</a:t>
            </a:r>
          </a:p>
        </p:txBody>
      </p:sp>
      <p:sp>
        <p:nvSpPr>
          <p:cNvPr id="3" name="Subtitle 2">
            <a:extLst>
              <a:ext uri="{FF2B5EF4-FFF2-40B4-BE49-F238E27FC236}">
                <a16:creationId xmlns:a16="http://schemas.microsoft.com/office/drawing/2014/main" id="{620F70B6-61CC-3FE2-56DF-476197634E49}"/>
              </a:ext>
            </a:extLst>
          </p:cNvPr>
          <p:cNvSpPr>
            <a:spLocks noGrp="1"/>
          </p:cNvSpPr>
          <p:nvPr>
            <p:ph type="subTitle" idx="1"/>
          </p:nvPr>
        </p:nvSpPr>
        <p:spPr>
          <a:xfrm>
            <a:off x="634094" y="1674611"/>
            <a:ext cx="8825658" cy="4309499"/>
          </a:xfrm>
        </p:spPr>
        <p:txBody>
          <a:bodyPr>
            <a:normAutofit fontScale="92500" lnSpcReduction="10000"/>
          </a:bodyPr>
          <a:lstStyle/>
          <a:p>
            <a:pPr algn="l"/>
            <a:endParaRPr lang="en-US" b="0" i="0" dirty="0">
              <a:solidFill>
                <a:schemeClr val="accent4">
                  <a:lumMod val="20000"/>
                  <a:lumOff val="80000"/>
                </a:schemeClr>
              </a:solidFill>
              <a:effectLst/>
              <a:latin typeface="Google Sans"/>
            </a:endParaRPr>
          </a:p>
          <a:p>
            <a:pPr algn="l">
              <a:buFont typeface="Arial" panose="020B0604020202020204" pitchFamily="34" charset="0"/>
              <a:buChar char="•"/>
            </a:pPr>
            <a:r>
              <a:rPr lang="en-US" b="0" i="0" dirty="0">
                <a:solidFill>
                  <a:schemeClr val="accent4">
                    <a:lumMod val="20000"/>
                    <a:lumOff val="80000"/>
                  </a:schemeClr>
                </a:solidFill>
                <a:effectLst/>
                <a:latin typeface="Google Sans"/>
              </a:rPr>
              <a:t> </a:t>
            </a:r>
            <a:r>
              <a:rPr lang="en-US" b="0" i="0" dirty="0">
                <a:solidFill>
                  <a:schemeClr val="accent4">
                    <a:lumMod val="20000"/>
                    <a:lumOff val="80000"/>
                  </a:schemeClr>
                </a:solidFill>
                <a:effectLst/>
                <a:latin typeface="Gill Sans Ultra Bold" panose="020B0A02020104020203" pitchFamily="34" charset="0"/>
              </a:rPr>
              <a:t>Detail forms:</a:t>
            </a:r>
          </a:p>
          <a:p>
            <a:pPr algn="l">
              <a:buFont typeface="Arial" panose="020B0604020202020204" pitchFamily="34" charset="0"/>
              <a:buChar char="•"/>
            </a:pPr>
            <a:r>
              <a:rPr lang="en-US" b="0" i="0" dirty="0">
                <a:solidFill>
                  <a:schemeClr val="accent4">
                    <a:lumMod val="20000"/>
                    <a:lumOff val="80000"/>
                  </a:schemeClr>
                </a:solidFill>
                <a:effectLst/>
                <a:latin typeface="Google Sans"/>
              </a:rPr>
              <a:t> Display one record at a time and allow users to edit or delete the record.</a:t>
            </a:r>
          </a:p>
          <a:p>
            <a:pPr algn="l">
              <a:buFont typeface="Arial" panose="020B0604020202020204" pitchFamily="34" charset="0"/>
              <a:buChar char="•"/>
            </a:pPr>
            <a:r>
              <a:rPr lang="en-US" b="0" i="0" dirty="0">
                <a:solidFill>
                  <a:schemeClr val="accent4">
                    <a:lumMod val="20000"/>
                    <a:lumOff val="80000"/>
                  </a:schemeClr>
                </a:solidFill>
                <a:effectLst/>
                <a:latin typeface="Google Sans"/>
              </a:rPr>
              <a:t> </a:t>
            </a:r>
            <a:r>
              <a:rPr lang="en-US" b="0" i="0" dirty="0">
                <a:solidFill>
                  <a:schemeClr val="accent4">
                    <a:lumMod val="20000"/>
                    <a:lumOff val="80000"/>
                  </a:schemeClr>
                </a:solidFill>
                <a:effectLst/>
                <a:latin typeface="Gill Sans Ultra Bold" panose="020B0A02020104020203" pitchFamily="34" charset="0"/>
              </a:rPr>
              <a:t>Summary forms: </a:t>
            </a:r>
          </a:p>
          <a:p>
            <a:pPr algn="l">
              <a:buFont typeface="Arial" panose="020B0604020202020204" pitchFamily="34" charset="0"/>
              <a:buChar char="•"/>
            </a:pPr>
            <a:r>
              <a:rPr lang="en-US" b="0" i="0" dirty="0">
                <a:solidFill>
                  <a:schemeClr val="accent4">
                    <a:lumMod val="20000"/>
                    <a:lumOff val="80000"/>
                  </a:schemeClr>
                </a:solidFill>
                <a:effectLst/>
                <a:latin typeface="Google Sans"/>
              </a:rPr>
              <a:t>Display a summary of data from multiple records, such as a list of all customers in a state or a report of all sales for a month.</a:t>
            </a:r>
          </a:p>
          <a:p>
            <a:pPr algn="l">
              <a:buFont typeface="Arial" panose="020B0604020202020204" pitchFamily="34" charset="0"/>
              <a:buChar char="•"/>
            </a:pPr>
            <a:r>
              <a:rPr lang="en-US" b="0" i="0" dirty="0">
                <a:solidFill>
                  <a:schemeClr val="accent4">
                    <a:lumMod val="20000"/>
                    <a:lumOff val="80000"/>
                  </a:schemeClr>
                </a:solidFill>
                <a:effectLst/>
                <a:latin typeface="Google Sans"/>
              </a:rPr>
              <a:t> </a:t>
            </a:r>
            <a:r>
              <a:rPr lang="en-US" b="0" i="0" dirty="0">
                <a:solidFill>
                  <a:schemeClr val="accent4">
                    <a:lumMod val="20000"/>
                    <a:lumOff val="80000"/>
                  </a:schemeClr>
                </a:solidFill>
                <a:effectLst/>
                <a:latin typeface="Gill Sans Ultra Bold" panose="020B0A02020104020203" pitchFamily="34" charset="0"/>
              </a:rPr>
              <a:t>Pivot tables:</a:t>
            </a:r>
          </a:p>
          <a:p>
            <a:pPr algn="l">
              <a:buFont typeface="Arial" panose="020B0604020202020204" pitchFamily="34" charset="0"/>
              <a:buChar char="•"/>
            </a:pPr>
            <a:r>
              <a:rPr lang="en-US" b="0" i="0" dirty="0">
                <a:solidFill>
                  <a:schemeClr val="accent4">
                    <a:lumMod val="20000"/>
                    <a:lumOff val="80000"/>
                  </a:schemeClr>
                </a:solidFill>
                <a:effectLst/>
                <a:latin typeface="Google Sans"/>
              </a:rPr>
              <a:t> Display data in a tabular format that can be easily sorted and filtered.</a:t>
            </a:r>
          </a:p>
          <a:p>
            <a:pPr algn="l">
              <a:buFont typeface="Arial" panose="020B0604020202020204" pitchFamily="34" charset="0"/>
              <a:buChar char="•"/>
            </a:pPr>
            <a:r>
              <a:rPr lang="en-US" b="0" i="0" dirty="0">
                <a:solidFill>
                  <a:schemeClr val="accent4">
                    <a:lumMod val="20000"/>
                    <a:lumOff val="80000"/>
                  </a:schemeClr>
                </a:solidFill>
                <a:effectLst/>
                <a:latin typeface="Google Sans"/>
              </a:rPr>
              <a:t> </a:t>
            </a:r>
            <a:r>
              <a:rPr lang="en-US" b="0" i="0" dirty="0">
                <a:solidFill>
                  <a:schemeClr val="accent4">
                    <a:lumMod val="20000"/>
                    <a:lumOff val="80000"/>
                  </a:schemeClr>
                </a:solidFill>
                <a:effectLst/>
                <a:latin typeface="Gill Sans Ultra Bold" panose="020B0A02020104020203" pitchFamily="34" charset="0"/>
              </a:rPr>
              <a:t>Sub forms: </a:t>
            </a:r>
          </a:p>
          <a:p>
            <a:pPr algn="l">
              <a:buFont typeface="Arial" panose="020B0604020202020204" pitchFamily="34" charset="0"/>
              <a:buChar char="•"/>
            </a:pPr>
            <a:r>
              <a:rPr lang="en-US" b="0" i="0" dirty="0">
                <a:solidFill>
                  <a:schemeClr val="accent4">
                    <a:lumMod val="20000"/>
                    <a:lumOff val="80000"/>
                  </a:schemeClr>
                </a:solidFill>
                <a:effectLst/>
                <a:latin typeface="Google Sans"/>
              </a:rPr>
              <a:t>Display related data from another table or query in a subordinate form.</a:t>
            </a:r>
          </a:p>
          <a:p>
            <a:endParaRPr lang="en-US" dirty="0"/>
          </a:p>
        </p:txBody>
      </p:sp>
    </p:spTree>
    <p:extLst>
      <p:ext uri="{BB962C8B-B14F-4D97-AF65-F5344CB8AC3E}">
        <p14:creationId xmlns:p14="http://schemas.microsoft.com/office/powerpoint/2010/main" val="44547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2F25-3FC4-17A8-FF76-B54250846174}"/>
              </a:ext>
            </a:extLst>
          </p:cNvPr>
          <p:cNvSpPr>
            <a:spLocks noGrp="1"/>
          </p:cNvSpPr>
          <p:nvPr>
            <p:ph type="ctrTitle"/>
          </p:nvPr>
        </p:nvSpPr>
        <p:spPr>
          <a:xfrm>
            <a:off x="483624" y="185195"/>
            <a:ext cx="11206806" cy="1967696"/>
          </a:xfrm>
        </p:spPr>
        <p:txBody>
          <a:bodyPr/>
          <a:lstStyle/>
          <a:p>
            <a:r>
              <a:rPr lang="en-US" dirty="0">
                <a:latin typeface="Algerian" panose="04020705040A02060702" pitchFamily="82" charset="0"/>
              </a:rPr>
              <a:t>EXAMPLE OF SINGLE ITEM FORM</a:t>
            </a:r>
          </a:p>
        </p:txBody>
      </p:sp>
      <p:pic>
        <p:nvPicPr>
          <p:cNvPr id="5" name="Picture 2" descr="One Record">
            <a:extLst>
              <a:ext uri="{FF2B5EF4-FFF2-40B4-BE49-F238E27FC236}">
                <a16:creationId xmlns:a16="http://schemas.microsoft.com/office/drawing/2014/main" id="{828D1F7A-5E37-2361-6306-7BE2257AA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366" y="2280972"/>
            <a:ext cx="8241174" cy="4004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01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2B54-A19D-8081-5653-ED86194FA99C}"/>
              </a:ext>
            </a:extLst>
          </p:cNvPr>
          <p:cNvSpPr>
            <a:spLocks noGrp="1"/>
          </p:cNvSpPr>
          <p:nvPr>
            <p:ph type="ctrTitle"/>
          </p:nvPr>
        </p:nvSpPr>
        <p:spPr>
          <a:xfrm>
            <a:off x="506773" y="231493"/>
            <a:ext cx="10072488" cy="1605918"/>
          </a:xfrm>
        </p:spPr>
        <p:txBody>
          <a:bodyPr/>
          <a:lstStyle/>
          <a:p>
            <a:r>
              <a:rPr lang="en-US" dirty="0">
                <a:latin typeface="Algerian" panose="04020705040A02060702" pitchFamily="82" charset="0"/>
              </a:rPr>
              <a:t>EXAMPLE OF SPLIT FORM</a:t>
            </a:r>
          </a:p>
        </p:txBody>
      </p:sp>
      <p:pic>
        <p:nvPicPr>
          <p:cNvPr id="2050" name="Picture 2" descr="Split Form">
            <a:extLst>
              <a:ext uri="{FF2B5EF4-FFF2-40B4-BE49-F238E27FC236}">
                <a16:creationId xmlns:a16="http://schemas.microsoft.com/office/drawing/2014/main" id="{F8CEEC3C-FE39-3026-F0D7-D24EC8A0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550" y="2133299"/>
            <a:ext cx="7456507"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1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EF24-C6BF-04E7-CE33-5B5132D3BAFB}"/>
              </a:ext>
            </a:extLst>
          </p:cNvPr>
          <p:cNvSpPr>
            <a:spLocks noGrp="1"/>
          </p:cNvSpPr>
          <p:nvPr>
            <p:ph type="ctrTitle"/>
          </p:nvPr>
        </p:nvSpPr>
        <p:spPr>
          <a:xfrm>
            <a:off x="391026" y="92597"/>
            <a:ext cx="7329288" cy="1883710"/>
          </a:xfrm>
        </p:spPr>
        <p:txBody>
          <a:bodyPr/>
          <a:lstStyle/>
          <a:p>
            <a:r>
              <a:rPr lang="en-US" dirty="0">
                <a:latin typeface="Algerian" panose="04020705040A02060702" pitchFamily="82" charset="0"/>
              </a:rPr>
              <a:t>BENEFITS OF FORMS</a:t>
            </a:r>
          </a:p>
        </p:txBody>
      </p:sp>
      <p:sp>
        <p:nvSpPr>
          <p:cNvPr id="3" name="Subtitle 2">
            <a:extLst>
              <a:ext uri="{FF2B5EF4-FFF2-40B4-BE49-F238E27FC236}">
                <a16:creationId xmlns:a16="http://schemas.microsoft.com/office/drawing/2014/main" id="{34C6F612-9480-5151-0755-E149A33AC0AB}"/>
              </a:ext>
            </a:extLst>
          </p:cNvPr>
          <p:cNvSpPr>
            <a:spLocks noGrp="1"/>
          </p:cNvSpPr>
          <p:nvPr>
            <p:ph type="subTitle" idx="1"/>
          </p:nvPr>
        </p:nvSpPr>
        <p:spPr>
          <a:xfrm>
            <a:off x="668819" y="2068904"/>
            <a:ext cx="10685946" cy="4262448"/>
          </a:xfrm>
        </p:spPr>
        <p:txBody>
          <a:bodyPr>
            <a:normAutofit fontScale="92500" lnSpcReduction="10000"/>
          </a:bodyPr>
          <a:lstStyle/>
          <a:p>
            <a:pPr algn="l"/>
            <a:r>
              <a:rPr lang="en-US" b="1" i="0" dirty="0">
                <a:solidFill>
                  <a:schemeClr val="accent4">
                    <a:lumMod val="20000"/>
                    <a:lumOff val="80000"/>
                  </a:schemeClr>
                </a:solidFill>
                <a:effectLst/>
                <a:latin typeface="Franklin Gothic Medium Cond" panose="020B0606030402020204" pitchFamily="34" charset="0"/>
              </a:rPr>
              <a:t>Improved data entry accuracy:</a:t>
            </a:r>
          </a:p>
          <a:p>
            <a:pPr algn="l">
              <a:buFont typeface="Arial" panose="020B0604020202020204" pitchFamily="34" charset="0"/>
              <a:buChar char="•"/>
            </a:pPr>
            <a:r>
              <a:rPr lang="en-US" b="1" i="0" dirty="0">
                <a:solidFill>
                  <a:schemeClr val="accent4">
                    <a:lumMod val="20000"/>
                    <a:lumOff val="80000"/>
                  </a:schemeClr>
                </a:solidFill>
                <a:effectLst/>
                <a:latin typeface="Franklin Gothic Medium Cond" panose="020B0606030402020204" pitchFamily="34" charset="0"/>
              </a:rPr>
              <a:t> </a:t>
            </a:r>
            <a:r>
              <a:rPr lang="en-US" b="0" i="0" dirty="0">
                <a:solidFill>
                  <a:schemeClr val="accent4">
                    <a:lumMod val="20000"/>
                    <a:lumOff val="80000"/>
                  </a:schemeClr>
                </a:solidFill>
                <a:effectLst/>
                <a:latin typeface="Google Sans"/>
              </a:rPr>
              <a:t>Forms can help to improve data entry accuracy by providing users with a structured way to enter data.</a:t>
            </a:r>
          </a:p>
          <a:p>
            <a:pPr algn="l"/>
            <a:r>
              <a:rPr lang="en-US" b="0" i="0" dirty="0">
                <a:solidFill>
                  <a:schemeClr val="accent4">
                    <a:lumMod val="20000"/>
                    <a:lumOff val="80000"/>
                  </a:schemeClr>
                </a:solidFill>
                <a:effectLst/>
                <a:latin typeface="Franklin Gothic Heavy" panose="020B0903020102020204" pitchFamily="34" charset="0"/>
              </a:rPr>
              <a:t>increased efficiency: </a:t>
            </a:r>
          </a:p>
          <a:p>
            <a:pPr algn="l">
              <a:buFont typeface="Arial" panose="020B0604020202020204" pitchFamily="34" charset="0"/>
              <a:buChar char="•"/>
            </a:pPr>
            <a:r>
              <a:rPr lang="en-US" b="0" i="0" dirty="0">
                <a:solidFill>
                  <a:schemeClr val="accent4">
                    <a:lumMod val="20000"/>
                    <a:lumOff val="80000"/>
                  </a:schemeClr>
                </a:solidFill>
                <a:effectLst/>
                <a:latin typeface="Google Sans"/>
              </a:rPr>
              <a:t>Forms can help users to work more efficiently by providing them with quick and easy access to the data they need.</a:t>
            </a:r>
          </a:p>
          <a:p>
            <a:pPr algn="l"/>
            <a:r>
              <a:rPr lang="en-US" b="0" i="0" dirty="0">
                <a:solidFill>
                  <a:schemeClr val="accent4">
                    <a:lumMod val="20000"/>
                    <a:lumOff val="80000"/>
                  </a:schemeClr>
                </a:solidFill>
                <a:effectLst/>
                <a:latin typeface="Franklin Gothic Heavy" panose="020B0903020102020204" pitchFamily="34" charset="0"/>
              </a:rPr>
              <a:t>Enhanced usability: </a:t>
            </a:r>
          </a:p>
          <a:p>
            <a:pPr algn="l">
              <a:buFont typeface="Arial" panose="020B0604020202020204" pitchFamily="34" charset="0"/>
              <a:buChar char="•"/>
            </a:pPr>
            <a:r>
              <a:rPr lang="en-US" b="0" i="0" dirty="0">
                <a:solidFill>
                  <a:schemeClr val="accent4">
                    <a:lumMod val="20000"/>
                    <a:lumOff val="80000"/>
                  </a:schemeClr>
                </a:solidFill>
                <a:effectLst/>
                <a:latin typeface="Google Sans"/>
              </a:rPr>
              <a:t>Forms can make database applications more user-friendly by providing a more intuitive and visually appealing interface.</a:t>
            </a:r>
          </a:p>
          <a:p>
            <a:pPr algn="l">
              <a:buFont typeface="Arial" panose="020B0604020202020204" pitchFamily="34" charset="0"/>
              <a:buChar char="•"/>
            </a:pPr>
            <a:endParaRPr lang="en-US" b="0" i="0" dirty="0">
              <a:solidFill>
                <a:schemeClr val="accent4">
                  <a:lumMod val="20000"/>
                  <a:lumOff val="80000"/>
                </a:schemeClr>
              </a:solidFill>
              <a:effectLst/>
              <a:latin typeface="Google Sans"/>
            </a:endParaRPr>
          </a:p>
          <a:p>
            <a:pPr algn="l"/>
            <a:r>
              <a:rPr lang="en-US" b="0" i="0" dirty="0">
                <a:solidFill>
                  <a:schemeClr val="accent4">
                    <a:lumMod val="20000"/>
                    <a:lumOff val="80000"/>
                  </a:schemeClr>
                </a:solidFill>
                <a:effectLst/>
                <a:latin typeface="Franklin Gothic Heavy" panose="020B0903020102020204" pitchFamily="34" charset="0"/>
              </a:rPr>
              <a:t>Improved security:</a:t>
            </a:r>
          </a:p>
          <a:p>
            <a:pPr algn="l">
              <a:buFont typeface="Arial" panose="020B0604020202020204" pitchFamily="34" charset="0"/>
              <a:buChar char="•"/>
            </a:pPr>
            <a:r>
              <a:rPr lang="en-US" b="0" i="0" dirty="0">
                <a:solidFill>
                  <a:schemeClr val="accent4">
                    <a:lumMod val="20000"/>
                    <a:lumOff val="80000"/>
                  </a:schemeClr>
                </a:solidFill>
                <a:effectLst/>
                <a:latin typeface="Franklin Gothic Heavy" panose="020B0903020102020204" pitchFamily="34" charset="0"/>
              </a:rPr>
              <a:t> </a:t>
            </a:r>
            <a:r>
              <a:rPr lang="en-US" b="0" i="0" dirty="0">
                <a:solidFill>
                  <a:schemeClr val="accent4">
                    <a:lumMod val="20000"/>
                    <a:lumOff val="80000"/>
                  </a:schemeClr>
                </a:solidFill>
                <a:effectLst/>
                <a:latin typeface="Google Sans"/>
              </a:rPr>
              <a:t>Forms can be used to implement security measures to control who has access to data and what changes they can make.</a:t>
            </a:r>
          </a:p>
          <a:p>
            <a:endParaRPr lang="en-US" dirty="0"/>
          </a:p>
        </p:txBody>
      </p:sp>
    </p:spTree>
    <p:extLst>
      <p:ext uri="{BB962C8B-B14F-4D97-AF65-F5344CB8AC3E}">
        <p14:creationId xmlns:p14="http://schemas.microsoft.com/office/powerpoint/2010/main" val="303589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68A1-B102-B732-DECC-5848218D5A4E}"/>
              </a:ext>
            </a:extLst>
          </p:cNvPr>
          <p:cNvSpPr>
            <a:spLocks noGrp="1"/>
          </p:cNvSpPr>
          <p:nvPr>
            <p:ph type="ctrTitle"/>
          </p:nvPr>
        </p:nvSpPr>
        <p:spPr>
          <a:xfrm>
            <a:off x="352444" y="0"/>
            <a:ext cx="5743556" cy="1860561"/>
          </a:xfrm>
        </p:spPr>
        <p:txBody>
          <a:bodyPr/>
          <a:lstStyle/>
          <a:p>
            <a:r>
              <a:rPr lang="en-US" dirty="0">
                <a:latin typeface="Algerian" panose="04020705040A02060702" pitchFamily="82" charset="0"/>
              </a:rPr>
              <a:t> REPORTS</a:t>
            </a:r>
          </a:p>
        </p:txBody>
      </p:sp>
      <p:sp>
        <p:nvSpPr>
          <p:cNvPr id="3" name="Subtitle 2">
            <a:extLst>
              <a:ext uri="{FF2B5EF4-FFF2-40B4-BE49-F238E27FC236}">
                <a16:creationId xmlns:a16="http://schemas.microsoft.com/office/drawing/2014/main" id="{0149E7FF-54C6-BAEC-74D4-3FCAFB370546}"/>
              </a:ext>
            </a:extLst>
          </p:cNvPr>
          <p:cNvSpPr>
            <a:spLocks noGrp="1"/>
          </p:cNvSpPr>
          <p:nvPr>
            <p:ph type="subTitle" idx="1"/>
          </p:nvPr>
        </p:nvSpPr>
        <p:spPr>
          <a:xfrm>
            <a:off x="506772" y="1999455"/>
            <a:ext cx="9759971" cy="3197577"/>
          </a:xfrm>
        </p:spPr>
        <p:txBody>
          <a:bodyPr>
            <a:normAutofit fontScale="92500" lnSpcReduction="10000"/>
          </a:bodyPr>
          <a:lstStyle/>
          <a:p>
            <a:pPr algn="l"/>
            <a:r>
              <a:rPr lang="en-US" b="0" i="0" dirty="0">
                <a:solidFill>
                  <a:schemeClr val="accent4">
                    <a:lumMod val="20000"/>
                    <a:lumOff val="80000"/>
                  </a:schemeClr>
                </a:solidFill>
                <a:effectLst/>
                <a:latin typeface="Google Sans"/>
              </a:rPr>
              <a:t>Reports are objects that are used to display data in a formatted and organized way.</a:t>
            </a:r>
          </a:p>
          <a:p>
            <a:pPr algn="l"/>
            <a:r>
              <a:rPr lang="en-US" b="0" i="0" dirty="0">
                <a:solidFill>
                  <a:schemeClr val="accent4">
                    <a:lumMod val="20000"/>
                    <a:lumOff val="80000"/>
                  </a:schemeClr>
                </a:solidFill>
                <a:effectLst/>
                <a:latin typeface="Google Sans"/>
              </a:rPr>
              <a:t> Reports can be used to generate a variety of output, including printed reports, PDFs, and email attachments.</a:t>
            </a:r>
          </a:p>
          <a:p>
            <a:pPr algn="l"/>
            <a:r>
              <a:rPr lang="en-US" b="0" i="0" dirty="0">
                <a:solidFill>
                  <a:schemeClr val="accent4">
                    <a:lumMod val="20000"/>
                    <a:lumOff val="80000"/>
                  </a:schemeClr>
                </a:solidFill>
                <a:effectLst/>
                <a:latin typeface="Google Sans"/>
              </a:rPr>
              <a:t>Reports are typically based on a table or query, and they can include fields from multiple tables</a:t>
            </a:r>
            <a:endParaRPr lang="en-US" dirty="0">
              <a:solidFill>
                <a:schemeClr val="accent4">
                  <a:lumMod val="20000"/>
                  <a:lumOff val="80000"/>
                </a:schemeClr>
              </a:solidFill>
              <a:latin typeface="Google Sans"/>
            </a:endParaRPr>
          </a:p>
          <a:p>
            <a:pPr algn="l"/>
            <a:r>
              <a:rPr lang="en-US" b="0" i="0" dirty="0">
                <a:solidFill>
                  <a:schemeClr val="accent4">
                    <a:lumMod val="20000"/>
                    <a:lumOff val="80000"/>
                  </a:schemeClr>
                </a:solidFill>
                <a:effectLst/>
                <a:latin typeface="Google Sans"/>
              </a:rPr>
              <a:t>Reports can also be used to create custom calculations and formatting. </a:t>
            </a:r>
          </a:p>
          <a:p>
            <a:pPr algn="l"/>
            <a:r>
              <a:rPr lang="en-US" b="0" i="0" dirty="0">
                <a:solidFill>
                  <a:schemeClr val="accent4">
                    <a:lumMod val="20000"/>
                    <a:lumOff val="80000"/>
                  </a:schemeClr>
                </a:solidFill>
                <a:effectLst/>
                <a:latin typeface="Google Sans"/>
              </a:rPr>
              <a:t>For example, </a:t>
            </a:r>
          </a:p>
          <a:p>
            <a:pPr algn="l"/>
            <a:r>
              <a:rPr lang="en-US" b="0" i="0" dirty="0">
                <a:solidFill>
                  <a:schemeClr val="accent4">
                    <a:lumMod val="20000"/>
                    <a:lumOff val="80000"/>
                  </a:schemeClr>
                </a:solidFill>
                <a:effectLst/>
                <a:latin typeface="Google Sans"/>
              </a:rPr>
              <a:t>a report could be used to calculate the total sales for each product category or to create a bar chart of customer demographics.</a:t>
            </a:r>
          </a:p>
          <a:p>
            <a:endParaRPr lang="en-US" dirty="0"/>
          </a:p>
        </p:txBody>
      </p:sp>
    </p:spTree>
    <p:extLst>
      <p:ext uri="{BB962C8B-B14F-4D97-AF65-F5344CB8AC3E}">
        <p14:creationId xmlns:p14="http://schemas.microsoft.com/office/powerpoint/2010/main" val="261216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C471-A8CA-AA60-1AE9-7AD8159A696A}"/>
              </a:ext>
            </a:extLst>
          </p:cNvPr>
          <p:cNvSpPr>
            <a:spLocks noGrp="1"/>
          </p:cNvSpPr>
          <p:nvPr>
            <p:ph type="ctrTitle"/>
          </p:nvPr>
        </p:nvSpPr>
        <p:spPr>
          <a:xfrm>
            <a:off x="483622" y="-238353"/>
            <a:ext cx="8475182" cy="1913859"/>
          </a:xfrm>
        </p:spPr>
        <p:txBody>
          <a:bodyPr/>
          <a:lstStyle/>
          <a:p>
            <a:r>
              <a:rPr lang="en-US" dirty="0">
                <a:latin typeface="Algerian" panose="04020705040A02060702" pitchFamily="82" charset="0"/>
              </a:rPr>
              <a:t>EXAMPLE OF REPORTS</a:t>
            </a:r>
          </a:p>
        </p:txBody>
      </p:sp>
      <p:pic>
        <p:nvPicPr>
          <p:cNvPr id="3074" name="Picture 2" descr="Change Alternate Color">
            <a:extLst>
              <a:ext uri="{FF2B5EF4-FFF2-40B4-BE49-F238E27FC236}">
                <a16:creationId xmlns:a16="http://schemas.microsoft.com/office/drawing/2014/main" id="{23BEF183-56E7-ADF4-FD81-AEA84DD5C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57" y="1879379"/>
            <a:ext cx="7812911" cy="407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327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82</TotalTime>
  <Words>649</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Algerian</vt:lpstr>
      <vt:lpstr>Arial</vt:lpstr>
      <vt:lpstr>Century Gothic</vt:lpstr>
      <vt:lpstr>Franklin Gothic Demi Cond</vt:lpstr>
      <vt:lpstr>Franklin Gothic Heavy</vt:lpstr>
      <vt:lpstr>Franklin Gothic Medium</vt:lpstr>
      <vt:lpstr>Franklin Gothic Medium Cond</vt:lpstr>
      <vt:lpstr>Gill Sans Ultra Bold</vt:lpstr>
      <vt:lpstr>Google Sans</vt:lpstr>
      <vt:lpstr>Times New Roman</vt:lpstr>
      <vt:lpstr>Wingdings 3</vt:lpstr>
      <vt:lpstr>Ion Boardroom</vt:lpstr>
      <vt:lpstr>PRESENTATION muqeet</vt:lpstr>
      <vt:lpstr>CONTENTS</vt:lpstr>
      <vt:lpstr>FORMS</vt:lpstr>
      <vt:lpstr>TYPES OF FORMS</vt:lpstr>
      <vt:lpstr>EXAMPLE OF SINGLE ITEM FORM</vt:lpstr>
      <vt:lpstr>EXAMPLE OF SPLIT FORM</vt:lpstr>
      <vt:lpstr>BENEFITS OF FORMS</vt:lpstr>
      <vt:lpstr> REPORTS</vt:lpstr>
      <vt:lpstr>EXAMPLE OF REPORTS</vt:lpstr>
      <vt:lpstr>BENIFETS OF REPORTS</vt:lpstr>
      <vt:lpstr>RELATIONSHIPS</vt:lpstr>
      <vt:lpstr>TYPES OF RELATIONSHIP</vt:lpstr>
      <vt:lpstr>ONE TO MANY EXAMPLE</vt:lpstr>
      <vt:lpstr>MANY TO MANY EXAMPLE</vt:lpstr>
      <vt:lpstr>ONE TO ONE EXAMPLE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muqeet ahmad</dc:creator>
  <cp:lastModifiedBy>S.M.Shahir Ul-Haq</cp:lastModifiedBy>
  <cp:revision>2</cp:revision>
  <dcterms:created xsi:type="dcterms:W3CDTF">2023-10-04T17:58:27Z</dcterms:created>
  <dcterms:modified xsi:type="dcterms:W3CDTF">2023-10-05T15:31:26Z</dcterms:modified>
</cp:coreProperties>
</file>