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36777F-688F-4D70-B7A1-F8E14BE15963}" type="datetimeFigureOut">
              <a:rPr lang="en-US" smtClean="0"/>
              <a:t>10/5/2023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8D97B-8224-45A2-8372-6C61D2023D27}" type="slidenum">
              <a:rPr lang="en-US" smtClean="0"/>
              <a:t>‹#›</a:t>
            </a:fld>
            <a:endParaRPr lang="en-US"/>
          </a:p>
        </p:txBody>
      </p:sp>
    </p:spTree>
    <p:extLst>
      <p:ext uri="{BB962C8B-B14F-4D97-AF65-F5344CB8AC3E}">
        <p14:creationId xmlns:p14="http://schemas.microsoft.com/office/powerpoint/2010/main" val="36072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88D97B-8224-45A2-8372-6C61D2023D27}" type="slidenum">
              <a:rPr lang="en-US" smtClean="0"/>
              <a:t>4</a:t>
            </a:fld>
            <a:endParaRPr lang="en-US"/>
          </a:p>
        </p:txBody>
      </p:sp>
    </p:spTree>
    <p:extLst>
      <p:ext uri="{BB962C8B-B14F-4D97-AF65-F5344CB8AC3E}">
        <p14:creationId xmlns:p14="http://schemas.microsoft.com/office/powerpoint/2010/main" val="124359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688D97B-8224-45A2-8372-6C61D2023D27}" type="slidenum">
              <a:rPr lang="en-US" smtClean="0"/>
              <a:t>7</a:t>
            </a:fld>
            <a:endParaRPr lang="en-US"/>
          </a:p>
        </p:txBody>
      </p:sp>
    </p:spTree>
    <p:extLst>
      <p:ext uri="{BB962C8B-B14F-4D97-AF65-F5344CB8AC3E}">
        <p14:creationId xmlns:p14="http://schemas.microsoft.com/office/powerpoint/2010/main" val="1909483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88D97B-8224-45A2-8372-6C61D2023D27}" type="slidenum">
              <a:rPr lang="en-US" smtClean="0"/>
              <a:t>8</a:t>
            </a:fld>
            <a:endParaRPr lang="en-US"/>
          </a:p>
        </p:txBody>
      </p:sp>
    </p:spTree>
    <p:extLst>
      <p:ext uri="{BB962C8B-B14F-4D97-AF65-F5344CB8AC3E}">
        <p14:creationId xmlns:p14="http://schemas.microsoft.com/office/powerpoint/2010/main" val="1079898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2D16DEA-6027-46CC-BA4F-5D39A3B80306}" type="datetimeFigureOut">
              <a:rPr lang="en-US" smtClean="0"/>
              <a:t>10/5/2023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5E12A2-D690-4768-AFCD-746822B6660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D16DEA-6027-46CC-BA4F-5D39A3B8030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12A2-D690-4768-AFCD-746822B666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D16DEA-6027-46CC-BA4F-5D39A3B8030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12A2-D690-4768-AFCD-746822B666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2D16DEA-6027-46CC-BA4F-5D39A3B80306}" type="datetimeFigureOut">
              <a:rPr lang="en-US" smtClean="0"/>
              <a:t>10/5/2023</a:t>
            </a:fld>
            <a:endParaRPr lang="en-US"/>
          </a:p>
        </p:txBody>
      </p:sp>
      <p:sp>
        <p:nvSpPr>
          <p:cNvPr id="9" name="Slide Number Placeholder 8"/>
          <p:cNvSpPr>
            <a:spLocks noGrp="1"/>
          </p:cNvSpPr>
          <p:nvPr>
            <p:ph type="sldNum" sz="quarter" idx="15"/>
          </p:nvPr>
        </p:nvSpPr>
        <p:spPr/>
        <p:txBody>
          <a:bodyPr rtlCol="0"/>
          <a:lstStyle/>
          <a:p>
            <a:fld id="{0B5E12A2-D690-4768-AFCD-746822B6660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2D16DEA-6027-46CC-BA4F-5D39A3B80306}" type="datetimeFigureOut">
              <a:rPr lang="en-US" smtClean="0"/>
              <a:t>10/5/2023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5E12A2-D690-4768-AFCD-746822B6660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2D16DEA-6027-46CC-BA4F-5D39A3B80306}"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12A2-D690-4768-AFCD-746822B6660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2D16DEA-6027-46CC-BA4F-5D39A3B80306}"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E12A2-D690-4768-AFCD-746822B6660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2D16DEA-6027-46CC-BA4F-5D39A3B80306}" type="datetimeFigureOut">
              <a:rPr lang="en-US" smtClean="0"/>
              <a:t>10/5/2023</a:t>
            </a:fld>
            <a:endParaRPr lang="en-US"/>
          </a:p>
        </p:txBody>
      </p:sp>
      <p:sp>
        <p:nvSpPr>
          <p:cNvPr id="7" name="Slide Number Placeholder 6"/>
          <p:cNvSpPr>
            <a:spLocks noGrp="1"/>
          </p:cNvSpPr>
          <p:nvPr>
            <p:ph type="sldNum" sz="quarter" idx="11"/>
          </p:nvPr>
        </p:nvSpPr>
        <p:spPr/>
        <p:txBody>
          <a:bodyPr rtlCol="0"/>
          <a:lstStyle/>
          <a:p>
            <a:fld id="{0B5E12A2-D690-4768-AFCD-746822B6660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16DEA-6027-46CC-BA4F-5D39A3B80306}"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E12A2-D690-4768-AFCD-746822B666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2D16DEA-6027-46CC-BA4F-5D39A3B80306}" type="datetimeFigureOut">
              <a:rPr lang="en-US" smtClean="0"/>
              <a:t>10/5/2023</a:t>
            </a:fld>
            <a:endParaRPr lang="en-US"/>
          </a:p>
        </p:txBody>
      </p:sp>
      <p:sp>
        <p:nvSpPr>
          <p:cNvPr id="22" name="Slide Number Placeholder 21"/>
          <p:cNvSpPr>
            <a:spLocks noGrp="1"/>
          </p:cNvSpPr>
          <p:nvPr>
            <p:ph type="sldNum" sz="quarter" idx="15"/>
          </p:nvPr>
        </p:nvSpPr>
        <p:spPr/>
        <p:txBody>
          <a:bodyPr rtlCol="0"/>
          <a:lstStyle/>
          <a:p>
            <a:fld id="{0B5E12A2-D690-4768-AFCD-746822B6660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2D16DEA-6027-46CC-BA4F-5D39A3B80306}" type="datetimeFigureOut">
              <a:rPr lang="en-US" smtClean="0"/>
              <a:t>10/5/2023</a:t>
            </a:fld>
            <a:endParaRPr lang="en-US"/>
          </a:p>
        </p:txBody>
      </p:sp>
      <p:sp>
        <p:nvSpPr>
          <p:cNvPr id="18" name="Slide Number Placeholder 17"/>
          <p:cNvSpPr>
            <a:spLocks noGrp="1"/>
          </p:cNvSpPr>
          <p:nvPr>
            <p:ph type="sldNum" sz="quarter" idx="11"/>
          </p:nvPr>
        </p:nvSpPr>
        <p:spPr/>
        <p:txBody>
          <a:bodyPr rtlCol="0"/>
          <a:lstStyle/>
          <a:p>
            <a:fld id="{0B5E12A2-D690-4768-AFCD-746822B6660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2D16DEA-6027-46CC-BA4F-5D39A3B80306}" type="datetimeFigureOut">
              <a:rPr lang="en-US" smtClean="0"/>
              <a:t>10/5/2023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5E12A2-D690-4768-AFCD-746822B666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620688"/>
            <a:ext cx="6244208" cy="2614442"/>
          </a:xfrm>
        </p:spPr>
        <p:txBody>
          <a:bodyPr>
            <a:normAutofit/>
          </a:bodyPr>
          <a:lstStyle/>
          <a:p>
            <a:pPr algn="just"/>
            <a:r>
              <a:rPr lang="en-US" sz="3200" dirty="0" smtClean="0"/>
              <a:t>Designing of forms, reports creation of relationships </a:t>
            </a:r>
            <a:endParaRPr lang="en-US" sz="3200" dirty="0"/>
          </a:p>
        </p:txBody>
      </p:sp>
      <p:sp>
        <p:nvSpPr>
          <p:cNvPr id="3" name="Subtitle 2"/>
          <p:cNvSpPr>
            <a:spLocks noGrp="1"/>
          </p:cNvSpPr>
          <p:nvPr>
            <p:ph type="subTitle" idx="1"/>
          </p:nvPr>
        </p:nvSpPr>
        <p:spPr>
          <a:xfrm>
            <a:off x="2959015" y="4365104"/>
            <a:ext cx="6172200" cy="1371600"/>
          </a:xfrm>
        </p:spPr>
        <p:txBody>
          <a:bodyPr>
            <a:normAutofit/>
          </a:bodyPr>
          <a:lstStyle/>
          <a:p>
            <a:pPr algn="just"/>
            <a:r>
              <a:rPr lang="en-US" sz="2800" b="0" dirty="0" smtClean="0"/>
              <a:t>SHEHAR BANO</a:t>
            </a:r>
            <a:endParaRPr lang="en-US" sz="2800" b="0" dirty="0"/>
          </a:p>
          <a:p>
            <a:pPr algn="just"/>
            <a:r>
              <a:rPr lang="en-US" sz="2800" b="0" dirty="0" smtClean="0"/>
              <a:t>FA21-BCE-021</a:t>
            </a:r>
            <a:endParaRPr lang="en-US" sz="2800" b="0" dirty="0"/>
          </a:p>
        </p:txBody>
      </p:sp>
    </p:spTree>
    <p:extLst>
      <p:ext uri="{BB962C8B-B14F-4D97-AF65-F5344CB8AC3E}">
        <p14:creationId xmlns:p14="http://schemas.microsoft.com/office/powerpoint/2010/main" val="359526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Many to many </a:t>
            </a:r>
            <a:endParaRPr lang="en-US" dirty="0"/>
          </a:p>
        </p:txBody>
      </p:sp>
      <p:sp>
        <p:nvSpPr>
          <p:cNvPr id="3" name="Content Placeholder 2"/>
          <p:cNvSpPr>
            <a:spLocks noGrp="1"/>
          </p:cNvSpPr>
          <p:nvPr>
            <p:ph sz="quarter" idx="1"/>
          </p:nvPr>
        </p:nvSpPr>
        <p:spPr/>
        <p:txBody>
          <a:bodyPr/>
          <a:lstStyle/>
          <a:p>
            <a:pPr marL="0" indent="0" algn="just">
              <a:buNone/>
            </a:pPr>
            <a:r>
              <a:rPr lang="en-US" dirty="0" smtClean="0"/>
              <a:t> </a:t>
            </a:r>
            <a:r>
              <a:rPr lang="en-US" dirty="0"/>
              <a:t>It is </a:t>
            </a:r>
            <a:r>
              <a:rPr lang="en-US" dirty="0" smtClean="0"/>
              <a:t> </a:t>
            </a:r>
            <a:r>
              <a:rPr lang="en-US" dirty="0"/>
              <a:t>represented </a:t>
            </a:r>
            <a:r>
              <a:rPr lang="en-US" dirty="0" smtClean="0"/>
              <a:t>by </a:t>
            </a:r>
            <a:r>
              <a:rPr lang="en-US" b="1" dirty="0" smtClean="0"/>
              <a:t>N:N</a:t>
            </a:r>
            <a:r>
              <a:rPr lang="en-US" dirty="0"/>
              <a:t> relationship.</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08920"/>
            <a:ext cx="6624736" cy="2808312"/>
          </a:xfrm>
          <a:prstGeom prst="rect">
            <a:avLst/>
          </a:prstGeom>
          <a:noFill/>
          <a:ln>
            <a:noFill/>
          </a:ln>
        </p:spPr>
      </p:pic>
      <p:sp>
        <p:nvSpPr>
          <p:cNvPr id="6" name="TextBox 5"/>
          <p:cNvSpPr txBox="1"/>
          <p:nvPr/>
        </p:nvSpPr>
        <p:spPr>
          <a:xfrm>
            <a:off x="1619672" y="4437112"/>
            <a:ext cx="1512168" cy="369332"/>
          </a:xfrm>
          <a:prstGeom prst="rect">
            <a:avLst/>
          </a:prstGeom>
          <a:noFill/>
        </p:spPr>
        <p:txBody>
          <a:bodyPr wrap="square" rtlCol="0">
            <a:spAutoFit/>
          </a:bodyPr>
          <a:lstStyle/>
          <a:p>
            <a:r>
              <a:rPr lang="en-US" dirty="0" smtClean="0"/>
              <a:t>Primary key</a:t>
            </a:r>
            <a:endParaRPr lang="en-US" dirty="0"/>
          </a:p>
        </p:txBody>
      </p:sp>
      <p:sp>
        <p:nvSpPr>
          <p:cNvPr id="7" name="TextBox 6"/>
          <p:cNvSpPr txBox="1"/>
          <p:nvPr/>
        </p:nvSpPr>
        <p:spPr>
          <a:xfrm>
            <a:off x="6008534" y="4605940"/>
            <a:ext cx="1512168" cy="369332"/>
          </a:xfrm>
          <a:prstGeom prst="rect">
            <a:avLst/>
          </a:prstGeom>
          <a:noFill/>
        </p:spPr>
        <p:txBody>
          <a:bodyPr wrap="square" rtlCol="0">
            <a:spAutoFit/>
          </a:bodyPr>
          <a:lstStyle/>
          <a:p>
            <a:r>
              <a:rPr lang="en-US" dirty="0" smtClean="0"/>
              <a:t>Primary key</a:t>
            </a:r>
            <a:endParaRPr lang="en-US" dirty="0"/>
          </a:p>
        </p:txBody>
      </p:sp>
      <p:sp>
        <p:nvSpPr>
          <p:cNvPr id="9" name="TextBox 8"/>
          <p:cNvSpPr txBox="1"/>
          <p:nvPr/>
        </p:nvSpPr>
        <p:spPr>
          <a:xfrm>
            <a:off x="3743908" y="3429000"/>
            <a:ext cx="1512168" cy="369332"/>
          </a:xfrm>
          <a:prstGeom prst="rect">
            <a:avLst/>
          </a:prstGeom>
          <a:noFill/>
        </p:spPr>
        <p:txBody>
          <a:bodyPr wrap="square" rtlCol="0">
            <a:spAutoFit/>
          </a:bodyPr>
          <a:lstStyle/>
          <a:p>
            <a:r>
              <a:rPr lang="en-US" dirty="0" smtClean="0"/>
              <a:t>Foreign key</a:t>
            </a:r>
            <a:endParaRPr lang="en-US" dirty="0"/>
          </a:p>
        </p:txBody>
      </p:sp>
    </p:spTree>
    <p:extLst>
      <p:ext uri="{BB962C8B-B14F-4D97-AF65-F5344CB8AC3E}">
        <p14:creationId xmlns:p14="http://schemas.microsoft.com/office/powerpoint/2010/main" val="379820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71573" t="34363" r="11557" b="33298"/>
          <a:stretch/>
        </p:blipFill>
        <p:spPr>
          <a:xfrm>
            <a:off x="2195736" y="476672"/>
            <a:ext cx="4833633" cy="5209665"/>
          </a:xfrm>
        </p:spPr>
      </p:pic>
    </p:spTree>
    <p:extLst>
      <p:ext uri="{BB962C8B-B14F-4D97-AF65-F5344CB8AC3E}">
        <p14:creationId xmlns:p14="http://schemas.microsoft.com/office/powerpoint/2010/main" val="376402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t>Contents:</a:t>
            </a:r>
            <a:endParaRPr lang="en-US" b="1" dirty="0"/>
          </a:p>
        </p:txBody>
      </p:sp>
      <p:sp>
        <p:nvSpPr>
          <p:cNvPr id="3" name="Content Placeholder 2"/>
          <p:cNvSpPr>
            <a:spLocks noGrp="1"/>
          </p:cNvSpPr>
          <p:nvPr>
            <p:ph sz="quarter" idx="1"/>
          </p:nvPr>
        </p:nvSpPr>
        <p:spPr/>
        <p:txBody>
          <a:bodyPr/>
          <a:lstStyle/>
          <a:p>
            <a:pPr algn="just">
              <a:buFont typeface="Wingdings" pitchFamily="2" charset="2"/>
              <a:buChar char="Ø"/>
            </a:pPr>
            <a:r>
              <a:rPr lang="en-US" dirty="0" smtClean="0"/>
              <a:t>Objective.</a:t>
            </a:r>
          </a:p>
          <a:p>
            <a:pPr algn="just">
              <a:buFont typeface="Wingdings" pitchFamily="2" charset="2"/>
              <a:buChar char="Ø"/>
            </a:pPr>
            <a:r>
              <a:rPr lang="en-US" dirty="0" smtClean="0"/>
              <a:t>Definition of forms.</a:t>
            </a:r>
          </a:p>
          <a:p>
            <a:pPr algn="just">
              <a:buFont typeface="Wingdings" pitchFamily="2" charset="2"/>
              <a:buChar char="Ø"/>
            </a:pPr>
            <a:r>
              <a:rPr lang="en-US" dirty="0" smtClean="0"/>
              <a:t>Example.</a:t>
            </a:r>
          </a:p>
          <a:p>
            <a:pPr algn="just">
              <a:buFont typeface="Wingdings" pitchFamily="2" charset="2"/>
              <a:buChar char="Ø"/>
            </a:pPr>
            <a:r>
              <a:rPr lang="en-US" dirty="0" smtClean="0"/>
              <a:t>Relationships and its type.</a:t>
            </a:r>
          </a:p>
          <a:p>
            <a:pPr algn="just">
              <a:buFont typeface="Wingdings" pitchFamily="2" charset="2"/>
              <a:buChar char="Ø"/>
            </a:pPr>
            <a:endParaRPr lang="en-US" dirty="0" smtClean="0"/>
          </a:p>
          <a:p>
            <a:pPr algn="just"/>
            <a:endParaRPr lang="en-US" dirty="0"/>
          </a:p>
        </p:txBody>
      </p:sp>
    </p:spTree>
    <p:extLst>
      <p:ext uri="{BB962C8B-B14F-4D97-AF65-F5344CB8AC3E}">
        <p14:creationId xmlns:p14="http://schemas.microsoft.com/office/powerpoint/2010/main" val="235067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t>Objective of report:</a:t>
            </a:r>
            <a:endParaRPr lang="en-US" b="1" dirty="0"/>
          </a:p>
        </p:txBody>
      </p:sp>
      <p:sp>
        <p:nvSpPr>
          <p:cNvPr id="3" name="Content Placeholder 2"/>
          <p:cNvSpPr>
            <a:spLocks noGrp="1"/>
          </p:cNvSpPr>
          <p:nvPr>
            <p:ph sz="quarter" idx="1"/>
          </p:nvPr>
        </p:nvSpPr>
        <p:spPr/>
        <p:txBody>
          <a:bodyPr/>
          <a:lstStyle/>
          <a:p>
            <a:pPr marL="0" indent="0" algn="just">
              <a:buNone/>
            </a:pPr>
            <a:r>
              <a:rPr lang="en-US" dirty="0" smtClean="0"/>
              <a:t>The  </a:t>
            </a:r>
            <a:r>
              <a:rPr lang="en-US" dirty="0"/>
              <a:t>main objective in this lab is to learn about </a:t>
            </a:r>
            <a:r>
              <a:rPr lang="en-US" dirty="0" smtClean="0"/>
              <a:t> </a:t>
            </a:r>
            <a:r>
              <a:rPr lang="en-US" dirty="0"/>
              <a:t>how to make reports, forms and relationships between two tables whether the relation may be many-to-one, many-to-many or one-to-one.</a:t>
            </a:r>
            <a:endParaRPr lang="en-US" dirty="0"/>
          </a:p>
        </p:txBody>
      </p:sp>
    </p:spTree>
    <p:extLst>
      <p:ext uri="{BB962C8B-B14F-4D97-AF65-F5344CB8AC3E}">
        <p14:creationId xmlns:p14="http://schemas.microsoft.com/office/powerpoint/2010/main" val="294655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t>Form </a:t>
            </a:r>
            <a:endParaRPr lang="en-US" b="1" dirty="0"/>
          </a:p>
        </p:txBody>
      </p:sp>
      <p:sp>
        <p:nvSpPr>
          <p:cNvPr id="3" name="Content Placeholder 2"/>
          <p:cNvSpPr>
            <a:spLocks noGrp="1"/>
          </p:cNvSpPr>
          <p:nvPr>
            <p:ph sz="quarter" idx="1"/>
          </p:nvPr>
        </p:nvSpPr>
        <p:spPr/>
        <p:txBody>
          <a:bodyPr/>
          <a:lstStyle/>
          <a:p>
            <a:pPr marL="0" indent="0" algn="just">
              <a:buNone/>
            </a:pPr>
            <a:r>
              <a:rPr lang="en-US" dirty="0"/>
              <a:t> A Form defines the various data to be collected, and how they link together. Usually, a Form will represent part of the information you wish </a:t>
            </a:r>
            <a:r>
              <a:rPr lang="en-US" dirty="0" smtClean="0"/>
              <a:t>together</a:t>
            </a:r>
            <a:r>
              <a:rPr lang="en-US" dirty="0"/>
              <a: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849" t="13215" r="48105" b="24254"/>
          <a:stretch/>
        </p:blipFill>
        <p:spPr>
          <a:xfrm>
            <a:off x="2494887" y="3068960"/>
            <a:ext cx="4047058" cy="3024336"/>
          </a:xfrm>
          <a:prstGeom prst="rect">
            <a:avLst/>
          </a:prstGeom>
        </p:spPr>
      </p:pic>
    </p:spTree>
    <p:extLst>
      <p:ext uri="{BB962C8B-B14F-4D97-AF65-F5344CB8AC3E}">
        <p14:creationId xmlns:p14="http://schemas.microsoft.com/office/powerpoint/2010/main" val="40857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r>
              <a:rPr lang="en-US" dirty="0" smtClean="0"/>
              <a:t> </a:t>
            </a:r>
            <a:endParaRPr lang="en-US" dirty="0"/>
          </a:p>
        </p:txBody>
      </p:sp>
      <p:pic>
        <p:nvPicPr>
          <p:cNvPr id="4" name="Content Placeholder 3"/>
          <p:cNvPicPr>
            <a:picLocks noGrp="1"/>
          </p:cNvPicPr>
          <p:nvPr>
            <p:ph sz="quarter" idx="1"/>
          </p:nvPr>
        </p:nvPicPr>
        <p:blipFill rotWithShape="1">
          <a:blip r:embed="rId2">
            <a:extLst>
              <a:ext uri="{28A0092B-C50C-407E-A947-70E740481C1C}">
                <a14:useLocalDpi xmlns:a14="http://schemas.microsoft.com/office/drawing/2010/main" val="0"/>
              </a:ext>
            </a:extLst>
          </a:blip>
          <a:srcRect l="-1433" r="8061" b="14898"/>
          <a:stretch/>
        </p:blipFill>
        <p:spPr bwMode="auto">
          <a:xfrm>
            <a:off x="611560" y="1772816"/>
            <a:ext cx="7467600" cy="327761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839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t>Report view</a:t>
            </a:r>
            <a:endParaRPr lang="en-US" b="1"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90074" y="1603035"/>
            <a:ext cx="7001852" cy="4867954"/>
          </a:xfrm>
          <a:prstGeom prst="rect">
            <a:avLst/>
          </a:prstGeom>
          <a:noFill/>
          <a:ln>
            <a:noFill/>
          </a:ln>
        </p:spPr>
      </p:pic>
    </p:spTree>
    <p:extLst>
      <p:ext uri="{BB962C8B-B14F-4D97-AF65-F5344CB8AC3E}">
        <p14:creationId xmlns:p14="http://schemas.microsoft.com/office/powerpoint/2010/main" val="230354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t>Relationship in database</a:t>
            </a:r>
            <a:endParaRPr lang="en-US" b="1" dirty="0"/>
          </a:p>
        </p:txBody>
      </p:sp>
      <p:sp>
        <p:nvSpPr>
          <p:cNvPr id="3" name="Content Placeholder 2"/>
          <p:cNvSpPr>
            <a:spLocks noGrp="1"/>
          </p:cNvSpPr>
          <p:nvPr>
            <p:ph sz="quarter" idx="1"/>
          </p:nvPr>
        </p:nvSpPr>
        <p:spPr/>
        <p:txBody>
          <a:bodyPr/>
          <a:lstStyle/>
          <a:p>
            <a:pPr algn="just"/>
            <a:r>
              <a:rPr lang="en-US" dirty="0"/>
              <a:t>it is an association between tables. Those associations create using join </a:t>
            </a:r>
            <a:r>
              <a:rPr lang="en-US" dirty="0" smtClean="0"/>
              <a:t>statements </a:t>
            </a:r>
            <a:r>
              <a:rPr lang="en-US" dirty="0"/>
              <a:t>to retrieve data</a:t>
            </a:r>
            <a:r>
              <a:rPr lang="en-US" dirty="0" smtClean="0"/>
              <a:t>.</a:t>
            </a:r>
          </a:p>
          <a:p>
            <a:pPr algn="just"/>
            <a:r>
              <a:rPr lang="en-US" dirty="0" smtClean="0"/>
              <a:t>Types </a:t>
            </a:r>
          </a:p>
          <a:p>
            <a:pPr marL="0" indent="0" algn="just">
              <a:buNone/>
            </a:pPr>
            <a:r>
              <a:rPr lang="en-US" dirty="0" smtClean="0"/>
              <a:t>1.One to one relationship.</a:t>
            </a:r>
          </a:p>
          <a:p>
            <a:pPr marL="0" indent="0" algn="just">
              <a:buNone/>
            </a:pPr>
            <a:r>
              <a:rPr lang="en-US" dirty="0" smtClean="0"/>
              <a:t>2.One to many relationship.</a:t>
            </a:r>
          </a:p>
          <a:p>
            <a:pPr marL="0" indent="0" algn="just">
              <a:buNone/>
            </a:pPr>
            <a:r>
              <a:rPr lang="en-US" dirty="0" smtClean="0"/>
              <a:t>3.Many to many relationship.</a:t>
            </a:r>
            <a:r>
              <a:rPr lang="en-US" dirty="0"/>
              <a:t> </a:t>
            </a:r>
            <a:endParaRPr lang="en-US" dirty="0"/>
          </a:p>
        </p:txBody>
      </p:sp>
    </p:spTree>
    <p:extLst>
      <p:ext uri="{BB962C8B-B14F-4D97-AF65-F5344CB8AC3E}">
        <p14:creationId xmlns:p14="http://schemas.microsoft.com/office/powerpoint/2010/main" val="306403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One to one</a:t>
            </a:r>
            <a:endParaRPr lang="en-US" dirty="0"/>
          </a:p>
        </p:txBody>
      </p:sp>
      <p:sp>
        <p:nvSpPr>
          <p:cNvPr id="3" name="Content Placeholder 2"/>
          <p:cNvSpPr>
            <a:spLocks noGrp="1"/>
          </p:cNvSpPr>
          <p:nvPr>
            <p:ph sz="quarter" idx="1"/>
          </p:nvPr>
        </p:nvSpPr>
        <p:spPr/>
        <p:txBody>
          <a:bodyPr/>
          <a:lstStyle/>
          <a:p>
            <a:pPr marL="0" indent="0" algn="just">
              <a:buNone/>
            </a:pPr>
            <a:r>
              <a:rPr lang="en-US" dirty="0"/>
              <a:t>It is used to create a relationship between two tables in which a single row of the first table can only be related to one and only one records of a second table</a:t>
            </a:r>
            <a:r>
              <a:rPr lang="en-US" dirty="0" smtClean="0"/>
              <a:t>.</a:t>
            </a:r>
          </a:p>
          <a:p>
            <a:pPr marL="0" indent="0" algn="just">
              <a:buNone/>
            </a:pP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182" t="31268" r="8607" b="39896"/>
          <a:stretch/>
        </p:blipFill>
        <p:spPr>
          <a:xfrm>
            <a:off x="611560" y="2852936"/>
            <a:ext cx="7336289" cy="3284449"/>
          </a:xfrm>
          <a:prstGeom prst="rect">
            <a:avLst/>
          </a:prstGeom>
        </p:spPr>
      </p:pic>
      <p:sp>
        <p:nvSpPr>
          <p:cNvPr id="5" name="TextBox 4"/>
          <p:cNvSpPr txBox="1"/>
          <p:nvPr/>
        </p:nvSpPr>
        <p:spPr>
          <a:xfrm>
            <a:off x="5076056" y="5952719"/>
            <a:ext cx="1512168" cy="369332"/>
          </a:xfrm>
          <a:prstGeom prst="rect">
            <a:avLst/>
          </a:prstGeom>
          <a:noFill/>
        </p:spPr>
        <p:txBody>
          <a:bodyPr wrap="square" rtlCol="0">
            <a:spAutoFit/>
          </a:bodyPr>
          <a:lstStyle/>
          <a:p>
            <a:r>
              <a:rPr lang="en-US" dirty="0" smtClean="0"/>
              <a:t>Foreign key</a:t>
            </a:r>
            <a:endParaRPr lang="en-US" dirty="0"/>
          </a:p>
        </p:txBody>
      </p:sp>
      <p:sp>
        <p:nvSpPr>
          <p:cNvPr id="6" name="TextBox 5"/>
          <p:cNvSpPr txBox="1"/>
          <p:nvPr/>
        </p:nvSpPr>
        <p:spPr>
          <a:xfrm>
            <a:off x="2051720" y="5229200"/>
            <a:ext cx="1512168" cy="369332"/>
          </a:xfrm>
          <a:prstGeom prst="rect">
            <a:avLst/>
          </a:prstGeom>
          <a:noFill/>
        </p:spPr>
        <p:txBody>
          <a:bodyPr wrap="square" rtlCol="0">
            <a:spAutoFit/>
          </a:bodyPr>
          <a:lstStyle/>
          <a:p>
            <a:r>
              <a:rPr lang="en-US" dirty="0" smtClean="0"/>
              <a:t>Primary key</a:t>
            </a:r>
            <a:endParaRPr lang="en-US" dirty="0"/>
          </a:p>
        </p:txBody>
      </p:sp>
    </p:spTree>
    <p:extLst>
      <p:ext uri="{BB962C8B-B14F-4D97-AF65-F5344CB8AC3E}">
        <p14:creationId xmlns:p14="http://schemas.microsoft.com/office/powerpoint/2010/main" val="310066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One to many</a:t>
            </a:r>
            <a:endParaRPr lang="en-US" dirty="0"/>
          </a:p>
        </p:txBody>
      </p:sp>
      <p:sp>
        <p:nvSpPr>
          <p:cNvPr id="3" name="Content Placeholder 2"/>
          <p:cNvSpPr>
            <a:spLocks noGrp="1"/>
          </p:cNvSpPr>
          <p:nvPr>
            <p:ph sz="quarter" idx="1"/>
          </p:nvPr>
        </p:nvSpPr>
        <p:spPr/>
        <p:txBody>
          <a:bodyPr/>
          <a:lstStyle/>
          <a:p>
            <a:pPr marL="0" indent="0" algn="just">
              <a:buNone/>
            </a:pPr>
            <a:r>
              <a:rPr lang="en-US" dirty="0"/>
              <a:t> Any single rows of the first table can be related to one or more rows of the second tables, but the rows of second tables can only relate to the only row in the first table. It is also known as a </a:t>
            </a:r>
            <a:r>
              <a:rPr lang="en-US" b="1" dirty="0"/>
              <a:t>many to one</a:t>
            </a:r>
            <a:r>
              <a:rPr lang="en-US" dirty="0"/>
              <a:t> </a:t>
            </a:r>
            <a:r>
              <a:rPr lang="en-US" dirty="0" smtClean="0"/>
              <a:t>relationship</a:t>
            </a:r>
          </a:p>
          <a:p>
            <a:pPr marL="0" indent="0" algn="just">
              <a:buNone/>
            </a:pP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r="22090"/>
          <a:stretch/>
        </p:blipFill>
        <p:spPr bwMode="auto">
          <a:xfrm>
            <a:off x="1115616" y="3429000"/>
            <a:ext cx="5976664" cy="2664296"/>
          </a:xfrm>
          <a:prstGeom prst="rect">
            <a:avLst/>
          </a:prstGeom>
          <a:noFill/>
          <a:ln>
            <a:noFill/>
          </a:ln>
          <a:extLst>
            <a:ext uri="{53640926-AAD7-44D8-BBD7-CCE9431645EC}">
              <a14:shadowObscured xmlns:a14="http://schemas.microsoft.com/office/drawing/2010/main"/>
            </a:ext>
          </a:extLst>
        </p:spPr>
      </p:pic>
      <p:sp>
        <p:nvSpPr>
          <p:cNvPr id="8" name="TextBox 7"/>
          <p:cNvSpPr txBox="1"/>
          <p:nvPr/>
        </p:nvSpPr>
        <p:spPr>
          <a:xfrm>
            <a:off x="2267744" y="5517232"/>
            <a:ext cx="1512168" cy="369332"/>
          </a:xfrm>
          <a:prstGeom prst="rect">
            <a:avLst/>
          </a:prstGeom>
          <a:noFill/>
        </p:spPr>
        <p:txBody>
          <a:bodyPr wrap="square" rtlCol="0">
            <a:spAutoFit/>
          </a:bodyPr>
          <a:lstStyle/>
          <a:p>
            <a:r>
              <a:rPr lang="en-US" dirty="0" smtClean="0"/>
              <a:t>Primary key</a:t>
            </a:r>
            <a:endParaRPr lang="en-US" dirty="0"/>
          </a:p>
        </p:txBody>
      </p:sp>
      <p:sp>
        <p:nvSpPr>
          <p:cNvPr id="9" name="TextBox 8"/>
          <p:cNvSpPr txBox="1"/>
          <p:nvPr/>
        </p:nvSpPr>
        <p:spPr>
          <a:xfrm>
            <a:off x="5256076" y="5517232"/>
            <a:ext cx="1512168" cy="369332"/>
          </a:xfrm>
          <a:prstGeom prst="rect">
            <a:avLst/>
          </a:prstGeom>
          <a:noFill/>
        </p:spPr>
        <p:txBody>
          <a:bodyPr wrap="square" rtlCol="0">
            <a:spAutoFit/>
          </a:bodyPr>
          <a:lstStyle/>
          <a:p>
            <a:r>
              <a:rPr lang="en-US" dirty="0" smtClean="0"/>
              <a:t>Foreign key</a:t>
            </a:r>
            <a:endParaRPr lang="en-US" dirty="0"/>
          </a:p>
        </p:txBody>
      </p:sp>
    </p:spTree>
    <p:extLst>
      <p:ext uri="{BB962C8B-B14F-4D97-AF65-F5344CB8AC3E}">
        <p14:creationId xmlns:p14="http://schemas.microsoft.com/office/powerpoint/2010/main" val="1644989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51</TotalTime>
  <Words>168</Words>
  <Application>Microsoft Office PowerPoint</Application>
  <PresentationFormat>On-screen Show (4:3)</PresentationFormat>
  <Paragraphs>39</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Designing of forms, reports creation of relationships </vt:lpstr>
      <vt:lpstr>Contents:</vt:lpstr>
      <vt:lpstr>Objective of report:</vt:lpstr>
      <vt:lpstr>Form </vt:lpstr>
      <vt:lpstr>Example </vt:lpstr>
      <vt:lpstr>Report view</vt:lpstr>
      <vt:lpstr>Relationship in database</vt:lpstr>
      <vt:lpstr>One to one</vt:lpstr>
      <vt:lpstr>One to many</vt:lpstr>
      <vt:lpstr>Many to many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of forms, reports creation of relationships</dc:title>
  <dc:creator>This pc</dc:creator>
  <cp:lastModifiedBy>This pc</cp:lastModifiedBy>
  <cp:revision>6</cp:revision>
  <dcterms:created xsi:type="dcterms:W3CDTF">2023-10-05T12:42:17Z</dcterms:created>
  <dcterms:modified xsi:type="dcterms:W3CDTF">2023-10-05T13:33:40Z</dcterms:modified>
</cp:coreProperties>
</file>