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6" y="67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234FE-C50B-4A69-A956-3344570A57B9}" type="datetimeFigureOut">
              <a:rPr lang="en-US" smtClean="0"/>
              <a:pPr/>
              <a:t>06-Jan-23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0549-68DE-4A65-A81D-29B6729FE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00549-68DE-4A65-A81D-29B6729FE2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F43325-34C6-4589-871A-040462E673D4}" type="datetimeFigureOut">
              <a:rPr lang="en-US" smtClean="0"/>
              <a:pPr/>
              <a:t>06-Jan-23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49B936-7741-4BC4-A250-0B9DE03452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213359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“Graphs”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514600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Terminal Exam Presentation</a:t>
            </a:r>
          </a:p>
          <a:p>
            <a:pPr algn="ctr"/>
            <a:endParaRPr lang="en-US" sz="2000" dirty="0"/>
          </a:p>
          <a:p>
            <a:pPr algn="l"/>
            <a:r>
              <a:rPr lang="en-US" sz="2400" u="sng" dirty="0"/>
              <a:t>Department: </a:t>
            </a:r>
            <a:r>
              <a:rPr lang="en-US" sz="2400" dirty="0"/>
              <a:t>Electrical Computer Engineering</a:t>
            </a:r>
          </a:p>
          <a:p>
            <a:pPr algn="l"/>
            <a:r>
              <a:rPr lang="en-US" sz="2000" u="sng" dirty="0"/>
              <a:t>Student name: </a:t>
            </a:r>
            <a:r>
              <a:rPr lang="en-US" sz="2000" dirty="0" err="1"/>
              <a:t>S.M.Shahir.Ul.Haq</a:t>
            </a:r>
            <a:endParaRPr lang="en-US" sz="2000" dirty="0"/>
          </a:p>
          <a:p>
            <a:pPr algn="l"/>
            <a:r>
              <a:rPr lang="en-US" sz="2000" u="sng" dirty="0"/>
              <a:t>Course: </a:t>
            </a:r>
            <a:r>
              <a:rPr lang="en-US" sz="2000" dirty="0"/>
              <a:t>Data Structures &amp; Algorithms</a:t>
            </a:r>
          </a:p>
          <a:p>
            <a:pPr algn="l"/>
            <a:r>
              <a:rPr lang="en-US" sz="2000" u="sng" dirty="0"/>
              <a:t>Subject Teacher</a:t>
            </a:r>
            <a:r>
              <a:rPr lang="en-US" sz="2000" dirty="0"/>
              <a:t>: </a:t>
            </a:r>
            <a:r>
              <a:rPr lang="en-US" sz="2000" dirty="0" err="1"/>
              <a:t>Dr.Ali</a:t>
            </a:r>
            <a:r>
              <a:rPr lang="en-US" sz="2000" dirty="0"/>
              <a:t> Mustafa &amp; Sir </a:t>
            </a:r>
            <a:r>
              <a:rPr lang="en-US" sz="2000" dirty="0" err="1"/>
              <a:t>Qasim</a:t>
            </a:r>
            <a:r>
              <a:rPr lang="en-US" sz="2000" dirty="0"/>
              <a:t> </a:t>
            </a:r>
            <a:r>
              <a:rPr lang="en-US" sz="2000" dirty="0" err="1"/>
              <a:t>Javed</a:t>
            </a:r>
            <a:endParaRPr lang="en-US" sz="2000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0"/>
            <a:ext cx="8153400" cy="3962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Weighted &amp; Unweighted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endParaRPr lang="en-US" sz="2000" b="1" u="sng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Degree shows the number of edges connected to each node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directed graphs degree is divided into two terminologies</a:t>
            </a:r>
          </a:p>
          <a:p>
            <a:pPr>
              <a:buNone/>
            </a:pPr>
            <a:r>
              <a:rPr lang="en-US" sz="2000" dirty="0"/>
              <a:t>In degree &amp; out degree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degree means entering edges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Out degree means out going edges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Degree</a:t>
            </a:r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7620000" cy="2819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In graph theory  the path is any route along the edges of a graph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A path may follow a single edge directly between two vertices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It may follow multiple edges through multiple vertices</a:t>
            </a:r>
          </a:p>
          <a:p>
            <a:pPr>
              <a:buNone/>
            </a:pPr>
            <a:r>
              <a:rPr lang="en-US" sz="2000" dirty="0"/>
              <a:t>Paths from 0 to 4{0-&gt;1-&gt;4,0-&gt;3-&gt;4,0-&gt;2-&gt;3-&gt;4}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Node cant be repeated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</a:t>
            </a:r>
          </a:p>
        </p:txBody>
      </p:sp>
      <p:pic>
        <p:nvPicPr>
          <p:cNvPr id="4" name="Picture 3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038600"/>
            <a:ext cx="6477000" cy="2133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Graph has many useful applications in real life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Few of them discusses here to give an idea about how a graph can be used ?</a:t>
            </a:r>
          </a:p>
          <a:p>
            <a:pPr>
              <a:buNone/>
            </a:pPr>
            <a:r>
              <a:rPr lang="en-US" sz="2000" b="1" u="sng" dirty="0"/>
              <a:t>Maps: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Google maps uses graph data structure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Places are nodes                                   1km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Roads are edges               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Route is path                 2km                                        </a:t>
            </a:r>
            <a:r>
              <a:rPr lang="en-US" sz="2000" dirty="0" err="1"/>
              <a:t>2km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                                                              5km</a:t>
            </a:r>
          </a:p>
          <a:p>
            <a:pPr>
              <a:buNone/>
            </a:pPr>
            <a:r>
              <a:rPr lang="en-US" sz="2000" dirty="0"/>
              <a:t>                                               3km                        1km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Life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6629400" y="30480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4572000" y="3429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7543800" y="48768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48768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5562600" y="49530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 rot="10800000" flipV="1">
            <a:off x="5334000" y="3467100"/>
            <a:ext cx="12954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3657600" y="3962400"/>
            <a:ext cx="990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5410200"/>
            <a:ext cx="1752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6" idx="2"/>
          </p:cNvCxnSpPr>
          <p:nvPr/>
        </p:nvCxnSpPr>
        <p:spPr>
          <a:xfrm flipV="1">
            <a:off x="6553200" y="5295900"/>
            <a:ext cx="9906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0"/>
          </p:cNvCxnSpPr>
          <p:nvPr/>
        </p:nvCxnSpPr>
        <p:spPr>
          <a:xfrm rot="16200000" flipH="1">
            <a:off x="7148769" y="4024568"/>
            <a:ext cx="1113351" cy="59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829300" y="4076700"/>
            <a:ext cx="1371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Friend and Follow example: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Directed and undirected  graph can be explained with the help of </a:t>
            </a:r>
            <a:r>
              <a:rPr lang="en-US" sz="2000" dirty="0" err="1"/>
              <a:t>facebook</a:t>
            </a:r>
            <a:r>
              <a:rPr lang="en-US" sz="2000" dirty="0"/>
              <a:t> friend and follow algorithm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            friends                                      followers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Life 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2819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" name="Oval 4"/>
          <p:cNvSpPr/>
          <p:nvPr/>
        </p:nvSpPr>
        <p:spPr>
          <a:xfrm>
            <a:off x="838200" y="47244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800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8" name="Straight Connector 7"/>
          <p:cNvCxnSpPr>
            <a:stCxn id="4" idx="3"/>
          </p:cNvCxnSpPr>
          <p:nvPr/>
        </p:nvCxnSpPr>
        <p:spPr>
          <a:xfrm rot="5400000">
            <a:off x="1186681" y="3795969"/>
            <a:ext cx="1265751" cy="743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5"/>
          </p:cNvCxnSpPr>
          <p:nvPr/>
        </p:nvCxnSpPr>
        <p:spPr>
          <a:xfrm rot="16200000" flipH="1">
            <a:off x="2462469" y="3910268"/>
            <a:ext cx="1570551" cy="819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00200" y="5105400"/>
            <a:ext cx="1905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858000" y="2667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celeb</a:t>
            </a:r>
          </a:p>
        </p:txBody>
      </p:sp>
      <p:sp>
        <p:nvSpPr>
          <p:cNvPr id="14" name="Oval 13"/>
          <p:cNvSpPr/>
          <p:nvPr/>
        </p:nvSpPr>
        <p:spPr>
          <a:xfrm>
            <a:off x="5334000" y="32766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Oval 14"/>
          <p:cNvSpPr/>
          <p:nvPr/>
        </p:nvSpPr>
        <p:spPr>
          <a:xfrm>
            <a:off x="5791200" y="4724400"/>
            <a:ext cx="990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6" name="Oval 15"/>
          <p:cNvSpPr/>
          <p:nvPr/>
        </p:nvSpPr>
        <p:spPr>
          <a:xfrm>
            <a:off x="7543800" y="5029200"/>
            <a:ext cx="1143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18" name="Straight Arrow Connector 17"/>
          <p:cNvCxnSpPr>
            <a:stCxn id="14" idx="6"/>
          </p:cNvCxnSpPr>
          <p:nvPr/>
        </p:nvCxnSpPr>
        <p:spPr>
          <a:xfrm flipV="1">
            <a:off x="6172200" y="3276600"/>
            <a:ext cx="685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7"/>
          </p:cNvCxnSpPr>
          <p:nvPr/>
        </p:nvCxnSpPr>
        <p:spPr>
          <a:xfrm rot="5400000" flipH="1" flipV="1">
            <a:off x="6299410" y="3918721"/>
            <a:ext cx="1276911" cy="60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0"/>
          </p:cNvCxnSpPr>
          <p:nvPr/>
        </p:nvCxnSpPr>
        <p:spPr>
          <a:xfrm rot="16200000" flipV="1">
            <a:off x="7105650" y="4019550"/>
            <a:ext cx="1524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/>
              <a:t>Now the question rises that how actually we can represent graph in programming?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It can be represented in two ways</a:t>
            </a:r>
          </a:p>
          <a:p>
            <a:pPr marL="566928" indent="-457200" algn="just">
              <a:buFont typeface="+mj-lt"/>
              <a:buAutoNum type="arabicParenR"/>
            </a:pPr>
            <a:r>
              <a:rPr lang="en-US" sz="2000" dirty="0"/>
              <a:t>Adjacency Matrix</a:t>
            </a:r>
          </a:p>
          <a:p>
            <a:pPr marL="566928" indent="-457200" algn="just">
              <a:buFont typeface="+mj-lt"/>
              <a:buAutoNum type="arabicParenR"/>
            </a:pPr>
            <a:r>
              <a:rPr lang="en-US" sz="2000" dirty="0"/>
              <a:t>Adjacency List</a:t>
            </a:r>
          </a:p>
          <a:p>
            <a:pPr marL="566928" indent="-457200" algn="just">
              <a:buNone/>
            </a:pPr>
            <a:r>
              <a:rPr lang="en-US" sz="2400" b="1" u="sng" dirty="0"/>
              <a:t>Adjacency Matrix:</a:t>
            </a:r>
          </a:p>
          <a:p>
            <a:pPr marL="566928" indent="-457200" algn="just">
              <a:buNone/>
            </a:pPr>
            <a:r>
              <a:rPr lang="en-US" sz="2000" dirty="0"/>
              <a:t>Adjacency Matrix is a 2D array of size V x V where V is the number of vertices in a graph</a:t>
            </a:r>
          </a:p>
          <a:p>
            <a:pPr marL="566928" indent="-457200" algn="just">
              <a:buNone/>
            </a:pPr>
            <a:r>
              <a:rPr lang="en-US" sz="2400" b="1" u="sng" dirty="0"/>
              <a:t>Adjacency List:</a:t>
            </a:r>
          </a:p>
          <a:p>
            <a:pPr marL="566928" indent="-457200" algn="just">
              <a:buNone/>
            </a:pPr>
            <a:r>
              <a:rPr lang="en-US" sz="2000" dirty="0"/>
              <a:t>An array of lists is used. The size of the array is equal to the number of </a:t>
            </a:r>
            <a:r>
              <a:rPr lang="en-US" sz="2000" dirty="0" smtClean="0"/>
              <a:t>vertices</a:t>
            </a:r>
          </a:p>
          <a:p>
            <a:pPr marL="566928" indent="-457200" algn="just">
              <a:buNone/>
            </a:pPr>
            <a:r>
              <a:rPr lang="en-US" sz="2000" dirty="0" smtClean="0"/>
              <a:t>//undirected n(n-1)/2</a:t>
            </a:r>
          </a:p>
          <a:p>
            <a:pPr marL="566928" indent="-457200" algn="just">
              <a:buNone/>
            </a:pPr>
            <a:r>
              <a:rPr lang="en-US" sz="2000" dirty="0" smtClean="0"/>
              <a:t>//directed n*(n-1)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u="sng" dirty="0"/>
              <a:t>Graph</a:t>
            </a:r>
            <a:r>
              <a:rPr lang="en-US" dirty="0"/>
              <a:t> :                           </a:t>
            </a:r>
            <a:r>
              <a:rPr lang="en-US" b="1" u="sng" dirty="0"/>
              <a:t>Adjacency Matrix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3124199" cy="2667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7" name="Picture 6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3886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Adjacency List:</a:t>
            </a:r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Representation</a:t>
            </a:r>
          </a:p>
        </p:txBody>
      </p:sp>
      <p:pic>
        <p:nvPicPr>
          <p:cNvPr id="4" name="Picture 3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239000" cy="31241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C++ STL (standard template library) is a software library for the </a:t>
            </a:r>
            <a:r>
              <a:rPr lang="en-US" sz="2000" b="1" dirty="0"/>
              <a:t>C</a:t>
            </a:r>
            <a:r>
              <a:rPr lang="en-US" sz="2000" dirty="0"/>
              <a:t>++ language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It  provides a collection of templates representing containers, </a:t>
            </a:r>
            <a:r>
              <a:rPr lang="en-US" sz="2000" dirty="0" err="1"/>
              <a:t>iterators</a:t>
            </a:r>
            <a:r>
              <a:rPr lang="en-US" sz="2000" dirty="0"/>
              <a:t>, algorithms, and function objects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These can be very handful to implement data structures like linked list, arrays, stacks etc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These can also be handful to apply sorting and searching algorithms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Few example are as follows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/>
              <a:t>List&lt;data type&gt;size;      {for creating link list}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/>
              <a:t>Stack&lt;data type&gt;size;    {for creating stack}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/>
              <a:t>Map&lt;key data type, value for key&gt;size; {for creating map}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000" dirty="0"/>
              <a:t>For(auto i:m)     {traverse map }</a:t>
            </a:r>
          </a:p>
          <a:p>
            <a:pPr marL="566928" indent="-457200">
              <a:buNone/>
            </a:pPr>
            <a:r>
              <a:rPr lang="en-US" sz="2000" dirty="0"/>
              <a:t>Further different commands are used to perform different operations like insert, delete and print etc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STL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95400"/>
            <a:ext cx="7010400" cy="4724400"/>
          </a:xfrm>
          <a:solidFill>
            <a:schemeClr val="accent1"/>
          </a:solidFill>
          <a:ln>
            <a:solidFill>
              <a:schemeClr val="accent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for Adjacency Matrix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u="sng" dirty="0"/>
              <a:t>The contents of presentation are as follows: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Introduction to graph theory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Components of graphs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Types of graphs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Real life examples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Representation of graphs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Introduction to STL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Code implementation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Conclusion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76400"/>
            <a:ext cx="70104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For Adjacency Matrix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Graph:</a:t>
            </a:r>
          </a:p>
          <a:p>
            <a:pPr>
              <a:buNone/>
            </a:pPr>
            <a:endParaRPr lang="en-US" sz="2400" b="1" u="sng" dirty="0"/>
          </a:p>
        </p:txBody>
      </p:sp>
      <p:sp>
        <p:nvSpPr>
          <p:cNvPr id="6" name="Oval 5"/>
          <p:cNvSpPr/>
          <p:nvPr/>
        </p:nvSpPr>
        <p:spPr>
          <a:xfrm>
            <a:off x="1676400" y="2209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4191000"/>
            <a:ext cx="914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43434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" name="Straight Connector 9"/>
          <p:cNvCxnSpPr>
            <a:stCxn id="6" idx="3"/>
            <a:endCxn id="7" idx="0"/>
          </p:cNvCxnSpPr>
          <p:nvPr/>
        </p:nvCxnSpPr>
        <p:spPr>
          <a:xfrm rot="5400000">
            <a:off x="723901" y="3138067"/>
            <a:ext cx="1395833" cy="710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1714500" y="3238500"/>
            <a:ext cx="1676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4724400"/>
            <a:ext cx="1371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00200"/>
            <a:ext cx="5257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5400"/>
            <a:ext cx="7620000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For Adjacency List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For Adjacency List</a:t>
            </a:r>
          </a:p>
        </p:txBody>
      </p:sp>
      <p:pic>
        <p:nvPicPr>
          <p:cNvPr id="6" name="Content Placeholder 5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For Adjacency List</a:t>
            </a:r>
          </a:p>
        </p:txBody>
      </p:sp>
      <p:pic>
        <p:nvPicPr>
          <p:cNvPr id="6" name="Content Placeholder 5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4495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Graph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endParaRPr lang="en-US" sz="24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Oval 3"/>
          <p:cNvSpPr/>
          <p:nvPr/>
        </p:nvSpPr>
        <p:spPr>
          <a:xfrm>
            <a:off x="1371600" y="2057400"/>
            <a:ext cx="990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33400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362200" y="3505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rot="5400000">
            <a:off x="925560" y="2990289"/>
            <a:ext cx="808551" cy="37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</p:cNvCxnSpPr>
          <p:nvPr/>
        </p:nvCxnSpPr>
        <p:spPr>
          <a:xfrm>
            <a:off x="1447800" y="40386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  <a:endCxn id="4" idx="5"/>
          </p:cNvCxnSpPr>
          <p:nvPr/>
        </p:nvCxnSpPr>
        <p:spPr>
          <a:xfrm rot="16200000" flipV="1">
            <a:off x="2152090" y="2837890"/>
            <a:ext cx="732351" cy="60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828800"/>
            <a:ext cx="4419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Graph:</a:t>
            </a:r>
          </a:p>
          <a:p>
            <a:pPr>
              <a:buNone/>
            </a:pPr>
            <a:endParaRPr lang="en-US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2438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09600" y="4648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2438400" y="4572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685800" y="3581400"/>
            <a:ext cx="1600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71600" y="5105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1714500" y="36195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4572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Graph is a non linear data structure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It is the combination of nodes and edges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It can be directed and undirected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The edges can be weighted and un weighted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Graph are very useful in making networks, maps and social media platforms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Graphs can be represented by two methods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Adjacency matrix and Adjacency list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STL(standard template library) is very handful library of containers and algorithms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8622B8-6BD8-AB0D-A47D-92757BFE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2597888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lgerian" panose="04020705040A02060702" pitchFamily="82" charset="0"/>
              </a:rPr>
              <a:t>Thanks!!!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37A909-EA46-A4B4-3BCE-94017BCD3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00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Graphs:</a:t>
            </a:r>
          </a:p>
          <a:p>
            <a:pPr algn="just">
              <a:buNone/>
            </a:pPr>
            <a:r>
              <a:rPr lang="en-US" sz="2000" i="1" u="sng" dirty="0"/>
              <a:t>“A Graph is a non-linear data structure consisting of vertices and edges.”</a:t>
            </a:r>
          </a:p>
          <a:p>
            <a:pPr algn="just">
              <a:buNone/>
            </a:pPr>
            <a:r>
              <a:rPr lang="en-US" sz="2400" b="1" u="sng" dirty="0"/>
              <a:t>Non linear data structure:</a:t>
            </a:r>
          </a:p>
          <a:p>
            <a:pPr algn="just">
              <a:buNone/>
            </a:pPr>
            <a:r>
              <a:rPr lang="en-US" sz="2000" i="1" u="sng" dirty="0"/>
              <a:t>“It is a form of data structure where the data elements don't stay arranged linearly or sequentially”</a:t>
            </a:r>
          </a:p>
          <a:p>
            <a:pPr algn="just">
              <a:buNone/>
            </a:pPr>
            <a:endParaRPr lang="en-US" sz="2400" i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86200"/>
            <a:ext cx="7543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Non linear data structure:</a:t>
            </a:r>
          </a:p>
          <a:p>
            <a:r>
              <a:rPr lang="en-US" sz="2000" dirty="0"/>
              <a:t>Non linear data structure may have several levels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14600"/>
            <a:ext cx="670560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736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/>
              <a:t>Nodes: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Nodes are the fundamental units of graph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These are also called vertices </a:t>
            </a:r>
          </a:p>
          <a:p>
            <a:pPr algn="just">
              <a:buNone/>
            </a:pPr>
            <a:r>
              <a:rPr lang="en-US" sz="2400" b="1" u="sng" dirty="0"/>
              <a:t>Edges:</a:t>
            </a:r>
          </a:p>
          <a:p>
            <a:pPr algn="just">
              <a:buNone/>
            </a:pPr>
            <a:r>
              <a:rPr lang="en-US" sz="2000" dirty="0"/>
              <a:t>The edges are lines or arcs that connect any two nodes in the graph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More formally a Graph is composed of a set of vertices( V ) and a set of edges( E 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The graph is denoted by G(E, V)</a:t>
            </a:r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Of 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u="sng" dirty="0"/>
              <a:t>This picture illustrates the components of Graph:</a:t>
            </a:r>
          </a:p>
          <a:p>
            <a:pPr>
              <a:buNone/>
            </a:pPr>
            <a:endParaRPr lang="en-US" sz="24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33498"/>
            <a:ext cx="7696199" cy="3857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There are two types of graphs with respect to direction of edges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000" dirty="0"/>
              <a:t>Directed Graphs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000" dirty="0"/>
              <a:t>Undirected Graphs</a:t>
            </a:r>
          </a:p>
          <a:p>
            <a:pPr marL="566928" indent="-457200">
              <a:buNone/>
            </a:pPr>
            <a:r>
              <a:rPr lang="en-US" sz="2000" b="1" u="sng" dirty="0"/>
              <a:t>Directed Graphs:</a:t>
            </a:r>
          </a:p>
          <a:p>
            <a:pPr marL="566928" indent="-457200" algn="just">
              <a:buNone/>
            </a:pPr>
            <a:r>
              <a:rPr lang="en-US" sz="2000" dirty="0"/>
              <a:t>One vertex is directed towards another vertex through an edge between them</a:t>
            </a:r>
          </a:p>
          <a:p>
            <a:pPr marL="566928" indent="-457200" algn="just">
              <a:buNone/>
            </a:pPr>
            <a:r>
              <a:rPr lang="en-US" sz="2000" b="1" u="sng" dirty="0"/>
              <a:t>Undirected or Bi directed Graphs:</a:t>
            </a:r>
          </a:p>
          <a:p>
            <a:pPr marL="566928" indent="-457200" algn="just">
              <a:buNone/>
            </a:pPr>
            <a:r>
              <a:rPr lang="en-US" sz="2000" dirty="0"/>
              <a:t>One vertex is connected with another vertex through an edge between them but no direction is specified</a:t>
            </a:r>
          </a:p>
          <a:p>
            <a:pPr marL="566928" indent="-457200" algn="just">
              <a:buNone/>
            </a:pPr>
            <a:endParaRPr lang="en-US" sz="2000" dirty="0"/>
          </a:p>
          <a:p>
            <a:pPr marL="566928" indent="-457200" algn="just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Directed &amp; Undirected Graphs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Directed Graph         Undirected Graph   </a:t>
            </a:r>
          </a:p>
        </p:txBody>
      </p:sp>
      <p:pic>
        <p:nvPicPr>
          <p:cNvPr id="7" name="Picture 6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216087"/>
            <a:ext cx="3657599" cy="2425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8" name="Picture 7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209800"/>
            <a:ext cx="3429000" cy="2438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Furthermore the directed and undirected graphs can be weighted and </a:t>
            </a:r>
            <a:r>
              <a:rPr lang="en-US" sz="2000" dirty="0" err="1"/>
              <a:t>unweighted</a:t>
            </a:r>
            <a:r>
              <a:rPr lang="en-US" sz="2000" dirty="0"/>
              <a:t> graphs.</a:t>
            </a:r>
          </a:p>
          <a:p>
            <a:pPr>
              <a:buNone/>
            </a:pPr>
            <a:r>
              <a:rPr lang="en-US" sz="2400" b="1" u="sng" dirty="0"/>
              <a:t>Weighted Graphs: </a:t>
            </a:r>
          </a:p>
          <a:p>
            <a:pPr>
              <a:buNone/>
            </a:pPr>
            <a:r>
              <a:rPr lang="en-US" sz="2000" dirty="0"/>
              <a:t>These are  the graph data structures in which the edges are given some weight or value based on the type of graph we are representing.</a:t>
            </a:r>
          </a:p>
          <a:p>
            <a:pPr>
              <a:buNone/>
            </a:pPr>
            <a:r>
              <a:rPr lang="en-US" sz="2400" b="1" u="sng" dirty="0" err="1"/>
              <a:t>Unweighted</a:t>
            </a:r>
            <a:r>
              <a:rPr lang="en-US" sz="2400" b="1" u="sng" dirty="0"/>
              <a:t> Graphs:</a:t>
            </a:r>
          </a:p>
          <a:p>
            <a:pPr>
              <a:buNone/>
            </a:pPr>
            <a:r>
              <a:rPr lang="en-US" sz="2000" dirty="0" err="1"/>
              <a:t>Unweighted</a:t>
            </a:r>
            <a:r>
              <a:rPr lang="en-US" sz="2000" dirty="0"/>
              <a:t> graphs are the graph data structure which are not associated with any weight or value.</a:t>
            </a:r>
            <a:endParaRPr lang="en-US" sz="2000" b="1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Graphs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656</Words>
  <Application>Microsoft Office PowerPoint</Application>
  <PresentationFormat>On-screen Show (4:3)</PresentationFormat>
  <Paragraphs>152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“Graphs”</vt:lpstr>
      <vt:lpstr>Contents</vt:lpstr>
      <vt:lpstr>Introduction</vt:lpstr>
      <vt:lpstr>Introduction</vt:lpstr>
      <vt:lpstr>Components Of Graph</vt:lpstr>
      <vt:lpstr>Graph</vt:lpstr>
      <vt:lpstr>Types Of Graphs</vt:lpstr>
      <vt:lpstr>Directed &amp; Undirected Graphs</vt:lpstr>
      <vt:lpstr>Types Of Graphs</vt:lpstr>
      <vt:lpstr>Weighted &amp; Unweighted Graphs</vt:lpstr>
      <vt:lpstr>Degree</vt:lpstr>
      <vt:lpstr>Path</vt:lpstr>
      <vt:lpstr>Real Life Example</vt:lpstr>
      <vt:lpstr>Real Life Example</vt:lpstr>
      <vt:lpstr>Representation</vt:lpstr>
      <vt:lpstr>Representation</vt:lpstr>
      <vt:lpstr>Representation</vt:lpstr>
      <vt:lpstr>Introduction To STL</vt:lpstr>
      <vt:lpstr>Code for Adjacency Matrix</vt:lpstr>
      <vt:lpstr>Code For Adjacency Matrix</vt:lpstr>
      <vt:lpstr>Output</vt:lpstr>
      <vt:lpstr>Code For Adjacency List</vt:lpstr>
      <vt:lpstr>Code For Adjacency List</vt:lpstr>
      <vt:lpstr>Code For Adjacency List</vt:lpstr>
      <vt:lpstr>Output</vt:lpstr>
      <vt:lpstr>Output</vt:lpstr>
      <vt:lpstr>Conclusion</vt:lpstr>
      <vt:lpstr>Thanks!!!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“Graphs”</dc:title>
  <dc:creator>Syed Yousaf Shah</dc:creator>
  <cp:lastModifiedBy>Syed Yousaf Shah</cp:lastModifiedBy>
  <cp:revision>9</cp:revision>
  <dcterms:created xsi:type="dcterms:W3CDTF">2023-01-05T11:29:05Z</dcterms:created>
  <dcterms:modified xsi:type="dcterms:W3CDTF">2023-01-06T05:02:05Z</dcterms:modified>
</cp:coreProperties>
</file>