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sldIdLst>
    <p:sldId id="256" r:id="rId2"/>
    <p:sldId id="266" r:id="rId3"/>
    <p:sldId id="267" r:id="rId4"/>
    <p:sldId id="268" r:id="rId5"/>
    <p:sldId id="269" r:id="rId6"/>
    <p:sldId id="270" r:id="rId7"/>
    <p:sldId id="262" r:id="rId8"/>
    <p:sldId id="273" r:id="rId9"/>
    <p:sldId id="275" r:id="rId10"/>
    <p:sldId id="288" r:id="rId11"/>
    <p:sldId id="293" r:id="rId12"/>
    <p:sldId id="274" r:id="rId13"/>
    <p:sldId id="276" r:id="rId14"/>
    <p:sldId id="289" r:id="rId15"/>
    <p:sldId id="287" r:id="rId16"/>
    <p:sldId id="294" r:id="rId17"/>
    <p:sldId id="295" r:id="rId18"/>
    <p:sldId id="278" r:id="rId19"/>
    <p:sldId id="296" r:id="rId20"/>
    <p:sldId id="277" r:id="rId21"/>
    <p:sldId id="280" r:id="rId22"/>
    <p:sldId id="281" r:id="rId23"/>
    <p:sldId id="290" r:id="rId24"/>
    <p:sldId id="297" r:id="rId25"/>
    <p:sldId id="291" r:id="rId26"/>
    <p:sldId id="29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66"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596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267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930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0285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992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1148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413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526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1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824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962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470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851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239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451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934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742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12/10/2022</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15511783"/>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481" y="1905000"/>
            <a:ext cx="7805173" cy="2057400"/>
          </a:xfrm>
        </p:spPr>
        <p:txBody>
          <a:bodyPr>
            <a:normAutofit/>
          </a:bodyPr>
          <a:lstStyle/>
          <a:p>
            <a:r>
              <a:rPr lang="en-IN" sz="3600" dirty="0">
                <a:effectLst/>
              </a:rPr>
              <a:t>FETAL HEALTH CLASSIFICATION USING ML</a:t>
            </a:r>
          </a:p>
        </p:txBody>
      </p:sp>
      <p:sp>
        <p:nvSpPr>
          <p:cNvPr id="3" name="Subtitle 2"/>
          <p:cNvSpPr>
            <a:spLocks noGrp="1"/>
          </p:cNvSpPr>
          <p:nvPr>
            <p:ph type="subTitle" idx="1"/>
          </p:nvPr>
        </p:nvSpPr>
        <p:spPr/>
        <p:txBody>
          <a:bodyPr/>
          <a:lstStyle/>
          <a:p>
            <a:pPr algn="l"/>
            <a:r>
              <a:rPr lang="en-US" dirty="0"/>
              <a:t> </a:t>
            </a:r>
          </a:p>
        </p:txBody>
      </p:sp>
    </p:spTree>
    <p:extLst>
      <p:ext uri="{BB962C8B-B14F-4D97-AF65-F5344CB8AC3E}">
        <p14:creationId xmlns:p14="http://schemas.microsoft.com/office/powerpoint/2010/main" val="318443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Preparing the Dataset :</a:t>
            </a:r>
            <a:endParaRPr lang="en-IN" sz="3200" dirty="0"/>
          </a:p>
        </p:txBody>
      </p:sp>
      <p:sp>
        <p:nvSpPr>
          <p:cNvPr id="3" name="Content Placeholder 2"/>
          <p:cNvSpPr>
            <a:spLocks noGrp="1"/>
          </p:cNvSpPr>
          <p:nvPr>
            <p:ph idx="1"/>
          </p:nvPr>
        </p:nvSpPr>
        <p:spPr>
          <a:xfrm>
            <a:off x="914400" y="1828801"/>
            <a:ext cx="7315200" cy="4480560"/>
          </a:xfrm>
        </p:spPr>
        <p:txBody>
          <a:bodyPr>
            <a:noAutofit/>
          </a:bodyPr>
          <a:lstStyle/>
          <a:p>
            <a:pPr fontAlgn="base"/>
            <a:r>
              <a:rPr lang="en-US" dirty="0">
                <a:effectLst/>
              </a:rPr>
              <a:t>This dataset contains 2000 records of features extracted, which were then used to find the fetal health condition.</a:t>
            </a:r>
            <a:endParaRPr lang="en-IN" dirty="0">
              <a:effectLst/>
            </a:endParaRPr>
          </a:p>
        </p:txBody>
      </p:sp>
    </p:spTree>
    <p:extLst>
      <p:ext uri="{BB962C8B-B14F-4D97-AF65-F5344CB8AC3E}">
        <p14:creationId xmlns:p14="http://schemas.microsoft.com/office/powerpoint/2010/main" val="130888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838199"/>
          </a:xfrm>
        </p:spPr>
        <p:txBody>
          <a:bodyPr>
            <a:normAutofit/>
          </a:bodyPr>
          <a:lstStyle/>
          <a:p>
            <a:r>
              <a:rPr lang="en-IN" b="1" dirty="0" smtClean="0"/>
              <a:t>Literature survey:</a:t>
            </a:r>
            <a:endParaRPr lang="en-IN" dirty="0"/>
          </a:p>
        </p:txBody>
      </p:sp>
      <p:sp>
        <p:nvSpPr>
          <p:cNvPr id="3" name="Content Placeholder 2"/>
          <p:cNvSpPr>
            <a:spLocks noGrp="1"/>
          </p:cNvSpPr>
          <p:nvPr>
            <p:ph idx="1"/>
          </p:nvPr>
        </p:nvSpPr>
        <p:spPr>
          <a:xfrm>
            <a:off x="914400" y="1600201"/>
            <a:ext cx="7315200" cy="4709160"/>
          </a:xfrm>
        </p:spPr>
        <p:txBody>
          <a:bodyPr>
            <a:normAutofit fontScale="92500" lnSpcReduction="10000"/>
          </a:bodyPr>
          <a:lstStyle/>
          <a:p>
            <a:pPr marL="0" indent="0">
              <a:buNone/>
            </a:pPr>
            <a:r>
              <a:rPr lang="en-IN" b="1" dirty="0" smtClean="0"/>
              <a:t>General</a:t>
            </a:r>
            <a:endParaRPr lang="en-IN" dirty="0"/>
          </a:p>
          <a:p>
            <a:r>
              <a:rPr lang="en-IN" dirty="0"/>
              <a:t>A literature review is a body of text that aims to review the critical points of current knowledge on and/or methodological approaches to a particular topic. </a:t>
            </a:r>
          </a:p>
          <a:p>
            <a:r>
              <a:rPr lang="en-IN" dirty="0"/>
              <a:t>It is secondary sources and discuss published information in a particular subject area and sometimes information in a particular subject area within a certain time period.</a:t>
            </a:r>
          </a:p>
          <a:p>
            <a:r>
              <a:rPr lang="en-IN" dirty="0"/>
              <a:t> Its ultimate goal is to bring the reader up to date with current literature on a topic and forms the basis for another goal, such as future research that may be needed in the area and precedes a research proposal and may be just a simple summary of sources. Usually, it has an organizational pattern and combines both summary and synthesis. </a:t>
            </a:r>
          </a:p>
          <a:p>
            <a:pPr marL="0" indent="0">
              <a:buNone/>
            </a:pPr>
            <a:endParaRPr lang="en-IN" dirty="0"/>
          </a:p>
          <a:p>
            <a:endParaRPr lang="en-IN" dirty="0"/>
          </a:p>
        </p:txBody>
      </p:sp>
    </p:spTree>
    <p:extLst>
      <p:ext uri="{BB962C8B-B14F-4D97-AF65-F5344CB8AC3E}">
        <p14:creationId xmlns:p14="http://schemas.microsoft.com/office/powerpoint/2010/main" val="119403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761999"/>
          </a:xfrm>
        </p:spPr>
        <p:txBody>
          <a:bodyPr/>
          <a:lstStyle/>
          <a:p>
            <a:endParaRPr lang="en-IN" dirty="0"/>
          </a:p>
        </p:txBody>
      </p:sp>
      <p:sp>
        <p:nvSpPr>
          <p:cNvPr id="3" name="Content Placeholder 2"/>
          <p:cNvSpPr>
            <a:spLocks noGrp="1"/>
          </p:cNvSpPr>
          <p:nvPr>
            <p:ph idx="1"/>
          </p:nvPr>
        </p:nvSpPr>
        <p:spPr>
          <a:xfrm>
            <a:off x="914400" y="1371600"/>
            <a:ext cx="7315200" cy="4937761"/>
          </a:xfrm>
        </p:spPr>
        <p:txBody>
          <a:bodyPr>
            <a:noAutofit/>
          </a:bodyPr>
          <a:lstStyle/>
          <a:p>
            <a:pPr marL="45720" indent="0">
              <a:buNone/>
            </a:pPr>
            <a:r>
              <a:rPr lang="en-IN" b="1" dirty="0" smtClean="0">
                <a:latin typeface="Times New Roman" panose="02020603050405020304" pitchFamily="18" charset="0"/>
                <a:cs typeface="Times New Roman" panose="02020603050405020304" pitchFamily="18" charset="0"/>
              </a:rPr>
              <a:t>Title	: </a:t>
            </a:r>
            <a:r>
              <a:rPr lang="en-IN" dirty="0">
                <a:effectLst/>
              </a:rPr>
              <a:t>Comparison of machine learning algorithms to classify </a:t>
            </a:r>
            <a:r>
              <a:rPr lang="en-IN" dirty="0" err="1">
                <a:effectLst/>
              </a:rPr>
              <a:t>fetal</a:t>
            </a:r>
            <a:r>
              <a:rPr lang="en-IN" dirty="0">
                <a:effectLst/>
              </a:rPr>
              <a:t> health using </a:t>
            </a:r>
            <a:r>
              <a:rPr lang="en-IN" dirty="0" err="1">
                <a:effectLst/>
              </a:rPr>
              <a:t>cardiotocogram</a:t>
            </a:r>
            <a:r>
              <a:rPr lang="en-IN" dirty="0">
                <a:effectLst/>
              </a:rPr>
              <a:t> </a:t>
            </a:r>
            <a:r>
              <a:rPr lang="en-IN" dirty="0" smtClean="0">
                <a:effectLst/>
              </a:rPr>
              <a:t>data</a:t>
            </a:r>
          </a:p>
          <a:p>
            <a:pPr marL="0" indent="0">
              <a:buNone/>
            </a:pPr>
            <a:r>
              <a:rPr lang="en-IN" b="1" dirty="0" smtClean="0">
                <a:latin typeface="Times New Roman" panose="02020603050405020304" pitchFamily="18" charset="0"/>
                <a:cs typeface="Times New Roman" panose="02020603050405020304" pitchFamily="18" charset="0"/>
              </a:rPr>
              <a:t>Author</a:t>
            </a:r>
            <a:r>
              <a:rPr lang="en-IN" b="1" dirty="0" smtClean="0">
                <a:latin typeface="Times New Roman" panose="02020603050405020304" pitchFamily="18" charset="0"/>
                <a:cs typeface="Times New Roman" panose="02020603050405020304" pitchFamily="18" charset="0"/>
              </a:rPr>
              <a:t>: </a:t>
            </a:r>
            <a:r>
              <a:rPr lang="en-IN" dirty="0" err="1">
                <a:effectLst/>
              </a:rPr>
              <a:t>Nabillah</a:t>
            </a:r>
            <a:r>
              <a:rPr lang="en-IN" dirty="0">
                <a:effectLst/>
              </a:rPr>
              <a:t> </a:t>
            </a:r>
            <a:r>
              <a:rPr lang="en-IN" dirty="0" err="1">
                <a:effectLst/>
              </a:rPr>
              <a:t>Rahmayanti</a:t>
            </a:r>
            <a:r>
              <a:rPr lang="en-IN" dirty="0">
                <a:effectLst/>
              </a:rPr>
              <a:t>, </a:t>
            </a:r>
            <a:r>
              <a:rPr lang="en-IN" dirty="0" err="1">
                <a:effectLst/>
              </a:rPr>
              <a:t>Humaira</a:t>
            </a:r>
            <a:r>
              <a:rPr lang="en-IN" dirty="0">
                <a:effectLst/>
              </a:rPr>
              <a:t> </a:t>
            </a:r>
            <a:r>
              <a:rPr lang="en-IN" dirty="0" err="1">
                <a:effectLst/>
              </a:rPr>
              <a:t>Pradani</a:t>
            </a:r>
            <a:endParaRPr lang="en-IN" dirty="0">
              <a:effectLst/>
            </a:endParaRPr>
          </a:p>
          <a:p>
            <a:pPr marL="45720" indent="0">
              <a:buNone/>
            </a:pPr>
            <a:r>
              <a:rPr lang="en-IN" b="1" dirty="0" smtClean="0">
                <a:latin typeface="Times New Roman" panose="02020603050405020304" pitchFamily="18" charset="0"/>
                <a:cs typeface="Times New Roman" panose="02020603050405020304" pitchFamily="18" charset="0"/>
              </a:rPr>
              <a:t>Year</a:t>
            </a:r>
            <a:r>
              <a:rPr lang="en-IN" b="1"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2021</a:t>
            </a:r>
            <a:endParaRPr lang="en-IN"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IN" dirty="0" err="1">
                <a:effectLst/>
              </a:rPr>
              <a:t>Cardiotocogram</a:t>
            </a:r>
            <a:r>
              <a:rPr lang="en-IN" dirty="0">
                <a:effectLst/>
              </a:rPr>
              <a:t> (CTG) is one of the monitoring tools to estimate the </a:t>
            </a:r>
            <a:r>
              <a:rPr lang="en-IN" dirty="0" err="1">
                <a:effectLst/>
              </a:rPr>
              <a:t>fetus</a:t>
            </a:r>
            <a:r>
              <a:rPr lang="en-IN" dirty="0">
                <a:effectLst/>
              </a:rPr>
              <a:t> health in womb. CTG mainly yields two results </a:t>
            </a:r>
            <a:r>
              <a:rPr lang="en-IN" dirty="0" err="1">
                <a:effectLst/>
              </a:rPr>
              <a:t>fetal</a:t>
            </a:r>
            <a:r>
              <a:rPr lang="en-IN" dirty="0">
                <a:effectLst/>
              </a:rPr>
              <a:t> health rate (FHR) and uterine contractions (UC). In total, there are 21 attributes in the measurement of FHR and UC on CTG. These attributes can help </a:t>
            </a:r>
            <a:r>
              <a:rPr lang="en-IN" dirty="0" err="1">
                <a:effectLst/>
              </a:rPr>
              <a:t>obstreticians</a:t>
            </a:r>
            <a:r>
              <a:rPr lang="en-IN" dirty="0">
                <a:effectLst/>
              </a:rPr>
              <a:t> to </a:t>
            </a:r>
            <a:r>
              <a:rPr lang="en-IN" dirty="0" err="1">
                <a:effectLst/>
              </a:rPr>
              <a:t>clasify</a:t>
            </a:r>
            <a:r>
              <a:rPr lang="en-IN" dirty="0">
                <a:effectLst/>
              </a:rPr>
              <a:t> whether the </a:t>
            </a:r>
            <a:r>
              <a:rPr lang="en-IN" dirty="0" err="1">
                <a:effectLst/>
              </a:rPr>
              <a:t>fetus</a:t>
            </a:r>
            <a:r>
              <a:rPr lang="en-IN" dirty="0">
                <a:effectLst/>
              </a:rPr>
              <a:t> health is normal, suspected, or pathological</a:t>
            </a:r>
            <a:r>
              <a:rPr lang="en-IN" dirty="0" smtClean="0">
                <a:effectLst/>
              </a:rPr>
              <a:t>..</a:t>
            </a:r>
            <a:endParaRPr lang="en-IN" dirty="0">
              <a:effectLst/>
            </a:endParaRPr>
          </a:p>
        </p:txBody>
      </p:sp>
    </p:spTree>
    <p:extLst>
      <p:ext uri="{BB962C8B-B14F-4D97-AF65-F5344CB8AC3E}">
        <p14:creationId xmlns:p14="http://schemas.microsoft.com/office/powerpoint/2010/main" val="1107609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62000"/>
            <a:ext cx="7315200" cy="5547362"/>
          </a:xfrm>
        </p:spPr>
        <p:txBody>
          <a:bodyPr>
            <a:noAutofit/>
          </a:bodyPr>
          <a:lstStyle/>
          <a:p>
            <a:pPr marL="45720" indent="0">
              <a:buNone/>
            </a:pPr>
            <a:r>
              <a:rPr lang="en-IN" sz="1600" b="1" dirty="0">
                <a:latin typeface="Times New Roman" panose="02020603050405020304" pitchFamily="18" charset="0"/>
                <a:cs typeface="Times New Roman" panose="02020603050405020304" pitchFamily="18" charset="0"/>
              </a:rPr>
              <a:t>Title	 : </a:t>
            </a:r>
            <a:r>
              <a:rPr lang="en-IN" sz="1600" dirty="0" err="1">
                <a:effectLst/>
              </a:rPr>
              <a:t>Cardiotocographic</a:t>
            </a:r>
            <a:r>
              <a:rPr lang="en-IN" sz="1600" dirty="0">
                <a:effectLst/>
              </a:rPr>
              <a:t> Diagnosis of </a:t>
            </a:r>
            <a:r>
              <a:rPr lang="en-IN" sz="1600" dirty="0" err="1">
                <a:effectLst/>
              </a:rPr>
              <a:t>Fetal</a:t>
            </a:r>
            <a:r>
              <a:rPr lang="en-IN" sz="1600" dirty="0">
                <a:effectLst/>
              </a:rPr>
              <a:t> Health based on Multiclass Morphologic Pattern Predictions using Deep Learning </a:t>
            </a:r>
            <a:r>
              <a:rPr lang="en-IN" sz="1600" dirty="0" smtClean="0">
                <a:effectLst/>
              </a:rPr>
              <a:t>Classification</a:t>
            </a:r>
          </a:p>
          <a:p>
            <a:pPr marL="45720" indent="0">
              <a:buNone/>
            </a:pPr>
            <a:r>
              <a:rPr lang="en-IN" sz="1600" b="1" dirty="0" smtClean="0">
                <a:latin typeface="Times New Roman" panose="02020603050405020304" pitchFamily="18" charset="0"/>
                <a:cs typeface="Times New Roman" panose="02020603050405020304" pitchFamily="18" charset="0"/>
              </a:rPr>
              <a:t>Author</a:t>
            </a:r>
            <a:r>
              <a:rPr lang="en-IN" sz="1600" b="1" dirty="0" smtClean="0">
                <a:latin typeface="Times New Roman" panose="02020603050405020304" pitchFamily="18" charset="0"/>
                <a:cs typeface="Times New Roman" panose="02020603050405020304" pitchFamily="18" charset="0"/>
              </a:rPr>
              <a:t>: </a:t>
            </a:r>
            <a:r>
              <a:rPr lang="en-IN" sz="1600" dirty="0">
                <a:effectLst/>
              </a:rPr>
              <a:t>Julia H. Miao1 , Kathleen H. Miao1, </a:t>
            </a:r>
            <a:r>
              <a:rPr lang="en-IN" sz="1600" dirty="0" smtClean="0">
                <a:effectLst/>
              </a:rPr>
              <a:t>2</a:t>
            </a:r>
          </a:p>
          <a:p>
            <a:pPr marL="45720" indent="0">
              <a:buNone/>
            </a:pPr>
            <a:r>
              <a:rPr lang="en-IN" sz="1600" b="1" dirty="0" smtClean="0">
                <a:latin typeface="Times New Roman" panose="02020603050405020304" pitchFamily="18" charset="0"/>
                <a:cs typeface="Times New Roman" panose="02020603050405020304" pitchFamily="18" charset="0"/>
              </a:rPr>
              <a:t>Year</a:t>
            </a:r>
            <a:r>
              <a:rPr lang="en-IN" sz="1600" b="1" dirty="0" smtClean="0">
                <a:latin typeface="Times New Roman" panose="02020603050405020304" pitchFamily="18" charset="0"/>
                <a:cs typeface="Times New Roman" panose="02020603050405020304" pitchFamily="18" charset="0"/>
              </a:rPr>
              <a:t>	 : </a:t>
            </a:r>
            <a:r>
              <a:rPr lang="en-IN" sz="1600" dirty="0" smtClean="0"/>
              <a:t>2018</a:t>
            </a:r>
            <a:endParaRPr lang="en-IN" sz="1600" dirty="0" smtClean="0"/>
          </a:p>
          <a:p>
            <a:pPr marL="45720" indent="0">
              <a:buNone/>
            </a:pPr>
            <a:r>
              <a:rPr lang="en-IN" sz="1600" dirty="0" smtClean="0">
                <a:latin typeface="Times New Roman" panose="02020603050405020304" pitchFamily="18" charset="0"/>
                <a:cs typeface="Times New Roman" panose="02020603050405020304" pitchFamily="18" charset="0"/>
              </a:rPr>
              <a:t> 	</a:t>
            </a:r>
            <a:r>
              <a:rPr lang="en-IN" sz="1600" dirty="0">
                <a:effectLst/>
              </a:rPr>
              <a:t>Medical complications of pregnancy and pregnancy-related deaths continue to remain a major global challenge today. Internationally, about 830 maternal deaths occur every day due to pregnancy-related or childbirth-related complications. In fact, almost 99% of all maternal deaths occur in developing countries. In this research, an alternative and enhanced artificial intelligence approach is proposed for </a:t>
            </a:r>
            <a:r>
              <a:rPr lang="en-IN" sz="1600" dirty="0" err="1">
                <a:effectLst/>
              </a:rPr>
              <a:t>cardiotocographic</a:t>
            </a:r>
            <a:r>
              <a:rPr lang="en-IN" sz="1600" dirty="0">
                <a:effectLst/>
              </a:rPr>
              <a:t> diagnosis of </a:t>
            </a:r>
            <a:r>
              <a:rPr lang="en-IN" sz="1600" dirty="0" err="1">
                <a:effectLst/>
              </a:rPr>
              <a:t>fetal</a:t>
            </a:r>
            <a:r>
              <a:rPr lang="en-IN" sz="1600" dirty="0">
                <a:effectLst/>
              </a:rPr>
              <a:t> assessment based on multiclass morphologic pattern predictions, including 10 target classes with imbalanced samples, using deep learning classification models</a:t>
            </a:r>
            <a:r>
              <a:rPr lang="en-IN" sz="1600" dirty="0" smtClean="0">
                <a:effectLst/>
              </a:rPr>
              <a:t>..</a:t>
            </a:r>
            <a:endParaRPr lang="en-IN" sz="1600" dirty="0">
              <a:effectLst/>
            </a:endParaRPr>
          </a:p>
          <a:p>
            <a:pPr marL="45720" indent="0">
              <a:buNone/>
            </a:pPr>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609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761999"/>
          </a:xfrm>
        </p:spPr>
        <p:txBody>
          <a:bodyPr/>
          <a:lstStyle/>
          <a:p>
            <a:r>
              <a:rPr lang="en-IN" b="1" dirty="0"/>
              <a:t>Objectives</a:t>
            </a:r>
            <a:r>
              <a:rPr lang="en-IN" b="1" dirty="0" smtClean="0"/>
              <a:t>:</a:t>
            </a:r>
            <a:endParaRPr lang="en-IN" dirty="0"/>
          </a:p>
        </p:txBody>
      </p:sp>
      <p:sp>
        <p:nvSpPr>
          <p:cNvPr id="3" name="Content Placeholder 2"/>
          <p:cNvSpPr>
            <a:spLocks noGrp="1"/>
          </p:cNvSpPr>
          <p:nvPr>
            <p:ph idx="1"/>
          </p:nvPr>
        </p:nvSpPr>
        <p:spPr>
          <a:xfrm>
            <a:off x="914400" y="1371600"/>
            <a:ext cx="7315200" cy="4937761"/>
          </a:xfrm>
        </p:spPr>
        <p:txBody>
          <a:bodyPr>
            <a:noAutofit/>
          </a:bodyPr>
          <a:lstStyle/>
          <a:p>
            <a:r>
              <a:rPr lang="en-IN" dirty="0">
                <a:effectLst/>
              </a:rPr>
              <a:t>The goal is to develop a machine learning model for </a:t>
            </a:r>
            <a:r>
              <a:rPr lang="en-IN" dirty="0" err="1">
                <a:effectLst/>
              </a:rPr>
              <a:t>fetal</a:t>
            </a:r>
            <a:r>
              <a:rPr lang="en-IN" dirty="0">
                <a:effectLst/>
              </a:rPr>
              <a:t> health Prediction, to potentially replace the updatable supervised machine learning classification models by predicting results in the form of best accuracy by comparing supervised algorithm.</a:t>
            </a:r>
          </a:p>
        </p:txBody>
      </p:sp>
    </p:spTree>
    <p:extLst>
      <p:ext uri="{BB962C8B-B14F-4D97-AF65-F5344CB8AC3E}">
        <p14:creationId xmlns:p14="http://schemas.microsoft.com/office/powerpoint/2010/main" val="4114841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761999"/>
          </a:xfrm>
        </p:spPr>
        <p:txBody>
          <a:bodyPr/>
          <a:lstStyle/>
          <a:p>
            <a:r>
              <a:rPr lang="en-US" b="1" dirty="0"/>
              <a:t>Project </a:t>
            </a:r>
            <a:r>
              <a:rPr lang="en-US" b="1" dirty="0" smtClean="0"/>
              <a:t>Goals</a:t>
            </a:r>
            <a:r>
              <a:rPr lang="en-IN" b="1" dirty="0" smtClean="0"/>
              <a:t>:</a:t>
            </a:r>
            <a:endParaRPr lang="en-IN" dirty="0"/>
          </a:p>
        </p:txBody>
      </p:sp>
      <p:sp>
        <p:nvSpPr>
          <p:cNvPr id="3" name="Content Placeholder 2"/>
          <p:cNvSpPr>
            <a:spLocks noGrp="1"/>
          </p:cNvSpPr>
          <p:nvPr>
            <p:ph idx="1"/>
          </p:nvPr>
        </p:nvSpPr>
        <p:spPr>
          <a:xfrm>
            <a:off x="914400" y="1371600"/>
            <a:ext cx="7315200" cy="4937761"/>
          </a:xfrm>
        </p:spPr>
        <p:txBody>
          <a:bodyPr>
            <a:noAutofit/>
          </a:bodyPr>
          <a:lstStyle/>
          <a:p>
            <a:pPr marL="45720" lvl="0" indent="0">
              <a:buNone/>
            </a:pPr>
            <a:r>
              <a:rPr lang="en-US" b="1" dirty="0">
                <a:latin typeface="Times New Roman" panose="02020603050405020304" pitchFamily="18" charset="0"/>
                <a:cs typeface="Times New Roman" panose="02020603050405020304" pitchFamily="18" charset="0"/>
              </a:rPr>
              <a:t>Exploration data analysis of variable identification</a:t>
            </a:r>
            <a:endParaRPr lang="en-IN"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Loading the given dataset</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Import required libraries packages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Analyze the general properties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Find duplicate and missing values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Checking unique and count values</a:t>
            </a:r>
            <a:endParaRPr lang="en-IN" dirty="0">
              <a:latin typeface="Times New Roman" panose="02020603050405020304" pitchFamily="18" charset="0"/>
              <a:cs typeface="Times New Roman" panose="02020603050405020304" pitchFamily="18" charset="0"/>
            </a:endParaRPr>
          </a:p>
          <a:p>
            <a:pPr marL="45720" lvl="0" indent="0">
              <a:buNone/>
            </a:pPr>
            <a:r>
              <a:rPr lang="en-US" b="1" dirty="0">
                <a:latin typeface="Times New Roman" panose="02020603050405020304" pitchFamily="18" charset="0"/>
                <a:cs typeface="Times New Roman" panose="02020603050405020304" pitchFamily="18" charset="0"/>
              </a:rPr>
              <a:t>Exploration data analysis of bi-</a:t>
            </a:r>
            <a:r>
              <a:rPr lang="en-US" b="1" dirty="0" err="1">
                <a:latin typeface="Times New Roman" panose="02020603050405020304" pitchFamily="18" charset="0"/>
                <a:cs typeface="Times New Roman" panose="02020603050405020304" pitchFamily="18" charset="0"/>
              </a:rPr>
              <a:t>variate</a:t>
            </a:r>
            <a:r>
              <a:rPr lang="en-US" b="1" dirty="0">
                <a:latin typeface="Times New Roman" panose="02020603050405020304" pitchFamily="18" charset="0"/>
                <a:cs typeface="Times New Roman" panose="02020603050405020304" pitchFamily="18" charset="0"/>
              </a:rPr>
              <a:t> and multi-</a:t>
            </a:r>
            <a:r>
              <a:rPr lang="en-US" b="1" dirty="0" err="1">
                <a:latin typeface="Times New Roman" panose="02020603050405020304" pitchFamily="18" charset="0"/>
                <a:cs typeface="Times New Roman" panose="02020603050405020304" pitchFamily="18" charset="0"/>
              </a:rPr>
              <a:t>variate</a:t>
            </a:r>
            <a:endParaRPr lang="en-IN"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Plot diagram of </a:t>
            </a:r>
            <a:r>
              <a:rPr lang="en-US" dirty="0" err="1">
                <a:latin typeface="Times New Roman" panose="02020603050405020304" pitchFamily="18" charset="0"/>
                <a:cs typeface="Times New Roman" panose="02020603050405020304" pitchFamily="18" charset="0"/>
              </a:rPr>
              <a:t>pairplot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heatmap</a:t>
            </a:r>
            <a:r>
              <a:rPr lang="en-US" dirty="0">
                <a:latin typeface="Times New Roman" panose="02020603050405020304" pitchFamily="18" charset="0"/>
                <a:cs typeface="Times New Roman" panose="02020603050405020304" pitchFamily="18" charset="0"/>
              </a:rPr>
              <a:t>, bar chart and Histogram</a:t>
            </a:r>
            <a:endParaRPr lang="en-IN" dirty="0">
              <a:latin typeface="Times New Roman" panose="02020603050405020304" pitchFamily="18" charset="0"/>
              <a:cs typeface="Times New Roman" panose="02020603050405020304" pitchFamily="18" charset="0"/>
            </a:endParaRPr>
          </a:p>
          <a:p>
            <a:pPr marL="45720" lvl="0" indent="0">
              <a:buNone/>
            </a:pPr>
            <a:r>
              <a:rPr lang="en-US" b="1" dirty="0">
                <a:latin typeface="Times New Roman" panose="02020603050405020304" pitchFamily="18" charset="0"/>
                <a:cs typeface="Times New Roman" panose="02020603050405020304" pitchFamily="18" charset="0"/>
              </a:rPr>
              <a:t>Comparing algorithm to predict the result</a:t>
            </a:r>
            <a:endParaRPr lang="en-IN"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Based on the best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25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1"/>
            <a:ext cx="7315200" cy="609599"/>
          </a:xfrm>
        </p:spPr>
        <p:txBody>
          <a:bodyPr>
            <a:normAutofit/>
          </a:bodyPr>
          <a:lstStyle/>
          <a:p>
            <a:r>
              <a:rPr lang="en-IN" b="1" dirty="0"/>
              <a:t>Scope of the </a:t>
            </a:r>
            <a:r>
              <a:rPr lang="en-IN" b="1" dirty="0" smtClean="0"/>
              <a:t>Project</a:t>
            </a:r>
            <a:r>
              <a:rPr lang="en-IN" dirty="0" smtClean="0"/>
              <a:t>:</a:t>
            </a:r>
            <a:endParaRPr lang="en-IN" dirty="0"/>
          </a:p>
        </p:txBody>
      </p:sp>
      <p:sp>
        <p:nvSpPr>
          <p:cNvPr id="3" name="Content Placeholder 2"/>
          <p:cNvSpPr>
            <a:spLocks noGrp="1"/>
          </p:cNvSpPr>
          <p:nvPr>
            <p:ph idx="1"/>
          </p:nvPr>
        </p:nvSpPr>
        <p:spPr>
          <a:xfrm>
            <a:off x="914400" y="1676401"/>
            <a:ext cx="7315200" cy="4632960"/>
          </a:xfrm>
        </p:spPr>
        <p:txBody>
          <a:bodyPr/>
          <a:lstStyle/>
          <a:p>
            <a:pPr fontAlgn="base"/>
            <a:r>
              <a:rPr lang="en-US" dirty="0">
                <a:effectLst/>
              </a:rPr>
              <a:t>Here the scope of the project is that integration of fetal health with computer-based prediction could reduce errors and improve prediction outcome. This suggestion is promising as data modeling and analysis tools, e.g., data mining, have the potential to generate a knowledge-rich environment which can help to significantly improve the quality of fetal health prediction.</a:t>
            </a:r>
            <a:endParaRPr lang="en-IN" dirty="0">
              <a:effectLst/>
            </a:endParaRPr>
          </a:p>
          <a:p>
            <a:endParaRPr lang="en-IN" dirty="0"/>
          </a:p>
        </p:txBody>
      </p:sp>
    </p:spTree>
    <p:extLst>
      <p:ext uri="{BB962C8B-B14F-4D97-AF65-F5344CB8AC3E}">
        <p14:creationId xmlns:p14="http://schemas.microsoft.com/office/powerpoint/2010/main" val="253362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1"/>
            <a:ext cx="7315200" cy="609599"/>
          </a:xfrm>
        </p:spPr>
        <p:txBody>
          <a:bodyPr>
            <a:normAutofit/>
          </a:bodyPr>
          <a:lstStyle/>
          <a:p>
            <a:r>
              <a:rPr lang="en-IN" b="1" dirty="0"/>
              <a:t>Feasibility study:</a:t>
            </a:r>
            <a:endParaRPr lang="en-IN" dirty="0"/>
          </a:p>
        </p:txBody>
      </p:sp>
      <p:sp>
        <p:nvSpPr>
          <p:cNvPr id="3" name="Content Placeholder 2"/>
          <p:cNvSpPr>
            <a:spLocks noGrp="1"/>
          </p:cNvSpPr>
          <p:nvPr>
            <p:ph idx="1"/>
          </p:nvPr>
        </p:nvSpPr>
        <p:spPr>
          <a:xfrm>
            <a:off x="914400" y="1676401"/>
            <a:ext cx="7315200" cy="4632960"/>
          </a:xfrm>
        </p:spPr>
        <p:txBody>
          <a:bodyPr/>
          <a:lstStyle/>
          <a:p>
            <a:pPr marL="0" indent="0">
              <a:buNone/>
            </a:pPr>
            <a:r>
              <a:rPr lang="en-IN" b="1" dirty="0" smtClean="0"/>
              <a:t>Data </a:t>
            </a:r>
            <a:r>
              <a:rPr lang="en-IN" b="1" dirty="0"/>
              <a:t>Wrangling</a:t>
            </a:r>
          </a:p>
          <a:p>
            <a:r>
              <a:rPr lang="en-IN" dirty="0"/>
              <a:t>In this section of the report will load in the data, check for cleanliness, and then trim and clean given dataset for analysis. </a:t>
            </a:r>
          </a:p>
          <a:p>
            <a:r>
              <a:rPr lang="en-IN" dirty="0"/>
              <a:t>Make sure that the document steps carefully and justify for cleaning decisions.</a:t>
            </a:r>
          </a:p>
          <a:p>
            <a:pPr marL="0" indent="0">
              <a:buNone/>
            </a:pPr>
            <a:endParaRPr lang="en-IN" dirty="0"/>
          </a:p>
        </p:txBody>
      </p:sp>
    </p:spTree>
    <p:extLst>
      <p:ext uri="{BB962C8B-B14F-4D97-AF65-F5344CB8AC3E}">
        <p14:creationId xmlns:p14="http://schemas.microsoft.com/office/powerpoint/2010/main" val="396780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List of </a:t>
            </a:r>
            <a:r>
              <a:rPr lang="en-IN" b="1" dirty="0" smtClean="0"/>
              <a:t>Modules:</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lvl="0">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Pre-processing</a:t>
            </a:r>
          </a:p>
          <a:p>
            <a:pPr lvl="0"/>
            <a:r>
              <a:rPr lang="en-IN" dirty="0">
                <a:latin typeface="Times New Roman" panose="02020603050405020304" pitchFamily="18" charset="0"/>
                <a:cs typeface="Times New Roman" panose="02020603050405020304" pitchFamily="18" charset="0"/>
              </a:rPr>
              <a:t>Data Analysis of Visualization</a:t>
            </a:r>
          </a:p>
          <a:p>
            <a:pPr lvl="0"/>
            <a:r>
              <a:rPr lang="en-IN" dirty="0">
                <a:latin typeface="Times New Roman" panose="02020603050405020304" pitchFamily="18" charset="0"/>
                <a:cs typeface="Times New Roman" panose="02020603050405020304" pitchFamily="18" charset="0"/>
              </a:rPr>
              <a:t>Comparing Algorithm with prediction in the form of best accuracy result</a:t>
            </a:r>
          </a:p>
          <a:p>
            <a:pPr lvl="0"/>
            <a:r>
              <a:rPr lang="en-IN" dirty="0" smtClean="0">
                <a:latin typeface="Times New Roman" panose="02020603050405020304" pitchFamily="18" charset="0"/>
                <a:cs typeface="Times New Roman" panose="02020603050405020304" pitchFamily="18" charset="0"/>
              </a:rPr>
              <a:t>Deployment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98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US" b="1" dirty="0" smtClean="0"/>
              <a:t>PYTHON:</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marL="0" indent="0">
              <a:buNone/>
            </a:pPr>
            <a:r>
              <a:rPr lang="en-US" b="1" dirty="0" smtClean="0"/>
              <a:t>Introduction</a:t>
            </a:r>
            <a:r>
              <a:rPr lang="en-US" b="1" dirty="0"/>
              <a:t>:</a:t>
            </a:r>
            <a:endParaRPr lang="en-IN" dirty="0"/>
          </a:p>
          <a:p>
            <a:pPr marL="0" indent="0">
              <a:buNone/>
            </a:pPr>
            <a:r>
              <a:rPr lang="en-US" dirty="0"/>
              <a:t>Python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a:t>
            </a:r>
            <a:endParaRPr lang="en-IN" dirty="0"/>
          </a:p>
        </p:txBody>
      </p:sp>
    </p:spTree>
    <p:extLst>
      <p:ext uri="{BB962C8B-B14F-4D97-AF65-F5344CB8AC3E}">
        <p14:creationId xmlns:p14="http://schemas.microsoft.com/office/powerpoint/2010/main" val="3978648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Abstract:</a:t>
            </a:r>
            <a:endParaRPr lang="en-IN" dirty="0"/>
          </a:p>
        </p:txBody>
      </p:sp>
      <p:sp>
        <p:nvSpPr>
          <p:cNvPr id="3" name="Content Placeholder 2"/>
          <p:cNvSpPr>
            <a:spLocks noGrp="1"/>
          </p:cNvSpPr>
          <p:nvPr>
            <p:ph idx="1"/>
          </p:nvPr>
        </p:nvSpPr>
        <p:spPr>
          <a:xfrm>
            <a:off x="914400" y="1828801"/>
            <a:ext cx="7315200" cy="4480560"/>
          </a:xfrm>
        </p:spPr>
        <p:txBody>
          <a:bodyPr>
            <a:normAutofit fontScale="85000" lnSpcReduction="10000"/>
          </a:bodyPr>
          <a:lstStyle/>
          <a:p>
            <a:pPr marL="45720" indent="0" algn="just">
              <a:buNone/>
            </a:pPr>
            <a:r>
              <a:rPr lang="en-IN" dirty="0" smtClean="0"/>
              <a:t>	</a:t>
            </a:r>
            <a:r>
              <a:rPr lang="en-US" dirty="0">
                <a:latin typeface="Times New Roman" panose="02020603050405020304" pitchFamily="18" charset="0"/>
                <a:cs typeface="Times New Roman" panose="02020603050405020304" pitchFamily="18" charset="0"/>
              </a:rPr>
              <a:t>Health complications during the gestation period have evolved as a global issue. These complications sometimes result in the mortality of the fetus, which is more prevalent in developing and underdeveloped countries. The genesis of machine learning (ML) algorithms in the healthcare domain have brought remarkable progress in disease diagnosis, treatment, and prognosis. Around 800 women die every day due to pregnancy and childbirth-related issues. Maternal health and fetal health are closely associated with each other because every year approximately 3 million newborn babies die. So there is a need for proper care including the prediction of risk levels before, during and after the delivery for the safety of both mother and child. Data mining is a commonly used technique for processing enormous data. Researchers apply several data mining and machine learning techniques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huge complex data, helping health care professionals to predict fetal health. Different algorithms are compared and the best model is used for predicting the fetal health.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908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System Architecture </a:t>
            </a:r>
            <a:r>
              <a:rPr lang="en-IN" b="1" dirty="0" smtClean="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880" y="2095500"/>
            <a:ext cx="4052303" cy="3695700"/>
          </a:xfrm>
        </p:spPr>
      </p:pic>
    </p:spTree>
    <p:extLst>
      <p:ext uri="{BB962C8B-B14F-4D97-AF65-F5344CB8AC3E}">
        <p14:creationId xmlns:p14="http://schemas.microsoft.com/office/powerpoint/2010/main" val="4014038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Use Case </a:t>
            </a:r>
            <a:r>
              <a:rPr lang="en-IN" b="1" dirty="0" smtClean="0"/>
              <a:t>Diagram:</a:t>
            </a:r>
            <a:endParaRPr lang="en-IN" dirty="0"/>
          </a:p>
        </p:txBody>
      </p:sp>
      <p:pic>
        <p:nvPicPr>
          <p:cNvPr id="4" name="Content Placeholder 3"/>
          <p:cNvPicPr>
            <a:picLocks noGrp="1" noChangeAspect="1"/>
          </p:cNvPicPr>
          <p:nvPr>
            <p:ph idx="1"/>
          </p:nvPr>
        </p:nvPicPr>
        <p:blipFill>
          <a:blip r:embed="rId2"/>
          <a:stretch>
            <a:fillRect/>
          </a:stretch>
        </p:blipFill>
        <p:spPr>
          <a:xfrm>
            <a:off x="2269425" y="2095500"/>
            <a:ext cx="4597212" cy="3695700"/>
          </a:xfrm>
          <a:prstGeom prst="rect">
            <a:avLst/>
          </a:prstGeom>
        </p:spPr>
      </p:pic>
    </p:spTree>
    <p:extLst>
      <p:ext uri="{BB962C8B-B14F-4D97-AF65-F5344CB8AC3E}">
        <p14:creationId xmlns:p14="http://schemas.microsoft.com/office/powerpoint/2010/main" val="3675627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Class Diagram </a:t>
            </a:r>
            <a:r>
              <a:rPr lang="en-IN" b="1" dirty="0" smtClean="0"/>
              <a:t>:</a:t>
            </a:r>
            <a:endParaRPr lang="en-IN" dirty="0"/>
          </a:p>
        </p:txBody>
      </p:sp>
      <p:pic>
        <p:nvPicPr>
          <p:cNvPr id="4" name="Content Placeholder 3"/>
          <p:cNvPicPr>
            <a:picLocks noGrp="1" noChangeAspect="1"/>
          </p:cNvPicPr>
          <p:nvPr>
            <p:ph idx="1"/>
          </p:nvPr>
        </p:nvPicPr>
        <p:blipFill>
          <a:blip r:embed="rId2"/>
          <a:stretch>
            <a:fillRect/>
          </a:stretch>
        </p:blipFill>
        <p:spPr>
          <a:xfrm>
            <a:off x="1971650" y="2095500"/>
            <a:ext cx="5192763" cy="3695700"/>
          </a:xfrm>
          <a:prstGeom prst="rect">
            <a:avLst/>
          </a:prstGeom>
        </p:spPr>
      </p:pic>
    </p:spTree>
    <p:extLst>
      <p:ext uri="{BB962C8B-B14F-4D97-AF65-F5344CB8AC3E}">
        <p14:creationId xmlns:p14="http://schemas.microsoft.com/office/powerpoint/2010/main" val="1917085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sz="2800" b="1" dirty="0"/>
              <a:t>Module description:</a:t>
            </a:r>
            <a:endParaRPr lang="en-IN" sz="2800" dirty="0"/>
          </a:p>
        </p:txBody>
      </p:sp>
      <p:sp>
        <p:nvSpPr>
          <p:cNvPr id="3" name="Content Placeholder 2"/>
          <p:cNvSpPr>
            <a:spLocks noGrp="1"/>
          </p:cNvSpPr>
          <p:nvPr>
            <p:ph idx="1"/>
          </p:nvPr>
        </p:nvSpPr>
        <p:spPr>
          <a:xfrm>
            <a:off x="914400" y="1676401"/>
            <a:ext cx="7315200" cy="4632960"/>
          </a:xfrm>
        </p:spPr>
        <p:txBody>
          <a:bodyPr>
            <a:normAutofit fontScale="92500" lnSpcReduction="20000"/>
          </a:bodyPr>
          <a:lstStyle/>
          <a:p>
            <a:pPr marL="0" indent="0">
              <a:buNone/>
            </a:pPr>
            <a:r>
              <a:rPr lang="en-IN" b="1" dirty="0" smtClean="0"/>
              <a:t>Data </a:t>
            </a:r>
            <a:r>
              <a:rPr lang="en-IN" b="1" dirty="0"/>
              <a:t>Pre-processing</a:t>
            </a:r>
            <a:endParaRPr lang="en-IN" dirty="0"/>
          </a:p>
          <a:p>
            <a:r>
              <a:rPr lang="en-IN" dirty="0"/>
              <a:t>Validation techniques in machine learning are used to get the error rate of the Machine Learning (ML) model, which can be considered as close to the true error rate of the dataset. </a:t>
            </a:r>
          </a:p>
          <a:p>
            <a:r>
              <a:rPr lang="en-IN" dirty="0"/>
              <a:t>If the data volume is large enough to be representative of the population, you may not need the validation techniques. However, in real-world scenarios, to work with samples of data that may not be a true representative of the population of given dataset. To finding the missing value, duplicate value and description of data type whether it is float variable or integer. </a:t>
            </a:r>
          </a:p>
          <a:p>
            <a:r>
              <a:rPr lang="en-IN" dirty="0"/>
              <a:t>The sample of data used to provide an unbiased evaluation of a model fit on the training dataset while tuning model hyper parameters.</a:t>
            </a:r>
          </a:p>
          <a:p>
            <a:pPr marL="0" indent="0">
              <a:buNone/>
            </a:pPr>
            <a:endParaRPr lang="en-IN" dirty="0"/>
          </a:p>
          <a:p>
            <a:endParaRPr lang="en-IN" dirty="0"/>
          </a:p>
        </p:txBody>
      </p:sp>
    </p:spTree>
    <p:extLst>
      <p:ext uri="{BB962C8B-B14F-4D97-AF65-F5344CB8AC3E}">
        <p14:creationId xmlns:p14="http://schemas.microsoft.com/office/powerpoint/2010/main" val="2889543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sz="2800" b="1" dirty="0"/>
              <a:t>Data Validation/ Cleaning/Preparing </a:t>
            </a:r>
            <a:r>
              <a:rPr lang="en-IN" sz="2800" b="1" dirty="0" smtClean="0"/>
              <a:t>Process:</a:t>
            </a:r>
            <a:endParaRPr lang="en-IN" sz="2800" dirty="0"/>
          </a:p>
        </p:txBody>
      </p:sp>
      <p:sp>
        <p:nvSpPr>
          <p:cNvPr id="3" name="Content Placeholder 2"/>
          <p:cNvSpPr>
            <a:spLocks noGrp="1"/>
          </p:cNvSpPr>
          <p:nvPr>
            <p:ph idx="1"/>
          </p:nvPr>
        </p:nvSpPr>
        <p:spPr>
          <a:xfrm>
            <a:off x="914400" y="1676401"/>
            <a:ext cx="7315200" cy="4632960"/>
          </a:xfrm>
        </p:spPr>
        <p:txBody>
          <a:bodyPr>
            <a:normAutofit/>
          </a:bodyPr>
          <a:lstStyle/>
          <a:p>
            <a:r>
              <a:rPr lang="en-IN" dirty="0" smtClean="0"/>
              <a:t>Importing </a:t>
            </a:r>
            <a:r>
              <a:rPr lang="en-IN" dirty="0"/>
              <a:t>the library packages with loading given dataset. To </a:t>
            </a:r>
            <a:r>
              <a:rPr lang="en-IN" dirty="0" err="1"/>
              <a:t>analyzing</a:t>
            </a:r>
            <a:r>
              <a:rPr lang="en-IN" dirty="0"/>
              <a:t> the variable identification by data shape, data type and evaluating the missing values, duplicate values. </a:t>
            </a:r>
          </a:p>
          <a:p>
            <a:r>
              <a:rPr lang="en-IN" dirty="0"/>
              <a:t>A validation dataset is a sample of data held back from training your model that is used to give an estimate of model skill while tuning model's and procedures that you can use to make the best use of validation and test datasets when evaluating your models. </a:t>
            </a:r>
          </a:p>
          <a:p>
            <a:r>
              <a:rPr lang="en-IN" dirty="0"/>
              <a:t>Data cleaning / preparing by rename the given dataset and drop the column </a:t>
            </a:r>
            <a:r>
              <a:rPr lang="en-IN" dirty="0" err="1"/>
              <a:t>etc</a:t>
            </a:r>
            <a:endParaRPr lang="en-IN" dirty="0"/>
          </a:p>
        </p:txBody>
      </p:sp>
    </p:spTree>
    <p:extLst>
      <p:ext uri="{BB962C8B-B14F-4D97-AF65-F5344CB8AC3E}">
        <p14:creationId xmlns:p14="http://schemas.microsoft.com/office/powerpoint/2010/main" val="108271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sz="2800" b="1" dirty="0"/>
              <a:t>Exploration data analysis of visualization</a:t>
            </a:r>
            <a:endParaRPr lang="en-IN" sz="2800" dirty="0"/>
          </a:p>
        </p:txBody>
      </p:sp>
      <p:sp>
        <p:nvSpPr>
          <p:cNvPr id="3" name="Content Placeholder 2"/>
          <p:cNvSpPr>
            <a:spLocks noGrp="1"/>
          </p:cNvSpPr>
          <p:nvPr>
            <p:ph idx="1"/>
          </p:nvPr>
        </p:nvSpPr>
        <p:spPr>
          <a:xfrm>
            <a:off x="914400" y="1676401"/>
            <a:ext cx="7315200" cy="4632960"/>
          </a:xfrm>
        </p:spPr>
        <p:txBody>
          <a:bodyPr/>
          <a:lstStyle/>
          <a:p>
            <a:r>
              <a:rPr lang="en-IN" dirty="0" smtClean="0"/>
              <a:t>Data </a:t>
            </a:r>
            <a:r>
              <a:rPr lang="en-IN" dirty="0"/>
              <a:t>visualization is an important skill in applied statistics and machine learning. </a:t>
            </a:r>
          </a:p>
          <a:p>
            <a:r>
              <a:rPr lang="en-IN" dirty="0"/>
              <a:t>Statistics does indeed focus on quantitative descriptions and estimations of data. </a:t>
            </a:r>
          </a:p>
          <a:p>
            <a:r>
              <a:rPr lang="en-IN" dirty="0"/>
              <a:t>Data visualization provides an important suite of tools for gaining a qualitative understanding. </a:t>
            </a:r>
          </a:p>
          <a:p>
            <a:r>
              <a:rPr lang="en-IN" dirty="0"/>
              <a:t>This can be helpful when exploring and getting to know a dataset and can help with identifying patterns, corrupt data, outliers, and much more. </a:t>
            </a:r>
          </a:p>
        </p:txBody>
      </p:sp>
    </p:spTree>
    <p:extLst>
      <p:ext uri="{BB962C8B-B14F-4D97-AF65-F5344CB8AC3E}">
        <p14:creationId xmlns:p14="http://schemas.microsoft.com/office/powerpoint/2010/main" val="177418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rmAutofit fontScale="90000"/>
          </a:bodyPr>
          <a:lstStyle/>
          <a:p>
            <a:r>
              <a:rPr lang="en-IN" sz="2800" b="1" dirty="0" smtClean="0"/>
              <a:t>Comparing Algorithm with prediction in the form of best accuracy result:</a:t>
            </a:r>
            <a:endParaRPr lang="en-IN" sz="2800" dirty="0"/>
          </a:p>
        </p:txBody>
      </p:sp>
      <p:sp>
        <p:nvSpPr>
          <p:cNvPr id="3" name="Content Placeholder 2"/>
          <p:cNvSpPr>
            <a:spLocks noGrp="1"/>
          </p:cNvSpPr>
          <p:nvPr>
            <p:ph idx="1"/>
          </p:nvPr>
        </p:nvSpPr>
        <p:spPr>
          <a:xfrm>
            <a:off x="914400" y="1676401"/>
            <a:ext cx="7315200" cy="4632960"/>
          </a:xfrm>
        </p:spPr>
        <p:txBody>
          <a:bodyPr>
            <a:normAutofit lnSpcReduction="10000"/>
          </a:bodyPr>
          <a:lstStyle/>
          <a:p>
            <a:r>
              <a:rPr lang="en-IN" dirty="0" smtClean="0"/>
              <a:t>It </a:t>
            </a:r>
            <a:r>
              <a:rPr lang="en-IN" dirty="0"/>
              <a:t>is important to compare the performance of multiple different machine learning algorithms consistently and it will discover to create a test harness to compare multiple different machine learning algorithms in Python with </a:t>
            </a:r>
            <a:r>
              <a:rPr lang="en-IN" dirty="0" err="1"/>
              <a:t>scikit</a:t>
            </a:r>
            <a:r>
              <a:rPr lang="en-IN" dirty="0"/>
              <a:t>-learn. </a:t>
            </a:r>
          </a:p>
          <a:p>
            <a:r>
              <a:rPr lang="en-IN" dirty="0"/>
              <a:t>It can use this test harness as a template on your own machine learning problems and add more and different algorithms to compare. </a:t>
            </a:r>
          </a:p>
          <a:p>
            <a:r>
              <a:rPr lang="en-IN" dirty="0"/>
              <a:t>Each model will have different performance characteristics. Using resampling methods like cross validation, you can get an estimate for how accurate each model may be on unseen data.</a:t>
            </a:r>
          </a:p>
        </p:txBody>
      </p:sp>
    </p:spTree>
    <p:extLst>
      <p:ext uri="{BB962C8B-B14F-4D97-AF65-F5344CB8AC3E}">
        <p14:creationId xmlns:p14="http://schemas.microsoft.com/office/powerpoint/2010/main" val="61592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Algorithm </a:t>
            </a:r>
            <a:r>
              <a:rPr lang="en-IN" b="1" dirty="0" smtClean="0"/>
              <a:t>Explanation:</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r>
              <a:rPr lang="en-IN" dirty="0" smtClean="0"/>
              <a:t>In </a:t>
            </a:r>
            <a:r>
              <a:rPr lang="en-IN" dirty="0"/>
              <a:t>machine learning and statistics, classification is a supervised learning approach in which the computer program learns from the data input given to it and then uses this learning to classify new observation. </a:t>
            </a:r>
          </a:p>
          <a:p>
            <a:r>
              <a:rPr lang="en-IN" dirty="0"/>
              <a:t>This data set may simply be bi-class (like identifying whether the person is male or female or that the mail is spam or non-spam) or it may be multi-class too. </a:t>
            </a:r>
          </a:p>
          <a:p>
            <a:r>
              <a:rPr lang="en-IN" dirty="0"/>
              <a:t>Some examples of classification problems are: speech recognition, handwriting recognition, bio metric identification, document classification </a:t>
            </a:r>
            <a:r>
              <a:rPr lang="en-IN" dirty="0" err="1"/>
              <a:t>etc</a:t>
            </a:r>
            <a:endParaRPr lang="en-IN" dirty="0"/>
          </a:p>
        </p:txBody>
      </p:sp>
    </p:spTree>
    <p:extLst>
      <p:ext uri="{BB962C8B-B14F-4D97-AF65-F5344CB8AC3E}">
        <p14:creationId xmlns:p14="http://schemas.microsoft.com/office/powerpoint/2010/main" val="2050580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rmAutofit/>
          </a:bodyPr>
          <a:lstStyle/>
          <a:p>
            <a:r>
              <a:rPr lang="en-IN" b="1" dirty="0" smtClean="0"/>
              <a:t>Django:</a:t>
            </a:r>
            <a:endParaRPr lang="en-IN" dirty="0"/>
          </a:p>
        </p:txBody>
      </p:sp>
      <p:sp>
        <p:nvSpPr>
          <p:cNvPr id="3" name="Content Placeholder 2"/>
          <p:cNvSpPr>
            <a:spLocks noGrp="1"/>
          </p:cNvSpPr>
          <p:nvPr>
            <p:ph idx="1"/>
          </p:nvPr>
        </p:nvSpPr>
        <p:spPr>
          <a:xfrm>
            <a:off x="914400" y="1828801"/>
            <a:ext cx="7315200" cy="4480560"/>
          </a:xfrm>
        </p:spPr>
        <p:txBody>
          <a:bodyPr>
            <a:normAutofit fontScale="92500"/>
          </a:bodyPr>
          <a:lstStyle/>
          <a:p>
            <a:r>
              <a:rPr lang="en-IN" dirty="0" smtClean="0"/>
              <a:t>Django </a:t>
            </a:r>
            <a:r>
              <a:rPr lang="en-IN" dirty="0"/>
              <a:t>is a micro web framework written in Python.</a:t>
            </a:r>
          </a:p>
          <a:p>
            <a:r>
              <a:rPr lang="en-IN" dirty="0"/>
              <a:t>It is classified as a micro-framework because it does not require particular tools or libraries.</a:t>
            </a:r>
          </a:p>
          <a:p>
            <a:r>
              <a:rPr lang="en-IN" dirty="0"/>
              <a:t>It has no database abstraction layer, form validation, or any other components where pre-existing third-party libraries provide common functions.</a:t>
            </a:r>
          </a:p>
          <a:p>
            <a:r>
              <a:rPr lang="en-IN" dirty="0"/>
              <a:t>However, </a:t>
            </a:r>
            <a:r>
              <a:rPr lang="en-IN" dirty="0" smtClean="0"/>
              <a:t>Django </a:t>
            </a:r>
            <a:r>
              <a:rPr lang="en-IN" dirty="0"/>
              <a:t>supports extensions that can add application features as if they were implemented in </a:t>
            </a:r>
            <a:r>
              <a:rPr lang="en-IN" dirty="0" smtClean="0"/>
              <a:t>Django </a:t>
            </a:r>
            <a:r>
              <a:rPr lang="en-IN" dirty="0"/>
              <a:t>itself.</a:t>
            </a:r>
          </a:p>
          <a:p>
            <a:r>
              <a:rPr lang="en-IN" dirty="0"/>
              <a:t>Extensions exist for object-relational mappers, form validation, upload handling, various open authentication technologies and several common framework related tools.</a:t>
            </a:r>
          </a:p>
        </p:txBody>
      </p:sp>
    </p:spTree>
    <p:extLst>
      <p:ext uri="{BB962C8B-B14F-4D97-AF65-F5344CB8AC3E}">
        <p14:creationId xmlns:p14="http://schemas.microsoft.com/office/powerpoint/2010/main" val="3252665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smtClean="0"/>
              <a:t>Conclusion:</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r>
              <a:rPr lang="en-IN" dirty="0">
                <a:effectLst/>
              </a:rPr>
              <a:t>The analytical process started from data cleaning and processing, missing value, exploratory analysis and finally model building and evaluation. The best accuracy on public test set of higher accuracy score algorithm will be find out. The founded one is used in the application which can help to find the health of the </a:t>
            </a:r>
            <a:r>
              <a:rPr lang="en-IN" dirty="0" err="1">
                <a:effectLst/>
              </a:rPr>
              <a:t>fetal</a:t>
            </a:r>
            <a:r>
              <a:rPr lang="en-IN" dirty="0">
                <a:effectLst/>
              </a:rPr>
              <a:t>.</a:t>
            </a:r>
          </a:p>
        </p:txBody>
      </p:sp>
    </p:spTree>
    <p:extLst>
      <p:ext uri="{BB962C8B-B14F-4D97-AF65-F5344CB8AC3E}">
        <p14:creationId xmlns:p14="http://schemas.microsoft.com/office/powerpoint/2010/main" val="3409907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Existing System:</a:t>
            </a:r>
            <a:endParaRPr lang="en-IN" dirty="0"/>
          </a:p>
        </p:txBody>
      </p:sp>
      <p:sp>
        <p:nvSpPr>
          <p:cNvPr id="3" name="Content Placeholder 2"/>
          <p:cNvSpPr>
            <a:spLocks noGrp="1"/>
          </p:cNvSpPr>
          <p:nvPr>
            <p:ph idx="1"/>
          </p:nvPr>
        </p:nvSpPr>
        <p:spPr>
          <a:xfrm>
            <a:off x="914400" y="1828801"/>
            <a:ext cx="7315200" cy="4480560"/>
          </a:xfrm>
        </p:spPr>
        <p:txBody>
          <a:bodyPr>
            <a:normAutofit fontScale="92500" lnSpcReduction="20000"/>
          </a:bodyPr>
          <a:lstStyle/>
          <a:p>
            <a:pPr marL="45720" indent="0" algn="just">
              <a:buNone/>
            </a:pPr>
            <a:r>
              <a:rPr lang="en-IN"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Fetal development relies on a complex circulatory network. Accurate assessment of flow distribution is important for understanding pathologies and potential therapies. In this paper, we demonstrate a method for volumetric imaging of fetal flow with magnetic resonance imaging (MRI). Fetal MRI faces challenges: small vascular structures, unpredictable motion, and inadequate traditional cardiac gating methods. Here, orthogonal </a:t>
            </a:r>
            <a:r>
              <a:rPr lang="en-US" dirty="0" err="1">
                <a:latin typeface="Times New Roman" panose="02020603050405020304" pitchFamily="18" charset="0"/>
                <a:cs typeface="Times New Roman" panose="02020603050405020304" pitchFamily="18" charset="0"/>
              </a:rPr>
              <a:t>multislice</a:t>
            </a:r>
            <a:r>
              <a:rPr lang="en-US" dirty="0">
                <a:latin typeface="Times New Roman" panose="02020603050405020304" pitchFamily="18" charset="0"/>
                <a:cs typeface="Times New Roman" panose="02020603050405020304" pitchFamily="18" charset="0"/>
              </a:rPr>
              <a:t> stacks are acquired with accelerated multidimensional radial phase contrast (PC) MRI. we have developed an approach for dynamic volumetric fetal flow imaging using highly accelerated multidimensional radial PCMRI. The method makes use of real-time reconstructions for intra-slice motion correction and derivation of fetal heart rate to provide flow sensitive CINEs. They are then combined with inter-slice spatiotemporal registration and volumetric update to create 4D flow reconstructions in human fetuses.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930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rmAutofit/>
          </a:bodyPr>
          <a:lstStyle/>
          <a:p>
            <a:pPr marL="45720"/>
            <a:r>
              <a:rPr lang="en-IN" b="1" dirty="0"/>
              <a:t>Future </a:t>
            </a:r>
            <a:r>
              <a:rPr lang="en-IN" b="1" dirty="0" smtClean="0"/>
              <a:t>Work:</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lvl="0"/>
            <a:r>
              <a:rPr lang="en-US" dirty="0">
                <a:latin typeface="Times New Roman" panose="02020603050405020304" pitchFamily="18" charset="0"/>
                <a:cs typeface="Times New Roman" panose="02020603050405020304" pitchFamily="18" charset="0"/>
              </a:rPr>
              <a:t>	Deploying the project in the cloud.</a:t>
            </a:r>
          </a:p>
          <a:p>
            <a:pPr lvl="0"/>
            <a:r>
              <a:rPr lang="en-US" dirty="0">
                <a:latin typeface="Times New Roman" panose="02020603050405020304" pitchFamily="18" charset="0"/>
                <a:cs typeface="Times New Roman" panose="02020603050405020304" pitchFamily="18" charset="0"/>
              </a:rPr>
              <a:t>	To optimize the work to implement in the IOT system.</a:t>
            </a:r>
          </a:p>
        </p:txBody>
      </p:sp>
    </p:spTree>
    <p:extLst>
      <p:ext uri="{BB962C8B-B14F-4D97-AF65-F5344CB8AC3E}">
        <p14:creationId xmlns:p14="http://schemas.microsoft.com/office/powerpoint/2010/main" val="3508470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Disadvantages:</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lvl="0"/>
            <a:r>
              <a:rPr lang="en-IN" dirty="0">
                <a:effectLst/>
              </a:rPr>
              <a:t>Machine learning is not implemented.</a:t>
            </a:r>
          </a:p>
          <a:p>
            <a:pPr lvl="0"/>
            <a:r>
              <a:rPr lang="en-IN" dirty="0" err="1">
                <a:effectLst/>
              </a:rPr>
              <a:t>Fetal</a:t>
            </a:r>
            <a:r>
              <a:rPr lang="en-IN" dirty="0">
                <a:effectLst/>
              </a:rPr>
              <a:t> flow image is developed.</a:t>
            </a:r>
          </a:p>
          <a:p>
            <a:pPr lvl="0"/>
            <a:r>
              <a:rPr lang="en-IN" dirty="0" err="1">
                <a:effectLst/>
              </a:rPr>
              <a:t>Fetal</a:t>
            </a:r>
            <a:r>
              <a:rPr lang="en-IN" dirty="0">
                <a:effectLst/>
              </a:rPr>
              <a:t> condition is not predicted.</a:t>
            </a:r>
          </a:p>
        </p:txBody>
      </p:sp>
    </p:spTree>
    <p:extLst>
      <p:ext uri="{BB962C8B-B14F-4D97-AF65-F5344CB8AC3E}">
        <p14:creationId xmlns:p14="http://schemas.microsoft.com/office/powerpoint/2010/main" val="4008342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Proposed System:</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r>
              <a:rPr lang="en-IN" dirty="0">
                <a:effectLst/>
              </a:rPr>
              <a:t>The aim of the proposed method is to predict whether the gestation </a:t>
            </a:r>
            <a:r>
              <a:rPr lang="en-IN" dirty="0" err="1">
                <a:effectLst/>
              </a:rPr>
              <a:t>fetal</a:t>
            </a:r>
            <a:r>
              <a:rPr lang="en-IN" dirty="0">
                <a:effectLst/>
              </a:rPr>
              <a:t> is normal or not. This can be predicted by a machine learning method. The process starts from collecting the data’s. After collecting the dataset, it is pre-processed for removing the unwanted data’s from the dataset. Machine learning method is now used and mostly used in all the departments where it reduces the mistake. Many algorithms are used and the best one is used for predicting the </a:t>
            </a:r>
            <a:r>
              <a:rPr lang="en-IN" dirty="0" err="1">
                <a:effectLst/>
              </a:rPr>
              <a:t>fetal</a:t>
            </a:r>
            <a:r>
              <a:rPr lang="en-IN" dirty="0">
                <a:effectLst/>
              </a:rPr>
              <a:t> health.</a:t>
            </a:r>
          </a:p>
        </p:txBody>
      </p:sp>
    </p:spTree>
    <p:extLst>
      <p:ext uri="{BB962C8B-B14F-4D97-AF65-F5344CB8AC3E}">
        <p14:creationId xmlns:p14="http://schemas.microsoft.com/office/powerpoint/2010/main" val="2875466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Advantages:</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lvl="0"/>
            <a:r>
              <a:rPr lang="en-IN" dirty="0" err="1">
                <a:effectLst/>
              </a:rPr>
              <a:t>Fetal</a:t>
            </a:r>
            <a:r>
              <a:rPr lang="en-IN" dirty="0">
                <a:effectLst/>
              </a:rPr>
              <a:t> health condition will be predicted.</a:t>
            </a:r>
          </a:p>
          <a:p>
            <a:pPr lvl="0"/>
            <a:r>
              <a:rPr lang="en-IN" dirty="0">
                <a:effectLst/>
              </a:rPr>
              <a:t>Machine learning is implemented.</a:t>
            </a:r>
          </a:p>
          <a:p>
            <a:pPr lvl="0"/>
            <a:r>
              <a:rPr lang="en-IN" dirty="0">
                <a:effectLst/>
              </a:rPr>
              <a:t>More algorithms are compared.</a:t>
            </a:r>
          </a:p>
        </p:txBody>
      </p:sp>
    </p:spTree>
    <p:extLst>
      <p:ext uri="{BB962C8B-B14F-4D97-AF65-F5344CB8AC3E}">
        <p14:creationId xmlns:p14="http://schemas.microsoft.com/office/powerpoint/2010/main" val="1294401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7924800" cy="2209799"/>
          </a:xfrm>
        </p:spPr>
        <p:txBody>
          <a:bodyPr>
            <a:normAutofit/>
          </a:bodyPr>
          <a:lstStyle/>
          <a:p>
            <a:r>
              <a:rPr lang="en-US" sz="2400" b="1" dirty="0"/>
              <a:t>Environmental Requirements: </a:t>
            </a:r>
            <a:r>
              <a:rPr lang="en-IN" sz="2400" dirty="0"/>
              <a:t/>
            </a:r>
            <a:br>
              <a:rPr lang="en-IN" sz="2400" dirty="0"/>
            </a:br>
            <a:r>
              <a:rPr lang="en-IN" dirty="0"/>
              <a:t/>
            </a:r>
            <a:br>
              <a:rPr lang="en-IN" dirty="0"/>
            </a:br>
            <a:endParaRPr lang="en-IN" dirty="0"/>
          </a:p>
        </p:txBody>
      </p:sp>
      <p:sp>
        <p:nvSpPr>
          <p:cNvPr id="3" name="Content Placeholder 2"/>
          <p:cNvSpPr>
            <a:spLocks noGrp="1"/>
          </p:cNvSpPr>
          <p:nvPr>
            <p:ph idx="1"/>
          </p:nvPr>
        </p:nvSpPr>
        <p:spPr>
          <a:xfrm>
            <a:off x="304800" y="1447800"/>
            <a:ext cx="7924800" cy="4861560"/>
          </a:xfrm>
        </p:spPr>
        <p:txBody>
          <a:bodyPr/>
          <a:lstStyle/>
          <a:p>
            <a:pPr marL="45720" indent="0">
              <a:buNone/>
            </a:pPr>
            <a:r>
              <a:rPr lang="en-US" dirty="0"/>
              <a:t>1. Software Requirements:</a:t>
            </a:r>
            <a:endParaRPr lang="en-IN" dirty="0"/>
          </a:p>
          <a:p>
            <a:pPr marL="45720" indent="0">
              <a:buNone/>
            </a:pPr>
            <a:r>
              <a:rPr lang="en-US" dirty="0" smtClean="0"/>
              <a:t>	Operating </a:t>
            </a:r>
            <a:r>
              <a:rPr lang="en-US" dirty="0"/>
              <a:t>System 	</a:t>
            </a:r>
            <a:r>
              <a:rPr lang="en-US" dirty="0" smtClean="0"/>
              <a:t>: </a:t>
            </a:r>
            <a:r>
              <a:rPr lang="en-US" dirty="0"/>
              <a:t>Windows </a:t>
            </a:r>
            <a:endParaRPr lang="en-IN" dirty="0"/>
          </a:p>
          <a:p>
            <a:pPr marL="45720" indent="0">
              <a:buNone/>
            </a:pPr>
            <a:r>
              <a:rPr lang="en-US" dirty="0" smtClean="0"/>
              <a:t>	Tool   </a:t>
            </a:r>
            <a:r>
              <a:rPr lang="en-US" dirty="0"/>
              <a:t>			: Anaconda with </a:t>
            </a:r>
            <a:r>
              <a:rPr lang="en-US" dirty="0" err="1"/>
              <a:t>Jupyter</a:t>
            </a:r>
            <a:r>
              <a:rPr lang="en-US" dirty="0"/>
              <a:t> Notebook</a:t>
            </a:r>
            <a:endParaRPr lang="en-IN" dirty="0"/>
          </a:p>
          <a:p>
            <a:pPr marL="45720" indent="0">
              <a:buNone/>
            </a:pPr>
            <a:endParaRPr lang="en-US" dirty="0" smtClean="0"/>
          </a:p>
          <a:p>
            <a:pPr marL="45720" indent="0">
              <a:buNone/>
            </a:pPr>
            <a:r>
              <a:rPr lang="en-US" dirty="0" smtClean="0"/>
              <a:t>2</a:t>
            </a:r>
            <a:r>
              <a:rPr lang="en-US" dirty="0"/>
              <a:t>. Hardware requirements:</a:t>
            </a:r>
            <a:endParaRPr lang="en-IN" dirty="0"/>
          </a:p>
          <a:p>
            <a:pPr marL="45720" indent="0">
              <a:buNone/>
            </a:pPr>
            <a:r>
              <a:rPr lang="en-US" dirty="0" smtClean="0"/>
              <a:t>	Processor   </a:t>
            </a:r>
            <a:r>
              <a:rPr lang="en-US" dirty="0"/>
              <a:t>		: </a:t>
            </a:r>
            <a:r>
              <a:rPr lang="en-US" dirty="0" smtClean="0"/>
              <a:t>Intel core i3</a:t>
            </a:r>
            <a:endParaRPr lang="en-IN" dirty="0"/>
          </a:p>
          <a:p>
            <a:pPr marL="45720" indent="0">
              <a:buNone/>
            </a:pPr>
            <a:r>
              <a:rPr lang="en-US" dirty="0" smtClean="0"/>
              <a:t>	Hard </a:t>
            </a:r>
            <a:r>
              <a:rPr lang="en-US" dirty="0"/>
              <a:t>disk   		: minimum </a:t>
            </a:r>
            <a:r>
              <a:rPr lang="en-US" dirty="0" smtClean="0"/>
              <a:t>300 </a:t>
            </a:r>
            <a:r>
              <a:rPr lang="en-US" dirty="0"/>
              <a:t>GB</a:t>
            </a:r>
            <a:endParaRPr lang="en-IN" dirty="0"/>
          </a:p>
          <a:p>
            <a:pPr marL="45720" indent="0">
              <a:buNone/>
            </a:pPr>
            <a:r>
              <a:rPr lang="en-US" dirty="0" smtClean="0"/>
              <a:t>	RAM        </a:t>
            </a:r>
            <a:r>
              <a:rPr lang="en-US" dirty="0"/>
              <a:t>		: minimum </a:t>
            </a:r>
            <a:r>
              <a:rPr lang="en-US" dirty="0" smtClean="0"/>
              <a:t>4 </a:t>
            </a:r>
            <a:r>
              <a:rPr lang="en-US" dirty="0"/>
              <a:t>GB</a:t>
            </a:r>
            <a:endParaRPr lang="en-IN" dirty="0"/>
          </a:p>
          <a:p>
            <a:pPr marL="45720" indent="0">
              <a:buNone/>
            </a:pPr>
            <a:endParaRPr lang="en-IN" dirty="0"/>
          </a:p>
        </p:txBody>
      </p:sp>
    </p:spTree>
    <p:extLst>
      <p:ext uri="{BB962C8B-B14F-4D97-AF65-F5344CB8AC3E}">
        <p14:creationId xmlns:p14="http://schemas.microsoft.com/office/powerpoint/2010/main" val="3142011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rmAutofit/>
          </a:bodyPr>
          <a:lstStyle/>
          <a:p>
            <a:r>
              <a:rPr lang="en-IN" b="1" dirty="0" smtClean="0"/>
              <a:t>INTRODUCTION</a:t>
            </a:r>
            <a:endParaRPr lang="en-IN" dirty="0"/>
          </a:p>
        </p:txBody>
      </p:sp>
      <p:sp>
        <p:nvSpPr>
          <p:cNvPr id="3" name="Content Placeholder 2"/>
          <p:cNvSpPr>
            <a:spLocks noGrp="1"/>
          </p:cNvSpPr>
          <p:nvPr>
            <p:ph idx="1"/>
          </p:nvPr>
        </p:nvSpPr>
        <p:spPr>
          <a:xfrm>
            <a:off x="914400" y="1828801"/>
            <a:ext cx="7315200" cy="4480560"/>
          </a:xfrm>
        </p:spPr>
        <p:txBody>
          <a:bodyPr>
            <a:normAutofit lnSpcReduction="10000"/>
          </a:bodyPr>
          <a:lstStyle/>
          <a:p>
            <a:r>
              <a:rPr lang="en-IN" b="1" dirty="0" smtClean="0"/>
              <a:t>Domain overview</a:t>
            </a:r>
          </a:p>
          <a:p>
            <a:pPr lvl="1" algn="just"/>
            <a:r>
              <a:rPr lang="en-IN" sz="2000" dirty="0" smtClean="0">
                <a:latin typeface="Times New Roman" panose="02020603050405020304" pitchFamily="18" charset="0"/>
                <a:cs typeface="Times New Roman" panose="02020603050405020304" pitchFamily="18" charset="0"/>
              </a:rPr>
              <a:t>Data science is an interdisciplinary field that uses scientific methods, processes, algorithms and systems to extract knowledge and insights from structured and unstructured data, and apply knowledge and actionable insights from data across a broad range of application domains.</a:t>
            </a:r>
          </a:p>
          <a:p>
            <a:pPr lvl="1"/>
            <a:r>
              <a:rPr lang="en-IN" sz="2000" dirty="0" smtClean="0">
                <a:latin typeface="Times New Roman" panose="02020603050405020304" pitchFamily="18" charset="0"/>
                <a:cs typeface="Times New Roman" panose="02020603050405020304" pitchFamily="18" charset="0"/>
              </a:rPr>
              <a:t>The term </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datascience</a:t>
            </a:r>
            <a:r>
              <a:rPr lang="en-IN" sz="2000" dirty="0">
                <a:latin typeface="Times New Roman" panose="02020603050405020304" pitchFamily="18" charset="0"/>
                <a:cs typeface="Times New Roman" panose="02020603050405020304" pitchFamily="18" charset="0"/>
              </a:rPr>
              <a:t> " </a:t>
            </a:r>
            <a:r>
              <a:rPr lang="en-IN" sz="2000" dirty="0" smtClean="0">
                <a:latin typeface="Times New Roman" panose="02020603050405020304" pitchFamily="18" charset="0"/>
                <a:cs typeface="Times New Roman" panose="02020603050405020304" pitchFamily="18" charset="0"/>
              </a:rPr>
              <a:t>has been traced back to 1974, when Peter </a:t>
            </a:r>
            <a:r>
              <a:rPr lang="en-IN" sz="2000" dirty="0" err="1" smtClean="0">
                <a:latin typeface="Times New Roman" panose="02020603050405020304" pitchFamily="18" charset="0"/>
                <a:cs typeface="Times New Roman" panose="02020603050405020304" pitchFamily="18" charset="0"/>
              </a:rPr>
              <a:t>Naur</a:t>
            </a:r>
            <a:r>
              <a:rPr lang="en-IN" sz="2000" dirty="0" smtClean="0">
                <a:latin typeface="Times New Roman" panose="02020603050405020304" pitchFamily="18" charset="0"/>
                <a:cs typeface="Times New Roman" panose="02020603050405020304" pitchFamily="18" charset="0"/>
              </a:rPr>
              <a:t> proposed it as an alternative name for computer science. In 1996, the International Federation of Classification Societies became the first conference to specifically feature data science as a topic. However, the definition was still in flux.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21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smtClean="0"/>
              <a:t>MACHINE LEARNING:</a:t>
            </a:r>
            <a:endParaRPr lang="en-IN" dirty="0"/>
          </a:p>
        </p:txBody>
      </p:sp>
      <p:sp>
        <p:nvSpPr>
          <p:cNvPr id="3" name="Content Placeholder 2"/>
          <p:cNvSpPr>
            <a:spLocks noGrp="1"/>
          </p:cNvSpPr>
          <p:nvPr>
            <p:ph idx="1"/>
          </p:nvPr>
        </p:nvSpPr>
        <p:spPr>
          <a:xfrm>
            <a:off x="914400" y="1828801"/>
            <a:ext cx="7315200" cy="4480560"/>
          </a:xfrm>
        </p:spPr>
        <p:txBody>
          <a:bodyPr>
            <a:noAutofit/>
          </a:bodyPr>
          <a:lstStyle/>
          <a:p>
            <a:pPr marL="320040" lvl="1" indent="0" algn="just">
              <a:buNone/>
            </a:pPr>
            <a:r>
              <a:rPr lang="en-IN" dirty="0" smtClean="0">
                <a:latin typeface="Times New Roman" panose="02020603050405020304" pitchFamily="18" charset="0"/>
                <a:cs typeface="Times New Roman" panose="02020603050405020304" pitchFamily="18" charset="0"/>
              </a:rPr>
              <a:t>Machine learning is to predict the future from past data. Machine learning (ML) is a type of artificial intelligence (AI) that provides computers with the ability to learn without being explicitly programmed. Machine learning focuses on the development of Computer Programs that can change when exposed to new data and the basics of Machine Learning, implementation of a simple machine learning algorithm using python. Process of training and prediction involves use of specialized algorithms. It feed the training data to an algorithm, and the algorithm uses this training data to give predictions on a new test data. Machine learning can be roughly separated in to three categories. There are supervised learning, unsupervised learning and reinforcement learning. Supervised learning program is both given the input data and the corresponding </a:t>
            </a:r>
            <a:r>
              <a:rPr lang="en-IN" dirty="0" err="1" smtClean="0">
                <a:latin typeface="Times New Roman" panose="02020603050405020304" pitchFamily="18" charset="0"/>
                <a:cs typeface="Times New Roman" panose="02020603050405020304" pitchFamily="18" charset="0"/>
              </a:rPr>
              <a:t>labeling</a:t>
            </a:r>
            <a:r>
              <a:rPr lang="en-IN" dirty="0" smtClean="0">
                <a:latin typeface="Times New Roman" panose="02020603050405020304" pitchFamily="18" charset="0"/>
                <a:cs typeface="Times New Roman" panose="02020603050405020304" pitchFamily="18" charset="0"/>
              </a:rPr>
              <a:t> to learn data has to be </a:t>
            </a:r>
            <a:r>
              <a:rPr lang="en-IN" dirty="0" err="1" smtClean="0">
                <a:latin typeface="Times New Roman" panose="02020603050405020304" pitchFamily="18" charset="0"/>
                <a:cs typeface="Times New Roman" panose="02020603050405020304" pitchFamily="18" charset="0"/>
              </a:rPr>
              <a:t>labeled</a:t>
            </a:r>
            <a:r>
              <a:rPr lang="en-IN" dirty="0" smtClean="0">
                <a:latin typeface="Times New Roman" panose="02020603050405020304" pitchFamily="18" charset="0"/>
                <a:cs typeface="Times New Roman" panose="02020603050405020304" pitchFamily="18" charset="0"/>
              </a:rPr>
              <a:t> by a human being beforehand. Unsupervised learning is no labels. It provided to the learning algorithm. This algorithm has to figure out the clustering of the input data. Finally, Reinforcement learning dynamically interacts with its environment and it receives positive or negative feedback to improve its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346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858</TotalTime>
  <Words>1400</Words>
  <Application>Microsoft Office PowerPoint</Application>
  <PresentationFormat>On-screen Show (4:3)</PresentationFormat>
  <Paragraphs>110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Bookman Old Style</vt:lpstr>
      <vt:lpstr>Rockwell</vt:lpstr>
      <vt:lpstr>Times New Roman</vt:lpstr>
      <vt:lpstr>Wingdings</vt:lpstr>
      <vt:lpstr>Damask</vt:lpstr>
      <vt:lpstr>FETAL HEALTH CLASSIFICATION USING ML</vt:lpstr>
      <vt:lpstr>Abstract:</vt:lpstr>
      <vt:lpstr>Existing System:</vt:lpstr>
      <vt:lpstr>Disadvantages:</vt:lpstr>
      <vt:lpstr>Proposed System:</vt:lpstr>
      <vt:lpstr>Advantages:</vt:lpstr>
      <vt:lpstr>Environmental Requirements:   </vt:lpstr>
      <vt:lpstr>INTRODUCTION</vt:lpstr>
      <vt:lpstr>MACHINE LEARNING:</vt:lpstr>
      <vt:lpstr>Preparing the Dataset :</vt:lpstr>
      <vt:lpstr>Literature survey:</vt:lpstr>
      <vt:lpstr>PowerPoint Presentation</vt:lpstr>
      <vt:lpstr>PowerPoint Presentation</vt:lpstr>
      <vt:lpstr>Objectives:</vt:lpstr>
      <vt:lpstr>Project Goals:</vt:lpstr>
      <vt:lpstr>Scope of the Project:</vt:lpstr>
      <vt:lpstr>Feasibility study:</vt:lpstr>
      <vt:lpstr>List of Modules:</vt:lpstr>
      <vt:lpstr>PYTHON:</vt:lpstr>
      <vt:lpstr>System Architecture :</vt:lpstr>
      <vt:lpstr>Use Case Diagram:</vt:lpstr>
      <vt:lpstr>Class Diagram :</vt:lpstr>
      <vt:lpstr>Module description:</vt:lpstr>
      <vt:lpstr>Data Validation/ Cleaning/Preparing Process:</vt:lpstr>
      <vt:lpstr>Exploration data analysis of visualization</vt:lpstr>
      <vt:lpstr>Comparing Algorithm with prediction in the form of best accuracy result:</vt:lpstr>
      <vt:lpstr>Algorithm Explanation:</vt:lpstr>
      <vt:lpstr>Django:</vt:lpstr>
      <vt:lpstr>Conclusion:</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SPIRO-PYTHON</cp:lastModifiedBy>
  <cp:revision>131</cp:revision>
  <dcterms:created xsi:type="dcterms:W3CDTF">2006-08-16T00:00:00Z</dcterms:created>
  <dcterms:modified xsi:type="dcterms:W3CDTF">2022-12-10T11:34:08Z</dcterms:modified>
</cp:coreProperties>
</file>