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5" r:id="rId2"/>
    <p:sldId id="258" r:id="rId3"/>
    <p:sldId id="261" r:id="rId4"/>
    <p:sldId id="266" r:id="rId5"/>
    <p:sldId id="262" r:id="rId6"/>
    <p:sldId id="263" r:id="rId7"/>
    <p:sldId id="259" r:id="rId8"/>
    <p:sldId id="267" r:id="rId9"/>
    <p:sldId id="264" r:id="rId10"/>
    <p:sldId id="268"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74E17-D7E5-4E30-9672-306890768022}"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29E13-7385-4DEB-8B23-1598170D18BF}" type="slidenum">
              <a:rPr lang="en-US" smtClean="0"/>
              <a:t>‹#›</a:t>
            </a:fld>
            <a:endParaRPr lang="en-US"/>
          </a:p>
        </p:txBody>
      </p:sp>
    </p:spTree>
    <p:extLst>
      <p:ext uri="{BB962C8B-B14F-4D97-AF65-F5344CB8AC3E}">
        <p14:creationId xmlns:p14="http://schemas.microsoft.com/office/powerpoint/2010/main" val="401255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29440E-DF2B-4527-AD90-4EBC50BF8AB1}"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107848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42FC-DA8A-418C-A2D9-A75742246563}"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111085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3FAF5C-F1F3-4618-8728-254723BBC73F}"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28822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87AAA-67C9-4264-9418-7E963962068B}"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387636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5F77F0-2647-4DFD-BC10-DF22BD1BA23A}"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421669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6AEE0A-B2A3-428C-8E2F-FA7584BCBBF5}" type="datetime1">
              <a:rPr lang="en-US" smtClean="0"/>
              <a:t>7/31/2022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195706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716020-C961-4C05-A3CB-7A3D8FA8C12D}" type="datetime1">
              <a:rPr lang="en-US" smtClean="0"/>
              <a:t>7/31/2022</a:t>
            </a:fld>
            <a:endParaRPr lang="en-US"/>
          </a:p>
        </p:txBody>
      </p:sp>
      <p:sp>
        <p:nvSpPr>
          <p:cNvPr id="8" name="Footer Placeholder 7"/>
          <p:cNvSpPr>
            <a:spLocks noGrp="1"/>
          </p:cNvSpPr>
          <p:nvPr>
            <p:ph type="ftr" sz="quarter" idx="11"/>
          </p:nvPr>
        </p:nvSpPr>
        <p:spPr/>
        <p:txBody>
          <a:bodyPr/>
          <a:lstStyle/>
          <a:p>
            <a:r>
              <a:rPr lang="en-US" smtClean="0"/>
              <a:t>Daffodil International University (DIU)</a:t>
            </a:r>
            <a:endParaRPr lang="en-US"/>
          </a:p>
        </p:txBody>
      </p:sp>
      <p:sp>
        <p:nvSpPr>
          <p:cNvPr id="9" name="Slide Number Placeholder 8"/>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249070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F4B46-3DB3-4E3A-A47B-02F48B16C958}" type="datetime1">
              <a:rPr lang="en-US" smtClean="0"/>
              <a:t>7/31/2022</a:t>
            </a:fld>
            <a:endParaRPr lang="en-US"/>
          </a:p>
        </p:txBody>
      </p:sp>
      <p:sp>
        <p:nvSpPr>
          <p:cNvPr id="4" name="Footer Placeholder 3"/>
          <p:cNvSpPr>
            <a:spLocks noGrp="1"/>
          </p:cNvSpPr>
          <p:nvPr>
            <p:ph type="ftr" sz="quarter" idx="11"/>
          </p:nvPr>
        </p:nvSpPr>
        <p:spPr/>
        <p:txBody>
          <a:bodyPr/>
          <a:lstStyle/>
          <a:p>
            <a:r>
              <a:rPr lang="en-US" smtClean="0"/>
              <a:t>Daffodil International University (DIU)</a:t>
            </a:r>
            <a:endParaRPr lang="en-US"/>
          </a:p>
        </p:txBody>
      </p:sp>
      <p:sp>
        <p:nvSpPr>
          <p:cNvPr id="5" name="Slide Number Placeholder 4"/>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27981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8137B-E1EF-4C16-93FA-F74D98A9D889}" type="datetime1">
              <a:rPr lang="en-US" smtClean="0"/>
              <a:t>7/31/2022</a:t>
            </a:fld>
            <a:endParaRPr lang="en-US"/>
          </a:p>
        </p:txBody>
      </p:sp>
      <p:sp>
        <p:nvSpPr>
          <p:cNvPr id="3" name="Footer Placeholder 2"/>
          <p:cNvSpPr>
            <a:spLocks noGrp="1"/>
          </p:cNvSpPr>
          <p:nvPr>
            <p:ph type="ftr" sz="quarter" idx="11"/>
          </p:nvPr>
        </p:nvSpPr>
        <p:spPr/>
        <p:txBody>
          <a:bodyPr/>
          <a:lstStyle/>
          <a:p>
            <a:r>
              <a:rPr lang="en-US" smtClean="0"/>
              <a:t>Daffodil International University (DIU)</a:t>
            </a:r>
            <a:endParaRPr lang="en-US"/>
          </a:p>
        </p:txBody>
      </p:sp>
      <p:sp>
        <p:nvSpPr>
          <p:cNvPr id="4" name="Slide Number Placeholder 3"/>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289264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7070FD-C5B6-4386-B970-7991A2958991}" type="datetime1">
              <a:rPr lang="en-US" smtClean="0"/>
              <a:t>7/31/2022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97696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A3BBD1-DFA7-4C78-BB47-D972EC6E2D5F}" type="datetime1">
              <a:rPr lang="en-US" smtClean="0"/>
              <a:t>7/31/2022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DFB90AD9-7F94-4C27-86DE-957457C1C410}" type="slidenum">
              <a:rPr lang="en-US" smtClean="0"/>
              <a:t>‹#›</a:t>
            </a:fld>
            <a:endParaRPr lang="en-US"/>
          </a:p>
        </p:txBody>
      </p:sp>
    </p:spTree>
    <p:extLst>
      <p:ext uri="{BB962C8B-B14F-4D97-AF65-F5344CB8AC3E}">
        <p14:creationId xmlns:p14="http://schemas.microsoft.com/office/powerpoint/2010/main" val="409948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E321D-3AA9-4347-9F49-AD943C4F4913}" type="datetime1">
              <a:rPr lang="en-US" smtClean="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Daffodil International University (DIU)</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0AD9-7F94-4C27-86DE-957457C1C410}" type="slidenum">
              <a:rPr lang="en-US" smtClean="0"/>
              <a:t>‹#›</a:t>
            </a:fld>
            <a:endParaRPr lang="en-US"/>
          </a:p>
        </p:txBody>
      </p:sp>
    </p:spTree>
    <p:extLst>
      <p:ext uri="{BB962C8B-B14F-4D97-AF65-F5344CB8AC3E}">
        <p14:creationId xmlns:p14="http://schemas.microsoft.com/office/powerpoint/2010/main" val="3551749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tF4DML7FIWk" TargetMode="External"/><Relationship Id="rId3" Type="http://schemas.openxmlformats.org/officeDocument/2006/relationships/hyperlink" Target="https://www.youtube.com/watch?v=gg7WjuFs8F4" TargetMode="External"/><Relationship Id="rId7" Type="http://schemas.openxmlformats.org/officeDocument/2006/relationships/hyperlink" Target="https://www.youtube.com/watch?v=_luhn7TLfWU" TargetMode="External"/><Relationship Id="rId2" Type="http://schemas.openxmlformats.org/officeDocument/2006/relationships/hyperlink" Target="https://www.youtube.com/watch?v=eiqUzieHu8o" TargetMode="External"/><Relationship Id="rId1" Type="http://schemas.openxmlformats.org/officeDocument/2006/relationships/slideLayout" Target="../slideLayouts/slideLayout4.xml"/><Relationship Id="rId6" Type="http://schemas.openxmlformats.org/officeDocument/2006/relationships/hyperlink" Target="https://www.youtube.com/watch?v=WXuK6gekU1Y&amp;t=424s" TargetMode="External"/><Relationship Id="rId5" Type="http://schemas.openxmlformats.org/officeDocument/2006/relationships/hyperlink" Target="https://www.youtube.com/watch?v=8tq1C8spV_g" TargetMode="External"/><Relationship Id="rId4" Type="http://schemas.openxmlformats.org/officeDocument/2006/relationships/hyperlink" Target="https://www.youtube.com/watch?v=Fn589zeMij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343" y="1024158"/>
            <a:ext cx="4785361" cy="1494844"/>
          </a:xfrm>
        </p:spPr>
        <p:txBody>
          <a:bodyPr>
            <a:normAutofit/>
          </a:bodyPr>
          <a:lstStyle/>
          <a:p>
            <a:r>
              <a:rPr lang="en-US" sz="4400" dirty="0" smtClean="0">
                <a:latin typeface="Times New Roman" panose="02020603050405020304" pitchFamily="18" charset="0"/>
                <a:cs typeface="Times New Roman" panose="02020603050405020304" pitchFamily="18" charset="0"/>
              </a:rPr>
              <a:t>COURSE NAME:</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COURSE CODE:</a:t>
            </a:r>
            <a:endParaRPr lang="en-US" sz="4400" b="1"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843" y="3244228"/>
            <a:ext cx="11235193" cy="2520467"/>
          </a:xfrm>
        </p:spPr>
        <p:txBody>
          <a:bodyPr>
            <a:no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SYED TANGIM PASHA</a:t>
            </a:r>
          </a:p>
          <a:p>
            <a:r>
              <a:rPr lang="en-US" sz="2800" b="1" dirty="0" smtClean="0">
                <a:solidFill>
                  <a:schemeClr val="accent1"/>
                </a:solidFill>
                <a:latin typeface="Times New Roman" panose="02020603050405020304" pitchFamily="18" charset="0"/>
                <a:cs typeface="Times New Roman" panose="02020603050405020304" pitchFamily="18" charset="0"/>
              </a:rPr>
              <a:t>LECTURER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DEPARTMENT OF COMPUTING AND INFORMATION SYSTEM (CIS)</a:t>
            </a:r>
          </a:p>
          <a:p>
            <a:r>
              <a:rPr lang="en-US" sz="2800" dirty="0" smtClean="0">
                <a:latin typeface="Times New Roman" panose="02020603050405020304" pitchFamily="18" charset="0"/>
                <a:cs typeface="Times New Roman" panose="02020603050405020304" pitchFamily="18" charset="0"/>
              </a:rPr>
              <a:t>DAFFODIL INTERNATIONAL UNIVERSITY (DIU)</a:t>
            </a:r>
          </a:p>
          <a:p>
            <a:r>
              <a:rPr lang="en-US" sz="2800" dirty="0" smtClean="0">
                <a:latin typeface="Times New Roman" panose="02020603050405020304" pitchFamily="18" charset="0"/>
                <a:cs typeface="Times New Roman" panose="02020603050405020304" pitchFamily="18" charset="0"/>
              </a:rPr>
              <a:t>DHAKA,BANGLADESH</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AB5D366-69A9-4C85-9611-953173CA482B}" type="slidenum">
              <a:rPr lang="en-US" smtClean="0"/>
              <a:t>1</a:t>
            </a:fld>
            <a:endParaRPr lang="en-US"/>
          </a:p>
        </p:txBody>
      </p:sp>
      <p:sp>
        <p:nvSpPr>
          <p:cNvPr id="7" name="Rectangle 6"/>
          <p:cNvSpPr/>
          <p:nvPr/>
        </p:nvSpPr>
        <p:spPr>
          <a:xfrm>
            <a:off x="5048253" y="1253700"/>
            <a:ext cx="6593472" cy="646331"/>
          </a:xfrm>
          <a:prstGeom prst="rect">
            <a:avLst/>
          </a:prstGeom>
          <a:noFill/>
        </p:spPr>
        <p:txBody>
          <a:bodyPr wrap="none" lIns="91440" tIns="45720" rIns="91440" bIns="45720">
            <a:spAutoFit/>
          </a:bodyPr>
          <a:lstStyle/>
          <a:p>
            <a:pPr algn="ctr"/>
            <a:r>
              <a:rPr lang="en-US" sz="36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ARTIFICIAL INTELLIGENCE</a:t>
            </a:r>
            <a:endParaRPr lang="en-US" sz="36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5048253" y="1749561"/>
            <a:ext cx="2113079" cy="769441"/>
          </a:xfrm>
          <a:prstGeom prst="rect">
            <a:avLst/>
          </a:prstGeom>
          <a:noFill/>
        </p:spPr>
        <p:txBody>
          <a:bodyPr wrap="none" lIns="91440" tIns="45720" rIns="91440" bIns="45720">
            <a:spAutoFit/>
          </a:bodyPr>
          <a:lstStyle/>
          <a:p>
            <a:pPr algn="ctr"/>
            <a:r>
              <a:rPr lang="en-US" sz="44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CIS 412</a:t>
            </a:r>
            <a:endParaRPr lang="en-US" sz="44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Tree>
    <p:extLst>
      <p:ext uri="{BB962C8B-B14F-4D97-AF65-F5344CB8AC3E}">
        <p14:creationId xmlns:p14="http://schemas.microsoft.com/office/powerpoint/2010/main" val="4005868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10</a:t>
            </a:fld>
            <a:endParaRPr lang="en-US"/>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251" y="1097279"/>
            <a:ext cx="9448800" cy="4955178"/>
          </a:xfrm>
          <a:prstGeom prst="rect">
            <a:avLst/>
          </a:prstGeom>
        </p:spPr>
      </p:pic>
      <p:sp>
        <p:nvSpPr>
          <p:cNvPr id="8" name="Title 1"/>
          <p:cNvSpPr>
            <a:spLocks noGrp="1"/>
          </p:cNvSpPr>
          <p:nvPr>
            <p:ph type="title"/>
          </p:nvPr>
        </p:nvSpPr>
        <p:spPr>
          <a:xfrm>
            <a:off x="2173876" y="100285"/>
            <a:ext cx="8227423" cy="627652"/>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AI vs DATA SCIENCE vs ML vs DL</a:t>
            </a:r>
            <a:endParaRPr lang="en-US"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25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220" y="86451"/>
            <a:ext cx="9002486" cy="610235"/>
          </a:xfrm>
        </p:spPr>
        <p:txBody>
          <a:bodyPr>
            <a:normAutofit fontScale="90000"/>
          </a:bodyPr>
          <a:lstStyle/>
          <a:p>
            <a:r>
              <a:rPr lang="en-US" b="1" dirty="0" smtClean="0">
                <a:solidFill>
                  <a:schemeClr val="accent1"/>
                </a:solidFill>
              </a:rPr>
              <a:t>AI vs ML vs DL vs DATA SCIENCE vs BIG DATA</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11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605" y="968876"/>
            <a:ext cx="7881258" cy="5115283"/>
          </a:xfrm>
          <a:prstGeom prst="rect">
            <a:avLst/>
          </a:prstGeom>
        </p:spPr>
      </p:pic>
    </p:spTree>
    <p:extLst>
      <p:ext uri="{BB962C8B-B14F-4D97-AF65-F5344CB8AC3E}">
        <p14:creationId xmlns:p14="http://schemas.microsoft.com/office/powerpoint/2010/main" val="190277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12</a:t>
            </a:fld>
            <a:endParaRPr lang="en-US"/>
          </a:p>
        </p:txBody>
      </p:sp>
      <p:sp>
        <p:nvSpPr>
          <p:cNvPr id="8" name="Title 1"/>
          <p:cNvSpPr>
            <a:spLocks noGrp="1"/>
          </p:cNvSpPr>
          <p:nvPr>
            <p:ph type="title"/>
          </p:nvPr>
        </p:nvSpPr>
        <p:spPr>
          <a:xfrm>
            <a:off x="566057" y="238701"/>
            <a:ext cx="11225349" cy="627652"/>
          </a:xfrm>
        </p:spPr>
        <p:txBody>
          <a:bodyPr>
            <a:normAutofit/>
          </a:bodyPr>
          <a:lstStyle/>
          <a:p>
            <a:r>
              <a:rPr lang="en-US" sz="3600" b="1" dirty="0" smtClean="0">
                <a:solidFill>
                  <a:schemeClr val="accent1"/>
                </a:solidFill>
                <a:latin typeface="Times New Roman" panose="02020603050405020304" pitchFamily="18" charset="0"/>
                <a:cs typeface="Times New Roman" panose="02020603050405020304" pitchFamily="18" charset="0"/>
              </a:rPr>
              <a:t>AI vs DATA SCIENCE vs ML vs </a:t>
            </a:r>
            <a:r>
              <a:rPr lang="en-US" sz="3600" b="1" dirty="0" smtClean="0">
                <a:solidFill>
                  <a:schemeClr val="accent1"/>
                </a:solidFill>
                <a:latin typeface="Times New Roman" panose="02020603050405020304" pitchFamily="18" charset="0"/>
                <a:cs typeface="Times New Roman" panose="02020603050405020304" pitchFamily="18" charset="0"/>
              </a:rPr>
              <a:t>DL vs DATA MINING</a:t>
            </a:r>
            <a:endParaRPr lang="en-US" sz="3600" b="1" dirty="0">
              <a:solidFill>
                <a:schemeClr val="accent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56" y="1123062"/>
            <a:ext cx="11416937" cy="5155818"/>
          </a:xfrm>
          <a:prstGeom prst="rect">
            <a:avLst/>
          </a:prstGeom>
        </p:spPr>
      </p:pic>
    </p:spTree>
    <p:extLst>
      <p:ext uri="{BB962C8B-B14F-4D97-AF65-F5344CB8AC3E}">
        <p14:creationId xmlns:p14="http://schemas.microsoft.com/office/powerpoint/2010/main" val="603800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274" y="173536"/>
            <a:ext cx="8140337" cy="732155"/>
          </a:xfrm>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ARTIFICIAL INTELLIGENCE</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1919" y="905691"/>
            <a:ext cx="11913327" cy="5608320"/>
          </a:xfrm>
        </p:spPr>
        <p:txBody>
          <a:bodyPr>
            <a:normAutofit/>
          </a:bodyPr>
          <a:lstStyle/>
          <a:p>
            <a:r>
              <a:rPr lang="en-US" sz="2400" b="1" dirty="0" smtClean="0">
                <a:solidFill>
                  <a:schemeClr val="accent1"/>
                </a:solidFill>
                <a:latin typeface="Times New Roman" panose="02020603050405020304" pitchFamily="18" charset="0"/>
                <a:cs typeface="Times New Roman" panose="02020603050405020304" pitchFamily="18" charset="0"/>
              </a:rPr>
              <a:t>Artificial Intelligence: </a:t>
            </a:r>
            <a:r>
              <a:rPr lang="en-US" dirty="0" smtClean="0"/>
              <a:t>Artificial Intelligence (AI), </a:t>
            </a:r>
            <a:r>
              <a:rPr lang="en-US" dirty="0"/>
              <a:t>the ability of a digital </a:t>
            </a:r>
            <a:r>
              <a:rPr lang="en-US" dirty="0" smtClean="0"/>
              <a:t>computer</a:t>
            </a:r>
            <a:r>
              <a:rPr lang="en-US" dirty="0"/>
              <a:t> or computer-controlled robot to perform tasks commonly associated with intelligent beings. The term is frequently applied to the project of developing systems endowed </a:t>
            </a:r>
            <a:r>
              <a:rPr lang="en-US" dirty="0" smtClean="0"/>
              <a:t>with the</a:t>
            </a:r>
            <a:r>
              <a:rPr lang="en-US" dirty="0"/>
              <a:t> intellectual processes characteristic of humans, such as the ability to reason, discover meaning, generalize, or learn from past experience</a:t>
            </a:r>
            <a:r>
              <a:rPr lang="en-US" dirty="0" smtClean="0"/>
              <a:t>.</a:t>
            </a:r>
          </a:p>
          <a:p>
            <a:r>
              <a:rPr lang="en-US" sz="2400" b="1" dirty="0" smtClean="0">
                <a:solidFill>
                  <a:schemeClr val="accent1"/>
                </a:solidFill>
                <a:latin typeface="Times New Roman" panose="02020603050405020304" pitchFamily="18" charset="0"/>
                <a:cs typeface="Times New Roman" panose="02020603050405020304" pitchFamily="18" charset="0"/>
              </a:rPr>
              <a:t>Intelligence: </a:t>
            </a:r>
            <a:r>
              <a:rPr lang="en-US" dirty="0"/>
              <a:t>Intelligence has been defined in many ways: the capacity for abstraction, logic, understanding, self-awareness, learning, emotional knowledge, reasoning, planning, creativity, critical thinking, and problem-solving</a:t>
            </a:r>
            <a:r>
              <a:rPr lang="en-US" dirty="0" smtClean="0"/>
              <a:t>.</a:t>
            </a:r>
          </a:p>
          <a:p>
            <a:r>
              <a:rPr lang="en-US" sz="2400" b="1" dirty="0" smtClean="0">
                <a:solidFill>
                  <a:schemeClr val="accent1"/>
                </a:solidFill>
                <a:latin typeface="Times New Roman" panose="02020603050405020304" pitchFamily="18" charset="0"/>
                <a:cs typeface="Times New Roman" panose="02020603050405020304" pitchFamily="18" charset="0"/>
              </a:rPr>
              <a:t>Learning: </a:t>
            </a:r>
            <a:r>
              <a:rPr lang="en-US" dirty="0" smtClean="0"/>
              <a:t>Learning is the process of acquiring new understanding, knowledge, behaviors, skills, values, attitudes, and preferences.</a:t>
            </a:r>
            <a:endParaRPr lang="en-US" sz="2400"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2</a:t>
            </a:fld>
            <a:endParaRPr lang="en-US"/>
          </a:p>
        </p:txBody>
      </p:sp>
    </p:spTree>
    <p:extLst>
      <p:ext uri="{BB962C8B-B14F-4D97-AF65-F5344CB8AC3E}">
        <p14:creationId xmlns:p14="http://schemas.microsoft.com/office/powerpoint/2010/main" val="1267988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060" y="87085"/>
            <a:ext cx="8183880" cy="697911"/>
          </a:xfrm>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ARTIFICIAL INTELLIGENCE</a:t>
            </a:r>
            <a:endParaRPr lang="en-US" dirty="0"/>
          </a:p>
        </p:txBody>
      </p:sp>
      <p:sp>
        <p:nvSpPr>
          <p:cNvPr id="3" name="Content Placeholder 2"/>
          <p:cNvSpPr>
            <a:spLocks noGrp="1"/>
          </p:cNvSpPr>
          <p:nvPr>
            <p:ph sz="half" idx="1"/>
          </p:nvPr>
        </p:nvSpPr>
        <p:spPr>
          <a:xfrm>
            <a:off x="1699259" y="1236776"/>
            <a:ext cx="8969827" cy="1588135"/>
          </a:xfrm>
        </p:spPr>
        <p:txBody>
          <a:bodyPr>
            <a:normAutofit/>
          </a:bodyPr>
          <a:lstStyle/>
          <a:p>
            <a:r>
              <a:rPr lang="en-US" sz="3200" dirty="0" err="1" smtClean="0">
                <a:solidFill>
                  <a:schemeClr val="accent1"/>
                </a:solidFill>
              </a:rPr>
              <a:t>AlphaGo</a:t>
            </a:r>
            <a:r>
              <a:rPr lang="en-US" sz="3200" dirty="0" smtClean="0"/>
              <a:t>: </a:t>
            </a:r>
            <a:r>
              <a:rPr lang="en-US" sz="3200" dirty="0" err="1" smtClean="0"/>
              <a:t>AlphaGo</a:t>
            </a:r>
            <a:r>
              <a:rPr lang="en-US" sz="3200" dirty="0" smtClean="0"/>
              <a:t> is a computer program that plays the board game </a:t>
            </a:r>
            <a:r>
              <a:rPr lang="en-US" sz="3200" dirty="0" smtClean="0">
                <a:solidFill>
                  <a:srgbClr val="FF0000"/>
                </a:solidFill>
              </a:rPr>
              <a:t>Go</a:t>
            </a:r>
            <a:r>
              <a:rPr lang="en-US" sz="3200" dirty="0" smtClean="0"/>
              <a:t>. It was developed by </a:t>
            </a:r>
            <a:r>
              <a:rPr lang="en-US" sz="3200" dirty="0" smtClean="0">
                <a:solidFill>
                  <a:srgbClr val="FF0000"/>
                </a:solidFill>
              </a:rPr>
              <a:t>DeepMind</a:t>
            </a:r>
            <a:r>
              <a:rPr lang="en-US" sz="3200" dirty="0" smtClean="0"/>
              <a:t> Technologies a subsidiary of </a:t>
            </a:r>
            <a:r>
              <a:rPr lang="en-US" sz="3200" dirty="0" smtClean="0">
                <a:solidFill>
                  <a:srgbClr val="FF0000"/>
                </a:solidFill>
              </a:rPr>
              <a:t>Google</a:t>
            </a:r>
            <a:r>
              <a:rPr lang="en-US" sz="3200" dirty="0" smtClean="0"/>
              <a:t>.</a:t>
            </a:r>
            <a:endParaRPr lang="en-US" sz="32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04060" y="3104763"/>
            <a:ext cx="8183880" cy="3095739"/>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3</a:t>
            </a:fld>
            <a:endParaRPr lang="en-US"/>
          </a:p>
        </p:txBody>
      </p:sp>
    </p:spTree>
    <p:extLst>
      <p:ext uri="{BB962C8B-B14F-4D97-AF65-F5344CB8AC3E}">
        <p14:creationId xmlns:p14="http://schemas.microsoft.com/office/powerpoint/2010/main" val="911461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9035"/>
            <a:ext cx="7315200" cy="688612"/>
          </a:xfrm>
        </p:spPr>
        <p:txBody>
          <a:bodyPr>
            <a:normAutofit fontScale="90000"/>
          </a:bodyPr>
          <a:lstStyle/>
          <a:p>
            <a:r>
              <a:rPr lang="en-US" b="1" dirty="0" smtClean="0">
                <a:solidFill>
                  <a:schemeClr val="accent1"/>
                </a:solidFill>
              </a:rPr>
              <a:t>JUST VIDEOS FOR LEARNING MORE</a:t>
            </a:r>
            <a:endParaRPr lang="en-US" b="1" dirty="0">
              <a:solidFill>
                <a:schemeClr val="accent1"/>
              </a:solidFill>
            </a:endParaRPr>
          </a:p>
        </p:txBody>
      </p:sp>
      <p:sp>
        <p:nvSpPr>
          <p:cNvPr id="3" name="Content Placeholder 2"/>
          <p:cNvSpPr>
            <a:spLocks noGrp="1"/>
          </p:cNvSpPr>
          <p:nvPr>
            <p:ph sz="half" idx="1"/>
          </p:nvPr>
        </p:nvSpPr>
        <p:spPr>
          <a:xfrm>
            <a:off x="121920" y="757646"/>
            <a:ext cx="11982994" cy="5598703"/>
          </a:xfrm>
        </p:spPr>
        <p:txBody>
          <a:bodyPr/>
          <a:lstStyle/>
          <a:p>
            <a:r>
              <a:rPr lang="en-US" dirty="0">
                <a:hlinkClick r:id="rId2"/>
              </a:rPr>
              <a:t>https://</a:t>
            </a:r>
            <a:r>
              <a:rPr lang="en-US" dirty="0" smtClean="0">
                <a:hlinkClick r:id="rId2"/>
              </a:rPr>
              <a:t>www.youtube.com/watch?v=eiqUzieHu8o</a:t>
            </a:r>
            <a:r>
              <a:rPr lang="en-US" dirty="0" smtClean="0"/>
              <a:t> (FAIR)</a:t>
            </a:r>
          </a:p>
          <a:p>
            <a:r>
              <a:rPr lang="en-US" dirty="0">
                <a:hlinkClick r:id="rId3"/>
              </a:rPr>
              <a:t>https://</a:t>
            </a:r>
            <a:r>
              <a:rPr lang="en-US" dirty="0" smtClean="0">
                <a:hlinkClick r:id="rId3"/>
              </a:rPr>
              <a:t>www.youtube.com/watch?v=gg7WjuFs8F4</a:t>
            </a:r>
            <a:r>
              <a:rPr lang="en-US" dirty="0" smtClean="0"/>
              <a:t> (Google DeepMind Research on Bioinformatics)</a:t>
            </a:r>
          </a:p>
          <a:p>
            <a:r>
              <a:rPr lang="en-US" dirty="0">
                <a:hlinkClick r:id="rId4"/>
              </a:rPr>
              <a:t>https://</a:t>
            </a:r>
            <a:r>
              <a:rPr lang="en-US" dirty="0" smtClean="0">
                <a:hlinkClick r:id="rId4"/>
              </a:rPr>
              <a:t>www.youtube.com/watch?v=Fn589zeMij4</a:t>
            </a:r>
            <a:r>
              <a:rPr lang="en-US" dirty="0" smtClean="0"/>
              <a:t> (Turing Award Winners for Neural Network)</a:t>
            </a:r>
          </a:p>
          <a:p>
            <a:r>
              <a:rPr lang="en-US" dirty="0">
                <a:hlinkClick r:id="rId5"/>
              </a:rPr>
              <a:t>https://</a:t>
            </a:r>
            <a:r>
              <a:rPr lang="en-US" dirty="0" smtClean="0">
                <a:hlinkClick r:id="rId5"/>
              </a:rPr>
              <a:t>www.youtube.com/watch?v=8tq1C8spV_g</a:t>
            </a:r>
            <a:r>
              <a:rPr lang="en-US" dirty="0" smtClean="0"/>
              <a:t> (Alpha Go Trailer)</a:t>
            </a:r>
          </a:p>
          <a:p>
            <a:r>
              <a:rPr lang="en-US" dirty="0">
                <a:hlinkClick r:id="rId6"/>
              </a:rPr>
              <a:t>https://</a:t>
            </a:r>
            <a:r>
              <a:rPr lang="en-US" dirty="0" smtClean="0">
                <a:hlinkClick r:id="rId6"/>
              </a:rPr>
              <a:t>www.youtube.com/watch?v=WXuK6gekU1Y&amp;t=424s</a:t>
            </a:r>
            <a:r>
              <a:rPr lang="en-US" dirty="0" smtClean="0"/>
              <a:t> (Alpha Go Movie)</a:t>
            </a:r>
          </a:p>
          <a:p>
            <a:r>
              <a:rPr lang="en-US" dirty="0">
                <a:hlinkClick r:id="rId7"/>
              </a:rPr>
              <a:t>https://www.youtube.com/watch?v=_</a:t>
            </a:r>
            <a:r>
              <a:rPr lang="en-US" dirty="0" smtClean="0">
                <a:hlinkClick r:id="rId7"/>
              </a:rPr>
              <a:t>luhn7TLfWU</a:t>
            </a:r>
            <a:r>
              <a:rPr lang="en-US" dirty="0" smtClean="0"/>
              <a:t> (MIT Cheetah)</a:t>
            </a:r>
          </a:p>
          <a:p>
            <a:r>
              <a:rPr lang="en-US" dirty="0">
                <a:hlinkClick r:id="rId8"/>
              </a:rPr>
              <a:t>https://</a:t>
            </a:r>
            <a:r>
              <a:rPr lang="en-US" dirty="0" smtClean="0">
                <a:hlinkClick r:id="rId8"/>
              </a:rPr>
              <a:t>www.youtube.com/watch?v=tF4DML7FIWk</a:t>
            </a:r>
            <a:r>
              <a:rPr lang="en-US" dirty="0" smtClean="0"/>
              <a:t> (Atlas- Boston Dynamics)</a:t>
            </a:r>
          </a:p>
          <a:p>
            <a:endParaRPr lang="en-US" dirty="0"/>
          </a:p>
          <a:p>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4</a:t>
            </a:fld>
            <a:endParaRPr lang="en-US"/>
          </a:p>
        </p:txBody>
      </p:sp>
    </p:spTree>
    <p:extLst>
      <p:ext uri="{BB962C8B-B14F-4D97-AF65-F5344CB8AC3E}">
        <p14:creationId xmlns:p14="http://schemas.microsoft.com/office/powerpoint/2010/main" val="356343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060" y="87085"/>
            <a:ext cx="8183880" cy="697911"/>
          </a:xfrm>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ARTIFICIAL INTELLIGENCE</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5</a:t>
            </a:fld>
            <a:endParaRPr lang="en-US"/>
          </a:p>
        </p:txBody>
      </p:sp>
      <p:sp>
        <p:nvSpPr>
          <p:cNvPr id="4" name="Content Placeholder 3"/>
          <p:cNvSpPr>
            <a:spLocks noGrp="1"/>
          </p:cNvSpPr>
          <p:nvPr>
            <p:ph sz="half" idx="2"/>
          </p:nvPr>
        </p:nvSpPr>
        <p:spPr>
          <a:xfrm>
            <a:off x="104503" y="784996"/>
            <a:ext cx="11939451" cy="5571354"/>
          </a:xfrm>
        </p:spPr>
        <p:txBody>
          <a:bodyPr>
            <a:normAutofit/>
          </a:bodyPr>
          <a:lstStyle/>
          <a:p>
            <a:r>
              <a:rPr lang="en-US" dirty="0" smtClean="0">
                <a:latin typeface="Times New Roman" panose="02020603050405020304" pitchFamily="18" charset="0"/>
                <a:cs typeface="Times New Roman" panose="02020603050405020304" pitchFamily="18" charset="0"/>
              </a:rPr>
              <a:t>Self Driving </a:t>
            </a:r>
            <a:r>
              <a:rPr lang="en-US" dirty="0">
                <a:latin typeface="Times New Roman" panose="02020603050405020304" pitchFamily="18" charset="0"/>
                <a:cs typeface="Times New Roman" panose="02020603050405020304" pitchFamily="18" charset="0"/>
              </a:rPr>
              <a:t>Cars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https://www.youtube.com/watch?v=taMP_n3wL7M)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Google Maps </a:t>
            </a:r>
          </a:p>
          <a:p>
            <a:r>
              <a:rPr lang="en-US" dirty="0" smtClean="0">
                <a:latin typeface="Times New Roman" panose="02020603050405020304" pitchFamily="18" charset="0"/>
                <a:cs typeface="Times New Roman" panose="02020603050405020304" pitchFamily="18" charset="0"/>
              </a:rPr>
              <a:t>Text Autocorrect (</a:t>
            </a:r>
            <a:r>
              <a:rPr lang="en-US" dirty="0" err="1" smtClean="0">
                <a:latin typeface="Times New Roman" panose="02020603050405020304" pitchFamily="18" charset="0"/>
                <a:cs typeface="Times New Roman" panose="02020603050405020304" pitchFamily="18" charset="0"/>
              </a:rPr>
              <a:t>Grammerly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Automated Translation (Google Translator)</a:t>
            </a:r>
          </a:p>
          <a:p>
            <a:r>
              <a:rPr lang="en-US" dirty="0" err="1" smtClean="0">
                <a:latin typeface="Times New Roman" panose="02020603050405020304" pitchFamily="18" charset="0"/>
                <a:cs typeface="Times New Roman" panose="02020603050405020304" pitchFamily="18" charset="0"/>
              </a:rPr>
              <a:t>Chatbot</a:t>
            </a:r>
            <a:r>
              <a:rPr lang="en-US" dirty="0" smtClean="0">
                <a:latin typeface="Times New Roman" panose="02020603050405020304" pitchFamily="18" charset="0"/>
                <a:cs typeface="Times New Roman" panose="02020603050405020304" pitchFamily="18" charset="0"/>
              </a:rPr>
              <a:t> (Alexa-Amazon)</a:t>
            </a:r>
          </a:p>
          <a:p>
            <a:r>
              <a:rPr lang="en-US" dirty="0" smtClean="0">
                <a:latin typeface="Times New Roman" panose="02020603050405020304" pitchFamily="18" charset="0"/>
                <a:cs typeface="Times New Roman" panose="02020603050405020304" pitchFamily="18" charset="0"/>
              </a:rPr>
              <a:t>Social Media (Facebook, Instagram, Twitter)</a:t>
            </a:r>
          </a:p>
          <a:p>
            <a:r>
              <a:rPr lang="en-US" dirty="0" smtClean="0">
                <a:latin typeface="Times New Roman" panose="02020603050405020304" pitchFamily="18" charset="0"/>
                <a:cs typeface="Times New Roman" panose="02020603050405020304" pitchFamily="18" charset="0"/>
              </a:rPr>
              <a:t>Face Detection and Recognition </a:t>
            </a:r>
            <a:r>
              <a:rPr lang="en-US" dirty="0">
                <a:latin typeface="Times New Roman" panose="02020603050405020304" pitchFamily="18" charset="0"/>
                <a:cs typeface="Times New Roman" panose="02020603050405020304" pitchFamily="18" charset="0"/>
              </a:rPr>
              <a:t>(https://www.youtube.com/watch?v=agGEDdj05U0)</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Robots (https://www.youtube.com/watch?v=IPukuYb9xWw)</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Natural Language Processing (NLP) ()</a:t>
            </a:r>
          </a:p>
          <a:p>
            <a:r>
              <a:rPr lang="en-US" dirty="0" smtClean="0">
                <a:latin typeface="Times New Roman" panose="02020603050405020304" pitchFamily="18" charset="0"/>
                <a:cs typeface="Times New Roman" panose="02020603050405020304" pitchFamily="18" charset="0"/>
              </a:rPr>
              <a:t>Computer Vision (CV)</a:t>
            </a:r>
          </a:p>
        </p:txBody>
      </p:sp>
    </p:spTree>
    <p:extLst>
      <p:ext uri="{BB962C8B-B14F-4D97-AF65-F5344CB8AC3E}">
        <p14:creationId xmlns:p14="http://schemas.microsoft.com/office/powerpoint/2010/main" val="2524884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060" y="87085"/>
            <a:ext cx="8183880" cy="697911"/>
          </a:xfrm>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ARTIFICIAL INTELLIGENCE</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6</a:t>
            </a:fld>
            <a:endParaRPr lang="en-US"/>
          </a:p>
        </p:txBody>
      </p:sp>
      <p:sp>
        <p:nvSpPr>
          <p:cNvPr id="3" name="Rectangle 2"/>
          <p:cNvSpPr/>
          <p:nvPr/>
        </p:nvSpPr>
        <p:spPr>
          <a:xfrm>
            <a:off x="239486" y="2464526"/>
            <a:ext cx="3570514" cy="389182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anose="02020603050405020304" pitchFamily="18" charset="0"/>
                <a:cs typeface="Times New Roman" panose="02020603050405020304" pitchFamily="18" charset="0"/>
              </a:rPr>
              <a:t>Artificial </a:t>
            </a:r>
            <a:r>
              <a:rPr lang="en-US" b="1" dirty="0">
                <a:solidFill>
                  <a:schemeClr val="tx1"/>
                </a:solidFill>
                <a:latin typeface="Times New Roman" panose="02020603050405020304" pitchFamily="18" charset="0"/>
                <a:cs typeface="Times New Roman" panose="02020603050405020304" pitchFamily="18" charset="0"/>
              </a:rPr>
              <a:t>narrow intelligence </a:t>
            </a:r>
            <a:r>
              <a:rPr lang="en-US" dirty="0">
                <a:solidFill>
                  <a:schemeClr val="tx1"/>
                </a:solidFill>
                <a:latin typeface="Times New Roman" panose="02020603050405020304" pitchFamily="18" charset="0"/>
                <a:cs typeface="Times New Roman" panose="02020603050405020304" pitchFamily="18" charset="0"/>
              </a:rPr>
              <a:t>refers to AI systems that can only perform a specific task autonomously using human-like capabilities. These machines can do nothing more than what they are programmed to do, and thus have a very limited or narrow range of </a:t>
            </a:r>
            <a:r>
              <a:rPr lang="en-US" dirty="0" smtClean="0">
                <a:solidFill>
                  <a:schemeClr val="tx1"/>
                </a:solidFill>
                <a:latin typeface="Times New Roman" panose="02020603050405020304" pitchFamily="18" charset="0"/>
                <a:cs typeface="Times New Roman" panose="02020603050405020304" pitchFamily="18" charset="0"/>
              </a:rPr>
              <a:t>competencies.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308565" y="2464526"/>
            <a:ext cx="3574868" cy="389182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Artificial General Intelligence </a:t>
            </a:r>
            <a:r>
              <a:rPr lang="en-US" dirty="0">
                <a:solidFill>
                  <a:schemeClr val="tx1"/>
                </a:solidFill>
                <a:latin typeface="Times New Roman" panose="02020603050405020304" pitchFamily="18" charset="0"/>
                <a:cs typeface="Times New Roman" panose="02020603050405020304" pitchFamily="18" charset="0"/>
              </a:rPr>
              <a:t>is the ability of an AI agent to learn, perceive, understand, and function completely like a human being. These systems will be able to independently build multiple competencies and form connections and generalizations across domains, massively cutting down on time needed for training. </a:t>
            </a:r>
          </a:p>
        </p:txBody>
      </p:sp>
      <p:sp>
        <p:nvSpPr>
          <p:cNvPr id="8" name="Rectangle 7"/>
          <p:cNvSpPr/>
          <p:nvPr/>
        </p:nvSpPr>
        <p:spPr>
          <a:xfrm>
            <a:off x="8194766" y="2464526"/>
            <a:ext cx="3574868" cy="389182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Super AI </a:t>
            </a:r>
            <a:r>
              <a:rPr lang="en-US" dirty="0">
                <a:solidFill>
                  <a:schemeClr val="tx1"/>
                </a:solidFill>
                <a:latin typeface="Times New Roman" panose="02020603050405020304" pitchFamily="18" charset="0"/>
                <a:cs typeface="Times New Roman" panose="02020603050405020304" pitchFamily="18" charset="0"/>
              </a:rPr>
              <a:t>surpasses human intelligence and can perform any task better than a human</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it also evokes emotions, needs, beliefs, and desires of its own. Its existence is still hypothetical. Some of the critical characteristics of super AI include thinking, solving puzzles, making judgments, and decisions on its own.</a:t>
            </a:r>
          </a:p>
        </p:txBody>
      </p:sp>
      <p:sp>
        <p:nvSpPr>
          <p:cNvPr id="9" name="Oval 8"/>
          <p:cNvSpPr/>
          <p:nvPr/>
        </p:nvSpPr>
        <p:spPr>
          <a:xfrm>
            <a:off x="3085011" y="871468"/>
            <a:ext cx="6021977" cy="1149532"/>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1"/>
                </a:solidFill>
                <a:latin typeface="Times New Roman" panose="02020603050405020304" pitchFamily="18" charset="0"/>
                <a:cs typeface="Times New Roman" panose="02020603050405020304" pitchFamily="18" charset="0"/>
              </a:rPr>
              <a:t>3 Types of Artificial Intelligence</a:t>
            </a: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889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789" y="147412"/>
            <a:ext cx="7731034" cy="592818"/>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ARTIFICIAL INTELLIGENCE</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1" y="1372621"/>
            <a:ext cx="6252754" cy="4351338"/>
          </a:xfrm>
        </p:spPr>
      </p:pic>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8153400" y="1372621"/>
            <a:ext cx="3715264" cy="4351338"/>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7</a:t>
            </a:fld>
            <a:endParaRPr lang="en-US"/>
          </a:p>
        </p:txBody>
      </p:sp>
    </p:spTree>
    <p:extLst>
      <p:ext uri="{BB962C8B-B14F-4D97-AF65-F5344CB8AC3E}">
        <p14:creationId xmlns:p14="http://schemas.microsoft.com/office/powerpoint/2010/main" val="1750435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84" y="156121"/>
            <a:ext cx="6200504" cy="618944"/>
          </a:xfrm>
        </p:spPr>
        <p:txBody>
          <a:bodyPr>
            <a:normAutofit fontScale="90000"/>
          </a:bodyPr>
          <a:lstStyle/>
          <a:p>
            <a:r>
              <a:rPr lang="en-US" b="1" dirty="0" smtClean="0">
                <a:solidFill>
                  <a:schemeClr val="accent1"/>
                </a:solidFill>
              </a:rPr>
              <a:t>            WHAT IS AI, ML, DL?</a:t>
            </a:r>
            <a:endParaRPr lang="en-US" b="1" dirty="0">
              <a:solidFill>
                <a:schemeClr val="accent1"/>
              </a:solidFill>
            </a:endParaRP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985554" y="975361"/>
            <a:ext cx="8499565" cy="5380990"/>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E97AA9C4-CC77-4F64-826D-DF79A4297F2E}" type="slidenum">
              <a:rPr lang="en-US" smtClean="0"/>
              <a:t>8</a:t>
            </a:fld>
            <a:endParaRPr lang="en-US"/>
          </a:p>
        </p:txBody>
      </p:sp>
    </p:spTree>
    <p:extLst>
      <p:ext uri="{BB962C8B-B14F-4D97-AF65-F5344CB8AC3E}">
        <p14:creationId xmlns:p14="http://schemas.microsoft.com/office/powerpoint/2010/main" val="624400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8894" y="69034"/>
            <a:ext cx="8507186" cy="627652"/>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DATA SCIENCE and DATA MINING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FB90AD9-7F94-4C27-86DE-957457C1C410}" type="slidenum">
              <a:rPr lang="en-US" smtClean="0"/>
              <a:t>9</a:t>
            </a:fld>
            <a:endParaRPr lang="en-US"/>
          </a:p>
        </p:txBody>
      </p:sp>
      <p:sp>
        <p:nvSpPr>
          <p:cNvPr id="3" name="Content Placeholder 2"/>
          <p:cNvSpPr>
            <a:spLocks noGrp="1"/>
          </p:cNvSpPr>
          <p:nvPr>
            <p:ph sz="half" idx="1"/>
          </p:nvPr>
        </p:nvSpPr>
        <p:spPr>
          <a:xfrm>
            <a:off x="104503" y="1001487"/>
            <a:ext cx="12009120" cy="1698170"/>
          </a:xfrm>
        </p:spPr>
        <p:txBody>
          <a:bodyPr/>
          <a:lstStyle/>
          <a:p>
            <a:r>
              <a:rPr lang="en-US" b="1" dirty="0" smtClean="0"/>
              <a:t>Data Science: </a:t>
            </a:r>
            <a:r>
              <a:rPr lang="en-US" dirty="0" smtClean="0"/>
              <a:t>Data Science is an interdisciplinary field that uses scientific methods, processes, algorithms and systems to extract knowledge and insights from noisy, structured and unstructured data, and apply knowledge from data across a broad range of application domains.</a:t>
            </a:r>
            <a:endParaRPr lang="en-US" dirty="0"/>
          </a:p>
        </p:txBody>
      </p:sp>
      <p:sp>
        <p:nvSpPr>
          <p:cNvPr id="4" name="Content Placeholder 3"/>
          <p:cNvSpPr>
            <a:spLocks noGrp="1"/>
          </p:cNvSpPr>
          <p:nvPr>
            <p:ph sz="half" idx="1"/>
          </p:nvPr>
        </p:nvSpPr>
        <p:spPr>
          <a:xfrm>
            <a:off x="104503" y="3056709"/>
            <a:ext cx="12009120" cy="3299640"/>
          </a:xfrm>
        </p:spPr>
        <p:txBody>
          <a:bodyPr/>
          <a:lstStyle/>
          <a:p>
            <a:r>
              <a:rPr lang="en-US" b="1" dirty="0" smtClean="0"/>
              <a:t>Data Mining: </a:t>
            </a:r>
            <a:r>
              <a:rPr lang="en-US" dirty="0" smtClean="0"/>
              <a:t>Data Mining is the process of extracting and discovering patterns in large data sets involving methods at the intersection of machine learning, statistics and database systems. </a:t>
            </a:r>
          </a:p>
          <a:p>
            <a:r>
              <a:rPr lang="en-US" dirty="0" smtClean="0"/>
              <a:t>Data Mining is an interdisciplinary subfield of computer science and statistics with an overall goal of extracting information from a data set and transforming the information into a comprehensive structure for further use.</a:t>
            </a:r>
            <a:endParaRPr lang="en-US" dirty="0"/>
          </a:p>
        </p:txBody>
      </p:sp>
    </p:spTree>
    <p:extLst>
      <p:ext uri="{BB962C8B-B14F-4D97-AF65-F5344CB8AC3E}">
        <p14:creationId xmlns:p14="http://schemas.microsoft.com/office/powerpoint/2010/main" val="54041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557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COURSE NAME:  COURSE CODE:</vt:lpstr>
      <vt:lpstr>ARTIFICIAL INTELLIGENCE</vt:lpstr>
      <vt:lpstr>ARTIFICIAL INTELLIGENCE</vt:lpstr>
      <vt:lpstr>JUST VIDEOS FOR LEARNING MORE</vt:lpstr>
      <vt:lpstr>ARTIFICIAL INTELLIGENCE</vt:lpstr>
      <vt:lpstr>ARTIFICIAL INTELLIGENCE</vt:lpstr>
      <vt:lpstr>ARTIFICIAL INTELLIGENCE</vt:lpstr>
      <vt:lpstr>            WHAT IS AI, ML, DL?</vt:lpstr>
      <vt:lpstr>DATA SCIENCE and DATA MINING</vt:lpstr>
      <vt:lpstr>AI vs DATA SCIENCE vs ML vs DL</vt:lpstr>
      <vt:lpstr>AI vs ML vs DL vs DATA SCIENCE vs BIG DATA</vt:lpstr>
      <vt:lpstr>AI vs DATA SCIENCE vs ML vs DL vs DATA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Tanjim Ovi</dc:creator>
  <cp:lastModifiedBy>Tanjim Ovi</cp:lastModifiedBy>
  <cp:revision>32</cp:revision>
  <dcterms:created xsi:type="dcterms:W3CDTF">2022-02-05T05:50:33Z</dcterms:created>
  <dcterms:modified xsi:type="dcterms:W3CDTF">2022-07-31T13:54:53Z</dcterms:modified>
</cp:coreProperties>
</file>