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58" r:id="rId4"/>
    <p:sldId id="261" r:id="rId5"/>
    <p:sldId id="262" r:id="rId6"/>
    <p:sldId id="263" r:id="rId7"/>
    <p:sldId id="264" r:id="rId8"/>
    <p:sldId id="265" r:id="rId9"/>
    <p:sldId id="272" r:id="rId10"/>
    <p:sldId id="266" r:id="rId11"/>
    <p:sldId id="271" r:id="rId12"/>
    <p:sldId id="267" r:id="rId13"/>
    <p:sldId id="268" r:id="rId14"/>
    <p:sldId id="269" r:id="rId15"/>
    <p:sldId id="27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B0D77-F31D-4F8D-93D7-5AB6A0287AB0}"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43303-0F8C-4BF5-9CEB-F89FDC9728AB}" type="slidenum">
              <a:rPr lang="en-US" smtClean="0"/>
              <a:t>‹#›</a:t>
            </a:fld>
            <a:endParaRPr lang="en-US"/>
          </a:p>
        </p:txBody>
      </p:sp>
    </p:spTree>
    <p:extLst>
      <p:ext uri="{BB962C8B-B14F-4D97-AF65-F5344CB8AC3E}">
        <p14:creationId xmlns:p14="http://schemas.microsoft.com/office/powerpoint/2010/main" val="189486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593D44-A58F-46C9-8F4F-C9FB89BC57CD}" type="datetime1">
              <a:rPr lang="en-US" smtClean="0"/>
              <a:t>2/22/2022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252684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949C1-05F0-468C-8613-72DECFFB17FF}" type="datetime1">
              <a:rPr lang="en-US" smtClean="0"/>
              <a:t>2/22/2022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247902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E9721-2F31-46F6-929F-C048DF8ED90A}" type="datetime1">
              <a:rPr lang="en-US" smtClean="0"/>
              <a:t>2/22/2022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179132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D833F-8BAA-4FE7-8DB4-9F23729D18D5}" type="datetime1">
              <a:rPr lang="en-US" smtClean="0"/>
              <a:t>2/22/2022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13565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90EE47-A979-4E70-8B29-CA8020B13D15}" type="datetime1">
              <a:rPr lang="en-US" smtClean="0"/>
              <a:t>2/22/2022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114885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E59087-22BF-4906-A6D3-D097D6789E1E}" type="datetime1">
              <a:rPr lang="en-US" smtClean="0"/>
              <a:t>2/22/2022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347313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33C8D-4E1E-44C9-A192-2F6BF5BEC14D}" type="datetime1">
              <a:rPr lang="en-US" smtClean="0"/>
              <a:t>2/22/2022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23679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DBDC39-7BC8-46FD-9F39-552E2DA6304C}" type="datetime1">
              <a:rPr lang="en-US" smtClean="0"/>
              <a:t>2/22/2022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190714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E1297-C4C5-47D2-ACAA-DC8AA7AED2D8}" type="datetime1">
              <a:rPr lang="en-US" smtClean="0"/>
              <a:t>2/22/2022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420123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8F764D-7CA2-498C-8C47-27FF367C7F7C}" type="datetime1">
              <a:rPr lang="en-US" smtClean="0"/>
              <a:t>2/22/2022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224805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8FB1A8-1C40-4F74-80BA-144E8809AF9D}" type="datetime1">
              <a:rPr lang="en-US" smtClean="0"/>
              <a:t>2/22/2022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4EEEDB4C-53FF-41D3-A32E-6772E3CEBDE5}" type="slidenum">
              <a:rPr lang="en-US" smtClean="0"/>
              <a:t>‹#›</a:t>
            </a:fld>
            <a:endParaRPr lang="en-US"/>
          </a:p>
        </p:txBody>
      </p:sp>
    </p:spTree>
    <p:extLst>
      <p:ext uri="{BB962C8B-B14F-4D97-AF65-F5344CB8AC3E}">
        <p14:creationId xmlns:p14="http://schemas.microsoft.com/office/powerpoint/2010/main" val="321630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BDD69-7D3C-48C8-984B-FBFDC3A3162A}" type="datetime1">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EDB4C-53FF-41D3-A32E-6772E3CEBDE5}" type="slidenum">
              <a:rPr lang="en-US" smtClean="0"/>
              <a:t>‹#›</a:t>
            </a:fld>
            <a:endParaRPr lang="en-US"/>
          </a:p>
        </p:txBody>
      </p:sp>
    </p:spTree>
    <p:extLst>
      <p:ext uri="{BB962C8B-B14F-4D97-AF65-F5344CB8AC3E}">
        <p14:creationId xmlns:p14="http://schemas.microsoft.com/office/powerpoint/2010/main" val="143262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27717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817" y="99650"/>
            <a:ext cx="8804366" cy="610235"/>
          </a:xfrm>
        </p:spPr>
        <p:txBody>
          <a:bodyPr>
            <a:normAutofit fontScale="90000"/>
          </a:bodyPr>
          <a:lstStyle/>
          <a:p>
            <a:r>
              <a:rPr lang="en-US" b="1" dirty="0" smtClean="0">
                <a:solidFill>
                  <a:schemeClr val="accent1"/>
                </a:solidFill>
              </a:rPr>
              <a:t>WHY CALLED IT LOGISTIC REGRESSION ??</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10</a:t>
            </a:fld>
            <a:endParaRPr lang="en-US"/>
          </a:p>
        </p:txBody>
      </p:sp>
      <p:sp>
        <p:nvSpPr>
          <p:cNvPr id="3" name="Content Placeholder 2"/>
          <p:cNvSpPr>
            <a:spLocks noGrp="1"/>
          </p:cNvSpPr>
          <p:nvPr>
            <p:ph sz="half" idx="1"/>
          </p:nvPr>
        </p:nvSpPr>
        <p:spPr>
          <a:xfrm>
            <a:off x="130629" y="1680754"/>
            <a:ext cx="11974285" cy="3744686"/>
          </a:xfrm>
        </p:spPr>
        <p:txBody>
          <a:bodyPr/>
          <a:lstStyle/>
          <a:p>
            <a:r>
              <a:rPr lang="en-US" dirty="0" smtClean="0">
                <a:solidFill>
                  <a:srgbClr val="FF0000"/>
                </a:solidFill>
              </a:rPr>
              <a:t>Why we called it logistic regression?? Whereas it is a classification algorithm!!</a:t>
            </a:r>
          </a:p>
          <a:p>
            <a:endParaRPr lang="en-US" dirty="0" smtClean="0">
              <a:solidFill>
                <a:srgbClr val="FF0000"/>
              </a:solidFill>
            </a:endParaRPr>
          </a:p>
          <a:p>
            <a:r>
              <a:rPr lang="en-US" b="1" dirty="0" smtClean="0"/>
              <a:t>Answer: </a:t>
            </a:r>
            <a:r>
              <a:rPr lang="en-US" dirty="0" smtClean="0"/>
              <a:t>As the hypothesis function of Logistic Regression gives us the continuous value like Linear Regression, but final hypothesis value is categorical and that’s why it is called as Logistic Regression but it is a classification algorithm.</a:t>
            </a:r>
            <a:endParaRPr lang="en-US" dirty="0"/>
          </a:p>
        </p:txBody>
      </p:sp>
    </p:spTree>
    <p:extLst>
      <p:ext uri="{BB962C8B-B14F-4D97-AF65-F5344CB8AC3E}">
        <p14:creationId xmlns:p14="http://schemas.microsoft.com/office/powerpoint/2010/main" val="1952785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045" y="1933303"/>
            <a:ext cx="9609909" cy="1937793"/>
          </a:xfrm>
        </p:spPr>
        <p:txBody>
          <a:bodyPr>
            <a:normAutofit/>
          </a:bodyPr>
          <a:lstStyle/>
          <a:p>
            <a:r>
              <a:rPr lang="en-US" b="1" dirty="0" smtClean="0">
                <a:solidFill>
                  <a:schemeClr val="accent1"/>
                </a:solidFill>
              </a:rPr>
              <a:t>As Sigmoid function is non-linear, then how Logistic Regression works as a Linear Classifier?</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11</a:t>
            </a:fld>
            <a:endParaRPr lang="en-US"/>
          </a:p>
        </p:txBody>
      </p:sp>
    </p:spTree>
    <p:extLst>
      <p:ext uri="{BB962C8B-B14F-4D97-AF65-F5344CB8AC3E}">
        <p14:creationId xmlns:p14="http://schemas.microsoft.com/office/powerpoint/2010/main" val="1978799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445" y="139609"/>
            <a:ext cx="4733109" cy="610235"/>
          </a:xfrm>
        </p:spPr>
        <p:txBody>
          <a:bodyPr>
            <a:normAutofit fontScale="90000"/>
          </a:bodyPr>
          <a:lstStyle/>
          <a:p>
            <a:r>
              <a:rPr lang="en-US" b="1" dirty="0" smtClean="0">
                <a:solidFill>
                  <a:schemeClr val="accent1"/>
                </a:solidFill>
              </a:rPr>
              <a:t>DECISION BOUNDARY</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12</a:t>
            </a:fld>
            <a:endParaRPr lang="en-US"/>
          </a:p>
        </p:txBody>
      </p:sp>
      <p:sp>
        <p:nvSpPr>
          <p:cNvPr id="3" name="Content Placeholder 2"/>
          <p:cNvSpPr>
            <a:spLocks noGrp="1"/>
          </p:cNvSpPr>
          <p:nvPr>
            <p:ph sz="half" idx="1"/>
          </p:nvPr>
        </p:nvSpPr>
        <p:spPr>
          <a:xfrm>
            <a:off x="1084216" y="932736"/>
            <a:ext cx="10023565" cy="1758214"/>
          </a:xfrm>
        </p:spPr>
        <p:txBody>
          <a:bodyPr/>
          <a:lstStyle/>
          <a:p>
            <a:r>
              <a:rPr lang="en-US" b="1" dirty="0" smtClean="0"/>
              <a:t>Decision Boundary: </a:t>
            </a:r>
            <a:r>
              <a:rPr lang="en-US" dirty="0" smtClean="0"/>
              <a:t>A decision boundary is a line, where all samples of one class are on one side of that line, and all samples of the other class are on the opposite side of the line. The line separates one class from the other.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39" y="2831204"/>
            <a:ext cx="5129349" cy="3525146"/>
          </a:xfrm>
          <a:prstGeom prst="rect">
            <a:avLst/>
          </a:prstGeom>
        </p:spPr>
      </p:pic>
    </p:spTree>
    <p:extLst>
      <p:ext uri="{BB962C8B-B14F-4D97-AF65-F5344CB8AC3E}">
        <p14:creationId xmlns:p14="http://schemas.microsoft.com/office/powerpoint/2010/main" val="390444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419" y="112574"/>
            <a:ext cx="6909162" cy="575401"/>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CONVEX vs NON-CONVEX</a:t>
            </a:r>
            <a:endParaRPr lang="en-US" dirty="0"/>
          </a:p>
        </p:txBody>
      </p:sp>
      <p:sp>
        <p:nvSpPr>
          <p:cNvPr id="3" name="Content Placeholder 2"/>
          <p:cNvSpPr>
            <a:spLocks noGrp="1"/>
          </p:cNvSpPr>
          <p:nvPr>
            <p:ph sz="half" idx="1"/>
          </p:nvPr>
        </p:nvSpPr>
        <p:spPr>
          <a:xfrm>
            <a:off x="106680" y="1493066"/>
            <a:ext cx="7863840" cy="4058195"/>
          </a:xfrm>
        </p:spPr>
        <p:txBody>
          <a:bodyPr>
            <a:normAutofit/>
          </a:bodyPr>
          <a:lstStyle/>
          <a:p>
            <a:r>
              <a:rPr lang="en-US" sz="2400" b="1" dirty="0" smtClean="0">
                <a:latin typeface="Times New Roman" panose="02020603050405020304" pitchFamily="18" charset="0"/>
                <a:cs typeface="Times New Roman" panose="02020603050405020304" pitchFamily="18" charset="0"/>
              </a:rPr>
              <a:t>Convex &amp; Non-Convex</a:t>
            </a:r>
            <a:r>
              <a:rPr lang="en-US" sz="2400" dirty="0" smtClean="0">
                <a:latin typeface="Times New Roman" panose="02020603050405020304" pitchFamily="18" charset="0"/>
                <a:cs typeface="Times New Roman" panose="02020603050405020304" pitchFamily="18" charset="0"/>
              </a:rPr>
              <a:t>: Convex and nonconvex are optimization problems. The basic difference between the two categories is that:</a:t>
            </a:r>
          </a:p>
          <a:p>
            <a:r>
              <a:rPr lang="en-US" sz="2400" b="1" dirty="0" smtClean="0">
                <a:latin typeface="Times New Roman" panose="02020603050405020304" pitchFamily="18" charset="0"/>
                <a:cs typeface="Times New Roman" panose="02020603050405020304" pitchFamily="18" charset="0"/>
              </a:rPr>
              <a:t>convex optimization </a:t>
            </a:r>
            <a:r>
              <a:rPr lang="en-US" sz="2400" dirty="0" smtClean="0">
                <a:latin typeface="Times New Roman" panose="02020603050405020304" pitchFamily="18" charset="0"/>
                <a:cs typeface="Times New Roman" panose="02020603050405020304" pitchFamily="18" charset="0"/>
              </a:rPr>
              <a:t>there can be only one optimal solution, which is globally optimal or you might prove that there is no feasible solution to the problem. </a:t>
            </a:r>
          </a:p>
          <a:p>
            <a:r>
              <a:rPr lang="en-US" sz="2400" dirty="0" smtClean="0">
                <a:latin typeface="Times New Roman" panose="02020603050405020304" pitchFamily="18" charset="0"/>
                <a:cs typeface="Times New Roman" panose="02020603050405020304" pitchFamily="18" charset="0"/>
              </a:rPr>
              <a:t>While in </a:t>
            </a:r>
            <a:r>
              <a:rPr lang="en-US" sz="2400" b="1" dirty="0" smtClean="0">
                <a:latin typeface="Times New Roman" panose="02020603050405020304" pitchFamily="18" charset="0"/>
                <a:cs typeface="Times New Roman" panose="02020603050405020304" pitchFamily="18" charset="0"/>
              </a:rPr>
              <a:t>nonconvex optimization </a:t>
            </a:r>
            <a:r>
              <a:rPr lang="en-US" sz="2400" dirty="0" smtClean="0">
                <a:latin typeface="Times New Roman" panose="02020603050405020304" pitchFamily="18" charset="0"/>
                <a:cs typeface="Times New Roman" panose="02020603050405020304" pitchFamily="18" charset="0"/>
              </a:rPr>
              <a:t>may have multiple locally optimal points and it can take a lot of time to identify whether the problem has no solution or if the solution is global.</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13</a:t>
            </a:fld>
            <a:endParaRPr lang="en-US"/>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131" y="2268128"/>
            <a:ext cx="3492137" cy="2508069"/>
          </a:xfrm>
          <a:prstGeom prst="rect">
            <a:avLst/>
          </a:prstGeom>
        </p:spPr>
      </p:pic>
    </p:spTree>
    <p:extLst>
      <p:ext uri="{BB962C8B-B14F-4D97-AF65-F5344CB8AC3E}">
        <p14:creationId xmlns:p14="http://schemas.microsoft.com/office/powerpoint/2010/main" val="2600781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454" y="95160"/>
            <a:ext cx="3725091" cy="679904"/>
          </a:xfrm>
        </p:spPr>
        <p:txBody>
          <a:bodyPr>
            <a:normAutofit fontScale="90000"/>
          </a:bodyPr>
          <a:lstStyle/>
          <a:p>
            <a:r>
              <a:rPr lang="en-US" b="1" dirty="0" smtClean="0">
                <a:solidFill>
                  <a:schemeClr val="accent1"/>
                </a:solidFill>
              </a:rPr>
              <a:t>COST FUNCTION</a:t>
            </a:r>
            <a:endParaRPr lang="en-US" b="1" dirty="0">
              <a:solidFill>
                <a:schemeClr val="accent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3039" y="775064"/>
            <a:ext cx="9265920" cy="1611085"/>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63039" y="2472781"/>
            <a:ext cx="9265920" cy="1603284"/>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14</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039" y="4162696"/>
            <a:ext cx="9265920" cy="2193653"/>
          </a:xfrm>
          <a:prstGeom prst="rect">
            <a:avLst/>
          </a:prstGeom>
        </p:spPr>
      </p:pic>
    </p:spTree>
    <p:extLst>
      <p:ext uri="{BB962C8B-B14F-4D97-AF65-F5344CB8AC3E}">
        <p14:creationId xmlns:p14="http://schemas.microsoft.com/office/powerpoint/2010/main" val="93167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3" y="95160"/>
            <a:ext cx="8708571" cy="679904"/>
          </a:xfrm>
        </p:spPr>
        <p:txBody>
          <a:bodyPr>
            <a:normAutofit fontScale="90000"/>
          </a:bodyPr>
          <a:lstStyle/>
          <a:p>
            <a:r>
              <a:rPr lang="en-US" b="1" dirty="0" smtClean="0">
                <a:solidFill>
                  <a:schemeClr val="accent1"/>
                </a:solidFill>
              </a:rPr>
              <a:t>COST FUNCTION &amp; GRADIENT DESCENT</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39" y="1464756"/>
            <a:ext cx="9265920" cy="2193653"/>
          </a:xfrm>
          <a:prstGeom prst="rect">
            <a:avLst/>
          </a:prstGeom>
        </p:spPr>
      </p:pic>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63040" y="4348101"/>
            <a:ext cx="9265919" cy="1203133"/>
          </a:xfrm>
        </p:spPr>
      </p:pic>
    </p:spTree>
    <p:extLst>
      <p:ext uri="{BB962C8B-B14F-4D97-AF65-F5344CB8AC3E}">
        <p14:creationId xmlns:p14="http://schemas.microsoft.com/office/powerpoint/2010/main" val="354503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454" y="95160"/>
            <a:ext cx="3725091" cy="679904"/>
          </a:xfrm>
        </p:spPr>
        <p:txBody>
          <a:bodyPr>
            <a:normAutofit fontScale="90000"/>
          </a:bodyPr>
          <a:lstStyle/>
          <a:p>
            <a:r>
              <a:rPr lang="en-US" b="1" dirty="0" smtClean="0">
                <a:solidFill>
                  <a:schemeClr val="accent1"/>
                </a:solidFill>
              </a:rPr>
              <a:t>COST FUNCTION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16</a:t>
            </a:fld>
            <a:endParaRPr lang="en-US"/>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210038"/>
            <a:ext cx="5765074" cy="4711337"/>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40434" y="1210038"/>
            <a:ext cx="4929052" cy="4711337"/>
          </a:xfrm>
        </p:spPr>
      </p:pic>
    </p:spTree>
    <p:extLst>
      <p:ext uri="{BB962C8B-B14F-4D97-AF65-F5344CB8AC3E}">
        <p14:creationId xmlns:p14="http://schemas.microsoft.com/office/powerpoint/2010/main" val="345821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833" y="135467"/>
            <a:ext cx="6646333" cy="691621"/>
          </a:xfrm>
        </p:spPr>
        <p:txBody>
          <a:bodyPr>
            <a:normAutofit fontScale="90000"/>
          </a:bodyPr>
          <a:lstStyle/>
          <a:p>
            <a:r>
              <a:rPr lang="en-US" b="1" dirty="0" smtClean="0">
                <a:solidFill>
                  <a:schemeClr val="accent1"/>
                </a:solidFill>
              </a:rPr>
              <a:t>CONTINUOUS vs DISCRETE DATA</a:t>
            </a:r>
            <a:endParaRPr lang="en-US" b="1" dirty="0">
              <a:solidFill>
                <a:schemeClr val="accent1"/>
              </a:solidFill>
            </a:endParaRPr>
          </a:p>
        </p:txBody>
      </p:sp>
      <p:sp>
        <p:nvSpPr>
          <p:cNvPr id="3" name="Content Placeholder 2"/>
          <p:cNvSpPr>
            <a:spLocks noGrp="1"/>
          </p:cNvSpPr>
          <p:nvPr>
            <p:ph sz="half" idx="1"/>
          </p:nvPr>
        </p:nvSpPr>
        <p:spPr>
          <a:xfrm>
            <a:off x="190740" y="1234394"/>
            <a:ext cx="5837767" cy="2386694"/>
          </a:xfrm>
        </p:spPr>
        <p:txBody>
          <a:bodyPr/>
          <a:lstStyle/>
          <a:p>
            <a:r>
              <a:rPr lang="en-US" b="1" dirty="0" smtClean="0"/>
              <a:t>Continuous: </a:t>
            </a:r>
            <a:r>
              <a:rPr lang="en-US" dirty="0" smtClean="0"/>
              <a:t>Continuous data is data that falls in a constant </a:t>
            </a:r>
            <a:r>
              <a:rPr lang="en-US" dirty="0" smtClean="0"/>
              <a:t>sequence (range). </a:t>
            </a:r>
            <a:r>
              <a:rPr lang="en-US" dirty="0" smtClean="0"/>
              <a:t>Ex: Person’s height, length of a leaf etc.</a:t>
            </a:r>
          </a:p>
          <a:p>
            <a:r>
              <a:rPr lang="en-US" dirty="0" smtClean="0"/>
              <a:t>Continuous data is measured.</a:t>
            </a:r>
            <a:endParaRPr lang="en-US" dirty="0"/>
          </a:p>
        </p:txBody>
      </p:sp>
      <p:sp>
        <p:nvSpPr>
          <p:cNvPr id="4" name="Content Placeholder 3"/>
          <p:cNvSpPr>
            <a:spLocks noGrp="1"/>
          </p:cNvSpPr>
          <p:nvPr>
            <p:ph sz="half" idx="2"/>
          </p:nvPr>
        </p:nvSpPr>
        <p:spPr>
          <a:xfrm>
            <a:off x="6299684" y="1234394"/>
            <a:ext cx="5727699" cy="2386694"/>
          </a:xfrm>
        </p:spPr>
        <p:txBody>
          <a:bodyPr/>
          <a:lstStyle/>
          <a:p>
            <a:r>
              <a:rPr lang="en-US" b="1" dirty="0" smtClean="0"/>
              <a:t>Discrete: </a:t>
            </a:r>
            <a:r>
              <a:rPr lang="en-US" dirty="0" smtClean="0"/>
              <a:t>Discrete data can only take certain values.</a:t>
            </a:r>
          </a:p>
          <a:p>
            <a:r>
              <a:rPr lang="en-US" dirty="0" smtClean="0"/>
              <a:t>Discrete data is counted.</a:t>
            </a:r>
          </a:p>
          <a:p>
            <a:r>
              <a:rPr lang="en-US" dirty="0" smtClean="0"/>
              <a:t>Only has the values 2,3,4,5,6,7,8,9,10,11 and 12.</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2</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03" y="4042137"/>
            <a:ext cx="3596639" cy="198052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743" y="4028394"/>
            <a:ext cx="3553097" cy="1980520"/>
          </a:xfrm>
          <a:prstGeom prst="rect">
            <a:avLst/>
          </a:prstGeom>
        </p:spPr>
      </p:pic>
    </p:spTree>
    <p:extLst>
      <p:ext uri="{BB962C8B-B14F-4D97-AF65-F5344CB8AC3E}">
        <p14:creationId xmlns:p14="http://schemas.microsoft.com/office/powerpoint/2010/main" val="26605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744" y="187915"/>
            <a:ext cx="6790509" cy="639853"/>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LOGISTIC REGRESSION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0630" y="1018904"/>
            <a:ext cx="11948160" cy="2595154"/>
          </a:xfrm>
        </p:spPr>
        <p:txBody>
          <a:bodyPr/>
          <a:lstStyle/>
          <a:p>
            <a:r>
              <a:rPr lang="en-US" b="1" dirty="0" smtClean="0"/>
              <a:t>Logistic Regression: </a:t>
            </a:r>
            <a:r>
              <a:rPr lang="en-US" dirty="0" smtClean="0"/>
              <a:t>Logistic Regression is a supervised learning classification algorithm used to predict the probability of a target variable.</a:t>
            </a:r>
          </a:p>
          <a:p>
            <a:r>
              <a:rPr lang="en-US" dirty="0" smtClean="0"/>
              <a:t>It is a classification algorithm.</a:t>
            </a:r>
          </a:p>
          <a:p>
            <a:r>
              <a:rPr lang="en-US" dirty="0" smtClean="0"/>
              <a:t>Works on categorical or discrete value.</a:t>
            </a:r>
          </a:p>
          <a:p>
            <a:r>
              <a:rPr lang="en-US" dirty="0" smtClean="0"/>
              <a:t>It gives the probabilistic values which lie between 0 and 1.</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024" y="3614058"/>
            <a:ext cx="4441371" cy="2742292"/>
          </a:xfrm>
          <a:prstGeom prst="rect">
            <a:avLst/>
          </a:prstGeom>
        </p:spPr>
      </p:pic>
    </p:spTree>
    <p:extLst>
      <p:ext uri="{BB962C8B-B14F-4D97-AF65-F5344CB8AC3E}">
        <p14:creationId xmlns:p14="http://schemas.microsoft.com/office/powerpoint/2010/main" val="1378458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52" y="87993"/>
            <a:ext cx="8515893" cy="639853"/>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LOGISTIC REGRESSION (TYPES)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9815" y="1677081"/>
            <a:ext cx="11852366" cy="3365183"/>
          </a:xfrm>
        </p:spPr>
        <p:txBody>
          <a:bodyPr/>
          <a:lstStyle/>
          <a:p>
            <a:r>
              <a:rPr lang="en-US" b="1" dirty="0" smtClean="0"/>
              <a:t>Binomial: </a:t>
            </a:r>
            <a:r>
              <a:rPr lang="en-US" dirty="0" smtClean="0"/>
              <a:t>In binomial logistic regression, there can be only </a:t>
            </a:r>
            <a:r>
              <a:rPr lang="en-US" dirty="0" smtClean="0">
                <a:solidFill>
                  <a:srgbClr val="FF0000"/>
                </a:solidFill>
              </a:rPr>
              <a:t>two</a:t>
            </a:r>
            <a:r>
              <a:rPr lang="en-US" dirty="0" smtClean="0"/>
              <a:t> possible types of the </a:t>
            </a:r>
            <a:r>
              <a:rPr lang="en-US" dirty="0" smtClean="0">
                <a:solidFill>
                  <a:srgbClr val="FF0000"/>
                </a:solidFill>
              </a:rPr>
              <a:t>dependent variables</a:t>
            </a:r>
            <a:r>
              <a:rPr lang="en-US" dirty="0" smtClean="0"/>
              <a:t>, such as 0 or 1, Pass or Fail, Yes or No etc.</a:t>
            </a:r>
          </a:p>
          <a:p>
            <a:r>
              <a:rPr lang="en-US" b="1" dirty="0" smtClean="0"/>
              <a:t>Multinomial: </a:t>
            </a:r>
            <a:r>
              <a:rPr lang="en-US" dirty="0" smtClean="0"/>
              <a:t>In multinomial logistic regression, there can be </a:t>
            </a:r>
            <a:r>
              <a:rPr lang="en-US" dirty="0" smtClean="0">
                <a:solidFill>
                  <a:srgbClr val="FF0000"/>
                </a:solidFill>
              </a:rPr>
              <a:t>3 or more </a:t>
            </a:r>
            <a:r>
              <a:rPr lang="en-US" dirty="0" smtClean="0"/>
              <a:t>possible </a:t>
            </a:r>
            <a:r>
              <a:rPr lang="en-US" dirty="0" smtClean="0">
                <a:solidFill>
                  <a:srgbClr val="FF0000"/>
                </a:solidFill>
              </a:rPr>
              <a:t>unordered</a:t>
            </a:r>
            <a:r>
              <a:rPr lang="en-US" dirty="0" smtClean="0"/>
              <a:t> types of the </a:t>
            </a:r>
            <a:r>
              <a:rPr lang="en-US" dirty="0" smtClean="0">
                <a:solidFill>
                  <a:srgbClr val="FF0000"/>
                </a:solidFill>
              </a:rPr>
              <a:t>dependent variable </a:t>
            </a:r>
            <a:r>
              <a:rPr lang="en-US" dirty="0" smtClean="0"/>
              <a:t>such as ‘cat’, ‘dog’, or ‘sheep’.</a:t>
            </a:r>
          </a:p>
          <a:p>
            <a:r>
              <a:rPr lang="en-US" b="1" dirty="0" smtClean="0"/>
              <a:t>Ordinal: </a:t>
            </a:r>
            <a:r>
              <a:rPr lang="en-US" dirty="0" smtClean="0"/>
              <a:t>In ordinal logistic regression, there can be </a:t>
            </a:r>
            <a:r>
              <a:rPr lang="en-US" dirty="0" smtClean="0">
                <a:solidFill>
                  <a:srgbClr val="FF0000"/>
                </a:solidFill>
              </a:rPr>
              <a:t>3 or more </a:t>
            </a:r>
            <a:r>
              <a:rPr lang="en-US" dirty="0" smtClean="0"/>
              <a:t>possible </a:t>
            </a:r>
            <a:r>
              <a:rPr lang="en-US" dirty="0" smtClean="0">
                <a:solidFill>
                  <a:srgbClr val="FF0000"/>
                </a:solidFill>
              </a:rPr>
              <a:t>ordered</a:t>
            </a:r>
            <a:r>
              <a:rPr lang="en-US" dirty="0" smtClean="0"/>
              <a:t> types of </a:t>
            </a:r>
            <a:r>
              <a:rPr lang="en-US" dirty="0" smtClean="0">
                <a:solidFill>
                  <a:srgbClr val="FF0000"/>
                </a:solidFill>
              </a:rPr>
              <a:t>dependent variables</a:t>
            </a:r>
            <a:r>
              <a:rPr lang="en-US" dirty="0" smtClean="0"/>
              <a:t> such as ‘Low’, ‘Medium’ or ‘High’.</a:t>
            </a:r>
          </a:p>
          <a:p>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4</a:t>
            </a:fld>
            <a:endParaRPr lang="en-US"/>
          </a:p>
        </p:txBody>
      </p:sp>
    </p:spTree>
    <p:extLst>
      <p:ext uri="{BB962C8B-B14F-4D97-AF65-F5344CB8AC3E}">
        <p14:creationId xmlns:p14="http://schemas.microsoft.com/office/powerpoint/2010/main" val="3277188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6467" y="86452"/>
            <a:ext cx="4499066" cy="561477"/>
          </a:xfrm>
        </p:spPr>
        <p:txBody>
          <a:bodyPr>
            <a:normAutofit fontScale="90000"/>
          </a:bodyPr>
          <a:lstStyle/>
          <a:p>
            <a:r>
              <a:rPr lang="en-US" b="1" dirty="0" smtClean="0">
                <a:solidFill>
                  <a:schemeClr val="accent1"/>
                </a:solidFill>
              </a:rPr>
              <a:t>SIGMOID FUNCTION</a:t>
            </a:r>
            <a:endParaRPr lang="en-US" b="1" dirty="0">
              <a:solidFill>
                <a:schemeClr val="accent1"/>
              </a:solidFill>
            </a:endParaRPr>
          </a:p>
        </p:txBody>
      </p:sp>
      <p:sp>
        <p:nvSpPr>
          <p:cNvPr id="3" name="Content Placeholder 2"/>
          <p:cNvSpPr>
            <a:spLocks noGrp="1"/>
          </p:cNvSpPr>
          <p:nvPr>
            <p:ph sz="half" idx="1"/>
          </p:nvPr>
        </p:nvSpPr>
        <p:spPr>
          <a:xfrm>
            <a:off x="145869" y="647930"/>
            <a:ext cx="8007531" cy="5708420"/>
          </a:xfrm>
        </p:spPr>
        <p:txBody>
          <a:bodyPr>
            <a:normAutofit lnSpcReduction="10000"/>
          </a:bodyPr>
          <a:lstStyle/>
          <a:p>
            <a:r>
              <a:rPr lang="en-US" dirty="0" smtClean="0"/>
              <a:t>Sigmoid Function: The sigmoid function is a mathematical function used to map the predicated values to probabilities.</a:t>
            </a:r>
          </a:p>
          <a:p>
            <a:r>
              <a:rPr lang="en-US" dirty="0" smtClean="0"/>
              <a:t>It maps any real value into another value within a range of 0 and 1.</a:t>
            </a:r>
          </a:p>
          <a:p>
            <a:r>
              <a:rPr lang="en-US" dirty="0" smtClean="0"/>
              <a:t>The value of the logistic regression must be between 0 and 1, which cannot go beyond this limit. So, it forms a curve like ‘S’ form. The S-form curve is called the Sigmoid Function or the logistic function.</a:t>
            </a:r>
          </a:p>
          <a:p>
            <a:r>
              <a:rPr lang="en-US" dirty="0" smtClean="0"/>
              <a:t>In logistic regression, we use the concept of the threshold value, which defines the probability of either 0 or 1. Such as values above the threshold value tends to 1, and a value below the threshold values tends to 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8274" y="992777"/>
            <a:ext cx="3455942" cy="2650901"/>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606" y="4005943"/>
            <a:ext cx="3607526" cy="2350407"/>
          </a:xfrm>
          <a:prstGeom prst="rect">
            <a:avLst/>
          </a:prstGeom>
        </p:spPr>
      </p:pic>
    </p:spTree>
    <p:extLst>
      <p:ext uri="{BB962C8B-B14F-4D97-AF65-F5344CB8AC3E}">
        <p14:creationId xmlns:p14="http://schemas.microsoft.com/office/powerpoint/2010/main" val="84051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311" y="103868"/>
            <a:ext cx="5031377" cy="610235"/>
          </a:xfrm>
        </p:spPr>
        <p:txBody>
          <a:bodyPr>
            <a:normAutofit fontScale="90000"/>
          </a:bodyPr>
          <a:lstStyle/>
          <a:p>
            <a:r>
              <a:rPr lang="en-US" b="1" dirty="0" smtClean="0">
                <a:solidFill>
                  <a:schemeClr val="accent1"/>
                </a:solidFill>
              </a:rPr>
              <a:t>HYPOTHESIS FUNCTION</a:t>
            </a:r>
            <a:endParaRPr lang="en-US" b="1" dirty="0">
              <a:solidFill>
                <a:schemeClr val="accent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55668" y="1262289"/>
            <a:ext cx="7480661" cy="4545874"/>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6</a:t>
            </a:fld>
            <a:endParaRPr lang="en-US"/>
          </a:p>
        </p:txBody>
      </p:sp>
    </p:spTree>
    <p:extLst>
      <p:ext uri="{BB962C8B-B14F-4D97-AF65-F5344CB8AC3E}">
        <p14:creationId xmlns:p14="http://schemas.microsoft.com/office/powerpoint/2010/main" val="536405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311" y="103868"/>
            <a:ext cx="5031377" cy="610235"/>
          </a:xfrm>
        </p:spPr>
        <p:txBody>
          <a:bodyPr>
            <a:normAutofit fontScale="90000"/>
          </a:bodyPr>
          <a:lstStyle/>
          <a:p>
            <a:r>
              <a:rPr lang="en-US" b="1" dirty="0" smtClean="0">
                <a:solidFill>
                  <a:schemeClr val="accent1"/>
                </a:solidFill>
              </a:rPr>
              <a:t>HYPOTHESIS FUNCTION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7</a:t>
            </a:fld>
            <a:endParaRPr lang="en-US"/>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12869" y="1314996"/>
            <a:ext cx="6609805" cy="4310742"/>
          </a:xfrm>
        </p:spPr>
      </p:pic>
    </p:spTree>
    <p:extLst>
      <p:ext uri="{BB962C8B-B14F-4D97-AF65-F5344CB8AC3E}">
        <p14:creationId xmlns:p14="http://schemas.microsoft.com/office/powerpoint/2010/main" val="2364065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311" y="103868"/>
            <a:ext cx="5031377" cy="610235"/>
          </a:xfrm>
        </p:spPr>
        <p:txBody>
          <a:bodyPr>
            <a:normAutofit fontScale="90000"/>
          </a:bodyPr>
          <a:lstStyle/>
          <a:p>
            <a:r>
              <a:rPr lang="en-US" b="1" dirty="0" smtClean="0">
                <a:solidFill>
                  <a:schemeClr val="accent1"/>
                </a:solidFill>
              </a:rPr>
              <a:t>HYPOTHESIS FUNCTION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8</a:t>
            </a:fld>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9166" y="1280160"/>
            <a:ext cx="8882743" cy="4441371"/>
          </a:xfrm>
        </p:spPr>
      </p:pic>
    </p:spTree>
    <p:extLst>
      <p:ext uri="{BB962C8B-B14F-4D97-AF65-F5344CB8AC3E}">
        <p14:creationId xmlns:p14="http://schemas.microsoft.com/office/powerpoint/2010/main" val="1947836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311" y="103868"/>
            <a:ext cx="5031377" cy="610235"/>
          </a:xfrm>
        </p:spPr>
        <p:txBody>
          <a:bodyPr>
            <a:normAutofit fontScale="90000"/>
          </a:bodyPr>
          <a:lstStyle/>
          <a:p>
            <a:r>
              <a:rPr lang="en-US" b="1" dirty="0" smtClean="0">
                <a:solidFill>
                  <a:schemeClr val="accent1"/>
                </a:solidFill>
              </a:rPr>
              <a:t>LOGISTIC REGRESSION</a:t>
            </a:r>
            <a:endParaRPr lang="en-US" b="1" dirty="0">
              <a:solidFill>
                <a:schemeClr val="accent1"/>
              </a:solidFill>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4EEEDB4C-53FF-41D3-A32E-6772E3CEBDE5}" type="slidenum">
              <a:rPr lang="en-US" smtClean="0"/>
              <a:t>9</a:t>
            </a:fld>
            <a:endParaRPr lang="en-US"/>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07474" y="1393371"/>
            <a:ext cx="8342812" cy="4066903"/>
          </a:xfrm>
        </p:spPr>
      </p:pic>
    </p:spTree>
    <p:extLst>
      <p:ext uri="{BB962C8B-B14F-4D97-AF65-F5344CB8AC3E}">
        <p14:creationId xmlns:p14="http://schemas.microsoft.com/office/powerpoint/2010/main" val="1602855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1793</TotalTime>
  <Words>704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COURSE NAME:  COURSE CODE:</vt:lpstr>
      <vt:lpstr>CONTINUOUS vs DISCRETE DATA</vt:lpstr>
      <vt:lpstr>LOGISTIC REGRESSION</vt:lpstr>
      <vt:lpstr>LOGISTIC REGRESSION (TYPES)</vt:lpstr>
      <vt:lpstr>SIGMOID FUNCTION</vt:lpstr>
      <vt:lpstr>HYPOTHESIS FUNCTION</vt:lpstr>
      <vt:lpstr>HYPOTHESIS FUNCTION</vt:lpstr>
      <vt:lpstr>HYPOTHESIS FUNCTION</vt:lpstr>
      <vt:lpstr>LOGISTIC REGRESSION</vt:lpstr>
      <vt:lpstr>WHY CALLED IT LOGISTIC REGRESSION ??</vt:lpstr>
      <vt:lpstr>As Sigmoid function is non-linear, then how Logistic Regression works as a Linear Classifier?</vt:lpstr>
      <vt:lpstr>DECISION BOUNDARY</vt:lpstr>
      <vt:lpstr>CONVEX vs NON-CONVEX</vt:lpstr>
      <vt:lpstr>COST FUNCTION</vt:lpstr>
      <vt:lpstr>COST FUNCTION &amp; GRADIENT DESCENT</vt:lpstr>
      <vt:lpstr>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Tanjim Ovi</dc:creator>
  <cp:lastModifiedBy>Tanjim Ovi</cp:lastModifiedBy>
  <cp:revision>43</cp:revision>
  <dcterms:created xsi:type="dcterms:W3CDTF">2022-02-18T09:16:59Z</dcterms:created>
  <dcterms:modified xsi:type="dcterms:W3CDTF">2022-02-22T08:18:01Z</dcterms:modified>
</cp:coreProperties>
</file>