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4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65A09-90FC-4D44-BE27-655E8F1C741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CA7F5-6A21-4CB6-A153-230038BE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5139-DE8F-45C8-9074-6C366C3D56D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85C5-619F-4776-9530-27525D9EFE08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447C-300E-4388-8CD8-D65F90B88D85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A322-9BD3-4479-B000-929D7E6443EA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3ABB-FF3C-4A98-A2C1-BA67672C4989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276E-A2CE-4E30-9934-BAA8E6847EC0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6E5A-065A-443D-80E8-908D060F0D1A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61E5-6922-4173-AC30-FB2E94D9BACE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366F-34E4-47F4-8AE9-0EBC60E52CD6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6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676F-1CF9-46EE-9284-1C5DA6D3D504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3016-FAC0-4564-B71E-99A9C2AB6D74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D840-8119-47FE-A950-D8D96F325C30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7F39-5EFD-45AE-B4D9-44D73196E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343" y="1024158"/>
            <a:ext cx="4785361" cy="1494844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COURSE CODE:</a:t>
            </a:r>
            <a:endParaRPr lang="en-US" sz="4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843" y="3244228"/>
            <a:ext cx="11235193" cy="2520467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TANGIM PASHA</a:t>
            </a:r>
          </a:p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COMPUTING AND INFORMATION SYSTEM (CIS)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 (DIU)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DHAKA,BANGLADESH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D366-69A9-4C85-9611-953173CA4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8253" y="1253700"/>
            <a:ext cx="65934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36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48253" y="1749561"/>
            <a:ext cx="21130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 412</a:t>
            </a:r>
            <a:endParaRPr lang="en-US" sz="4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383" y="61459"/>
            <a:ext cx="3791497" cy="5829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REGULARIZATION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47" y="644434"/>
            <a:ext cx="11991703" cy="211036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Overfitting: </a:t>
            </a:r>
            <a:r>
              <a:rPr lang="en-US" sz="2400" dirty="0" smtClean="0"/>
              <a:t>Overfitting is a phenomenon that occurs when a Machine Learning model is constraint to training set and not able to perform well on unseen data.</a:t>
            </a:r>
          </a:p>
          <a:p>
            <a:endParaRPr lang="en-US" sz="2400" dirty="0"/>
          </a:p>
          <a:p>
            <a:r>
              <a:rPr lang="en-US" sz="2400" b="1" dirty="0" smtClean="0"/>
              <a:t>Regularization: </a:t>
            </a:r>
            <a:r>
              <a:rPr lang="en-US" sz="2400" dirty="0" smtClean="0"/>
              <a:t>Regularization is a technique used to reduce the errors by fitting the function appropriately on the given training set and avoid overfitting.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8" y="2920261"/>
            <a:ext cx="4511040" cy="261839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33" y="2920261"/>
            <a:ext cx="4511040" cy="26183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76104" y="5677988"/>
            <a:ext cx="2812868" cy="357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OVERFITTING PROBLEM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94619" y="5677988"/>
            <a:ext cx="2812868" cy="357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REGULARIZATION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338" y="121920"/>
            <a:ext cx="8856616" cy="5408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REGULARIZATION PARAMETER-LAMBDA (</a:t>
            </a:r>
            <a:r>
              <a:rPr lang="el-GR" b="1" dirty="0">
                <a:solidFill>
                  <a:schemeClr val="accent1"/>
                </a:solidFill>
              </a:rPr>
              <a:t>λ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726" y="1419498"/>
            <a:ext cx="10911840" cy="352697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LAMBDA: </a:t>
            </a:r>
            <a:r>
              <a:rPr lang="en-US" sz="2400" dirty="0" smtClean="0"/>
              <a:t>The lambda parameter controls the amount of regularization applied to the model. </a:t>
            </a:r>
          </a:p>
          <a:p>
            <a:endParaRPr lang="en-US" sz="2400" dirty="0" smtClean="0"/>
          </a:p>
          <a:p>
            <a:r>
              <a:rPr lang="en-US" sz="2400" dirty="0" smtClean="0"/>
              <a:t>If</a:t>
            </a:r>
            <a:r>
              <a:rPr lang="en-US" sz="2400" b="1" dirty="0" smtClean="0"/>
              <a:t> </a:t>
            </a:r>
            <a:r>
              <a:rPr lang="el-GR" sz="2400" b="1" dirty="0" smtClean="0">
                <a:solidFill>
                  <a:srgbClr val="FF0000"/>
                </a:solidFill>
              </a:rPr>
              <a:t>λ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too large, it causes Underfitting.</a:t>
            </a:r>
          </a:p>
          <a:p>
            <a:r>
              <a:rPr lang="en-US" sz="2400" dirty="0" smtClean="0"/>
              <a:t>If </a:t>
            </a:r>
            <a:r>
              <a:rPr lang="el-GR" sz="2400" b="1" dirty="0" smtClean="0">
                <a:solidFill>
                  <a:srgbClr val="FF0000"/>
                </a:solidFill>
              </a:rPr>
              <a:t>λ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0 or too small, it causes Overfitting.</a:t>
            </a:r>
          </a:p>
          <a:p>
            <a:endParaRPr lang="en-US" sz="2400" dirty="0" smtClean="0"/>
          </a:p>
          <a:p>
            <a:r>
              <a:rPr lang="el-GR" sz="2400" b="1" dirty="0">
                <a:solidFill>
                  <a:srgbClr val="FF0000"/>
                </a:solidFill>
              </a:rPr>
              <a:t>λ </a:t>
            </a:r>
            <a:r>
              <a:rPr lang="en-US" sz="2400" dirty="0" smtClean="0"/>
              <a:t>is a </a:t>
            </a:r>
            <a:r>
              <a:rPr lang="en-US" sz="2400" dirty="0" smtClean="0">
                <a:solidFill>
                  <a:srgbClr val="FF0000"/>
                </a:solidFill>
              </a:rPr>
              <a:t>hyperparameter.</a:t>
            </a: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620" y="77742"/>
            <a:ext cx="5928360" cy="81924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REGULARIZATION (TYPES)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0" y="2095591"/>
            <a:ext cx="5181600" cy="1814558"/>
          </a:xfrm>
        </p:spPr>
        <p:txBody>
          <a:bodyPr/>
          <a:lstStyle/>
          <a:p>
            <a:r>
              <a:rPr lang="en-US" dirty="0" smtClean="0"/>
              <a:t>L1 Regularization</a:t>
            </a:r>
          </a:p>
          <a:p>
            <a:r>
              <a:rPr lang="en-US" dirty="0" smtClean="0"/>
              <a:t>L2 Regularization</a:t>
            </a:r>
          </a:p>
          <a:p>
            <a:r>
              <a:rPr lang="en-US" dirty="0" smtClean="0"/>
              <a:t>Dropout Regularization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716" y="88346"/>
            <a:ext cx="4851884" cy="71757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L1 REGULARIZATION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867" y="923030"/>
            <a:ext cx="11514666" cy="979099"/>
          </a:xfrm>
        </p:spPr>
        <p:txBody>
          <a:bodyPr/>
          <a:lstStyle/>
          <a:p>
            <a:r>
              <a:rPr lang="en-US" b="1" dirty="0" smtClean="0"/>
              <a:t>L1 Regularization: </a:t>
            </a:r>
            <a:r>
              <a:rPr lang="en-US" dirty="0" smtClean="0"/>
              <a:t>L1 regularization, also known as </a:t>
            </a:r>
            <a:r>
              <a:rPr lang="en-US" b="1" dirty="0" smtClean="0">
                <a:solidFill>
                  <a:srgbClr val="FF0000"/>
                </a:solidFill>
              </a:rPr>
              <a:t>L1 norm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Lasso regression</a:t>
            </a:r>
            <a:r>
              <a:rPr lang="en-US" dirty="0" smtClean="0"/>
              <a:t>, combats overfitting by shrinking the parameters towards 0.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9" y="2019241"/>
            <a:ext cx="4920343" cy="1742862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3879215"/>
            <a:ext cx="8839200" cy="1793966"/>
          </a:xfr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5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98914" y="5739189"/>
            <a:ext cx="7794172" cy="443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LINEAR REGRESSION COST FUNCTION AFTER ADDING L1 REGULARIZATION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716" y="88346"/>
            <a:ext cx="4851884" cy="71757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L2 REGULARIZATION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867" y="923030"/>
            <a:ext cx="11514666" cy="979099"/>
          </a:xfrm>
        </p:spPr>
        <p:txBody>
          <a:bodyPr/>
          <a:lstStyle/>
          <a:p>
            <a:r>
              <a:rPr lang="en-US" b="1" dirty="0" smtClean="0"/>
              <a:t>L2 Regularization: </a:t>
            </a:r>
            <a:r>
              <a:rPr lang="en-US" dirty="0" smtClean="0"/>
              <a:t>l2 regularization, or </a:t>
            </a:r>
            <a:r>
              <a:rPr lang="en-US" b="1" dirty="0" smtClean="0">
                <a:solidFill>
                  <a:srgbClr val="FF0000"/>
                </a:solidFill>
              </a:rPr>
              <a:t>L2 norm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rgbClr val="FF0000"/>
                </a:solidFill>
              </a:rPr>
              <a:t>Ridge regression </a:t>
            </a:r>
            <a:r>
              <a:rPr lang="en-US" dirty="0" smtClean="0"/>
              <a:t>combats overfitting by forcing weights to be small, but not making the exactly 0.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6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98914" y="5464747"/>
            <a:ext cx="7794172" cy="443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LINEAR REGRESSION COST FUNCTION AFTER ADDING L2 REGULARIZATION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2129"/>
            <a:ext cx="4487091" cy="15813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9" y="3823063"/>
            <a:ext cx="8952411" cy="1523999"/>
          </a:xfrm>
        </p:spPr>
      </p:pic>
    </p:spTree>
    <p:extLst>
      <p:ext uri="{BB962C8B-B14F-4D97-AF65-F5344CB8AC3E}">
        <p14:creationId xmlns:p14="http://schemas.microsoft.com/office/powerpoint/2010/main" val="21055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534" y="61278"/>
            <a:ext cx="5916930" cy="5231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SPARSE MATRIX &amp; SPARSITY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95" y="584428"/>
            <a:ext cx="12017828" cy="3935322"/>
          </a:xfrm>
        </p:spPr>
        <p:txBody>
          <a:bodyPr>
            <a:normAutofit/>
          </a:bodyPr>
          <a:lstStyle/>
          <a:p>
            <a:r>
              <a:rPr lang="en-US" sz="2400" b="1" dirty="0"/>
              <a:t>Sparsity: </a:t>
            </a:r>
            <a:r>
              <a:rPr lang="en-US" sz="2400" dirty="0"/>
              <a:t>In AI and Machine Learning, sparsity refers to a matrix of numbers that includes many zeros or values that will not significantly impact a calculation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400" b="1" dirty="0" smtClean="0"/>
              <a:t>Sparse Matrix: </a:t>
            </a:r>
            <a:r>
              <a:rPr lang="en-US" sz="2400" dirty="0" smtClean="0"/>
              <a:t>Sparse matrices are those matrices that have the majority of their elements equal to zero. In other words, the sparse matrix can be defined as the matrix that has a greater number of zero elements than the non-zero elements. </a:t>
            </a:r>
            <a:r>
              <a:rPr lang="en-US" sz="2400" dirty="0" smtClean="0">
                <a:solidFill>
                  <a:srgbClr val="FF0000"/>
                </a:solidFill>
              </a:rPr>
              <a:t>Sparse matrix benefits:</a:t>
            </a:r>
          </a:p>
          <a:p>
            <a:pPr marL="0" indent="0">
              <a:buNone/>
            </a:pPr>
            <a:r>
              <a:rPr lang="en-US" sz="2400" dirty="0" smtClean="0"/>
              <a:t> (1)</a:t>
            </a:r>
            <a:r>
              <a:rPr lang="en-US" sz="2400" b="1" dirty="0" smtClean="0"/>
              <a:t>Storage: </a:t>
            </a:r>
            <a:r>
              <a:rPr lang="en-US" sz="2400" dirty="0" smtClean="0"/>
              <a:t>We know that a sparse matrix contains lesser non-zero elements than zero. So less memory can be used to store elements. It evaluates only the non-zero elements.</a:t>
            </a:r>
          </a:p>
          <a:p>
            <a:pPr marL="0" indent="0">
              <a:buNone/>
            </a:pPr>
            <a:r>
              <a:rPr lang="en-US" sz="2400" dirty="0" smtClean="0"/>
              <a:t>(2) </a:t>
            </a:r>
            <a:r>
              <a:rPr lang="en-US" sz="2400" b="1" dirty="0" smtClean="0"/>
              <a:t>Computing Time: </a:t>
            </a:r>
            <a:r>
              <a:rPr lang="en-US" sz="2400" dirty="0" smtClean="0"/>
              <a:t>In the case of searching sparse matrix, we need to traverse only the non-zero elements rather than traversing all the sparse matrix elements. It saves computing time by logically designing a data structure traversing non-zero elements.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87" y="4632961"/>
            <a:ext cx="4806043" cy="161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963" y="121285"/>
            <a:ext cx="6146074" cy="706029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L1 vs L2 REGULARIZATION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829331"/>
              </p:ext>
            </p:extLst>
          </p:nvPr>
        </p:nvGraphicFramePr>
        <p:xfrm>
          <a:off x="1086394" y="1860624"/>
          <a:ext cx="10267406" cy="346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1652">
                  <a:extLst>
                    <a:ext uri="{9D8B030D-6E8A-4147-A177-3AD203B41FA5}">
                      <a16:colId xmlns:a16="http://schemas.microsoft.com/office/drawing/2014/main" val="3893026256"/>
                    </a:ext>
                  </a:extLst>
                </a:gridCol>
                <a:gridCol w="5195754">
                  <a:extLst>
                    <a:ext uri="{9D8B030D-6E8A-4147-A177-3AD203B41FA5}">
                      <a16:colId xmlns:a16="http://schemas.microsoft.com/office/drawing/2014/main" val="3352916059"/>
                    </a:ext>
                  </a:extLst>
                </a:gridCol>
              </a:tblGrid>
              <a:tr h="69248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L1 REGULARIZATION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  L2</a:t>
                      </a:r>
                      <a:r>
                        <a:rPr lang="en-US" sz="2400" baseline="0" dirty="0" smtClean="0"/>
                        <a:t> REGULARIZATION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82619"/>
                  </a:ext>
                </a:extLst>
              </a:tr>
              <a:tr h="692483">
                <a:tc>
                  <a:txBody>
                    <a:bodyPr/>
                    <a:lstStyle/>
                    <a:p>
                      <a:r>
                        <a:rPr lang="en-US" dirty="0" smtClean="0"/>
                        <a:t>(1)  Penalizes</a:t>
                      </a:r>
                      <a:r>
                        <a:rPr lang="en-US" baseline="0" dirty="0" smtClean="0"/>
                        <a:t> the sum of absolute value of weights.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(1) Penalizes the sum of square weights.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00642"/>
                  </a:ext>
                </a:extLst>
              </a:tr>
              <a:tr h="692483">
                <a:tc>
                  <a:txBody>
                    <a:bodyPr/>
                    <a:lstStyle/>
                    <a:p>
                      <a:r>
                        <a:rPr lang="en-US" dirty="0" smtClean="0"/>
                        <a:t>(2) It has a sparse solution.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(2) It has a non-sparse solution.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173777"/>
                  </a:ext>
                </a:extLst>
              </a:tr>
              <a:tr h="692483">
                <a:tc>
                  <a:txBody>
                    <a:bodyPr/>
                    <a:lstStyle/>
                    <a:p>
                      <a:r>
                        <a:rPr lang="en-US" dirty="0" smtClean="0"/>
                        <a:t>(3) Constructed in feature selection.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(3) No feature selection.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25343"/>
                  </a:ext>
                </a:extLst>
              </a:tr>
              <a:tr h="692483">
                <a:tc>
                  <a:txBody>
                    <a:bodyPr/>
                    <a:lstStyle/>
                    <a:p>
                      <a:r>
                        <a:rPr lang="en-US" dirty="0" smtClean="0"/>
                        <a:t>(4) Robust to outliers.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(4) Not</a:t>
                      </a:r>
                      <a:r>
                        <a:rPr lang="en-US" baseline="0" dirty="0" smtClean="0"/>
                        <a:t> robust to outliers.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3819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Daffodil International University (DIU)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7F39-5EFD-45AE-B4D9-44D73196E7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512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COURSE NAME:  COURSE CODE:</vt:lpstr>
      <vt:lpstr>REGULARIZATION</vt:lpstr>
      <vt:lpstr>REGULARIZATION PARAMETER-LAMBDA (λ)</vt:lpstr>
      <vt:lpstr>REGULARIZATION (TYPES)</vt:lpstr>
      <vt:lpstr>L1 REGULARIZATION</vt:lpstr>
      <vt:lpstr>L2 REGULARIZATION</vt:lpstr>
      <vt:lpstr>SPARSE MATRIX &amp; SPARSITY</vt:lpstr>
      <vt:lpstr>L1 vs L2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Tanjim Ovi</dc:creator>
  <cp:lastModifiedBy>Tanjim Ovi</cp:lastModifiedBy>
  <cp:revision>34</cp:revision>
  <dcterms:created xsi:type="dcterms:W3CDTF">2022-02-21T06:32:33Z</dcterms:created>
  <dcterms:modified xsi:type="dcterms:W3CDTF">2022-03-03T18:05:48Z</dcterms:modified>
</cp:coreProperties>
</file>