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4" r:id="rId5"/>
    <p:sldId id="263" r:id="rId6"/>
    <p:sldId id="265" r:id="rId7"/>
    <p:sldId id="267" r:id="rId8"/>
    <p:sldId id="266" r:id="rId9"/>
    <p:sldId id="268" r:id="rId10"/>
    <p:sldId id="270" r:id="rId11"/>
    <p:sldId id="269"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6E8D9-2856-40F8-B949-5A318AC54630}"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DBB31-9B8E-4FF6-A474-9B8466B1667C}" type="slidenum">
              <a:rPr lang="en-US" smtClean="0"/>
              <a:t>‹#›</a:t>
            </a:fld>
            <a:endParaRPr lang="en-US"/>
          </a:p>
        </p:txBody>
      </p:sp>
    </p:spTree>
    <p:extLst>
      <p:ext uri="{BB962C8B-B14F-4D97-AF65-F5344CB8AC3E}">
        <p14:creationId xmlns:p14="http://schemas.microsoft.com/office/powerpoint/2010/main" val="265715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DA0E6A-16C6-4684-BA34-06521B0E5569}" type="datetime1">
              <a:rPr lang="en-US" smtClean="0"/>
              <a:t>2/16/2022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3378353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51214-624F-4413-AE09-F3ED46A27DFD}" type="datetime1">
              <a:rPr lang="en-US" smtClean="0"/>
              <a:t>2/16/2022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328244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E47FE5-3728-4F1F-AB5B-DA71676062B0}" type="datetime1">
              <a:rPr lang="en-US" smtClean="0"/>
              <a:t>2/16/2022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1774878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FF50FF-C927-4E25-8D84-358EBA632979}" type="datetime1">
              <a:rPr lang="en-US" smtClean="0"/>
              <a:t>2/16/2022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189901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AC96D4-0029-4DEC-AB01-FBBA0DCD4696}" type="datetime1">
              <a:rPr lang="en-US" smtClean="0"/>
              <a:t>2/16/2022</a:t>
            </a:fld>
            <a:endParaRPr lang="en-US"/>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37386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6351A0-7E87-4ABC-BFCC-7F137A79A437}" type="datetime1">
              <a:rPr lang="en-US" smtClean="0"/>
              <a:t>2/16/2022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945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5996E1-6AC6-4C19-B77B-05B412D63F8B}" type="datetime1">
              <a:rPr lang="en-US" smtClean="0"/>
              <a:t>2/16/2022</a:t>
            </a:fld>
            <a:endParaRPr lang="en-US"/>
          </a:p>
        </p:txBody>
      </p:sp>
      <p:sp>
        <p:nvSpPr>
          <p:cNvPr id="8" name="Footer Placeholder 7"/>
          <p:cNvSpPr>
            <a:spLocks noGrp="1"/>
          </p:cNvSpPr>
          <p:nvPr>
            <p:ph type="ftr" sz="quarter" idx="11"/>
          </p:nvPr>
        </p:nvSpPr>
        <p:spPr/>
        <p:txBody>
          <a:bodyPr/>
          <a:lstStyle/>
          <a:p>
            <a:r>
              <a:rPr lang="en-US" smtClean="0"/>
              <a:t>Daffodil International University (DIU)</a:t>
            </a:r>
            <a:endParaRPr lang="en-US"/>
          </a:p>
        </p:txBody>
      </p:sp>
      <p:sp>
        <p:nvSpPr>
          <p:cNvPr id="9" name="Slide Number Placeholder 8"/>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293066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7419D-7DF4-4F18-A79C-506AB31C17A5}" type="datetime1">
              <a:rPr lang="en-US" smtClean="0"/>
              <a:t>2/16/2022</a:t>
            </a:fld>
            <a:endParaRPr lang="en-US"/>
          </a:p>
        </p:txBody>
      </p:sp>
      <p:sp>
        <p:nvSpPr>
          <p:cNvPr id="4" name="Footer Placeholder 3"/>
          <p:cNvSpPr>
            <a:spLocks noGrp="1"/>
          </p:cNvSpPr>
          <p:nvPr>
            <p:ph type="ftr" sz="quarter" idx="11"/>
          </p:nvPr>
        </p:nvSpPr>
        <p:spPr/>
        <p:txBody>
          <a:bodyPr/>
          <a:lstStyle/>
          <a:p>
            <a:r>
              <a:rPr lang="en-US" smtClean="0"/>
              <a:t>Daffodil International University (DIU)</a:t>
            </a:r>
            <a:endParaRPr lang="en-US"/>
          </a:p>
        </p:txBody>
      </p:sp>
      <p:sp>
        <p:nvSpPr>
          <p:cNvPr id="5" name="Slide Number Placeholder 4"/>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126564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A3E19-B70F-4C54-BF6A-C88A25D22AA9}" type="datetime1">
              <a:rPr lang="en-US" smtClean="0"/>
              <a:t>2/16/2022</a:t>
            </a:fld>
            <a:endParaRPr lang="en-US"/>
          </a:p>
        </p:txBody>
      </p:sp>
      <p:sp>
        <p:nvSpPr>
          <p:cNvPr id="3" name="Footer Placeholder 2"/>
          <p:cNvSpPr>
            <a:spLocks noGrp="1"/>
          </p:cNvSpPr>
          <p:nvPr>
            <p:ph type="ftr" sz="quarter" idx="11"/>
          </p:nvPr>
        </p:nvSpPr>
        <p:spPr/>
        <p:txBody>
          <a:bodyPr/>
          <a:lstStyle/>
          <a:p>
            <a:r>
              <a:rPr lang="en-US" smtClean="0"/>
              <a:t>Daffodil International University (DIU)</a:t>
            </a:r>
            <a:endParaRPr lang="en-US"/>
          </a:p>
        </p:txBody>
      </p:sp>
      <p:sp>
        <p:nvSpPr>
          <p:cNvPr id="4" name="Slide Number Placeholder 3"/>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238206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D8A4EE-9871-47CD-95E5-66EC491C0E9C}" type="datetime1">
              <a:rPr lang="en-US" smtClean="0"/>
              <a:t>2/16/2022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379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49D06B-5A12-40E9-812E-A9BCE0C60E34}" type="datetime1">
              <a:rPr lang="en-US" smtClean="0"/>
              <a:t>2/16/2022</a:t>
            </a:fld>
            <a:endParaRPr lang="en-US"/>
          </a:p>
        </p:txBody>
      </p:sp>
      <p:sp>
        <p:nvSpPr>
          <p:cNvPr id="6" name="Footer Placeholder 5"/>
          <p:cNvSpPr>
            <a:spLocks noGrp="1"/>
          </p:cNvSpPr>
          <p:nvPr>
            <p:ph type="ftr" sz="quarter" idx="11"/>
          </p:nvPr>
        </p:nvSpPr>
        <p:spPr/>
        <p:txBody>
          <a:bodyPr/>
          <a:lstStyle/>
          <a:p>
            <a:r>
              <a:rPr lang="en-US" smtClean="0"/>
              <a:t>Daffodil International University (DIU)</a:t>
            </a:r>
            <a:endParaRPr lang="en-US"/>
          </a:p>
        </p:txBody>
      </p:sp>
      <p:sp>
        <p:nvSpPr>
          <p:cNvPr id="7" name="Slide Number Placeholder 6"/>
          <p:cNvSpPr>
            <a:spLocks noGrp="1"/>
          </p:cNvSpPr>
          <p:nvPr>
            <p:ph type="sldNum" sz="quarter" idx="12"/>
          </p:nvPr>
        </p:nvSpPr>
        <p:spPr/>
        <p:txBody>
          <a:bodyPr/>
          <a:lstStyle/>
          <a:p>
            <a:fld id="{36D10666-D4D0-4C20-A1E5-42AC0EF20991}" type="slidenum">
              <a:rPr lang="en-US" smtClean="0"/>
              <a:t>‹#›</a:t>
            </a:fld>
            <a:endParaRPr lang="en-US"/>
          </a:p>
        </p:txBody>
      </p:sp>
    </p:spTree>
    <p:extLst>
      <p:ext uri="{BB962C8B-B14F-4D97-AF65-F5344CB8AC3E}">
        <p14:creationId xmlns:p14="http://schemas.microsoft.com/office/powerpoint/2010/main" val="387090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0B01B-B50F-41A9-9937-6B84B9350008}" type="datetime1">
              <a:rPr lang="en-US" smtClean="0"/>
              <a:t>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Daffodil International University (DIU)</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10666-D4D0-4C20-A1E5-42AC0EF20991}" type="slidenum">
              <a:rPr lang="en-US" smtClean="0"/>
              <a:t>‹#›</a:t>
            </a:fld>
            <a:endParaRPr lang="en-US"/>
          </a:p>
        </p:txBody>
      </p:sp>
    </p:spTree>
    <p:extLst>
      <p:ext uri="{BB962C8B-B14F-4D97-AF65-F5344CB8AC3E}">
        <p14:creationId xmlns:p14="http://schemas.microsoft.com/office/powerpoint/2010/main" val="202385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343" y="1024158"/>
            <a:ext cx="4785361" cy="1494844"/>
          </a:xfrm>
        </p:spPr>
        <p:txBody>
          <a:bodyPr>
            <a:normAutofit/>
          </a:bodyPr>
          <a:lstStyle/>
          <a:p>
            <a:r>
              <a:rPr lang="en-US" sz="4400" dirty="0" smtClean="0">
                <a:latin typeface="Times New Roman" panose="02020603050405020304" pitchFamily="18" charset="0"/>
                <a:cs typeface="Times New Roman" panose="02020603050405020304" pitchFamily="18" charset="0"/>
              </a:rPr>
              <a:t>COURSE NAME:</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 COURSE CODE:</a:t>
            </a:r>
            <a:endParaRPr lang="en-US" sz="4400"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2843" y="3244228"/>
            <a:ext cx="11235193" cy="2520467"/>
          </a:xfrm>
        </p:spPr>
        <p:txBody>
          <a:bodyPr>
            <a:no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SYED TANGIM PASHA</a:t>
            </a:r>
          </a:p>
          <a:p>
            <a:r>
              <a:rPr lang="en-US" sz="2800" b="1" dirty="0" smtClean="0">
                <a:solidFill>
                  <a:schemeClr val="accent1"/>
                </a:solidFill>
                <a:latin typeface="Times New Roman" panose="02020603050405020304" pitchFamily="18" charset="0"/>
                <a:cs typeface="Times New Roman" panose="02020603050405020304" pitchFamily="18" charset="0"/>
              </a:rPr>
              <a:t>LECTURER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DEPARTMENT OF COMPUTING AND INFORMATION SYSTEM (CIS)</a:t>
            </a:r>
          </a:p>
          <a:p>
            <a:r>
              <a:rPr lang="en-US" sz="2800" dirty="0" smtClean="0">
                <a:latin typeface="Times New Roman" panose="02020603050405020304" pitchFamily="18" charset="0"/>
                <a:cs typeface="Times New Roman" panose="02020603050405020304" pitchFamily="18" charset="0"/>
              </a:rPr>
              <a:t>DAFFODIL INTERNATIONAL UNIVERSITY (DIU)</a:t>
            </a:r>
          </a:p>
          <a:p>
            <a:r>
              <a:rPr lang="en-US" sz="2800" dirty="0" smtClean="0">
                <a:latin typeface="Times New Roman" panose="02020603050405020304" pitchFamily="18" charset="0"/>
                <a:cs typeface="Times New Roman" panose="02020603050405020304" pitchFamily="18" charset="0"/>
              </a:rPr>
              <a:t>DHAKA,BANGLADESH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AB5D366-69A9-4C85-9611-953173CA482B}" type="slidenum">
              <a:rPr lang="en-US" smtClean="0"/>
              <a:t>1</a:t>
            </a:fld>
            <a:endParaRPr lang="en-US"/>
          </a:p>
        </p:txBody>
      </p:sp>
      <p:sp>
        <p:nvSpPr>
          <p:cNvPr id="7" name="Rectangle 6"/>
          <p:cNvSpPr/>
          <p:nvPr/>
        </p:nvSpPr>
        <p:spPr>
          <a:xfrm>
            <a:off x="5048253" y="1253700"/>
            <a:ext cx="6593472" cy="646331"/>
          </a:xfrm>
          <a:prstGeom prst="rect">
            <a:avLst/>
          </a:prstGeom>
          <a:noFill/>
        </p:spPr>
        <p:txBody>
          <a:bodyPr wrap="none" lIns="91440" tIns="45720" rIns="91440" bIns="45720">
            <a:spAutoFit/>
          </a:bodyPr>
          <a:lstStyle/>
          <a:p>
            <a:pPr algn="ctr"/>
            <a:r>
              <a:rPr lang="en-US" sz="36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ARTIFICIAL INTELLIGENCE</a:t>
            </a:r>
            <a:endParaRPr lang="en-US" sz="36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5048253" y="1749561"/>
            <a:ext cx="2113079" cy="769441"/>
          </a:xfrm>
          <a:prstGeom prst="rect">
            <a:avLst/>
          </a:prstGeom>
          <a:noFill/>
        </p:spPr>
        <p:txBody>
          <a:bodyPr wrap="none" lIns="91440" tIns="45720" rIns="91440" bIns="45720">
            <a:spAutoFit/>
          </a:bodyPr>
          <a:lstStyle/>
          <a:p>
            <a:pPr algn="ctr"/>
            <a:r>
              <a:rPr lang="en-US" sz="4400" b="1" dirty="0" smtClean="0">
                <a:ln w="12700">
                  <a:solidFill>
                    <a:schemeClr val="accent5"/>
                  </a:solidFill>
                  <a:prstDash val="solid"/>
                </a:ln>
                <a:solidFill>
                  <a:schemeClr val="accent1"/>
                </a:solidFill>
                <a:latin typeface="Times New Roman" panose="02020603050405020304" pitchFamily="18" charset="0"/>
                <a:cs typeface="Times New Roman" panose="02020603050405020304" pitchFamily="18" charset="0"/>
              </a:rPr>
              <a:t>CIS 412</a:t>
            </a:r>
            <a:endParaRPr lang="en-US" sz="4400" b="1" cap="none" spc="0" dirty="0">
              <a:ln w="12700">
                <a:solidFill>
                  <a:schemeClr val="accent5"/>
                </a:solidFill>
                <a:prstDash val="solid"/>
              </a:ln>
              <a:solidFill>
                <a:schemeClr val="accent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Tree>
    <p:extLst>
      <p:ext uri="{BB962C8B-B14F-4D97-AF65-F5344CB8AC3E}">
        <p14:creationId xmlns:p14="http://schemas.microsoft.com/office/powerpoint/2010/main" val="3240962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955" y="103868"/>
            <a:ext cx="9596301" cy="854075"/>
          </a:xfrm>
        </p:spPr>
        <p:txBody>
          <a:bodyPr>
            <a:normAutofit fontScale="90000"/>
          </a:bodyPr>
          <a:lstStyle/>
          <a:p>
            <a:r>
              <a:rPr lang="en-US" b="1" dirty="0" smtClean="0">
                <a:solidFill>
                  <a:schemeClr val="accent1"/>
                </a:solidFill>
              </a:rPr>
              <a:t>OVERFITTING FOR </a:t>
            </a:r>
            <a:r>
              <a:rPr lang="en-US" b="1" dirty="0" smtClean="0">
                <a:solidFill>
                  <a:schemeClr val="accent1"/>
                </a:solidFill>
              </a:rPr>
              <a:t>DEGREE </a:t>
            </a:r>
            <a:r>
              <a:rPr lang="en-US" b="1" dirty="0" smtClean="0">
                <a:solidFill>
                  <a:schemeClr val="accent1"/>
                </a:solidFill>
              </a:rPr>
              <a:t>OF POLYNOMIAL</a:t>
            </a:r>
            <a:endParaRPr lang="en-US" b="1" dirty="0">
              <a:solidFill>
                <a:schemeClr val="accent1"/>
              </a:solidFill>
            </a:endParaRPr>
          </a:p>
        </p:txBody>
      </p:sp>
      <p:pic>
        <p:nvPicPr>
          <p:cNvPr id="4" name="Content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842261" y="1750423"/>
            <a:ext cx="6892833" cy="3657599"/>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10</a:t>
            </a:fld>
            <a:endParaRPr lang="en-US"/>
          </a:p>
        </p:txBody>
      </p:sp>
    </p:spTree>
    <p:extLst>
      <p:ext uri="{BB962C8B-B14F-4D97-AF65-F5344CB8AC3E}">
        <p14:creationId xmlns:p14="http://schemas.microsoft.com/office/powerpoint/2010/main" val="240054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332" y="77743"/>
            <a:ext cx="5897336" cy="618943"/>
          </a:xfrm>
        </p:spPr>
        <p:txBody>
          <a:bodyPr>
            <a:normAutofit fontScale="90000"/>
          </a:bodyPr>
          <a:lstStyle/>
          <a:p>
            <a:r>
              <a:rPr lang="en-US" b="1" dirty="0" smtClean="0">
                <a:solidFill>
                  <a:schemeClr val="accent1"/>
                </a:solidFill>
              </a:rPr>
              <a:t>BIAS-VARIANCE TRADE OFF</a:t>
            </a:r>
            <a:endParaRPr lang="en-US" b="1" dirty="0">
              <a:solidFill>
                <a:schemeClr val="accent1"/>
              </a:solidFill>
            </a:endParaRPr>
          </a:p>
        </p:txBody>
      </p:sp>
      <p:sp>
        <p:nvSpPr>
          <p:cNvPr id="3" name="Content Placeholder 2"/>
          <p:cNvSpPr>
            <a:spLocks noGrp="1"/>
          </p:cNvSpPr>
          <p:nvPr>
            <p:ph sz="half" idx="1"/>
          </p:nvPr>
        </p:nvSpPr>
        <p:spPr>
          <a:xfrm>
            <a:off x="165463" y="696687"/>
            <a:ext cx="11922034" cy="2412274"/>
          </a:xfrm>
        </p:spPr>
        <p:txBody>
          <a:bodyPr>
            <a:normAutofit/>
          </a:bodyPr>
          <a:lstStyle/>
          <a:p>
            <a:r>
              <a:rPr lang="en-US" sz="2400" b="1" dirty="0" smtClean="0">
                <a:latin typeface="Times New Roman" panose="02020603050405020304" pitchFamily="18" charset="0"/>
                <a:cs typeface="Times New Roman" panose="02020603050405020304" pitchFamily="18" charset="0"/>
              </a:rPr>
              <a:t>Bias-Variance Tradeoff: </a:t>
            </a:r>
            <a:r>
              <a:rPr lang="en-US" sz="2400" dirty="0" smtClean="0">
                <a:latin typeface="Times New Roman" panose="02020603050405020304" pitchFamily="18" charset="0"/>
                <a:cs typeface="Times New Roman" panose="02020603050405020304" pitchFamily="18" charset="0"/>
              </a:rPr>
              <a:t>if the algorithm is too simple(hypothesis linear) then it may be on high bias and low variance condition which is called </a:t>
            </a:r>
            <a:r>
              <a:rPr lang="en-US" sz="2400" dirty="0" err="1" smtClean="0">
                <a:latin typeface="Times New Roman" panose="02020603050405020304" pitchFamily="18" charset="0"/>
                <a:cs typeface="Times New Roman" panose="02020603050405020304" pitchFamily="18" charset="0"/>
              </a:rPr>
              <a:t>underfitting</a:t>
            </a:r>
            <a:r>
              <a:rPr lang="en-US" sz="2400" dirty="0" smtClean="0">
                <a:latin typeface="Times New Roman" panose="02020603050405020304" pitchFamily="18" charset="0"/>
                <a:cs typeface="Times New Roman" panose="02020603050405020304" pitchFamily="18" charset="0"/>
              </a:rPr>
              <a:t>. If the algorithm fit too complex(hypothesis with high degree) then it may be on high variance and low bias. </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So, there is a bias-variance tradeoff between bias and variance.  </a:t>
            </a:r>
          </a:p>
          <a:p>
            <a:r>
              <a:rPr lang="en-US" sz="2400" dirty="0" smtClean="0">
                <a:latin typeface="Times New Roman" panose="02020603050405020304" pitchFamily="18" charset="0"/>
                <a:cs typeface="Times New Roman" panose="02020603050405020304" pitchFamily="18" charset="0"/>
              </a:rPr>
              <a:t>So our target will be, make a model which is not more complex and not so less complex at the same time.</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11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550" y="3108962"/>
            <a:ext cx="5495108" cy="3247388"/>
          </a:xfrm>
          <a:prstGeom prst="rect">
            <a:avLst/>
          </a:prstGeom>
        </p:spPr>
      </p:pic>
    </p:spTree>
    <p:extLst>
      <p:ext uri="{BB962C8B-B14F-4D97-AF65-F5344CB8AC3E}">
        <p14:creationId xmlns:p14="http://schemas.microsoft.com/office/powerpoint/2010/main" val="1426779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155302"/>
            <a:ext cx="6604000" cy="679269"/>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CROSS VALIDATION (CV)</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12</a:t>
            </a:fld>
            <a:endParaRPr lang="en-US" dirty="0"/>
          </a:p>
        </p:txBody>
      </p:sp>
      <p:sp>
        <p:nvSpPr>
          <p:cNvPr id="3" name="Content Placeholder 2"/>
          <p:cNvSpPr>
            <a:spLocks noGrp="1"/>
          </p:cNvSpPr>
          <p:nvPr>
            <p:ph sz="half" idx="1"/>
          </p:nvPr>
        </p:nvSpPr>
        <p:spPr>
          <a:xfrm>
            <a:off x="78377" y="834571"/>
            <a:ext cx="12052663" cy="5521778"/>
          </a:xfrm>
        </p:spPr>
        <p:txBody>
          <a:bodyPr>
            <a:normAutofit/>
          </a:bodyPr>
          <a:lstStyle/>
          <a:p>
            <a:r>
              <a:rPr lang="en-US" sz="2400" b="1" dirty="0" smtClean="0">
                <a:latin typeface="Times New Roman" panose="02020603050405020304" pitchFamily="18" charset="0"/>
                <a:cs typeface="Times New Roman" panose="02020603050405020304" pitchFamily="18" charset="0"/>
              </a:rPr>
              <a:t>Cross Validation (CV): </a:t>
            </a:r>
            <a:r>
              <a:rPr lang="en-US" sz="2400" dirty="0" smtClean="0">
                <a:latin typeface="Times New Roman" panose="02020603050405020304" pitchFamily="18" charset="0"/>
                <a:cs typeface="Times New Roman" panose="02020603050405020304" pitchFamily="18" charset="0"/>
              </a:rPr>
              <a:t>Cross-Validation is a technique used to assess how well our Machine Learning models perform on </a:t>
            </a:r>
            <a:r>
              <a:rPr lang="en-US" sz="2400" dirty="0" smtClean="0">
                <a:solidFill>
                  <a:srgbClr val="FF0000"/>
                </a:solidFill>
                <a:latin typeface="Times New Roman" panose="02020603050405020304" pitchFamily="18" charset="0"/>
                <a:cs typeface="Times New Roman" panose="02020603050405020304" pitchFamily="18" charset="0"/>
              </a:rPr>
              <a:t>unseen data</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Suppose you build a machine learning model to solve a problem, and you have trained the model on a given dataset. When you check the accuracy of the model on the training data, it is close to 95%. But that does not mean that this is the best model because of high accuracy! </a:t>
            </a:r>
          </a:p>
          <a:p>
            <a:r>
              <a:rPr lang="en-US" sz="2400" dirty="0" smtClean="0">
                <a:latin typeface="Times New Roman" panose="02020603050405020304" pitchFamily="18" charset="0"/>
                <a:cs typeface="Times New Roman" panose="02020603050405020304" pitchFamily="18" charset="0"/>
              </a:rPr>
              <a:t>Because your model is trained on the given data, it knows the data well and has generalized very well over the given data. If you expose the model to completely new unseen data, it might not predict with the same accuracy and it might fail to generalize over the new data. This problem is called </a:t>
            </a:r>
            <a:r>
              <a:rPr lang="en-US" sz="2400" b="1" dirty="0" smtClean="0">
                <a:solidFill>
                  <a:srgbClr val="FF0000"/>
                </a:solidFill>
                <a:latin typeface="Times New Roman" panose="02020603050405020304" pitchFamily="18" charset="0"/>
                <a:cs typeface="Times New Roman" panose="02020603050405020304" pitchFamily="18" charset="0"/>
              </a:rPr>
              <a:t>overfitting</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smtClean="0">
                <a:solidFill>
                  <a:srgbClr val="FF0000"/>
                </a:solidFill>
                <a:latin typeface="Times New Roman" panose="02020603050405020304" pitchFamily="18" charset="0"/>
                <a:cs typeface="Times New Roman" panose="02020603050405020304" pitchFamily="18" charset="0"/>
              </a:rPr>
              <a:t>Cross-Validation</a:t>
            </a:r>
            <a:r>
              <a:rPr lang="en-US" sz="2400" dirty="0" smtClean="0">
                <a:latin typeface="Times New Roman" panose="02020603050405020304" pitchFamily="18" charset="0"/>
                <a:cs typeface="Times New Roman" panose="02020603050405020304" pitchFamily="18" charset="0"/>
              </a:rPr>
              <a:t> is a resampling technique with the fundamental idea of splitting the dataset into 2parts-training data and test data. Train data is used to train the model and the unseen test data is used for prediction. If the model performs well over the test data and gives good accuracy, it means the model hasn’t over fitted the training data and can be used for prediction.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07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155302"/>
            <a:ext cx="6604000" cy="679269"/>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CROSS VALIDATION (CV)</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13</a:t>
            </a:fld>
            <a:endParaRPr lang="en-US" dirty="0"/>
          </a:p>
        </p:txBody>
      </p:sp>
      <p:sp>
        <p:nvSpPr>
          <p:cNvPr id="3" name="Content Placeholder 2"/>
          <p:cNvSpPr>
            <a:spLocks noGrp="1"/>
          </p:cNvSpPr>
          <p:nvPr>
            <p:ph sz="half" idx="1"/>
          </p:nvPr>
        </p:nvSpPr>
        <p:spPr>
          <a:xfrm>
            <a:off x="78377" y="834571"/>
            <a:ext cx="12035246" cy="1908629"/>
          </a:xfrm>
        </p:spPr>
        <p:txBody>
          <a:bodyPr>
            <a:normAutofit/>
          </a:bodyPr>
          <a:lstStyle/>
          <a:p>
            <a:r>
              <a:rPr lang="en-US" sz="2400" b="1" dirty="0" smtClean="0">
                <a:latin typeface="Times New Roman" panose="02020603050405020304" pitchFamily="18" charset="0"/>
                <a:cs typeface="Times New Roman" panose="02020603050405020304" pitchFamily="18" charset="0"/>
              </a:rPr>
              <a:t>K-Fold Cross-Validation: </a:t>
            </a:r>
            <a:r>
              <a:rPr lang="en-US" sz="2400" dirty="0" smtClean="0">
                <a:latin typeface="Times New Roman" panose="02020603050405020304" pitchFamily="18" charset="0"/>
                <a:cs typeface="Times New Roman" panose="02020603050405020304" pitchFamily="18" charset="0"/>
              </a:rPr>
              <a:t>In this resampling technique, the whole data is divided into </a:t>
            </a:r>
            <a:r>
              <a:rPr lang="en-US" sz="2400" dirty="0" smtClean="0">
                <a:solidFill>
                  <a:srgbClr val="FF0000"/>
                </a:solidFill>
                <a:latin typeface="Times New Roman" panose="02020603050405020304" pitchFamily="18" charset="0"/>
                <a:cs typeface="Times New Roman" panose="02020603050405020304" pitchFamily="18" charset="0"/>
              </a:rPr>
              <a:t>k sets </a:t>
            </a:r>
            <a:r>
              <a:rPr lang="en-US" sz="2400" dirty="0" smtClean="0">
                <a:latin typeface="Times New Roman" panose="02020603050405020304" pitchFamily="18" charset="0"/>
                <a:cs typeface="Times New Roman" panose="02020603050405020304" pitchFamily="18" charset="0"/>
              </a:rPr>
              <a:t>of almost equal sizes. The first set is selected as the test set and the model is trained on the remaining </a:t>
            </a:r>
            <a:r>
              <a:rPr lang="en-US" sz="2400" dirty="0" smtClean="0">
                <a:solidFill>
                  <a:srgbClr val="FF0000"/>
                </a:solidFill>
                <a:latin typeface="Times New Roman" panose="02020603050405020304" pitchFamily="18" charset="0"/>
                <a:cs typeface="Times New Roman" panose="02020603050405020304" pitchFamily="18" charset="0"/>
              </a:rPr>
              <a:t>(k-1) sets</a:t>
            </a:r>
            <a:r>
              <a:rPr lang="en-US" sz="2400" dirty="0" smtClean="0">
                <a:latin typeface="Times New Roman" panose="02020603050405020304" pitchFamily="18" charset="0"/>
                <a:cs typeface="Times New Roman" panose="02020603050405020304" pitchFamily="18" charset="0"/>
              </a:rPr>
              <a:t>. The test error rate is then calculated after fitting the model to the test data.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457" y="2020388"/>
            <a:ext cx="3135085" cy="9842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6" y="3109173"/>
            <a:ext cx="7071360" cy="3247177"/>
          </a:xfrm>
          <a:prstGeom prst="rect">
            <a:avLst/>
          </a:prstGeom>
        </p:spPr>
      </p:pic>
    </p:spTree>
    <p:extLst>
      <p:ext uri="{BB962C8B-B14F-4D97-AF65-F5344CB8AC3E}">
        <p14:creationId xmlns:p14="http://schemas.microsoft.com/office/powerpoint/2010/main" val="1561390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155302"/>
            <a:ext cx="6604000" cy="679269"/>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CROSS VALIDATION (CV)</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14</a:t>
            </a:fld>
            <a:endParaRPr lang="en-US"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10783" y="834571"/>
            <a:ext cx="5170433" cy="1162212"/>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10" y="2021105"/>
            <a:ext cx="6601746" cy="353496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606" y="2905109"/>
            <a:ext cx="4458787" cy="1766955"/>
          </a:xfrm>
          <a:prstGeom prst="rect">
            <a:avLst/>
          </a:prstGeom>
        </p:spPr>
      </p:pic>
    </p:spTree>
    <p:extLst>
      <p:ext uri="{BB962C8B-B14F-4D97-AF65-F5344CB8AC3E}">
        <p14:creationId xmlns:p14="http://schemas.microsoft.com/office/powerpoint/2010/main" val="2963053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95" y="113210"/>
            <a:ext cx="7319010" cy="679269"/>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POLYNOMIAL REGRESSION</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220133" y="792478"/>
            <a:ext cx="7933267" cy="5563871"/>
          </a:xfrm>
        </p:spPr>
        <p:txBody>
          <a:bodyPr/>
          <a:lstStyle/>
          <a:p>
            <a:r>
              <a:rPr lang="en-US" b="1" dirty="0" smtClean="0"/>
              <a:t>Polynomial Regression: </a:t>
            </a:r>
            <a:r>
              <a:rPr lang="en-US" dirty="0" smtClean="0"/>
              <a:t>In Linear Regression, algorithm only works when the relationship between the data is linear but suppose if we have </a:t>
            </a:r>
            <a:r>
              <a:rPr lang="en-US" dirty="0" smtClean="0">
                <a:solidFill>
                  <a:srgbClr val="FF0000"/>
                </a:solidFill>
              </a:rPr>
              <a:t>non-linear</a:t>
            </a:r>
            <a:r>
              <a:rPr lang="en-US" dirty="0" smtClean="0"/>
              <a:t> data then Linear Regression will not capable to draw a best-fit line and it fails in such conditions.</a:t>
            </a:r>
          </a:p>
          <a:p>
            <a:r>
              <a:rPr lang="en-US" dirty="0" smtClean="0"/>
              <a:t>Polynomial Regression is a regression algorithm that models the relationship between a dependent variable (Y) and independent variable (X) as nth degree polynomial.</a:t>
            </a:r>
          </a:p>
          <a:p>
            <a:r>
              <a:rPr lang="pt-BR" b="1" dirty="0"/>
              <a:t>y = a</a:t>
            </a:r>
            <a:r>
              <a:rPr lang="pt-BR" b="1" baseline="-25000" dirty="0"/>
              <a:t>0</a:t>
            </a:r>
            <a:r>
              <a:rPr lang="pt-BR" b="1" dirty="0"/>
              <a:t> + a</a:t>
            </a:r>
            <a:r>
              <a:rPr lang="pt-BR" b="1" baseline="-25000" dirty="0"/>
              <a:t>1</a:t>
            </a:r>
            <a:r>
              <a:rPr lang="pt-BR" b="1" dirty="0"/>
              <a:t>x</a:t>
            </a:r>
            <a:r>
              <a:rPr lang="pt-BR" b="1" baseline="-25000" dirty="0"/>
              <a:t>1</a:t>
            </a:r>
            <a:r>
              <a:rPr lang="pt-BR" b="1" dirty="0"/>
              <a:t> + a</a:t>
            </a:r>
            <a:r>
              <a:rPr lang="pt-BR" b="1" baseline="-25000" dirty="0"/>
              <a:t>2</a:t>
            </a:r>
            <a:r>
              <a:rPr lang="pt-BR" b="1" dirty="0"/>
              <a:t>x</a:t>
            </a:r>
            <a:r>
              <a:rPr lang="pt-BR" b="1" baseline="-25000" dirty="0"/>
              <a:t>1</a:t>
            </a:r>
            <a:r>
              <a:rPr lang="pt-BR" b="1" baseline="30000" dirty="0"/>
              <a:t>2</a:t>
            </a:r>
            <a:r>
              <a:rPr lang="pt-BR" b="1" dirty="0"/>
              <a:t> + … + a</a:t>
            </a:r>
            <a:r>
              <a:rPr lang="pt-BR" b="1" baseline="-25000" dirty="0"/>
              <a:t>n</a:t>
            </a:r>
            <a:r>
              <a:rPr lang="pt-BR" b="1" dirty="0"/>
              <a:t>x</a:t>
            </a:r>
            <a:r>
              <a:rPr lang="pt-BR" b="1" baseline="-25000" dirty="0"/>
              <a:t>1</a:t>
            </a:r>
            <a:r>
              <a:rPr lang="pt-BR" b="1" baseline="30000" dirty="0"/>
              <a:t>n</a:t>
            </a:r>
            <a:endParaRPr lang="en-US"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05558" y="792478"/>
            <a:ext cx="3666309" cy="2516777"/>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558" y="3474721"/>
            <a:ext cx="3666309" cy="2881628"/>
          </a:xfrm>
          <a:prstGeom prst="rect">
            <a:avLst/>
          </a:prstGeom>
        </p:spPr>
      </p:pic>
    </p:spTree>
    <p:extLst>
      <p:ext uri="{BB962C8B-B14F-4D97-AF65-F5344CB8AC3E}">
        <p14:creationId xmlns:p14="http://schemas.microsoft.com/office/powerpoint/2010/main" val="3528655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95" y="113210"/>
            <a:ext cx="7319010" cy="679269"/>
          </a:xfrm>
        </p:spPr>
        <p:txBody>
          <a:bodyPr>
            <a:normAutofit fontScale="90000"/>
          </a:bodyPr>
          <a:lstStyle/>
          <a:p>
            <a:r>
              <a:rPr lang="en-US" b="1" dirty="0" smtClean="0">
                <a:solidFill>
                  <a:schemeClr val="accent1"/>
                </a:solidFill>
                <a:latin typeface="Times New Roman" panose="02020603050405020304" pitchFamily="18" charset="0"/>
                <a:cs typeface="Times New Roman" panose="02020603050405020304" pitchFamily="18" charset="0"/>
              </a:rPr>
              <a:t>POLYNOMIAL REGRESSION</a:t>
            </a:r>
            <a:endParaRPr lang="en-US" b="1" dirty="0">
              <a:solidFill>
                <a:schemeClr val="accent1"/>
              </a:solidFill>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8903" y="2760616"/>
            <a:ext cx="4723804" cy="3126378"/>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6A4DA890-7206-4CFD-B211-3687B8BFC3E3}" type="slidenum">
              <a:rPr lang="en-US" smtClean="0"/>
              <a:t>3</a:t>
            </a:fld>
            <a:endParaRPr lang="en-US" dirty="0"/>
          </a:p>
        </p:txBody>
      </p:sp>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473235" y="877884"/>
            <a:ext cx="7245530" cy="1725979"/>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907" y="2760616"/>
            <a:ext cx="4851270" cy="3126378"/>
          </a:xfrm>
          <a:prstGeom prst="rect">
            <a:avLst/>
          </a:prstGeom>
        </p:spPr>
      </p:pic>
      <p:sp>
        <p:nvSpPr>
          <p:cNvPr id="12" name="Rectangle 11"/>
          <p:cNvSpPr/>
          <p:nvPr/>
        </p:nvSpPr>
        <p:spPr>
          <a:xfrm>
            <a:off x="3339737" y="5965370"/>
            <a:ext cx="5512525" cy="31260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anose="02020603050405020304" pitchFamily="18" charset="0"/>
                <a:cs typeface="Times New Roman" panose="02020603050405020304" pitchFamily="18" charset="0"/>
              </a:rPr>
              <a:t>POLYNOMIAL REGRESSION CURVES</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543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081" y="49147"/>
            <a:ext cx="4139837" cy="592183"/>
          </a:xfrm>
        </p:spPr>
        <p:txBody>
          <a:bodyPr>
            <a:noAutofit/>
          </a:bodyPr>
          <a:lstStyle/>
          <a:p>
            <a:r>
              <a:rPr lang="en-US" b="1" dirty="0" smtClean="0">
                <a:solidFill>
                  <a:schemeClr val="accent1"/>
                </a:solidFill>
              </a:rPr>
              <a:t>UNDERFITTING</a:t>
            </a:r>
            <a:endParaRPr lang="en-US" b="1" dirty="0">
              <a:solidFill>
                <a:schemeClr val="accent1"/>
              </a:solidFill>
            </a:endParaRPr>
          </a:p>
        </p:txBody>
      </p:sp>
      <p:sp>
        <p:nvSpPr>
          <p:cNvPr id="3" name="Content Placeholder 2"/>
          <p:cNvSpPr>
            <a:spLocks noGrp="1"/>
          </p:cNvSpPr>
          <p:nvPr>
            <p:ph sz="half" idx="1"/>
          </p:nvPr>
        </p:nvSpPr>
        <p:spPr>
          <a:xfrm>
            <a:off x="209006" y="820718"/>
            <a:ext cx="11495314" cy="2148906"/>
          </a:xfrm>
        </p:spPr>
        <p:txBody>
          <a:bodyPr>
            <a:normAutofit/>
          </a:bodyPr>
          <a:lstStyle/>
          <a:p>
            <a:r>
              <a:rPr lang="en-US" b="1" dirty="0" smtClean="0">
                <a:latin typeface="Times New Roman" panose="02020603050405020304" pitchFamily="18" charset="0"/>
                <a:cs typeface="Times New Roman" panose="02020603050405020304" pitchFamily="18" charset="0"/>
              </a:rPr>
              <a:t>Underfitting: </a:t>
            </a:r>
            <a:r>
              <a:rPr lang="en-US" dirty="0" smtClean="0">
                <a:latin typeface="Times New Roman" panose="02020603050405020304" pitchFamily="18" charset="0"/>
                <a:cs typeface="Times New Roman" panose="02020603050405020304" pitchFamily="18" charset="0"/>
              </a:rPr>
              <a:t>Underfitting is a scenario in Data Science where a data model is unable to capture the relationship between the input and output variables accurately, generating a high error rate on both the training set and unseen data.</a:t>
            </a:r>
          </a:p>
          <a:p>
            <a:r>
              <a:rPr lang="en-US" dirty="0" smtClean="0">
                <a:latin typeface="Times New Roman" panose="02020603050405020304" pitchFamily="18" charset="0"/>
                <a:cs typeface="Times New Roman" panose="02020603050405020304" pitchFamily="18" charset="0"/>
              </a:rPr>
              <a:t>Underfitting=high bias, low variance</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4</a:t>
            </a:fld>
            <a:endParaRPr lang="en-US"/>
          </a:p>
        </p:txBody>
      </p:sp>
      <p:pic>
        <p:nvPicPr>
          <p:cNvPr id="16" name="Content Placeholder 1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64131" y="2969624"/>
            <a:ext cx="4585063" cy="3274421"/>
          </a:xfrm>
        </p:spPr>
      </p:pic>
    </p:spTree>
    <p:extLst>
      <p:ext uri="{BB962C8B-B14F-4D97-AF65-F5344CB8AC3E}">
        <p14:creationId xmlns:p14="http://schemas.microsoft.com/office/powerpoint/2010/main" val="487120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128" y="139336"/>
            <a:ext cx="1643743" cy="592183"/>
          </a:xfrm>
        </p:spPr>
        <p:txBody>
          <a:bodyPr>
            <a:noAutofit/>
          </a:bodyPr>
          <a:lstStyle/>
          <a:p>
            <a:r>
              <a:rPr lang="en-US" b="1" dirty="0" smtClean="0">
                <a:solidFill>
                  <a:schemeClr val="accent1"/>
                </a:solidFill>
              </a:rPr>
              <a:t>BIAS</a:t>
            </a:r>
            <a:endParaRPr lang="en-US" b="1" dirty="0">
              <a:solidFill>
                <a:schemeClr val="accent1"/>
              </a:solidFill>
            </a:endParaRPr>
          </a:p>
        </p:txBody>
      </p:sp>
      <p:sp>
        <p:nvSpPr>
          <p:cNvPr id="3" name="Content Placeholder 2"/>
          <p:cNvSpPr>
            <a:spLocks noGrp="1"/>
          </p:cNvSpPr>
          <p:nvPr>
            <p:ph sz="half" idx="1"/>
          </p:nvPr>
        </p:nvSpPr>
        <p:spPr>
          <a:xfrm>
            <a:off x="193766" y="879566"/>
            <a:ext cx="7689668" cy="5476784"/>
          </a:xfrm>
        </p:spPr>
        <p:txBody>
          <a:bodyPr/>
          <a:lstStyle/>
          <a:p>
            <a:r>
              <a:rPr lang="en-US" b="1" dirty="0" smtClean="0"/>
              <a:t>Bias: </a:t>
            </a:r>
            <a:r>
              <a:rPr lang="en-US" dirty="0" smtClean="0"/>
              <a:t>The bias is known as the difference between the prediction of the values by the ML model and the correct value. Bias gives a large error in training as well as testing data. </a:t>
            </a:r>
          </a:p>
          <a:p>
            <a:r>
              <a:rPr lang="en-US" dirty="0" smtClean="0"/>
              <a:t>By high bias, the data predicted is in a straight line format, thus not fitting accurately in the data in the data set. Such fitting is known as </a:t>
            </a:r>
            <a:r>
              <a:rPr lang="en-US" dirty="0" err="1" smtClean="0">
                <a:solidFill>
                  <a:srgbClr val="FF0000"/>
                </a:solidFill>
              </a:rPr>
              <a:t>underfitting</a:t>
            </a:r>
            <a:r>
              <a:rPr lang="en-US" dirty="0" smtClean="0">
                <a:solidFill>
                  <a:srgbClr val="FF0000"/>
                </a:solidFill>
              </a:rPr>
              <a:t> </a:t>
            </a:r>
            <a:r>
              <a:rPr lang="en-US" dirty="0" smtClean="0"/>
              <a:t>of data. This happens when the hypothesis is too simple or linear in nature. </a:t>
            </a:r>
          </a:p>
          <a:p>
            <a:r>
              <a:rPr lang="en-US" dirty="0" smtClean="0"/>
              <a:t>Bias=error of the training data/Training error will be high</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53401" y="1698170"/>
            <a:ext cx="3664130" cy="2995749"/>
          </a:xfrm>
        </p:spPr>
      </p:pic>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5</a:t>
            </a:fld>
            <a:endParaRPr lang="en-US"/>
          </a:p>
        </p:txBody>
      </p:sp>
    </p:spTree>
    <p:extLst>
      <p:ext uri="{BB962C8B-B14F-4D97-AF65-F5344CB8AC3E}">
        <p14:creationId xmlns:p14="http://schemas.microsoft.com/office/powerpoint/2010/main" val="332543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726" y="112577"/>
            <a:ext cx="5036820" cy="854075"/>
          </a:xfrm>
        </p:spPr>
        <p:txBody>
          <a:bodyPr>
            <a:normAutofit/>
          </a:bodyPr>
          <a:lstStyle/>
          <a:p>
            <a:r>
              <a:rPr lang="en-US" b="1" dirty="0" smtClean="0">
                <a:solidFill>
                  <a:schemeClr val="accent1"/>
                </a:solidFill>
              </a:rPr>
              <a:t>Reducing Underfitting</a:t>
            </a:r>
            <a:endParaRPr lang="en-US" b="1" dirty="0">
              <a:solidFill>
                <a:schemeClr val="accent1"/>
              </a:solidFill>
            </a:endParaRPr>
          </a:p>
        </p:txBody>
      </p:sp>
      <p:sp>
        <p:nvSpPr>
          <p:cNvPr id="3" name="Content Placeholder 2"/>
          <p:cNvSpPr>
            <a:spLocks noGrp="1"/>
          </p:cNvSpPr>
          <p:nvPr>
            <p:ph sz="half" idx="1"/>
          </p:nvPr>
        </p:nvSpPr>
        <p:spPr>
          <a:xfrm>
            <a:off x="2226733" y="1745586"/>
            <a:ext cx="7738533" cy="2944948"/>
          </a:xfrm>
        </p:spPr>
        <p:txBody>
          <a:bodyPr/>
          <a:lstStyle/>
          <a:p>
            <a:r>
              <a:rPr lang="en-US" dirty="0" smtClean="0"/>
              <a:t>Increase model complexity</a:t>
            </a:r>
          </a:p>
          <a:p>
            <a:r>
              <a:rPr lang="en-US" dirty="0" smtClean="0"/>
              <a:t>Increase the number of features</a:t>
            </a:r>
          </a:p>
          <a:p>
            <a:r>
              <a:rPr lang="en-US" dirty="0" smtClean="0"/>
              <a:t>Removing noise from the data</a:t>
            </a:r>
          </a:p>
          <a:p>
            <a:r>
              <a:rPr lang="en-US" dirty="0" smtClean="0"/>
              <a:t>Increase the number of epochs or increase the duration of training to get better results.</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6</a:t>
            </a:fld>
            <a:endParaRPr lang="en-US"/>
          </a:p>
        </p:txBody>
      </p:sp>
    </p:spTree>
    <p:extLst>
      <p:ext uri="{BB962C8B-B14F-4D97-AF65-F5344CB8AC3E}">
        <p14:creationId xmlns:p14="http://schemas.microsoft.com/office/powerpoint/2010/main" val="34748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8561" y="70122"/>
            <a:ext cx="3376204" cy="592183"/>
          </a:xfrm>
        </p:spPr>
        <p:txBody>
          <a:bodyPr>
            <a:noAutofit/>
          </a:bodyPr>
          <a:lstStyle/>
          <a:p>
            <a:r>
              <a:rPr lang="en-US" b="1" dirty="0" smtClean="0">
                <a:solidFill>
                  <a:schemeClr val="accent1"/>
                </a:solidFill>
              </a:rPr>
              <a:t>OVERFITTING</a:t>
            </a:r>
            <a:endParaRPr lang="en-US" b="1" dirty="0">
              <a:solidFill>
                <a:schemeClr val="accent1"/>
              </a:solidFill>
            </a:endParaRPr>
          </a:p>
        </p:txBody>
      </p:sp>
      <p:sp>
        <p:nvSpPr>
          <p:cNvPr id="3" name="Content Placeholder 2"/>
          <p:cNvSpPr>
            <a:spLocks noGrp="1"/>
          </p:cNvSpPr>
          <p:nvPr>
            <p:ph sz="half" idx="1"/>
          </p:nvPr>
        </p:nvSpPr>
        <p:spPr>
          <a:xfrm>
            <a:off x="209006" y="820716"/>
            <a:ext cx="11495314" cy="1817981"/>
          </a:xfrm>
        </p:spPr>
        <p:txBody>
          <a:bodyPr>
            <a:normAutofit/>
          </a:bodyPr>
          <a:lstStyle/>
          <a:p>
            <a:r>
              <a:rPr lang="en-US" b="1" dirty="0" smtClean="0">
                <a:latin typeface="Times New Roman" panose="02020603050405020304" pitchFamily="18" charset="0"/>
                <a:cs typeface="Times New Roman" panose="02020603050405020304" pitchFamily="18" charset="0"/>
              </a:rPr>
              <a:t>Overfitting: </a:t>
            </a:r>
            <a:r>
              <a:rPr lang="en-US" dirty="0" smtClean="0">
                <a:latin typeface="Times New Roman" panose="02020603050405020304" pitchFamily="18" charset="0"/>
                <a:cs typeface="Times New Roman" panose="02020603050405020304" pitchFamily="18" charset="0"/>
              </a:rPr>
              <a:t>if our model does much better on the training set than on the test set, then we’re likely overfitting. For example, it would be a big red flat if our model has 99% accuracy on the training set but 55% accuracy on the test set. </a:t>
            </a:r>
          </a:p>
          <a:p>
            <a:r>
              <a:rPr lang="en-US" dirty="0" smtClean="0">
                <a:latin typeface="Times New Roman" panose="02020603050405020304" pitchFamily="18" charset="0"/>
                <a:cs typeface="Times New Roman" panose="02020603050405020304" pitchFamily="18" charset="0"/>
              </a:rPr>
              <a:t>Overfitting=low bias, high variance</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7</a:t>
            </a:fld>
            <a:endParaRPr lang="en-US"/>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35663" y="2797108"/>
            <a:ext cx="5841999" cy="3559242"/>
          </a:xfrm>
        </p:spPr>
      </p:pic>
    </p:spTree>
    <p:extLst>
      <p:ext uri="{BB962C8B-B14F-4D97-AF65-F5344CB8AC3E}">
        <p14:creationId xmlns:p14="http://schemas.microsoft.com/office/powerpoint/2010/main" val="275693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790" y="148044"/>
            <a:ext cx="2598420" cy="592183"/>
          </a:xfrm>
        </p:spPr>
        <p:txBody>
          <a:bodyPr>
            <a:noAutofit/>
          </a:bodyPr>
          <a:lstStyle/>
          <a:p>
            <a:r>
              <a:rPr lang="en-US" b="1" dirty="0" smtClean="0">
                <a:solidFill>
                  <a:schemeClr val="accent1"/>
                </a:solidFill>
              </a:rPr>
              <a:t>VARIANCE</a:t>
            </a:r>
            <a:endParaRPr lang="en-US" b="1" dirty="0">
              <a:solidFill>
                <a:schemeClr val="accent1"/>
              </a:solidFill>
            </a:endParaRPr>
          </a:p>
        </p:txBody>
      </p:sp>
      <p:sp>
        <p:nvSpPr>
          <p:cNvPr id="3" name="Content Placeholder 2"/>
          <p:cNvSpPr>
            <a:spLocks noGrp="1"/>
          </p:cNvSpPr>
          <p:nvPr>
            <p:ph sz="half" idx="1"/>
          </p:nvPr>
        </p:nvSpPr>
        <p:spPr>
          <a:xfrm>
            <a:off x="193766" y="879566"/>
            <a:ext cx="7689668" cy="5476784"/>
          </a:xfrm>
        </p:spPr>
        <p:txBody>
          <a:bodyPr/>
          <a:lstStyle/>
          <a:p>
            <a:r>
              <a:rPr lang="en-US" b="1" dirty="0" smtClean="0"/>
              <a:t>Variance: </a:t>
            </a:r>
            <a:r>
              <a:rPr lang="en-US" dirty="0" smtClean="0"/>
              <a:t>The variability of model prediction for a given data point which tells us spread of our data is called the variance of the model. When a model is high on variance, it is then said to as overfitting of data. Overfitting is fitting the training set accurately via complex curve and high order hypothesis, but not the good solution for unseen data because high error on unseen data.</a:t>
            </a:r>
          </a:p>
          <a:p>
            <a:r>
              <a:rPr lang="en-US" dirty="0" smtClean="0"/>
              <a:t>Variance=error of the test data/test error high</a:t>
            </a:r>
            <a:endParaRPr lang="en-US" dirty="0"/>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8</a:t>
            </a:fld>
            <a:endParaRPr lang="en-US"/>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55726" y="1445624"/>
            <a:ext cx="3718560" cy="4371702"/>
          </a:xfrm>
        </p:spPr>
      </p:pic>
    </p:spTree>
    <p:extLst>
      <p:ext uri="{BB962C8B-B14F-4D97-AF65-F5344CB8AC3E}">
        <p14:creationId xmlns:p14="http://schemas.microsoft.com/office/powerpoint/2010/main" val="695211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726" y="112577"/>
            <a:ext cx="5036820" cy="854075"/>
          </a:xfrm>
        </p:spPr>
        <p:txBody>
          <a:bodyPr>
            <a:normAutofit/>
          </a:bodyPr>
          <a:lstStyle/>
          <a:p>
            <a:r>
              <a:rPr lang="en-US" b="1" dirty="0" smtClean="0">
                <a:solidFill>
                  <a:schemeClr val="accent1"/>
                </a:solidFill>
              </a:rPr>
              <a:t>Reducing Overfitting</a:t>
            </a:r>
            <a:endParaRPr lang="en-US" b="1" dirty="0">
              <a:solidFill>
                <a:schemeClr val="accent1"/>
              </a:solidFill>
            </a:endParaRPr>
          </a:p>
        </p:txBody>
      </p:sp>
      <p:sp>
        <p:nvSpPr>
          <p:cNvPr id="3" name="Content Placeholder 2"/>
          <p:cNvSpPr>
            <a:spLocks noGrp="1"/>
          </p:cNvSpPr>
          <p:nvPr>
            <p:ph sz="half" idx="1"/>
          </p:nvPr>
        </p:nvSpPr>
        <p:spPr>
          <a:xfrm>
            <a:off x="3911903" y="1711720"/>
            <a:ext cx="4580466" cy="2944948"/>
          </a:xfrm>
        </p:spPr>
        <p:txBody>
          <a:bodyPr/>
          <a:lstStyle/>
          <a:p>
            <a:r>
              <a:rPr lang="en-US" dirty="0" smtClean="0"/>
              <a:t>Increase training data.</a:t>
            </a:r>
          </a:p>
          <a:p>
            <a:r>
              <a:rPr lang="en-US" dirty="0" smtClean="0"/>
              <a:t>Reduce model complexity</a:t>
            </a:r>
          </a:p>
          <a:p>
            <a:r>
              <a:rPr lang="en-US" dirty="0" smtClean="0"/>
              <a:t>Regularization technique should apply</a:t>
            </a:r>
          </a:p>
        </p:txBody>
      </p:sp>
      <p:sp>
        <p:nvSpPr>
          <p:cNvPr id="5" name="Footer Placeholder 4"/>
          <p:cNvSpPr>
            <a:spLocks noGrp="1"/>
          </p:cNvSpPr>
          <p:nvPr>
            <p:ph type="ftr" sz="quarter" idx="11"/>
          </p:nvPr>
        </p:nvSpPr>
        <p:spPr/>
        <p:txBody>
          <a:bodyPr/>
          <a:lstStyle/>
          <a:p>
            <a:r>
              <a:rPr lang="en-US" smtClean="0"/>
              <a:t>Daffodil International University (DIU)</a:t>
            </a:r>
            <a:endParaRPr lang="en-US"/>
          </a:p>
        </p:txBody>
      </p:sp>
      <p:sp>
        <p:nvSpPr>
          <p:cNvPr id="6" name="Slide Number Placeholder 5"/>
          <p:cNvSpPr>
            <a:spLocks noGrp="1"/>
          </p:cNvSpPr>
          <p:nvPr>
            <p:ph type="sldNum" sz="quarter" idx="12"/>
          </p:nvPr>
        </p:nvSpPr>
        <p:spPr/>
        <p:txBody>
          <a:bodyPr/>
          <a:lstStyle/>
          <a:p>
            <a:fld id="{36D10666-D4D0-4C20-A1E5-42AC0EF20991}" type="slidenum">
              <a:rPr lang="en-US" smtClean="0"/>
              <a:t>9</a:t>
            </a:fld>
            <a:endParaRPr lang="en-US"/>
          </a:p>
        </p:txBody>
      </p:sp>
    </p:spTree>
    <p:extLst>
      <p:ext uri="{BB962C8B-B14F-4D97-AF65-F5344CB8AC3E}">
        <p14:creationId xmlns:p14="http://schemas.microsoft.com/office/powerpoint/2010/main" val="348543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912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COURSE NAME:  COURSE CODE:</vt:lpstr>
      <vt:lpstr>POLYNOMIAL REGRESSION</vt:lpstr>
      <vt:lpstr>POLYNOMIAL REGRESSION</vt:lpstr>
      <vt:lpstr>UNDERFITTING</vt:lpstr>
      <vt:lpstr>BIAS</vt:lpstr>
      <vt:lpstr>Reducing Underfitting</vt:lpstr>
      <vt:lpstr>OVERFITTING</vt:lpstr>
      <vt:lpstr>VARIANCE</vt:lpstr>
      <vt:lpstr>Reducing Overfitting</vt:lpstr>
      <vt:lpstr>OVERFITTING FOR DEGREE OF POLYNOMIAL</vt:lpstr>
      <vt:lpstr>BIAS-VARIANCE TRADE OFF</vt:lpstr>
      <vt:lpstr>CROSS VALIDATION (CV)</vt:lpstr>
      <vt:lpstr>CROSS VALIDATION (CV)</vt:lpstr>
      <vt:lpstr>CROSS VALIDATION (CV)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COURSE CODE:</dc:title>
  <dc:creator>Tanjim Ovi</dc:creator>
  <cp:lastModifiedBy>Tanjim Ovi</cp:lastModifiedBy>
  <cp:revision>30</cp:revision>
  <dcterms:created xsi:type="dcterms:W3CDTF">2022-02-15T12:50:37Z</dcterms:created>
  <dcterms:modified xsi:type="dcterms:W3CDTF">2022-02-16T09:53:26Z</dcterms:modified>
</cp:coreProperties>
</file>