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62" r:id="rId4"/>
    <p:sldId id="259" r:id="rId5"/>
    <p:sldId id="261" r:id="rId6"/>
    <p:sldId id="263" r:id="rId7"/>
    <p:sldId id="260" r:id="rId8"/>
    <p:sldId id="264" r:id="rId9"/>
    <p:sldId id="265" r:id="rId10"/>
    <p:sldId id="266" r:id="rId11"/>
    <p:sldId id="267" r:id="rId12"/>
    <p:sldId id="268" r:id="rId13"/>
    <p:sldId id="269" r:id="rId14"/>
    <p:sldId id="279" r:id="rId15"/>
    <p:sldId id="270" r:id="rId16"/>
    <p:sldId id="271" r:id="rId17"/>
    <p:sldId id="272" r:id="rId18"/>
    <p:sldId id="274" r:id="rId19"/>
    <p:sldId id="273" r:id="rId20"/>
    <p:sldId id="275" r:id="rId21"/>
    <p:sldId id="276" r:id="rId22"/>
    <p:sldId id="277" r:id="rId23"/>
    <p:sldId id="278" r:id="rId24"/>
    <p:sldId id="280" r:id="rId25"/>
    <p:sldId id="281" r:id="rId26"/>
    <p:sldId id="283"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97558-C4D8-411E-88D5-BCF3190BD9C0}" type="datetimeFigureOut">
              <a:rPr lang="en-US" smtClean="0"/>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68AD-9D3F-41A6-9378-96B675F35C5E}" type="slidenum">
              <a:rPr lang="en-US" smtClean="0"/>
              <a:t>‹#›</a:t>
            </a:fld>
            <a:endParaRPr lang="en-US"/>
          </a:p>
        </p:txBody>
      </p:sp>
    </p:spTree>
    <p:extLst>
      <p:ext uri="{BB962C8B-B14F-4D97-AF65-F5344CB8AC3E}">
        <p14:creationId xmlns:p14="http://schemas.microsoft.com/office/powerpoint/2010/main" val="1332400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9E12DC-17E7-46BE-9838-4D5C20BC3EE7}" type="datetime1">
              <a:rPr lang="en-US" smtClean="0"/>
              <a:t>3/30/2022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a:t>
            </a:fld>
            <a:endParaRPr lang="en-US"/>
          </a:p>
        </p:txBody>
      </p:sp>
    </p:spTree>
    <p:extLst>
      <p:ext uri="{BB962C8B-B14F-4D97-AF65-F5344CB8AC3E}">
        <p14:creationId xmlns:p14="http://schemas.microsoft.com/office/powerpoint/2010/main" val="100833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8EDD8-18E5-4AF6-B76F-3F6F4EF2A80A}" type="datetime1">
              <a:rPr lang="en-US" smtClean="0"/>
              <a:t>3/30/2022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a:t>
            </a:fld>
            <a:endParaRPr lang="en-US"/>
          </a:p>
        </p:txBody>
      </p:sp>
    </p:spTree>
    <p:extLst>
      <p:ext uri="{BB962C8B-B14F-4D97-AF65-F5344CB8AC3E}">
        <p14:creationId xmlns:p14="http://schemas.microsoft.com/office/powerpoint/2010/main" val="308247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19FB9-BE93-4C68-9F73-E6005C1ED14D}" type="datetime1">
              <a:rPr lang="en-US" smtClean="0"/>
              <a:t>3/30/2022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a:t>
            </a:fld>
            <a:endParaRPr lang="en-US"/>
          </a:p>
        </p:txBody>
      </p:sp>
    </p:spTree>
    <p:extLst>
      <p:ext uri="{BB962C8B-B14F-4D97-AF65-F5344CB8AC3E}">
        <p14:creationId xmlns:p14="http://schemas.microsoft.com/office/powerpoint/2010/main" val="198734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716CD-7DC4-41AD-AAED-80AA2294520E}" type="datetime1">
              <a:rPr lang="en-US" smtClean="0"/>
              <a:t>3/30/2022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a:t>
            </a:fld>
            <a:endParaRPr lang="en-US"/>
          </a:p>
        </p:txBody>
      </p:sp>
    </p:spTree>
    <p:extLst>
      <p:ext uri="{BB962C8B-B14F-4D97-AF65-F5344CB8AC3E}">
        <p14:creationId xmlns:p14="http://schemas.microsoft.com/office/powerpoint/2010/main" val="1303883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46CD79-FA72-47B6-B98E-7BF26DE1BCC8}" type="datetime1">
              <a:rPr lang="en-US" smtClean="0"/>
              <a:t>3/30/2022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a:t>
            </a:fld>
            <a:endParaRPr lang="en-US"/>
          </a:p>
        </p:txBody>
      </p:sp>
    </p:spTree>
    <p:extLst>
      <p:ext uri="{BB962C8B-B14F-4D97-AF65-F5344CB8AC3E}">
        <p14:creationId xmlns:p14="http://schemas.microsoft.com/office/powerpoint/2010/main" val="408933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2ADB1A-BE9E-433D-A2E2-9C5912818D8A}" type="datetime1">
              <a:rPr lang="en-US" smtClean="0"/>
              <a:t>3/30/2022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78DE0224-4A35-43D0-A0D5-56676FA82323}" type="slidenum">
              <a:rPr lang="en-US" smtClean="0"/>
              <a:t>‹#›</a:t>
            </a:fld>
            <a:endParaRPr lang="en-US"/>
          </a:p>
        </p:txBody>
      </p:sp>
    </p:spTree>
    <p:extLst>
      <p:ext uri="{BB962C8B-B14F-4D97-AF65-F5344CB8AC3E}">
        <p14:creationId xmlns:p14="http://schemas.microsoft.com/office/powerpoint/2010/main" val="374504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3BDDA1-64B7-4B35-B7CE-629EC41AAA77}" type="datetime1">
              <a:rPr lang="en-US" smtClean="0"/>
              <a:t>3/30/2022</a:t>
            </a:fld>
            <a:endParaRPr lang="en-US"/>
          </a:p>
        </p:txBody>
      </p:sp>
      <p:sp>
        <p:nvSpPr>
          <p:cNvPr id="8" name="Footer Placeholder 7"/>
          <p:cNvSpPr>
            <a:spLocks noGrp="1"/>
          </p:cNvSpPr>
          <p:nvPr>
            <p:ph type="ftr" sz="quarter" idx="11"/>
          </p:nvPr>
        </p:nvSpPr>
        <p:spPr/>
        <p:txBody>
          <a:bodyPr/>
          <a:lstStyle/>
          <a:p>
            <a:r>
              <a:rPr lang="en-US" smtClean="0"/>
              <a:t>Daffodil International University (DIU)</a:t>
            </a:r>
            <a:endParaRPr lang="en-US"/>
          </a:p>
        </p:txBody>
      </p:sp>
      <p:sp>
        <p:nvSpPr>
          <p:cNvPr id="9" name="Slide Number Placeholder 8"/>
          <p:cNvSpPr>
            <a:spLocks noGrp="1"/>
          </p:cNvSpPr>
          <p:nvPr>
            <p:ph type="sldNum" sz="quarter" idx="12"/>
          </p:nvPr>
        </p:nvSpPr>
        <p:spPr/>
        <p:txBody>
          <a:bodyPr/>
          <a:lstStyle/>
          <a:p>
            <a:fld id="{78DE0224-4A35-43D0-A0D5-56676FA82323}" type="slidenum">
              <a:rPr lang="en-US" smtClean="0"/>
              <a:t>‹#›</a:t>
            </a:fld>
            <a:endParaRPr lang="en-US"/>
          </a:p>
        </p:txBody>
      </p:sp>
    </p:spTree>
    <p:extLst>
      <p:ext uri="{BB962C8B-B14F-4D97-AF65-F5344CB8AC3E}">
        <p14:creationId xmlns:p14="http://schemas.microsoft.com/office/powerpoint/2010/main" val="352256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5373D-82A4-4CB1-AE8F-48AAF212BBA8}" type="datetime1">
              <a:rPr lang="en-US" smtClean="0"/>
              <a:t>3/30/2022</a:t>
            </a:fld>
            <a:endParaRPr lang="en-US"/>
          </a:p>
        </p:txBody>
      </p:sp>
      <p:sp>
        <p:nvSpPr>
          <p:cNvPr id="4" name="Footer Placeholder 3"/>
          <p:cNvSpPr>
            <a:spLocks noGrp="1"/>
          </p:cNvSpPr>
          <p:nvPr>
            <p:ph type="ftr" sz="quarter" idx="11"/>
          </p:nvPr>
        </p:nvSpPr>
        <p:spPr/>
        <p:txBody>
          <a:bodyPr/>
          <a:lstStyle/>
          <a:p>
            <a:r>
              <a:rPr lang="en-US" smtClean="0"/>
              <a:t>Daffodil International University (DIU)</a:t>
            </a:r>
            <a:endParaRPr lang="en-US"/>
          </a:p>
        </p:txBody>
      </p:sp>
      <p:sp>
        <p:nvSpPr>
          <p:cNvPr id="5" name="Slide Number Placeholder 4"/>
          <p:cNvSpPr>
            <a:spLocks noGrp="1"/>
          </p:cNvSpPr>
          <p:nvPr>
            <p:ph type="sldNum" sz="quarter" idx="12"/>
          </p:nvPr>
        </p:nvSpPr>
        <p:spPr/>
        <p:txBody>
          <a:bodyPr/>
          <a:lstStyle/>
          <a:p>
            <a:fld id="{78DE0224-4A35-43D0-A0D5-56676FA82323}" type="slidenum">
              <a:rPr lang="en-US" smtClean="0"/>
              <a:t>‹#›</a:t>
            </a:fld>
            <a:endParaRPr lang="en-US"/>
          </a:p>
        </p:txBody>
      </p:sp>
    </p:spTree>
    <p:extLst>
      <p:ext uri="{BB962C8B-B14F-4D97-AF65-F5344CB8AC3E}">
        <p14:creationId xmlns:p14="http://schemas.microsoft.com/office/powerpoint/2010/main" val="46790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08386-05DD-446E-BAF9-93B8681E1B3C}" type="datetime1">
              <a:rPr lang="en-US" smtClean="0"/>
              <a:t>3/30/2022</a:t>
            </a:fld>
            <a:endParaRPr lang="en-US"/>
          </a:p>
        </p:txBody>
      </p:sp>
      <p:sp>
        <p:nvSpPr>
          <p:cNvPr id="3" name="Footer Placeholder 2"/>
          <p:cNvSpPr>
            <a:spLocks noGrp="1"/>
          </p:cNvSpPr>
          <p:nvPr>
            <p:ph type="ftr" sz="quarter" idx="11"/>
          </p:nvPr>
        </p:nvSpPr>
        <p:spPr/>
        <p:txBody>
          <a:bodyPr/>
          <a:lstStyle/>
          <a:p>
            <a:r>
              <a:rPr lang="en-US" smtClean="0"/>
              <a:t>Daffodil International University (DIU)</a:t>
            </a:r>
            <a:endParaRPr lang="en-US"/>
          </a:p>
        </p:txBody>
      </p:sp>
      <p:sp>
        <p:nvSpPr>
          <p:cNvPr id="4" name="Slide Number Placeholder 3"/>
          <p:cNvSpPr>
            <a:spLocks noGrp="1"/>
          </p:cNvSpPr>
          <p:nvPr>
            <p:ph type="sldNum" sz="quarter" idx="12"/>
          </p:nvPr>
        </p:nvSpPr>
        <p:spPr/>
        <p:txBody>
          <a:bodyPr/>
          <a:lstStyle/>
          <a:p>
            <a:fld id="{78DE0224-4A35-43D0-A0D5-56676FA82323}" type="slidenum">
              <a:rPr lang="en-US" smtClean="0"/>
              <a:t>‹#›</a:t>
            </a:fld>
            <a:endParaRPr lang="en-US"/>
          </a:p>
        </p:txBody>
      </p:sp>
    </p:spTree>
    <p:extLst>
      <p:ext uri="{BB962C8B-B14F-4D97-AF65-F5344CB8AC3E}">
        <p14:creationId xmlns:p14="http://schemas.microsoft.com/office/powerpoint/2010/main" val="164345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C22E9B-E67E-4191-9AE4-61BCA24C0BDE}" type="datetime1">
              <a:rPr lang="en-US" smtClean="0"/>
              <a:t>3/30/2022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78DE0224-4A35-43D0-A0D5-56676FA82323}" type="slidenum">
              <a:rPr lang="en-US" smtClean="0"/>
              <a:t>‹#›</a:t>
            </a:fld>
            <a:endParaRPr lang="en-US"/>
          </a:p>
        </p:txBody>
      </p:sp>
    </p:spTree>
    <p:extLst>
      <p:ext uri="{BB962C8B-B14F-4D97-AF65-F5344CB8AC3E}">
        <p14:creationId xmlns:p14="http://schemas.microsoft.com/office/powerpoint/2010/main" val="3575356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0000E6-A4E6-4583-9D0B-3EE14F0AE0B3}" type="datetime1">
              <a:rPr lang="en-US" smtClean="0"/>
              <a:t>3/30/2022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78DE0224-4A35-43D0-A0D5-56676FA82323}" type="slidenum">
              <a:rPr lang="en-US" smtClean="0"/>
              <a:t>‹#›</a:t>
            </a:fld>
            <a:endParaRPr lang="en-US"/>
          </a:p>
        </p:txBody>
      </p:sp>
    </p:spTree>
    <p:extLst>
      <p:ext uri="{BB962C8B-B14F-4D97-AF65-F5344CB8AC3E}">
        <p14:creationId xmlns:p14="http://schemas.microsoft.com/office/powerpoint/2010/main" val="414619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1CCA5-40C3-4A17-A2AB-F677003979EA}" type="datetime1">
              <a:rPr lang="en-US" smtClean="0"/>
              <a:t>3/30/2022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Daffodil International University (DIU)</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E0224-4A35-43D0-A0D5-56676FA82323}" type="slidenum">
              <a:rPr lang="en-US" smtClean="0"/>
              <a:t>‹#›</a:t>
            </a:fld>
            <a:endParaRPr lang="en-US"/>
          </a:p>
        </p:txBody>
      </p:sp>
    </p:spTree>
    <p:extLst>
      <p:ext uri="{BB962C8B-B14F-4D97-AF65-F5344CB8AC3E}">
        <p14:creationId xmlns:p14="http://schemas.microsoft.com/office/powerpoint/2010/main" val="1049355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343" y="1024158"/>
            <a:ext cx="4785361" cy="1494844"/>
          </a:xfrm>
        </p:spPr>
        <p:txBody>
          <a:bodyPr>
            <a:normAutofit/>
          </a:bodyPr>
          <a:lstStyle/>
          <a:p>
            <a:r>
              <a:rPr lang="en-US" sz="4400" dirty="0" smtClean="0">
                <a:latin typeface="Times New Roman" panose="02020603050405020304" pitchFamily="18" charset="0"/>
                <a:cs typeface="Times New Roman" panose="02020603050405020304" pitchFamily="18" charset="0"/>
              </a:rPr>
              <a:t>COURSE NAME:</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COURSE CODE:</a:t>
            </a:r>
            <a:endParaRPr lang="en-US" sz="4400" b="1" dirty="0">
              <a:solidFill>
                <a:schemeClr val="accent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2843" y="3244228"/>
            <a:ext cx="11235193" cy="2520467"/>
          </a:xfrm>
        </p:spPr>
        <p:txBody>
          <a:bodyPr>
            <a:noAutofit/>
          </a:bodyPr>
          <a:lstStyle/>
          <a:p>
            <a:r>
              <a:rPr lang="en-US" sz="2800" b="1" dirty="0" smtClean="0">
                <a:solidFill>
                  <a:schemeClr val="accent1"/>
                </a:solidFill>
                <a:latin typeface="Times New Roman" panose="02020603050405020304" pitchFamily="18" charset="0"/>
                <a:cs typeface="Times New Roman" panose="02020603050405020304" pitchFamily="18" charset="0"/>
              </a:rPr>
              <a:t>SYED TANGIM PASHA</a:t>
            </a:r>
          </a:p>
          <a:p>
            <a:r>
              <a:rPr lang="en-US" sz="2800" b="1" dirty="0" smtClean="0">
                <a:solidFill>
                  <a:schemeClr val="accent1"/>
                </a:solidFill>
                <a:latin typeface="Times New Roman" panose="02020603050405020304" pitchFamily="18" charset="0"/>
                <a:cs typeface="Times New Roman" panose="02020603050405020304" pitchFamily="18" charset="0"/>
              </a:rPr>
              <a:t>LECTURER</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DEPARTMENT OF COMPUTING AND INFORMATION SYSTEM (CIS)</a:t>
            </a:r>
          </a:p>
          <a:p>
            <a:r>
              <a:rPr lang="en-US" sz="2800" dirty="0" smtClean="0">
                <a:latin typeface="Times New Roman" panose="02020603050405020304" pitchFamily="18" charset="0"/>
                <a:cs typeface="Times New Roman" panose="02020603050405020304" pitchFamily="18" charset="0"/>
              </a:rPr>
              <a:t>DAFFODIL INTERNATIONAL UNIVERSITY (DIU)</a:t>
            </a:r>
          </a:p>
          <a:p>
            <a:r>
              <a:rPr lang="en-US" sz="2800" dirty="0" smtClean="0">
                <a:latin typeface="Times New Roman" panose="02020603050405020304" pitchFamily="18" charset="0"/>
                <a:cs typeface="Times New Roman" panose="02020603050405020304" pitchFamily="18" charset="0"/>
              </a:rPr>
              <a:t>DHAKA,BANGLADESH</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AB5D366-69A9-4C85-9611-953173CA482B}" type="slidenum">
              <a:rPr lang="en-US" smtClean="0"/>
              <a:t>1</a:t>
            </a:fld>
            <a:endParaRPr lang="en-US"/>
          </a:p>
        </p:txBody>
      </p:sp>
      <p:sp>
        <p:nvSpPr>
          <p:cNvPr id="7" name="Rectangle 6"/>
          <p:cNvSpPr/>
          <p:nvPr/>
        </p:nvSpPr>
        <p:spPr>
          <a:xfrm>
            <a:off x="5048253" y="1253700"/>
            <a:ext cx="6593472" cy="646331"/>
          </a:xfrm>
          <a:prstGeom prst="rect">
            <a:avLst/>
          </a:prstGeom>
          <a:noFill/>
        </p:spPr>
        <p:txBody>
          <a:bodyPr wrap="none" lIns="91440" tIns="45720" rIns="91440" bIns="45720">
            <a:spAutoFit/>
          </a:bodyPr>
          <a:lstStyle/>
          <a:p>
            <a:pPr algn="ctr"/>
            <a:r>
              <a:rPr lang="en-US" sz="3600" b="1" dirty="0" smtClean="0">
                <a:ln w="12700">
                  <a:solidFill>
                    <a:schemeClr val="accent5"/>
                  </a:solidFill>
                  <a:prstDash val="solid"/>
                </a:ln>
                <a:solidFill>
                  <a:schemeClr val="accent1"/>
                </a:solidFill>
                <a:latin typeface="Times New Roman" panose="02020603050405020304" pitchFamily="18" charset="0"/>
                <a:cs typeface="Times New Roman" panose="02020603050405020304" pitchFamily="18" charset="0"/>
              </a:rPr>
              <a:t>ARTIFICIAL INTELLIGENCE</a:t>
            </a:r>
            <a:endParaRPr lang="en-US" sz="3600" b="1" cap="none" spc="0" dirty="0">
              <a:ln w="12700">
                <a:solidFill>
                  <a:schemeClr val="accent5"/>
                </a:solidFill>
                <a:prstDash val="solid"/>
              </a:ln>
              <a:solidFill>
                <a:schemeClr val="accent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5048253" y="1749561"/>
            <a:ext cx="2113079" cy="769441"/>
          </a:xfrm>
          <a:prstGeom prst="rect">
            <a:avLst/>
          </a:prstGeom>
          <a:noFill/>
        </p:spPr>
        <p:txBody>
          <a:bodyPr wrap="none" lIns="91440" tIns="45720" rIns="91440" bIns="45720">
            <a:spAutoFit/>
          </a:bodyPr>
          <a:lstStyle/>
          <a:p>
            <a:pPr algn="ctr"/>
            <a:r>
              <a:rPr lang="en-US" sz="4400" b="1" dirty="0" smtClean="0">
                <a:ln w="12700">
                  <a:solidFill>
                    <a:schemeClr val="accent5"/>
                  </a:solidFill>
                  <a:prstDash val="solid"/>
                </a:ln>
                <a:solidFill>
                  <a:schemeClr val="accent1"/>
                </a:solidFill>
                <a:latin typeface="Times New Roman" panose="02020603050405020304" pitchFamily="18" charset="0"/>
                <a:cs typeface="Times New Roman" panose="02020603050405020304" pitchFamily="18" charset="0"/>
              </a:rPr>
              <a:t>CIS 412</a:t>
            </a:r>
            <a:endParaRPr lang="en-US" sz="4400" b="1" cap="none" spc="0" dirty="0">
              <a:ln w="12700">
                <a:solidFill>
                  <a:schemeClr val="accent5"/>
                </a:solidFill>
                <a:prstDash val="solid"/>
              </a:ln>
              <a:solidFill>
                <a:schemeClr val="accent1"/>
              </a:solidFill>
              <a:effectLs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Tree>
    <p:extLst>
      <p:ext uri="{BB962C8B-B14F-4D97-AF65-F5344CB8AC3E}">
        <p14:creationId xmlns:p14="http://schemas.microsoft.com/office/powerpoint/2010/main" val="2414400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6357" y="121285"/>
            <a:ext cx="6259286" cy="671195"/>
          </a:xfrm>
        </p:spPr>
        <p:txBody>
          <a:bodyPr>
            <a:normAutofit fontScale="90000"/>
          </a:bodyPr>
          <a:lstStyle/>
          <a:p>
            <a:r>
              <a:rPr lang="en-US" b="1" dirty="0" smtClean="0">
                <a:solidFill>
                  <a:schemeClr val="accent1"/>
                </a:solidFill>
              </a:rPr>
              <a:t>LIMITATIONS OF PERCEPTRON</a:t>
            </a:r>
            <a:endParaRPr lang="en-US" b="1" dirty="0">
              <a:solidFill>
                <a:schemeClr val="accent1"/>
              </a:solidFill>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10</a:t>
            </a:fld>
            <a:endParaRPr lang="en-US"/>
          </a:p>
        </p:txBody>
      </p:sp>
      <p:sp>
        <p:nvSpPr>
          <p:cNvPr id="7" name="Rectangle 6"/>
          <p:cNvSpPr/>
          <p:nvPr/>
        </p:nvSpPr>
        <p:spPr>
          <a:xfrm>
            <a:off x="2664372" y="950506"/>
            <a:ext cx="7015656" cy="567559"/>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Linear vs Non-Linear Data Separable</a:t>
            </a:r>
            <a:endParaRPr lang="en-US" sz="3200" b="1" dirty="0">
              <a:solidFill>
                <a:schemeClr val="tx1"/>
              </a:solidFill>
            </a:endParaRPr>
          </a:p>
        </p:txBody>
      </p:sp>
      <p:pic>
        <p:nvPicPr>
          <p:cNvPr id="8"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1600" y="2097197"/>
            <a:ext cx="4272455" cy="342073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545" y="2097197"/>
            <a:ext cx="4227786" cy="3420734"/>
          </a:xfrm>
          <a:prstGeom prst="rect">
            <a:avLst/>
          </a:prstGeom>
        </p:spPr>
      </p:pic>
    </p:spTree>
    <p:extLst>
      <p:ext uri="{BB962C8B-B14F-4D97-AF65-F5344CB8AC3E}">
        <p14:creationId xmlns:p14="http://schemas.microsoft.com/office/powerpoint/2010/main" val="15842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6357" y="121285"/>
            <a:ext cx="6259286" cy="671195"/>
          </a:xfrm>
        </p:spPr>
        <p:txBody>
          <a:bodyPr>
            <a:normAutofit fontScale="90000"/>
          </a:bodyPr>
          <a:lstStyle/>
          <a:p>
            <a:r>
              <a:rPr lang="en-US" b="1" dirty="0" smtClean="0">
                <a:solidFill>
                  <a:schemeClr val="accent1"/>
                </a:solidFill>
              </a:rPr>
              <a:t>LIMITATIONS OF PERCEPTRON</a:t>
            </a:r>
            <a:endParaRPr lang="en-US" b="1" dirty="0">
              <a:solidFill>
                <a:schemeClr val="accent1"/>
              </a:solidFill>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11</a:t>
            </a:fld>
            <a:endParaRPr lang="en-US"/>
          </a:p>
        </p:txBody>
      </p:sp>
      <p:sp>
        <p:nvSpPr>
          <p:cNvPr id="7" name="Rectangle 6"/>
          <p:cNvSpPr/>
          <p:nvPr/>
        </p:nvSpPr>
        <p:spPr>
          <a:xfrm>
            <a:off x="2664372" y="950506"/>
            <a:ext cx="7015656" cy="567559"/>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Step Function vs Sigmoid Function</a:t>
            </a:r>
            <a:endParaRPr lang="en-US" sz="3200" b="1" dirty="0">
              <a:solidFill>
                <a:schemeClr val="tx1"/>
              </a:solidFill>
            </a:endParaRPr>
          </a:p>
        </p:txBody>
      </p:sp>
      <p:pic>
        <p:nvPicPr>
          <p:cNvPr id="9"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0476" y="2141062"/>
            <a:ext cx="4502558" cy="3345338"/>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816" y="2141062"/>
            <a:ext cx="4443653" cy="3345338"/>
          </a:xfrm>
          <a:prstGeom prst="rect">
            <a:avLst/>
          </a:prstGeom>
        </p:spPr>
      </p:pic>
      <p:sp>
        <p:nvSpPr>
          <p:cNvPr id="12" name="Rectangle 11"/>
          <p:cNvSpPr/>
          <p:nvPr/>
        </p:nvSpPr>
        <p:spPr>
          <a:xfrm>
            <a:off x="1703073" y="5740134"/>
            <a:ext cx="3217363" cy="36248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anose="02020603050405020304" pitchFamily="18" charset="0"/>
                <a:cs typeface="Times New Roman" panose="02020603050405020304" pitchFamily="18" charset="0"/>
              </a:rPr>
              <a:t>Fig: Step Function</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8086073" y="5734542"/>
            <a:ext cx="3187909" cy="36248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anose="02020603050405020304" pitchFamily="18" charset="0"/>
                <a:cs typeface="Times New Roman" panose="02020603050405020304" pitchFamily="18" charset="0"/>
              </a:rPr>
              <a:t>Fig: Sigmoid Function</a:t>
            </a: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695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7660" y="182246"/>
            <a:ext cx="3916680" cy="582526"/>
          </a:xfrm>
        </p:spPr>
        <p:txBody>
          <a:bodyPr>
            <a:normAutofit fontScale="90000"/>
          </a:bodyPr>
          <a:lstStyle/>
          <a:p>
            <a:r>
              <a:rPr lang="en-US" b="1" dirty="0" smtClean="0">
                <a:solidFill>
                  <a:schemeClr val="accent1"/>
                </a:solidFill>
              </a:rPr>
              <a:t>SIGMOID NEURON</a:t>
            </a:r>
            <a:endParaRPr lang="en-US" b="1" dirty="0">
              <a:solidFill>
                <a:schemeClr val="accent1"/>
              </a:solidFill>
            </a:endParaRPr>
          </a:p>
        </p:txBody>
      </p:sp>
      <p:sp>
        <p:nvSpPr>
          <p:cNvPr id="4" name="Content Placeholder 3"/>
          <p:cNvSpPr>
            <a:spLocks noGrp="1"/>
          </p:cNvSpPr>
          <p:nvPr>
            <p:ph sz="half" idx="2"/>
          </p:nvPr>
        </p:nvSpPr>
        <p:spPr>
          <a:xfrm>
            <a:off x="3878580" y="5619403"/>
            <a:ext cx="4434840" cy="574184"/>
          </a:xfrm>
        </p:spPr>
        <p:txBody>
          <a:bodyPr>
            <a:noAutofit/>
          </a:bodyPr>
          <a:lstStyle/>
          <a:p>
            <a:pPr marL="0" indent="0">
              <a:buNone/>
            </a:pPr>
            <a:r>
              <a:rPr lang="en-US" sz="3600" b="1" dirty="0" smtClean="0"/>
              <a:t>Fig: Sigmoid Neuron</a:t>
            </a:r>
            <a:endParaRPr lang="en-US" sz="3600" b="1"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12</a:t>
            </a:fld>
            <a:endParaRPr lang="en-US"/>
          </a:p>
        </p:txBody>
      </p:sp>
      <p:pic>
        <p:nvPicPr>
          <p:cNvPr id="7"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93077" y="1612668"/>
            <a:ext cx="6882938" cy="3574473"/>
          </a:xfrm>
        </p:spPr>
      </p:pic>
    </p:spTree>
    <p:extLst>
      <p:ext uri="{BB962C8B-B14F-4D97-AF65-F5344CB8AC3E}">
        <p14:creationId xmlns:p14="http://schemas.microsoft.com/office/powerpoint/2010/main" val="2581164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626" y="148994"/>
            <a:ext cx="6948747" cy="615776"/>
          </a:xfrm>
        </p:spPr>
        <p:txBody>
          <a:bodyPr>
            <a:normAutofit fontScale="90000"/>
          </a:bodyPr>
          <a:lstStyle/>
          <a:p>
            <a:r>
              <a:rPr lang="en-US" b="1" dirty="0" smtClean="0">
                <a:solidFill>
                  <a:schemeClr val="accent1"/>
                </a:solidFill>
              </a:rPr>
              <a:t>MULTI LAYER PERCEPTRON (MLP)</a:t>
            </a:r>
            <a:endParaRPr lang="en-US" b="1" dirty="0">
              <a:solidFill>
                <a:schemeClr val="accent1"/>
              </a:solidFill>
            </a:endParaRPr>
          </a:p>
        </p:txBody>
      </p:sp>
      <p:sp>
        <p:nvSpPr>
          <p:cNvPr id="3" name="Content Placeholder 2"/>
          <p:cNvSpPr>
            <a:spLocks noGrp="1"/>
          </p:cNvSpPr>
          <p:nvPr>
            <p:ph sz="half" idx="1"/>
          </p:nvPr>
        </p:nvSpPr>
        <p:spPr>
          <a:xfrm>
            <a:off x="149629" y="944157"/>
            <a:ext cx="11903826" cy="5412193"/>
          </a:xfrm>
        </p:spPr>
        <p:txBody>
          <a:bodyPr>
            <a:normAutofit/>
          </a:bodyPr>
          <a:lstStyle/>
          <a:p>
            <a:r>
              <a:rPr lang="en-US" b="1" dirty="0" smtClean="0"/>
              <a:t>Multi Layer Perceptron (MLP): </a:t>
            </a:r>
            <a:r>
              <a:rPr lang="en-US" dirty="0" smtClean="0"/>
              <a:t>A Multi Layer Perceptron means it has a greater number of hidden layers. </a:t>
            </a:r>
          </a:p>
          <a:p>
            <a:r>
              <a:rPr lang="en-US" dirty="0" smtClean="0"/>
              <a:t>It is also called </a:t>
            </a:r>
            <a:r>
              <a:rPr lang="en-US" b="1" dirty="0" smtClean="0">
                <a:solidFill>
                  <a:srgbClr val="FF0000"/>
                </a:solidFill>
              </a:rPr>
              <a:t>feedforward Artificial Neural Network (ANN)</a:t>
            </a:r>
            <a:r>
              <a:rPr lang="en-US" dirty="0" smtClean="0"/>
              <a:t>.</a:t>
            </a:r>
          </a:p>
          <a:p>
            <a:r>
              <a:rPr lang="en-US" dirty="0" smtClean="0"/>
              <a:t>An MLP consists of </a:t>
            </a:r>
            <a:r>
              <a:rPr lang="en-US" b="1" dirty="0" smtClean="0">
                <a:solidFill>
                  <a:srgbClr val="FF0000"/>
                </a:solidFill>
              </a:rPr>
              <a:t>at least three layers</a:t>
            </a:r>
            <a:r>
              <a:rPr lang="en-US" dirty="0" smtClean="0"/>
              <a:t> of nodes: </a:t>
            </a:r>
            <a:r>
              <a:rPr lang="en-US" b="1" dirty="0" smtClean="0">
                <a:solidFill>
                  <a:srgbClr val="FF0000"/>
                </a:solidFill>
              </a:rPr>
              <a:t>Input layer</a:t>
            </a:r>
            <a:r>
              <a:rPr lang="en-US" dirty="0" smtClean="0"/>
              <a:t>, a </a:t>
            </a:r>
            <a:r>
              <a:rPr lang="en-US" b="1" dirty="0" smtClean="0">
                <a:solidFill>
                  <a:srgbClr val="FF0000"/>
                </a:solidFill>
              </a:rPr>
              <a:t>Hidden layer</a:t>
            </a:r>
            <a:r>
              <a:rPr lang="en-US" dirty="0" smtClean="0"/>
              <a:t>, and an </a:t>
            </a:r>
            <a:r>
              <a:rPr lang="en-US" b="1" dirty="0" smtClean="0">
                <a:solidFill>
                  <a:srgbClr val="FF0000"/>
                </a:solidFill>
              </a:rPr>
              <a:t>Output layer</a:t>
            </a:r>
            <a:r>
              <a:rPr lang="en-US" dirty="0" smtClean="0"/>
              <a:t>.</a:t>
            </a:r>
          </a:p>
          <a:p>
            <a:r>
              <a:rPr lang="en-US" dirty="0" smtClean="0"/>
              <a:t>Except for the input nodes, each node is a neuron that uses a nonlinear activation function. </a:t>
            </a:r>
          </a:p>
          <a:p>
            <a:r>
              <a:rPr lang="en-US" dirty="0" smtClean="0"/>
              <a:t>MLP utilizes a supervised learning technique called </a:t>
            </a:r>
            <a:r>
              <a:rPr lang="en-US" b="1" dirty="0" smtClean="0">
                <a:solidFill>
                  <a:srgbClr val="FF0000"/>
                </a:solidFill>
              </a:rPr>
              <a:t>Backpropagation </a:t>
            </a:r>
            <a:r>
              <a:rPr lang="en-US" dirty="0" smtClean="0"/>
              <a:t>for training.</a:t>
            </a:r>
          </a:p>
          <a:p>
            <a:r>
              <a:rPr lang="en-US" dirty="0" smtClean="0"/>
              <a:t>Its multiple layers and non-linear activation distinguish MLP from a linear perceptron. </a:t>
            </a:r>
          </a:p>
          <a:p>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13</a:t>
            </a:fld>
            <a:endParaRPr lang="en-US"/>
          </a:p>
        </p:txBody>
      </p:sp>
    </p:spTree>
    <p:extLst>
      <p:ext uri="{BB962C8B-B14F-4D97-AF65-F5344CB8AC3E}">
        <p14:creationId xmlns:p14="http://schemas.microsoft.com/office/powerpoint/2010/main" val="4127446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374" y="269332"/>
            <a:ext cx="3481251" cy="1115332"/>
          </a:xfrm>
        </p:spPr>
        <p:txBody>
          <a:bodyPr/>
          <a:lstStyle/>
          <a:p>
            <a:r>
              <a:rPr lang="en-US" b="1" dirty="0" smtClean="0"/>
              <a:t>QUESTION??</a:t>
            </a:r>
            <a:endParaRPr lang="en-US" b="1" dirty="0"/>
          </a:p>
        </p:txBody>
      </p:sp>
      <p:sp>
        <p:nvSpPr>
          <p:cNvPr id="3" name="Content Placeholder 2"/>
          <p:cNvSpPr>
            <a:spLocks noGrp="1"/>
          </p:cNvSpPr>
          <p:nvPr>
            <p:ph sz="half" idx="1"/>
          </p:nvPr>
        </p:nvSpPr>
        <p:spPr>
          <a:xfrm>
            <a:off x="1090749" y="1546950"/>
            <a:ext cx="10515600" cy="4351338"/>
          </a:xfrm>
        </p:spPr>
        <p:txBody>
          <a:bodyPr/>
          <a:lstStyle/>
          <a:p>
            <a:pPr marL="514350" indent="-514350">
              <a:buFont typeface="+mj-lt"/>
              <a:buAutoNum type="arabicPeriod"/>
            </a:pPr>
            <a:r>
              <a:rPr lang="en-US" dirty="0" smtClean="0"/>
              <a:t>Is there any basic differences between MLP and ANN?</a:t>
            </a:r>
          </a:p>
          <a:p>
            <a:pPr marL="514350" indent="-514350">
              <a:buFont typeface="+mj-lt"/>
              <a:buAutoNum type="arabicPeriod"/>
            </a:pPr>
            <a:r>
              <a:rPr lang="en-US" dirty="0" smtClean="0"/>
              <a:t>What is the main </a:t>
            </a:r>
            <a:r>
              <a:rPr lang="en-US" dirty="0" err="1" smtClean="0"/>
              <a:t>differenes</a:t>
            </a:r>
            <a:r>
              <a:rPr lang="en-US" dirty="0" smtClean="0"/>
              <a:t> between MLP and simple perceptron?</a:t>
            </a:r>
          </a:p>
          <a:p>
            <a:pPr marL="514350" indent="-514350">
              <a:buFont typeface="+mj-lt"/>
              <a:buAutoNum type="arabicPeriod"/>
            </a:pPr>
            <a:r>
              <a:rPr lang="en-US" dirty="0" smtClean="0"/>
              <a:t>What is the differences between ANN (Artificial Neural Network) and DNN (Deep Neural Network)?</a:t>
            </a: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14</a:t>
            </a:fld>
            <a:endParaRPr lang="en-US"/>
          </a:p>
        </p:txBody>
      </p:sp>
    </p:spTree>
    <p:extLst>
      <p:ext uri="{BB962C8B-B14F-4D97-AF65-F5344CB8AC3E}">
        <p14:creationId xmlns:p14="http://schemas.microsoft.com/office/powerpoint/2010/main" val="1598273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626" y="148994"/>
            <a:ext cx="6948747" cy="615776"/>
          </a:xfrm>
        </p:spPr>
        <p:txBody>
          <a:bodyPr>
            <a:normAutofit fontScale="90000"/>
          </a:bodyPr>
          <a:lstStyle/>
          <a:p>
            <a:r>
              <a:rPr lang="en-US" b="1" dirty="0" smtClean="0">
                <a:solidFill>
                  <a:schemeClr val="accent1"/>
                </a:solidFill>
              </a:rPr>
              <a:t>MULTI LAYER PERCEPTRON (MLP)</a:t>
            </a:r>
            <a:endParaRPr lang="en-US" b="1" dirty="0">
              <a:solidFill>
                <a:schemeClr val="accent1"/>
              </a:solidFill>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26377" y="1642994"/>
            <a:ext cx="6287589" cy="4087246"/>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15</a:t>
            </a:fld>
            <a:endParaRPr lang="en-US"/>
          </a:p>
        </p:txBody>
      </p:sp>
    </p:spTree>
    <p:extLst>
      <p:ext uri="{BB962C8B-B14F-4D97-AF65-F5344CB8AC3E}">
        <p14:creationId xmlns:p14="http://schemas.microsoft.com/office/powerpoint/2010/main" val="3744782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922" y="182245"/>
            <a:ext cx="3052156" cy="732155"/>
          </a:xfrm>
        </p:spPr>
        <p:txBody>
          <a:bodyPr/>
          <a:lstStyle/>
          <a:p>
            <a:r>
              <a:rPr lang="en-US" b="1" dirty="0" smtClean="0">
                <a:solidFill>
                  <a:schemeClr val="accent1"/>
                </a:solidFill>
              </a:rPr>
              <a:t>MLP LAYERS</a:t>
            </a:r>
            <a:endParaRPr lang="en-US" b="1" dirty="0">
              <a:solidFill>
                <a:schemeClr val="accent1"/>
              </a:solidFill>
            </a:endParaRPr>
          </a:p>
        </p:txBody>
      </p:sp>
      <p:sp>
        <p:nvSpPr>
          <p:cNvPr id="3" name="Content Placeholder 2"/>
          <p:cNvSpPr>
            <a:spLocks noGrp="1"/>
          </p:cNvSpPr>
          <p:nvPr>
            <p:ph sz="half" idx="1"/>
          </p:nvPr>
        </p:nvSpPr>
        <p:spPr>
          <a:xfrm>
            <a:off x="133003" y="1210490"/>
            <a:ext cx="6894814" cy="4763589"/>
          </a:xfrm>
        </p:spPr>
        <p:txBody>
          <a:bodyPr/>
          <a:lstStyle/>
          <a:p>
            <a:r>
              <a:rPr lang="en-US" b="1" dirty="0" smtClean="0"/>
              <a:t>Input Layer: </a:t>
            </a:r>
            <a:r>
              <a:rPr lang="en-US" dirty="0" smtClean="0"/>
              <a:t>This is the initial layer of the network which takes in an input which will be used to produce an output.</a:t>
            </a:r>
          </a:p>
          <a:p>
            <a:r>
              <a:rPr lang="en-US" b="1" dirty="0" smtClean="0"/>
              <a:t>Hidden Layer(s): </a:t>
            </a:r>
            <a:r>
              <a:rPr lang="en-US" dirty="0" smtClean="0"/>
              <a:t>The network needs to have at least one hidden layer. The hidden layer perform computations and operations on the input data to produce something meaningful.</a:t>
            </a:r>
          </a:p>
          <a:p>
            <a:r>
              <a:rPr lang="en-US" b="1" dirty="0" smtClean="0"/>
              <a:t>Output Layer: </a:t>
            </a:r>
            <a:r>
              <a:rPr lang="en-US" dirty="0" smtClean="0"/>
              <a:t>The neurons in this layer display a meaningful output.</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80663" y="1785257"/>
            <a:ext cx="4554583" cy="3631474"/>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16</a:t>
            </a:fld>
            <a:endParaRPr lang="en-US"/>
          </a:p>
        </p:txBody>
      </p:sp>
    </p:spTree>
    <p:extLst>
      <p:ext uri="{BB962C8B-B14F-4D97-AF65-F5344CB8AC3E}">
        <p14:creationId xmlns:p14="http://schemas.microsoft.com/office/powerpoint/2010/main" val="2383163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633" y="148994"/>
            <a:ext cx="6416733" cy="599151"/>
          </a:xfrm>
        </p:spPr>
        <p:txBody>
          <a:bodyPr>
            <a:normAutofit fontScale="90000"/>
          </a:bodyPr>
          <a:lstStyle/>
          <a:p>
            <a:r>
              <a:rPr lang="en-US" b="1" dirty="0" smtClean="0">
                <a:solidFill>
                  <a:schemeClr val="accent1"/>
                </a:solidFill>
              </a:rPr>
              <a:t>ARTIFICIAL NEURAL NETWORK</a:t>
            </a:r>
            <a:endParaRPr lang="en-US" b="1" dirty="0">
              <a:solidFill>
                <a:schemeClr val="accent1"/>
              </a:solidFill>
            </a:endParaRPr>
          </a:p>
        </p:txBody>
      </p:sp>
      <p:sp>
        <p:nvSpPr>
          <p:cNvPr id="3" name="Content Placeholder 2"/>
          <p:cNvSpPr>
            <a:spLocks noGrp="1"/>
          </p:cNvSpPr>
          <p:nvPr>
            <p:ph sz="half" idx="1"/>
          </p:nvPr>
        </p:nvSpPr>
        <p:spPr>
          <a:xfrm>
            <a:off x="133003" y="2320834"/>
            <a:ext cx="7234447" cy="2623866"/>
          </a:xfrm>
        </p:spPr>
        <p:txBody>
          <a:bodyPr/>
          <a:lstStyle/>
          <a:p>
            <a:r>
              <a:rPr lang="en-US" b="1" dirty="0" smtClean="0"/>
              <a:t>Artificial Neural Network (ANN): </a:t>
            </a:r>
            <a:r>
              <a:rPr lang="en-US" dirty="0" smtClean="0"/>
              <a:t>Artificial Neural Networks usually called Neural Networks (NNs) are computing systems inspired by the biological neural networks that constitute animal brains.</a:t>
            </a:r>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17</a:t>
            </a:fld>
            <a:endParaRPr lang="en-US"/>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223778" y="1457098"/>
            <a:ext cx="3263503" cy="4351338"/>
          </a:xfrm>
        </p:spPr>
      </p:pic>
    </p:spTree>
    <p:extLst>
      <p:ext uri="{BB962C8B-B14F-4D97-AF65-F5344CB8AC3E}">
        <p14:creationId xmlns:p14="http://schemas.microsoft.com/office/powerpoint/2010/main" val="4054337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437" y="69035"/>
            <a:ext cx="8027126" cy="679904"/>
          </a:xfrm>
        </p:spPr>
        <p:txBody>
          <a:bodyPr>
            <a:normAutofit fontScale="90000"/>
          </a:bodyPr>
          <a:lstStyle/>
          <a:p>
            <a:r>
              <a:rPr lang="en-US" b="1" dirty="0" smtClean="0">
                <a:solidFill>
                  <a:schemeClr val="accent1"/>
                </a:solidFill>
              </a:rPr>
              <a:t>A SIMPLE HIDDEN LAYER CALCULATION</a:t>
            </a:r>
            <a:endParaRPr lang="en-US" b="1" dirty="0">
              <a:solidFill>
                <a:schemeClr val="accent1"/>
              </a:solidFill>
            </a:endParaRPr>
          </a:p>
        </p:txBody>
      </p:sp>
      <p:sp>
        <p:nvSpPr>
          <p:cNvPr id="4" name="Content Placeholder 3"/>
          <p:cNvSpPr>
            <a:spLocks noGrp="1"/>
          </p:cNvSpPr>
          <p:nvPr>
            <p:ph sz="half" idx="2"/>
          </p:nvPr>
        </p:nvSpPr>
        <p:spPr>
          <a:xfrm>
            <a:off x="4870267" y="4720309"/>
            <a:ext cx="2392681" cy="1149268"/>
          </a:xfrm>
        </p:spPr>
        <p:txBody>
          <a:bodyPr>
            <a:normAutofit/>
          </a:bodyPr>
          <a:lstStyle/>
          <a:p>
            <a:r>
              <a:rPr lang="en-US" dirty="0" smtClean="0"/>
              <a:t>Z=</a:t>
            </a:r>
            <a:r>
              <a:rPr lang="en-US" dirty="0" err="1" smtClean="0"/>
              <a:t>wTx</a:t>
            </a:r>
            <a:r>
              <a:rPr lang="en-US" dirty="0" smtClean="0"/>
              <a:t> + b</a:t>
            </a:r>
          </a:p>
          <a:p>
            <a:r>
              <a:rPr lang="en-US" dirty="0" smtClean="0"/>
              <a:t>a=</a:t>
            </a:r>
            <a:r>
              <a:rPr lang="el-GR" dirty="0"/>
              <a:t>σ</a:t>
            </a:r>
            <a:r>
              <a:rPr lang="en-US" dirty="0"/>
              <a:t>(Z) </a:t>
            </a: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18</a:t>
            </a:fld>
            <a:endParaRPr lang="en-US"/>
          </a:p>
        </p:txBody>
      </p:sp>
      <p:sp>
        <p:nvSpPr>
          <p:cNvPr id="7" name="Oval 6"/>
          <p:cNvSpPr/>
          <p:nvPr/>
        </p:nvSpPr>
        <p:spPr>
          <a:xfrm>
            <a:off x="3914502" y="2192654"/>
            <a:ext cx="3814355" cy="19719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024347" y="1568632"/>
            <a:ext cx="583474" cy="53557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X1</a:t>
            </a:r>
            <a:endParaRPr lang="en-US" b="1" dirty="0">
              <a:solidFill>
                <a:schemeClr val="tx1"/>
              </a:solidFill>
            </a:endParaRPr>
          </a:p>
        </p:txBody>
      </p:sp>
      <p:sp>
        <p:nvSpPr>
          <p:cNvPr id="9" name="Rectangle 8"/>
          <p:cNvSpPr/>
          <p:nvPr/>
        </p:nvSpPr>
        <p:spPr>
          <a:xfrm>
            <a:off x="1024347" y="2910840"/>
            <a:ext cx="583474" cy="53557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X2</a:t>
            </a:r>
            <a:endParaRPr lang="en-US" b="1" dirty="0">
              <a:solidFill>
                <a:schemeClr val="tx1"/>
              </a:solidFill>
            </a:endParaRPr>
          </a:p>
        </p:txBody>
      </p:sp>
      <p:sp>
        <p:nvSpPr>
          <p:cNvPr id="10" name="Rectangle 9"/>
          <p:cNvSpPr/>
          <p:nvPr/>
        </p:nvSpPr>
        <p:spPr>
          <a:xfrm>
            <a:off x="1024347" y="4253048"/>
            <a:ext cx="583474" cy="53557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X3</a:t>
            </a:r>
            <a:endParaRPr lang="en-US" b="1" dirty="0">
              <a:solidFill>
                <a:schemeClr val="tx1"/>
              </a:solidFill>
            </a:endParaRPr>
          </a:p>
        </p:txBody>
      </p:sp>
      <p:cxnSp>
        <p:nvCxnSpPr>
          <p:cNvPr id="12" name="Straight Connector 11"/>
          <p:cNvCxnSpPr>
            <a:stCxn id="7" idx="0"/>
            <a:endCxn id="7" idx="4"/>
          </p:cNvCxnSpPr>
          <p:nvPr/>
        </p:nvCxnSpPr>
        <p:spPr>
          <a:xfrm>
            <a:off x="5821680" y="2192654"/>
            <a:ext cx="0" cy="1971947"/>
          </a:xfrm>
          <a:prstGeom prst="line">
            <a:avLst/>
          </a:prstGeom>
        </p:spPr>
        <p:style>
          <a:lnRef idx="3">
            <a:schemeClr val="dk1"/>
          </a:lnRef>
          <a:fillRef idx="0">
            <a:schemeClr val="dk1"/>
          </a:fillRef>
          <a:effectRef idx="2">
            <a:schemeClr val="dk1"/>
          </a:effectRef>
          <a:fontRef idx="minor">
            <a:schemeClr val="tx1"/>
          </a:fontRef>
        </p:style>
      </p:cxnSp>
      <p:sp>
        <p:nvSpPr>
          <p:cNvPr id="14" name="Rectangle 13"/>
          <p:cNvSpPr/>
          <p:nvPr/>
        </p:nvSpPr>
        <p:spPr>
          <a:xfrm>
            <a:off x="4304213" y="2850420"/>
            <a:ext cx="1419497" cy="4827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rPr>
              <a:t>wT.x</a:t>
            </a:r>
            <a:r>
              <a:rPr lang="en-US" sz="2800" b="1" dirty="0" smtClean="0">
                <a:solidFill>
                  <a:schemeClr val="tx1"/>
                </a:solidFill>
              </a:rPr>
              <a:t> + b</a:t>
            </a:r>
            <a:endParaRPr lang="en-US" sz="2800" b="1" dirty="0">
              <a:solidFill>
                <a:schemeClr val="tx1"/>
              </a:solidFill>
            </a:endParaRPr>
          </a:p>
        </p:txBody>
      </p:sp>
      <p:sp>
        <p:nvSpPr>
          <p:cNvPr id="16" name="Rectangle 15"/>
          <p:cNvSpPr/>
          <p:nvPr/>
        </p:nvSpPr>
        <p:spPr>
          <a:xfrm>
            <a:off x="6191795" y="2819940"/>
            <a:ext cx="971006" cy="5437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800" b="1" dirty="0" smtClean="0">
                <a:solidFill>
                  <a:schemeClr val="tx1"/>
                </a:solidFill>
              </a:rPr>
              <a:t>σ</a:t>
            </a:r>
            <a:r>
              <a:rPr lang="en-US" sz="2800" b="1" dirty="0" smtClean="0">
                <a:solidFill>
                  <a:schemeClr val="tx1"/>
                </a:solidFill>
              </a:rPr>
              <a:t>(Z) </a:t>
            </a:r>
            <a:endParaRPr lang="en-US" sz="2800" b="1" dirty="0">
              <a:solidFill>
                <a:schemeClr val="tx1"/>
              </a:solidFill>
            </a:endParaRPr>
          </a:p>
        </p:txBody>
      </p:sp>
      <p:cxnSp>
        <p:nvCxnSpPr>
          <p:cNvPr id="22" name="Straight Arrow Connector 21"/>
          <p:cNvCxnSpPr>
            <a:stCxn id="8" idx="3"/>
            <a:endCxn id="7" idx="1"/>
          </p:cNvCxnSpPr>
          <p:nvPr/>
        </p:nvCxnSpPr>
        <p:spPr>
          <a:xfrm>
            <a:off x="1607821" y="1836421"/>
            <a:ext cx="2865280" cy="6450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9" idx="3"/>
            <a:endCxn id="7" idx="2"/>
          </p:cNvCxnSpPr>
          <p:nvPr/>
        </p:nvCxnSpPr>
        <p:spPr>
          <a:xfrm flipV="1">
            <a:off x="1607821" y="3178628"/>
            <a:ext cx="230668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0" idx="3"/>
            <a:endCxn id="7" idx="3"/>
          </p:cNvCxnSpPr>
          <p:nvPr/>
        </p:nvCxnSpPr>
        <p:spPr>
          <a:xfrm flipV="1">
            <a:off x="1607821" y="3875816"/>
            <a:ext cx="2865280" cy="6450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9729651" y="2864032"/>
            <a:ext cx="2201091" cy="629189"/>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a=</a:t>
            </a:r>
            <a:r>
              <a:rPr lang="en-US" sz="2800" b="1" dirty="0" err="1" smtClean="0">
                <a:solidFill>
                  <a:schemeClr val="tx1"/>
                </a:solidFill>
              </a:rPr>
              <a:t>y_predict</a:t>
            </a:r>
            <a:endParaRPr lang="en-US" sz="2800" b="1" dirty="0">
              <a:solidFill>
                <a:schemeClr val="tx1"/>
              </a:solidFill>
            </a:endParaRPr>
          </a:p>
        </p:txBody>
      </p:sp>
      <p:cxnSp>
        <p:nvCxnSpPr>
          <p:cNvPr id="32" name="Straight Arrow Connector 31"/>
          <p:cNvCxnSpPr>
            <a:stCxn id="7" idx="6"/>
            <a:endCxn id="30" idx="1"/>
          </p:cNvCxnSpPr>
          <p:nvPr/>
        </p:nvCxnSpPr>
        <p:spPr>
          <a:xfrm flipV="1">
            <a:off x="7728857" y="3178627"/>
            <a:ext cx="20007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295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111" y="121286"/>
            <a:ext cx="7469777" cy="688612"/>
          </a:xfrm>
        </p:spPr>
        <p:txBody>
          <a:bodyPr>
            <a:normAutofit fontScale="90000"/>
          </a:bodyPr>
          <a:lstStyle/>
          <a:p>
            <a:r>
              <a:rPr lang="en-US" b="1" dirty="0" smtClean="0">
                <a:solidFill>
                  <a:schemeClr val="accent1"/>
                </a:solidFill>
              </a:rPr>
              <a:t>PARAMETERS &amp; HYPERPARAMETERS</a:t>
            </a:r>
            <a:endParaRPr lang="en-US" b="1" dirty="0">
              <a:solidFill>
                <a:schemeClr val="accent1"/>
              </a:solidFill>
            </a:endParaRPr>
          </a:p>
        </p:txBody>
      </p:sp>
      <p:sp>
        <p:nvSpPr>
          <p:cNvPr id="3" name="Content Placeholder 2"/>
          <p:cNvSpPr>
            <a:spLocks noGrp="1"/>
          </p:cNvSpPr>
          <p:nvPr>
            <p:ph sz="half" idx="1"/>
          </p:nvPr>
        </p:nvSpPr>
        <p:spPr>
          <a:xfrm>
            <a:off x="420188" y="1209585"/>
            <a:ext cx="4543698" cy="2650581"/>
          </a:xfrm>
        </p:spPr>
        <p:txBody>
          <a:bodyPr>
            <a:normAutofit/>
          </a:bodyPr>
          <a:lstStyle/>
          <a:p>
            <a:r>
              <a:rPr lang="en-US" sz="3200" b="1" dirty="0" smtClean="0">
                <a:solidFill>
                  <a:srgbClr val="00B050"/>
                </a:solidFill>
              </a:rPr>
              <a:t>Parameters:</a:t>
            </a:r>
          </a:p>
          <a:p>
            <a:pPr>
              <a:buFont typeface="Wingdings" panose="05000000000000000000" pitchFamily="2" charset="2"/>
              <a:buChar char="v"/>
            </a:pPr>
            <a:r>
              <a:rPr lang="en-US" b="1" dirty="0" smtClean="0"/>
              <a:t>W</a:t>
            </a:r>
          </a:p>
          <a:p>
            <a:pPr>
              <a:buFont typeface="Wingdings" panose="05000000000000000000" pitchFamily="2" charset="2"/>
              <a:buChar char="v"/>
            </a:pPr>
            <a:r>
              <a:rPr lang="en-US" b="1" dirty="0" smtClean="0"/>
              <a:t>b</a:t>
            </a:r>
          </a:p>
          <a:p>
            <a:endParaRPr lang="en-US" dirty="0"/>
          </a:p>
        </p:txBody>
      </p:sp>
      <p:sp>
        <p:nvSpPr>
          <p:cNvPr id="4" name="Content Placeholder 3"/>
          <p:cNvSpPr>
            <a:spLocks noGrp="1"/>
          </p:cNvSpPr>
          <p:nvPr>
            <p:ph sz="half" idx="2"/>
          </p:nvPr>
        </p:nvSpPr>
        <p:spPr>
          <a:xfrm>
            <a:off x="5590903" y="1071154"/>
            <a:ext cx="6479177" cy="4885509"/>
          </a:xfrm>
        </p:spPr>
        <p:txBody>
          <a:bodyPr>
            <a:normAutofit/>
          </a:bodyPr>
          <a:lstStyle/>
          <a:p>
            <a:r>
              <a:rPr lang="en-US" sz="3200" b="1" dirty="0" err="1" smtClean="0">
                <a:solidFill>
                  <a:srgbClr val="00B050"/>
                </a:solidFill>
              </a:rPr>
              <a:t>Hyperparameters</a:t>
            </a:r>
            <a:r>
              <a:rPr lang="en-US" sz="3200" b="1" dirty="0" smtClean="0">
                <a:solidFill>
                  <a:srgbClr val="00B050"/>
                </a:solidFill>
              </a:rPr>
              <a:t>:</a:t>
            </a:r>
          </a:p>
          <a:p>
            <a:pPr>
              <a:buFont typeface="Wingdings" panose="05000000000000000000" pitchFamily="2" charset="2"/>
              <a:buChar char="v"/>
            </a:pPr>
            <a:r>
              <a:rPr lang="en-US" sz="2600" b="1" dirty="0" smtClean="0"/>
              <a:t>Learning Rate (</a:t>
            </a:r>
            <a:r>
              <a:rPr lang="el-GR" b="1" dirty="0"/>
              <a:t>α</a:t>
            </a:r>
            <a:r>
              <a:rPr lang="en-US" sz="2600" b="1" dirty="0" smtClean="0"/>
              <a:t>)</a:t>
            </a:r>
          </a:p>
          <a:p>
            <a:pPr>
              <a:buFont typeface="Wingdings" panose="05000000000000000000" pitchFamily="2" charset="2"/>
              <a:buChar char="v"/>
            </a:pPr>
            <a:r>
              <a:rPr lang="en-US" sz="2600" b="1" dirty="0" smtClean="0"/>
              <a:t>Iterations</a:t>
            </a:r>
          </a:p>
          <a:p>
            <a:pPr>
              <a:buFont typeface="Wingdings" panose="05000000000000000000" pitchFamily="2" charset="2"/>
              <a:buChar char="v"/>
            </a:pPr>
            <a:r>
              <a:rPr lang="en-US" sz="2600" b="1" dirty="0" smtClean="0"/>
              <a:t>Hidden Layers (l)</a:t>
            </a:r>
          </a:p>
          <a:p>
            <a:pPr>
              <a:buFont typeface="Wingdings" panose="05000000000000000000" pitchFamily="2" charset="2"/>
              <a:buChar char="v"/>
            </a:pPr>
            <a:r>
              <a:rPr lang="en-US" sz="2600" b="1" dirty="0" smtClean="0"/>
              <a:t>Hidden Units </a:t>
            </a:r>
          </a:p>
          <a:p>
            <a:pPr>
              <a:buFont typeface="Wingdings" panose="05000000000000000000" pitchFamily="2" charset="2"/>
              <a:buChar char="v"/>
            </a:pPr>
            <a:r>
              <a:rPr lang="en-US" sz="2600" b="1" dirty="0" smtClean="0"/>
              <a:t>Activation Function</a:t>
            </a:r>
          </a:p>
          <a:p>
            <a:pPr>
              <a:buFont typeface="Wingdings" panose="05000000000000000000" pitchFamily="2" charset="2"/>
              <a:buChar char="v"/>
            </a:pPr>
            <a:r>
              <a:rPr lang="en-US" sz="2600" b="1" dirty="0" smtClean="0"/>
              <a:t>Momentum</a:t>
            </a:r>
          </a:p>
          <a:p>
            <a:pPr>
              <a:buFont typeface="Wingdings" panose="05000000000000000000" pitchFamily="2" charset="2"/>
              <a:buChar char="v"/>
            </a:pPr>
            <a:r>
              <a:rPr lang="en-US" sz="2600" b="1" dirty="0" smtClean="0"/>
              <a:t>Batch Size</a:t>
            </a:r>
          </a:p>
          <a:p>
            <a:pPr>
              <a:buFont typeface="Wingdings" panose="05000000000000000000" pitchFamily="2" charset="2"/>
              <a:buChar char="v"/>
            </a:pPr>
            <a:r>
              <a:rPr lang="en-US" sz="2600" b="1" dirty="0" smtClean="0"/>
              <a:t>Regularization (Drop out Layers)</a:t>
            </a:r>
            <a:endParaRPr lang="en-US" sz="2600" b="1"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19</a:t>
            </a:fld>
            <a:endParaRPr lang="en-US"/>
          </a:p>
        </p:txBody>
      </p:sp>
    </p:spTree>
    <p:extLst>
      <p:ext uri="{BB962C8B-B14F-4D97-AF65-F5344CB8AC3E}">
        <p14:creationId xmlns:p14="http://schemas.microsoft.com/office/powerpoint/2010/main" val="1386135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091" y="95795"/>
            <a:ext cx="7772400" cy="531222"/>
          </a:xfrm>
        </p:spPr>
        <p:txBody>
          <a:bodyPr>
            <a:normAutofit fontScale="90000"/>
          </a:bodyPr>
          <a:lstStyle/>
          <a:p>
            <a:r>
              <a:rPr lang="en-US" b="1" dirty="0" smtClean="0">
                <a:solidFill>
                  <a:schemeClr val="accent1"/>
                </a:solidFill>
              </a:rPr>
              <a:t>HUMAN BRAIN NEURON STRUCTURE</a:t>
            </a:r>
            <a:endParaRPr lang="en-US" b="1" dirty="0">
              <a:solidFill>
                <a:schemeClr val="accent1"/>
              </a:solidFill>
            </a:endParaRPr>
          </a:p>
        </p:txBody>
      </p:sp>
      <p:sp>
        <p:nvSpPr>
          <p:cNvPr id="3" name="Content Placeholder 2"/>
          <p:cNvSpPr>
            <a:spLocks noGrp="1"/>
          </p:cNvSpPr>
          <p:nvPr>
            <p:ph sz="half" idx="1"/>
          </p:nvPr>
        </p:nvSpPr>
        <p:spPr>
          <a:xfrm>
            <a:off x="78377" y="687977"/>
            <a:ext cx="12017829" cy="2821577"/>
          </a:xfrm>
        </p:spPr>
        <p:txBody>
          <a:bodyPr>
            <a:normAutofit/>
          </a:bodyPr>
          <a:lstStyle/>
          <a:p>
            <a:r>
              <a:rPr lang="en-US" sz="2400" dirty="0" smtClean="0">
                <a:latin typeface="Times New Roman" panose="02020603050405020304" pitchFamily="18" charset="0"/>
                <a:cs typeface="Times New Roman" panose="02020603050405020304" pitchFamily="18" charset="0"/>
              </a:rPr>
              <a:t>A neuron Has three main parts: Dendrites, Axon and Cell body.</a:t>
            </a:r>
          </a:p>
          <a:p>
            <a:r>
              <a:rPr lang="en-US" sz="2400" b="1" dirty="0" smtClean="0">
                <a:latin typeface="Times New Roman" panose="02020603050405020304" pitchFamily="18" charset="0"/>
                <a:cs typeface="Times New Roman" panose="02020603050405020304" pitchFamily="18" charset="0"/>
              </a:rPr>
              <a:t>Axon: </a:t>
            </a:r>
            <a:r>
              <a:rPr lang="en-US" sz="2400" dirty="0" smtClean="0">
                <a:latin typeface="Times New Roman" panose="02020603050405020304" pitchFamily="18" charset="0"/>
                <a:cs typeface="Times New Roman" panose="02020603050405020304" pitchFamily="18" charset="0"/>
              </a:rPr>
              <a:t>The long, thin structure in which action potentials are generated; the transmitting part of the neuron. When Axon attach with the next Neuron’s dendrite is called Synapse.</a:t>
            </a:r>
          </a:p>
          <a:p>
            <a:r>
              <a:rPr lang="en-US" sz="2400" b="1" dirty="0" smtClean="0">
                <a:latin typeface="Times New Roman" panose="02020603050405020304" pitchFamily="18" charset="0"/>
                <a:cs typeface="Times New Roman" panose="02020603050405020304" pitchFamily="18" charset="0"/>
              </a:rPr>
              <a:t>Dendrite: </a:t>
            </a:r>
            <a:r>
              <a:rPr lang="en-US" sz="2400" dirty="0" smtClean="0">
                <a:latin typeface="Times New Roman" panose="02020603050405020304" pitchFamily="18" charset="0"/>
                <a:cs typeface="Times New Roman" panose="02020603050405020304" pitchFamily="18" charset="0"/>
              </a:rPr>
              <a:t>The receiving part of the neuron. Dendrites receive synaptic inputs from axons, with the sum total of dendritic inputs determining whether the neuron will fire an action potential.</a:t>
            </a:r>
          </a:p>
          <a:p>
            <a:pPr>
              <a:buFont typeface="Wingdings" panose="05000000000000000000" pitchFamily="2" charset="2"/>
              <a:buChar char="v"/>
            </a:pPr>
            <a:r>
              <a:rPr lang="en-US" sz="2400" b="1" dirty="0" smtClean="0">
                <a:solidFill>
                  <a:srgbClr val="FF0000"/>
                </a:solidFill>
                <a:latin typeface="Times New Roman" panose="02020603050405020304" pitchFamily="18" charset="0"/>
                <a:cs typeface="Times New Roman" panose="02020603050405020304" pitchFamily="18" charset="0"/>
              </a:rPr>
              <a:t>For Perceptron Axon works as Output and Dendrite works as Input</a:t>
            </a:r>
            <a:r>
              <a:rPr lang="en-US" sz="2400" dirty="0">
                <a:latin typeface="Times New Roman" panose="02020603050405020304" pitchFamily="18" charset="0"/>
                <a:cs typeface="Times New Roman" panose="02020603050405020304" pitchFamily="18" charset="0"/>
              </a:rPr>
              <a: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5617" y="3570514"/>
            <a:ext cx="5451565" cy="2785836"/>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2</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017" y="3570514"/>
            <a:ext cx="5207725" cy="2785836"/>
          </a:xfrm>
          <a:prstGeom prst="rect">
            <a:avLst/>
          </a:prstGeom>
        </p:spPr>
      </p:pic>
    </p:spTree>
    <p:extLst>
      <p:ext uri="{BB962C8B-B14F-4D97-AF65-F5344CB8AC3E}">
        <p14:creationId xmlns:p14="http://schemas.microsoft.com/office/powerpoint/2010/main" val="2667462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3077" y="95160"/>
            <a:ext cx="4949734" cy="479606"/>
          </a:xfrm>
        </p:spPr>
        <p:txBody>
          <a:bodyPr>
            <a:normAutofit fontScale="90000"/>
          </a:bodyPr>
          <a:lstStyle/>
          <a:p>
            <a:r>
              <a:rPr lang="en-US" b="1" dirty="0" smtClean="0">
                <a:solidFill>
                  <a:schemeClr val="accent1"/>
                </a:solidFill>
              </a:rPr>
              <a:t>ACTIVATION FUNCTION</a:t>
            </a:r>
            <a:endParaRPr lang="en-US" b="1" dirty="0">
              <a:solidFill>
                <a:schemeClr val="accent1"/>
              </a:solidFill>
            </a:endParaRPr>
          </a:p>
        </p:txBody>
      </p:sp>
      <p:sp>
        <p:nvSpPr>
          <p:cNvPr id="3" name="Content Placeholder 2"/>
          <p:cNvSpPr>
            <a:spLocks noGrp="1"/>
          </p:cNvSpPr>
          <p:nvPr>
            <p:ph sz="half" idx="1"/>
          </p:nvPr>
        </p:nvSpPr>
        <p:spPr>
          <a:xfrm>
            <a:off x="215537" y="2029097"/>
            <a:ext cx="5880463" cy="2020389"/>
          </a:xfrm>
        </p:spPr>
        <p:txBody>
          <a:bodyPr/>
          <a:lstStyle/>
          <a:p>
            <a:r>
              <a:rPr lang="en-US" b="1" dirty="0" smtClean="0"/>
              <a:t>Activation Function: </a:t>
            </a:r>
            <a:r>
              <a:rPr lang="en-US" dirty="0" smtClean="0"/>
              <a:t>The Activation Function defines the output of a neuron/node given an input or set of input.</a:t>
            </a:r>
            <a:endParaRPr lang="en-US" dirty="0"/>
          </a:p>
        </p:txBody>
      </p:sp>
      <p:sp>
        <p:nvSpPr>
          <p:cNvPr id="4" name="Content Placeholder 3"/>
          <p:cNvSpPr>
            <a:spLocks noGrp="1"/>
          </p:cNvSpPr>
          <p:nvPr>
            <p:ph sz="half" idx="2"/>
          </p:nvPr>
        </p:nvSpPr>
        <p:spPr>
          <a:xfrm>
            <a:off x="6305006" y="1339532"/>
            <a:ext cx="5782491" cy="3399518"/>
          </a:xfrm>
        </p:spPr>
        <p:txBody>
          <a:bodyPr/>
          <a:lstStyle/>
          <a:p>
            <a:r>
              <a:rPr lang="en-US" b="1" dirty="0" smtClean="0"/>
              <a:t>Activation Functions:</a:t>
            </a:r>
          </a:p>
          <a:p>
            <a:pPr>
              <a:buFont typeface="Wingdings" panose="05000000000000000000" pitchFamily="2" charset="2"/>
              <a:buChar char="v"/>
            </a:pPr>
            <a:r>
              <a:rPr lang="en-US" dirty="0" smtClean="0"/>
              <a:t>Sigmoid Function/Logistic Function</a:t>
            </a:r>
          </a:p>
          <a:p>
            <a:pPr>
              <a:buFont typeface="Wingdings" panose="05000000000000000000" pitchFamily="2" charset="2"/>
              <a:buChar char="v"/>
            </a:pPr>
            <a:r>
              <a:rPr lang="en-US" dirty="0" err="1" smtClean="0"/>
              <a:t>Tanh</a:t>
            </a:r>
            <a:r>
              <a:rPr lang="en-US" dirty="0" smtClean="0"/>
              <a:t> Function (Hyperbolic Tangent)</a:t>
            </a:r>
          </a:p>
          <a:p>
            <a:pPr>
              <a:buFont typeface="Wingdings" panose="05000000000000000000" pitchFamily="2" charset="2"/>
              <a:buChar char="v"/>
            </a:pPr>
            <a:r>
              <a:rPr lang="en-US" dirty="0" err="1" smtClean="0"/>
              <a:t>ReLU</a:t>
            </a:r>
            <a:r>
              <a:rPr lang="en-US" dirty="0" smtClean="0"/>
              <a:t> Function</a:t>
            </a:r>
          </a:p>
          <a:p>
            <a:pPr>
              <a:buFont typeface="Wingdings" panose="05000000000000000000" pitchFamily="2" charset="2"/>
              <a:buChar char="v"/>
            </a:pPr>
            <a:r>
              <a:rPr lang="en-US" dirty="0" smtClean="0"/>
              <a:t>Leaky </a:t>
            </a:r>
            <a:r>
              <a:rPr lang="en-US" dirty="0" err="1" smtClean="0"/>
              <a:t>ReLU</a:t>
            </a:r>
            <a:endParaRPr lang="en-US" dirty="0" smtClean="0"/>
          </a:p>
          <a:p>
            <a:pPr>
              <a:buFont typeface="Wingdings" panose="05000000000000000000" pitchFamily="2" charset="2"/>
              <a:buChar char="v"/>
            </a:pPr>
            <a:r>
              <a:rPr lang="en-US" dirty="0" err="1" smtClean="0"/>
              <a:t>Softmax</a:t>
            </a:r>
            <a:r>
              <a:rPr lang="en-US" dirty="0" smtClean="0"/>
              <a:t> Function</a:t>
            </a:r>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20</a:t>
            </a:fld>
            <a:endParaRPr lang="en-US"/>
          </a:p>
        </p:txBody>
      </p:sp>
    </p:spTree>
    <p:extLst>
      <p:ext uri="{BB962C8B-B14F-4D97-AF65-F5344CB8AC3E}">
        <p14:creationId xmlns:p14="http://schemas.microsoft.com/office/powerpoint/2010/main" val="700811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6391" y="86452"/>
            <a:ext cx="6799217" cy="488314"/>
          </a:xfrm>
        </p:spPr>
        <p:txBody>
          <a:bodyPr>
            <a:normAutofit fontScale="90000"/>
          </a:bodyPr>
          <a:lstStyle/>
          <a:p>
            <a:r>
              <a:rPr lang="en-US" b="1" dirty="0" smtClean="0">
                <a:solidFill>
                  <a:schemeClr val="accent1"/>
                </a:solidFill>
              </a:rPr>
              <a:t>SIGMOID ACTIVATION FUNCTION</a:t>
            </a:r>
            <a:endParaRPr lang="en-US" b="1" dirty="0">
              <a:solidFill>
                <a:schemeClr val="accent1"/>
              </a:solidFill>
            </a:endParaRPr>
          </a:p>
        </p:txBody>
      </p:sp>
      <p:sp>
        <p:nvSpPr>
          <p:cNvPr id="3" name="Content Placeholder 2"/>
          <p:cNvSpPr>
            <a:spLocks noGrp="1"/>
          </p:cNvSpPr>
          <p:nvPr>
            <p:ph sz="half" idx="1"/>
          </p:nvPr>
        </p:nvSpPr>
        <p:spPr>
          <a:xfrm>
            <a:off x="78376" y="696686"/>
            <a:ext cx="5660573" cy="2753133"/>
          </a:xfrm>
        </p:spPr>
        <p:txBody>
          <a:bodyPr>
            <a:normAutofit lnSpcReduction="10000"/>
          </a:bodyPr>
          <a:lstStyle/>
          <a:p>
            <a:r>
              <a:rPr lang="en-US" sz="2400" b="1" dirty="0" smtClean="0"/>
              <a:t>Sigmoid Function: </a:t>
            </a:r>
            <a:r>
              <a:rPr lang="en-US" sz="2400" dirty="0" smtClean="0"/>
              <a:t>This function takes any real value as input and outputs values in the range of 0 to 1.</a:t>
            </a:r>
          </a:p>
          <a:p>
            <a:r>
              <a:rPr lang="en-US" sz="2400" dirty="0" smtClean="0"/>
              <a:t>The larger the input(more positive), the closer the output value will be to 1.0; whereas the smaller the input(more negative), the closer the output will be to 0.0</a:t>
            </a:r>
            <a:endParaRPr lang="en-US" sz="24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26232" y="1415011"/>
            <a:ext cx="4948053" cy="4097515"/>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21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480" y="3571739"/>
            <a:ext cx="4118363" cy="2342606"/>
          </a:xfrm>
          <a:prstGeom prst="rect">
            <a:avLst/>
          </a:prstGeom>
        </p:spPr>
      </p:pic>
    </p:spTree>
    <p:extLst>
      <p:ext uri="{BB962C8B-B14F-4D97-AF65-F5344CB8AC3E}">
        <p14:creationId xmlns:p14="http://schemas.microsoft.com/office/powerpoint/2010/main" val="1413792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318" y="165621"/>
            <a:ext cx="6061364" cy="649028"/>
          </a:xfrm>
        </p:spPr>
        <p:txBody>
          <a:bodyPr>
            <a:normAutofit fontScale="90000"/>
          </a:bodyPr>
          <a:lstStyle/>
          <a:p>
            <a:r>
              <a:rPr lang="en-US" b="1" dirty="0" err="1" smtClean="0">
                <a:solidFill>
                  <a:schemeClr val="accent1"/>
                </a:solidFill>
              </a:rPr>
              <a:t>Tanh</a:t>
            </a:r>
            <a:r>
              <a:rPr lang="en-US" b="1" dirty="0" smtClean="0">
                <a:solidFill>
                  <a:schemeClr val="accent1"/>
                </a:solidFill>
              </a:rPr>
              <a:t> ACTIVATION FUNCTION</a:t>
            </a:r>
            <a:endParaRPr lang="en-US" b="1" dirty="0">
              <a:solidFill>
                <a:schemeClr val="accent1"/>
              </a:solidFill>
            </a:endParaRPr>
          </a:p>
        </p:txBody>
      </p:sp>
      <p:sp>
        <p:nvSpPr>
          <p:cNvPr id="3" name="Content Placeholder 2"/>
          <p:cNvSpPr>
            <a:spLocks noGrp="1"/>
          </p:cNvSpPr>
          <p:nvPr>
            <p:ph sz="half" idx="1"/>
          </p:nvPr>
        </p:nvSpPr>
        <p:spPr>
          <a:xfrm>
            <a:off x="60961" y="994036"/>
            <a:ext cx="5958840" cy="3264455"/>
          </a:xfrm>
        </p:spPr>
        <p:txBody>
          <a:bodyPr>
            <a:normAutofit lnSpcReduction="10000"/>
          </a:bodyPr>
          <a:lstStyle/>
          <a:p>
            <a:r>
              <a:rPr lang="en-US" sz="2400" b="1" dirty="0" err="1" smtClean="0"/>
              <a:t>Tanh</a:t>
            </a:r>
            <a:r>
              <a:rPr lang="en-US" sz="2400" b="1" dirty="0" smtClean="0"/>
              <a:t> Function: </a:t>
            </a:r>
            <a:r>
              <a:rPr lang="en-US" sz="2400" dirty="0" err="1" smtClean="0"/>
              <a:t>Tanh</a:t>
            </a:r>
            <a:r>
              <a:rPr lang="en-US" sz="2400" dirty="0" smtClean="0"/>
              <a:t> function is very similar to the sigmoid/logistic activation function, and even has the same S-shape with the different in output range of -1 to 1.</a:t>
            </a:r>
          </a:p>
          <a:p>
            <a:r>
              <a:rPr lang="en-US" sz="2400" dirty="0" smtClean="0"/>
              <a:t>In </a:t>
            </a:r>
            <a:r>
              <a:rPr lang="en-US" sz="2400" dirty="0" err="1" smtClean="0"/>
              <a:t>Tanh</a:t>
            </a:r>
            <a:r>
              <a:rPr lang="en-US" sz="2400" dirty="0" smtClean="0"/>
              <a:t>, the larger the input(more positive), the closer the output value will be to 1.0</a:t>
            </a:r>
          </a:p>
          <a:p>
            <a:r>
              <a:rPr lang="en-US" sz="2400" dirty="0" smtClean="0"/>
              <a:t>Whereas the smaller the input(more negative), the closer the output will be to -1.0</a:t>
            </a:r>
            <a:endParaRPr lang="en-US" sz="24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67154" y="956083"/>
            <a:ext cx="4897689" cy="3502706"/>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22</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9851" y="4083411"/>
            <a:ext cx="3457303" cy="2072641"/>
          </a:xfrm>
          <a:prstGeom prst="rect">
            <a:avLst/>
          </a:prstGeom>
        </p:spPr>
      </p:pic>
    </p:spTree>
    <p:extLst>
      <p:ext uri="{BB962C8B-B14F-4D97-AF65-F5344CB8AC3E}">
        <p14:creationId xmlns:p14="http://schemas.microsoft.com/office/powerpoint/2010/main" val="2520543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943" y="132370"/>
            <a:ext cx="6028113" cy="468522"/>
          </a:xfrm>
        </p:spPr>
        <p:txBody>
          <a:bodyPr>
            <a:normAutofit fontScale="90000"/>
          </a:bodyPr>
          <a:lstStyle/>
          <a:p>
            <a:r>
              <a:rPr lang="en-US" b="1" dirty="0" err="1" smtClean="0">
                <a:solidFill>
                  <a:schemeClr val="accent1"/>
                </a:solidFill>
              </a:rPr>
              <a:t>ReLU</a:t>
            </a:r>
            <a:r>
              <a:rPr lang="en-US" b="1" dirty="0" smtClean="0">
                <a:solidFill>
                  <a:schemeClr val="accent1"/>
                </a:solidFill>
              </a:rPr>
              <a:t> ACTIVATION FUNCTION</a:t>
            </a:r>
            <a:endParaRPr lang="en-US" b="1" dirty="0">
              <a:solidFill>
                <a:schemeClr val="accent1"/>
              </a:solidFill>
            </a:endParaRPr>
          </a:p>
        </p:txBody>
      </p:sp>
      <p:sp>
        <p:nvSpPr>
          <p:cNvPr id="3" name="Content Placeholder 2"/>
          <p:cNvSpPr>
            <a:spLocks noGrp="1"/>
          </p:cNvSpPr>
          <p:nvPr>
            <p:ph sz="half" idx="1"/>
          </p:nvPr>
        </p:nvSpPr>
        <p:spPr>
          <a:xfrm>
            <a:off x="130232" y="600892"/>
            <a:ext cx="5903422" cy="4981302"/>
          </a:xfrm>
        </p:spPr>
        <p:txBody>
          <a:bodyPr>
            <a:normAutofit/>
          </a:bodyPr>
          <a:lstStyle/>
          <a:p>
            <a:r>
              <a:rPr lang="en-US" sz="2400" b="1" dirty="0" err="1" smtClean="0"/>
              <a:t>ReLU</a:t>
            </a:r>
            <a:r>
              <a:rPr lang="en-US" sz="2400" b="1" dirty="0" smtClean="0"/>
              <a:t> Function: </a:t>
            </a:r>
            <a:r>
              <a:rPr lang="en-US" sz="2400" dirty="0" err="1" smtClean="0"/>
              <a:t>ReLU</a:t>
            </a:r>
            <a:r>
              <a:rPr lang="en-US" sz="2400" dirty="0" smtClean="0"/>
              <a:t> stands for Rectified Linear Unit.</a:t>
            </a:r>
          </a:p>
          <a:p>
            <a:r>
              <a:rPr lang="en-US" sz="2400" dirty="0" smtClean="0"/>
              <a:t>Although it gives an impression of a linear function, </a:t>
            </a:r>
            <a:r>
              <a:rPr lang="en-US" sz="2400" dirty="0" err="1" smtClean="0"/>
              <a:t>ReLU</a:t>
            </a:r>
            <a:r>
              <a:rPr lang="en-US" sz="2400" dirty="0" smtClean="0"/>
              <a:t> has a derivative function and allows for backpropagation while simultaneously making it computationally efficient.</a:t>
            </a:r>
          </a:p>
          <a:p>
            <a:r>
              <a:rPr lang="en-US" sz="2400" dirty="0" smtClean="0"/>
              <a:t>The main catch here is that the </a:t>
            </a:r>
            <a:r>
              <a:rPr lang="en-US" sz="2400" dirty="0" err="1" smtClean="0"/>
              <a:t>ReLU</a:t>
            </a:r>
            <a:r>
              <a:rPr lang="en-US" sz="2400" dirty="0" smtClean="0"/>
              <a:t> function does not activate all the neurons at the same time.</a:t>
            </a:r>
          </a:p>
          <a:p>
            <a:r>
              <a:rPr lang="en-US" sz="2400" dirty="0" smtClean="0"/>
              <a:t>The neurons will only be deactivated if the output of the linear transformation is less than 0.</a:t>
            </a:r>
            <a:endParaRPr lang="en-US" sz="24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23654" y="783772"/>
            <a:ext cx="4923720" cy="3405051"/>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23</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3508" y="4344671"/>
            <a:ext cx="2830285" cy="1603283"/>
          </a:xfrm>
          <a:prstGeom prst="rect">
            <a:avLst/>
          </a:prstGeom>
        </p:spPr>
      </p:pic>
    </p:spTree>
    <p:extLst>
      <p:ext uri="{BB962C8B-B14F-4D97-AF65-F5344CB8AC3E}">
        <p14:creationId xmlns:p14="http://schemas.microsoft.com/office/powerpoint/2010/main" val="813696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374" y="269332"/>
            <a:ext cx="3481251" cy="1115332"/>
          </a:xfrm>
        </p:spPr>
        <p:txBody>
          <a:bodyPr/>
          <a:lstStyle/>
          <a:p>
            <a:r>
              <a:rPr lang="en-US" b="1" dirty="0" smtClean="0"/>
              <a:t>QUESTION??</a:t>
            </a:r>
            <a:endParaRPr lang="en-US" b="1" dirty="0"/>
          </a:p>
        </p:txBody>
      </p:sp>
      <p:sp>
        <p:nvSpPr>
          <p:cNvPr id="3" name="Content Placeholder 2"/>
          <p:cNvSpPr>
            <a:spLocks noGrp="1"/>
          </p:cNvSpPr>
          <p:nvPr>
            <p:ph sz="half" idx="1"/>
          </p:nvPr>
        </p:nvSpPr>
        <p:spPr>
          <a:xfrm>
            <a:off x="1090749" y="1546950"/>
            <a:ext cx="10515600" cy="4351338"/>
          </a:xfrm>
        </p:spPr>
        <p:txBody>
          <a:bodyPr/>
          <a:lstStyle/>
          <a:p>
            <a:pPr marL="514350" indent="-514350">
              <a:buFont typeface="+mj-lt"/>
              <a:buAutoNum type="arabicPeriod"/>
            </a:pPr>
            <a:r>
              <a:rPr lang="en-US" dirty="0" smtClean="0"/>
              <a:t>Why and When we should use </a:t>
            </a:r>
            <a:r>
              <a:rPr lang="en-US" dirty="0" err="1" smtClean="0"/>
              <a:t>ReLU</a:t>
            </a:r>
            <a:r>
              <a:rPr lang="en-US" dirty="0" smtClean="0"/>
              <a:t> instead of Sigmoid and </a:t>
            </a:r>
            <a:r>
              <a:rPr lang="en-US" dirty="0" err="1" smtClean="0"/>
              <a:t>Tanh</a:t>
            </a:r>
            <a:r>
              <a:rPr lang="en-US" dirty="0" smtClean="0"/>
              <a:t> Activation Function?</a:t>
            </a: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24</a:t>
            </a:fld>
            <a:endParaRPr lang="en-US"/>
          </a:p>
        </p:txBody>
      </p:sp>
    </p:spTree>
    <p:extLst>
      <p:ext uri="{BB962C8B-B14F-4D97-AF65-F5344CB8AC3E}">
        <p14:creationId xmlns:p14="http://schemas.microsoft.com/office/powerpoint/2010/main" val="1773522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48995"/>
            <a:ext cx="7315200" cy="582526"/>
          </a:xfrm>
        </p:spPr>
        <p:txBody>
          <a:bodyPr>
            <a:normAutofit fontScale="90000"/>
          </a:bodyPr>
          <a:lstStyle/>
          <a:p>
            <a:r>
              <a:rPr lang="en-US" b="1" dirty="0" smtClean="0">
                <a:solidFill>
                  <a:schemeClr val="accent1"/>
                </a:solidFill>
              </a:rPr>
              <a:t>Leaky </a:t>
            </a:r>
            <a:r>
              <a:rPr lang="en-US" b="1" dirty="0" err="1" smtClean="0">
                <a:solidFill>
                  <a:schemeClr val="accent1"/>
                </a:solidFill>
              </a:rPr>
              <a:t>ReLU</a:t>
            </a:r>
            <a:r>
              <a:rPr lang="en-US" b="1" dirty="0" smtClean="0">
                <a:solidFill>
                  <a:schemeClr val="accent1"/>
                </a:solidFill>
              </a:rPr>
              <a:t> ACTIVATION FUNCTION</a:t>
            </a:r>
            <a:endParaRPr lang="en-US" b="1" dirty="0">
              <a:solidFill>
                <a:schemeClr val="accent1"/>
              </a:solidFill>
            </a:endParaRPr>
          </a:p>
        </p:txBody>
      </p:sp>
      <p:sp>
        <p:nvSpPr>
          <p:cNvPr id="3" name="Content Placeholder 2"/>
          <p:cNvSpPr>
            <a:spLocks noGrp="1"/>
          </p:cNvSpPr>
          <p:nvPr>
            <p:ph sz="half" idx="1"/>
          </p:nvPr>
        </p:nvSpPr>
        <p:spPr>
          <a:xfrm>
            <a:off x="149630" y="910909"/>
            <a:ext cx="6129250" cy="2346098"/>
          </a:xfrm>
        </p:spPr>
        <p:txBody>
          <a:bodyPr/>
          <a:lstStyle/>
          <a:p>
            <a:r>
              <a:rPr lang="en-US" b="1" dirty="0" smtClean="0"/>
              <a:t>Leaky </a:t>
            </a:r>
            <a:r>
              <a:rPr lang="en-US" b="1" dirty="0" err="1" smtClean="0"/>
              <a:t>ReLU</a:t>
            </a:r>
            <a:r>
              <a:rPr lang="en-US" b="1" dirty="0" smtClean="0"/>
              <a:t>: </a:t>
            </a:r>
            <a:r>
              <a:rPr lang="en-US" dirty="0" smtClean="0"/>
              <a:t>Leaky </a:t>
            </a:r>
            <a:r>
              <a:rPr lang="en-US" dirty="0" err="1" smtClean="0"/>
              <a:t>ReLU</a:t>
            </a:r>
            <a:r>
              <a:rPr lang="en-US" dirty="0" smtClean="0"/>
              <a:t> is an improved version of </a:t>
            </a:r>
            <a:r>
              <a:rPr lang="en-US" dirty="0" err="1" smtClean="0"/>
              <a:t>ReLU</a:t>
            </a:r>
            <a:r>
              <a:rPr lang="en-US" dirty="0" smtClean="0"/>
              <a:t> function to </a:t>
            </a:r>
            <a:r>
              <a:rPr lang="en-US" b="1" dirty="0" smtClean="0">
                <a:solidFill>
                  <a:srgbClr val="FF0000"/>
                </a:solidFill>
              </a:rPr>
              <a:t>solve the dying </a:t>
            </a:r>
            <a:r>
              <a:rPr lang="en-US" b="1" dirty="0" err="1" smtClean="0">
                <a:solidFill>
                  <a:srgbClr val="FF0000"/>
                </a:solidFill>
              </a:rPr>
              <a:t>ReLU</a:t>
            </a:r>
            <a:r>
              <a:rPr lang="en-US" b="1" dirty="0" smtClean="0">
                <a:solidFill>
                  <a:srgbClr val="FF0000"/>
                </a:solidFill>
              </a:rPr>
              <a:t> problem </a:t>
            </a:r>
            <a:r>
              <a:rPr lang="en-US" dirty="0" smtClean="0"/>
              <a:t>as it has a small positive slope in the negative area.</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86757" y="2867797"/>
            <a:ext cx="3764512" cy="2627312"/>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25</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726" y="1247049"/>
            <a:ext cx="5181599" cy="3951967"/>
          </a:xfrm>
          <a:prstGeom prst="rect">
            <a:avLst/>
          </a:prstGeom>
        </p:spPr>
      </p:pic>
    </p:spTree>
    <p:extLst>
      <p:ext uri="{BB962C8B-B14F-4D97-AF65-F5344CB8AC3E}">
        <p14:creationId xmlns:p14="http://schemas.microsoft.com/office/powerpoint/2010/main" val="21434916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5645" y="60960"/>
            <a:ext cx="4980709" cy="478971"/>
          </a:xfrm>
        </p:spPr>
        <p:txBody>
          <a:bodyPr>
            <a:normAutofit fontScale="90000"/>
          </a:bodyPr>
          <a:lstStyle/>
          <a:p>
            <a:r>
              <a:rPr lang="en-US" b="1" dirty="0" smtClean="0">
                <a:solidFill>
                  <a:schemeClr val="accent1"/>
                </a:solidFill>
              </a:rPr>
              <a:t>WHY NOT SIGMOID ???</a:t>
            </a:r>
            <a:endParaRPr lang="en-US" b="1" dirty="0">
              <a:solidFill>
                <a:schemeClr val="accent1"/>
              </a:solidFill>
            </a:endParaRPr>
          </a:p>
        </p:txBody>
      </p:sp>
      <p:sp>
        <p:nvSpPr>
          <p:cNvPr id="3" name="Content Placeholder 2"/>
          <p:cNvSpPr>
            <a:spLocks noGrp="1"/>
          </p:cNvSpPr>
          <p:nvPr>
            <p:ph sz="half" idx="1"/>
          </p:nvPr>
        </p:nvSpPr>
        <p:spPr>
          <a:xfrm>
            <a:off x="95794" y="731520"/>
            <a:ext cx="6348550" cy="5624829"/>
          </a:xfrm>
        </p:spPr>
        <p:txBody>
          <a:bodyPr>
            <a:noAutofit/>
          </a:bodyPr>
          <a:lstStyle/>
          <a:p>
            <a:r>
              <a:rPr lang="en-US" sz="2400" dirty="0" smtClean="0"/>
              <a:t>We know that the sigmoid activation function gives the value between 0 and 1. </a:t>
            </a:r>
          </a:p>
          <a:p>
            <a:r>
              <a:rPr lang="en-US" sz="2400" dirty="0" smtClean="0"/>
              <a:t>There are two problems in this case-</a:t>
            </a:r>
          </a:p>
          <a:p>
            <a:pPr>
              <a:buFont typeface="Wingdings" panose="05000000000000000000" pitchFamily="2" charset="2"/>
              <a:buChar char="v"/>
            </a:pPr>
            <a:r>
              <a:rPr lang="en-US" sz="2400" dirty="0" smtClean="0"/>
              <a:t>First, if we apply a threshold of say 0.5, this network says the input data point belongs to two classes. </a:t>
            </a:r>
          </a:p>
          <a:p>
            <a:pPr>
              <a:buFont typeface="Wingdings" panose="05000000000000000000" pitchFamily="2" charset="2"/>
              <a:buChar char="v"/>
            </a:pPr>
            <a:r>
              <a:rPr lang="en-US" sz="2400" dirty="0" smtClean="0"/>
              <a:t>Secondly, these probability values are independent of each other. That means, the probability that the data point belongs to class 1 does not take into account the probability of the other two classes.</a:t>
            </a:r>
          </a:p>
          <a:p>
            <a:pPr>
              <a:buFont typeface="Wingdings" panose="05000000000000000000" pitchFamily="2" charset="2"/>
              <a:buChar char="v"/>
            </a:pPr>
            <a:r>
              <a:rPr lang="en-US" sz="2400" dirty="0" smtClean="0"/>
              <a:t>This is the reason the sigmoid activation function is not preferred in multi-class classification problems.</a:t>
            </a:r>
            <a:endParaRPr lang="en-US" sz="2400"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26</a:t>
            </a:fld>
            <a:endParaRPr lang="en-US"/>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0137" y="1245325"/>
            <a:ext cx="5582195" cy="4389121"/>
          </a:xfrm>
        </p:spPr>
      </p:pic>
    </p:spTree>
    <p:extLst>
      <p:ext uri="{BB962C8B-B14F-4D97-AF65-F5344CB8AC3E}">
        <p14:creationId xmlns:p14="http://schemas.microsoft.com/office/powerpoint/2010/main" val="3255738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48994"/>
            <a:ext cx="7772400" cy="732155"/>
          </a:xfrm>
        </p:spPr>
        <p:txBody>
          <a:bodyPr/>
          <a:lstStyle/>
          <a:p>
            <a:r>
              <a:rPr lang="en-US" b="1" dirty="0" smtClean="0">
                <a:solidFill>
                  <a:schemeClr val="accent1"/>
                </a:solidFill>
              </a:rPr>
              <a:t>SOFTMAX ACTIVATION FUNCTION</a:t>
            </a:r>
            <a:endParaRPr lang="en-US" b="1" dirty="0">
              <a:solidFill>
                <a:schemeClr val="accent1"/>
              </a:solidFill>
            </a:endParaRPr>
          </a:p>
        </p:txBody>
      </p:sp>
      <p:sp>
        <p:nvSpPr>
          <p:cNvPr id="3" name="Content Placeholder 2"/>
          <p:cNvSpPr>
            <a:spLocks noGrp="1"/>
          </p:cNvSpPr>
          <p:nvPr>
            <p:ph sz="half" idx="1"/>
          </p:nvPr>
        </p:nvSpPr>
        <p:spPr>
          <a:xfrm>
            <a:off x="133004" y="1060536"/>
            <a:ext cx="5886796" cy="2980241"/>
          </a:xfrm>
        </p:spPr>
        <p:txBody>
          <a:bodyPr/>
          <a:lstStyle/>
          <a:p>
            <a:r>
              <a:rPr lang="en-US" b="1" dirty="0" err="1" smtClean="0"/>
              <a:t>Softmax</a:t>
            </a:r>
            <a:r>
              <a:rPr lang="en-US" b="1" dirty="0" smtClean="0"/>
              <a:t> Function: </a:t>
            </a:r>
            <a:r>
              <a:rPr lang="en-US" dirty="0" err="1" smtClean="0"/>
              <a:t>Softmax</a:t>
            </a:r>
            <a:r>
              <a:rPr lang="en-US" dirty="0" smtClean="0"/>
              <a:t> function calculates the probability of each class.</a:t>
            </a:r>
          </a:p>
          <a:p>
            <a:r>
              <a:rPr lang="en-US" dirty="0" smtClean="0"/>
              <a:t>It is most commonly used as an activation function for the </a:t>
            </a:r>
            <a:r>
              <a:rPr lang="en-US" b="1" dirty="0" smtClean="0">
                <a:solidFill>
                  <a:srgbClr val="FF0000"/>
                </a:solidFill>
              </a:rPr>
              <a:t>last layer </a:t>
            </a:r>
            <a:r>
              <a:rPr lang="en-US" dirty="0" smtClean="0"/>
              <a:t>of the neural network in the case of multi-class classification.</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38601" y="4040777"/>
            <a:ext cx="4114800" cy="2103914"/>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27</a:t>
            </a:fld>
            <a:endParaRPr lang="en-US"/>
          </a:p>
        </p:txBody>
      </p:sp>
    </p:spTree>
    <p:extLst>
      <p:ext uri="{BB962C8B-B14F-4D97-AF65-F5344CB8AC3E}">
        <p14:creationId xmlns:p14="http://schemas.microsoft.com/office/powerpoint/2010/main" val="3903099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6608" y="234497"/>
            <a:ext cx="7678783" cy="618944"/>
          </a:xfrm>
        </p:spPr>
        <p:txBody>
          <a:bodyPr>
            <a:normAutofit fontScale="90000"/>
          </a:bodyPr>
          <a:lstStyle/>
          <a:p>
            <a:r>
              <a:rPr lang="en-US" b="1" dirty="0" smtClean="0">
                <a:solidFill>
                  <a:schemeClr val="accent1"/>
                </a:solidFill>
              </a:rPr>
              <a:t>HUMAN BRAIN NEURON STRUCTURE</a:t>
            </a:r>
            <a:endParaRPr lang="en-US" b="1" dirty="0">
              <a:solidFill>
                <a:schemeClr val="accent1"/>
              </a:solidFill>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3</a:t>
            </a:fld>
            <a:endParaRPr lang="en-US"/>
          </a:p>
        </p:txBody>
      </p:sp>
      <p:pic>
        <p:nvPicPr>
          <p:cNvPr id="11" name="Content Placeholder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59132" y="1219200"/>
            <a:ext cx="8786948" cy="4484914"/>
          </a:xfrm>
        </p:spPr>
      </p:pic>
    </p:spTree>
    <p:extLst>
      <p:ext uri="{BB962C8B-B14F-4D97-AF65-F5344CB8AC3E}">
        <p14:creationId xmlns:p14="http://schemas.microsoft.com/office/powerpoint/2010/main" val="386392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757" y="77743"/>
            <a:ext cx="2906486" cy="566692"/>
          </a:xfrm>
        </p:spPr>
        <p:txBody>
          <a:bodyPr>
            <a:normAutofit fontScale="90000"/>
          </a:bodyPr>
          <a:lstStyle/>
          <a:p>
            <a:r>
              <a:rPr lang="en-US" b="1" dirty="0" smtClean="0">
                <a:solidFill>
                  <a:schemeClr val="accent1"/>
                </a:solidFill>
              </a:rPr>
              <a:t>PERCEPTRON</a:t>
            </a:r>
            <a:endParaRPr lang="en-US" b="1" dirty="0">
              <a:solidFill>
                <a:schemeClr val="accent1"/>
              </a:solidFill>
            </a:endParaRPr>
          </a:p>
        </p:txBody>
      </p:sp>
      <p:sp>
        <p:nvSpPr>
          <p:cNvPr id="3" name="Content Placeholder 2"/>
          <p:cNvSpPr>
            <a:spLocks noGrp="1"/>
          </p:cNvSpPr>
          <p:nvPr>
            <p:ph sz="half" idx="1"/>
          </p:nvPr>
        </p:nvSpPr>
        <p:spPr>
          <a:xfrm>
            <a:off x="113211" y="731521"/>
            <a:ext cx="11974286" cy="1976846"/>
          </a:xfrm>
        </p:spPr>
        <p:txBody>
          <a:bodyPr/>
          <a:lstStyle/>
          <a:p>
            <a:r>
              <a:rPr lang="en-US" b="1" dirty="0" smtClean="0"/>
              <a:t>Perceptron: </a:t>
            </a:r>
            <a:r>
              <a:rPr lang="en-US" dirty="0" smtClean="0"/>
              <a:t>Perceptron is a machine learning algorithm for supervised learning of various binary classification tasks.</a:t>
            </a:r>
          </a:p>
          <a:p>
            <a:r>
              <a:rPr lang="en-US" dirty="0" smtClean="0"/>
              <a:t>It has </a:t>
            </a:r>
            <a:r>
              <a:rPr lang="en-US" b="1" dirty="0" smtClean="0">
                <a:solidFill>
                  <a:srgbClr val="FF0000"/>
                </a:solidFill>
              </a:rPr>
              <a:t>four components</a:t>
            </a:r>
            <a:r>
              <a:rPr lang="en-US" dirty="0" smtClean="0"/>
              <a:t>: Input values, Weights &amp; Bias, Net Sum, Activation function.</a:t>
            </a: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516777" y="2899954"/>
            <a:ext cx="7123612" cy="3283131"/>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4</a:t>
            </a:fld>
            <a:endParaRPr lang="en-US"/>
          </a:p>
        </p:txBody>
      </p:sp>
    </p:spTree>
    <p:extLst>
      <p:ext uri="{BB962C8B-B14F-4D97-AF65-F5344CB8AC3E}">
        <p14:creationId xmlns:p14="http://schemas.microsoft.com/office/powerpoint/2010/main" val="331159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757" y="77743"/>
            <a:ext cx="2906486" cy="566692"/>
          </a:xfrm>
        </p:spPr>
        <p:txBody>
          <a:bodyPr>
            <a:normAutofit fontScale="90000"/>
          </a:bodyPr>
          <a:lstStyle/>
          <a:p>
            <a:r>
              <a:rPr lang="en-US" b="1" dirty="0" smtClean="0">
                <a:solidFill>
                  <a:schemeClr val="accent1"/>
                </a:solidFill>
              </a:rPr>
              <a:t>PERCEPTRON</a:t>
            </a:r>
            <a:endParaRPr lang="en-US" b="1" dirty="0">
              <a:solidFill>
                <a:schemeClr val="accent1"/>
              </a:solidFill>
            </a:endParaRPr>
          </a:p>
        </p:txBody>
      </p:sp>
      <p:sp>
        <p:nvSpPr>
          <p:cNvPr id="3" name="Content Placeholder 2"/>
          <p:cNvSpPr>
            <a:spLocks noGrp="1"/>
          </p:cNvSpPr>
          <p:nvPr>
            <p:ph sz="half" idx="1"/>
          </p:nvPr>
        </p:nvSpPr>
        <p:spPr>
          <a:xfrm>
            <a:off x="113211" y="731520"/>
            <a:ext cx="11974286" cy="5624829"/>
          </a:xfrm>
        </p:spPr>
        <p:txBody>
          <a:bodyPr/>
          <a:lstStyle/>
          <a:p>
            <a:r>
              <a:rPr lang="en-US" b="1" dirty="0" smtClean="0"/>
              <a:t>Input layer: </a:t>
            </a:r>
            <a:r>
              <a:rPr lang="en-US" dirty="0" smtClean="0"/>
              <a:t>This is the primary component of Perceptron which accepts the initial data into the system for further processing. Each input node contains a real numerical value.</a:t>
            </a:r>
          </a:p>
          <a:p>
            <a:r>
              <a:rPr lang="en-US" b="1" dirty="0" smtClean="0"/>
              <a:t>Weights &amp; Bias: </a:t>
            </a:r>
            <a:r>
              <a:rPr lang="en-US" dirty="0" smtClean="0"/>
              <a:t>Weight parameter represents the strength of the connection between units. This is another most important parameter of perceptron components. Weight is directly proportional to the strength of the associated input neuron in deciding the output. Further, Bias can be considered as the line of intercept in a linear equation. </a:t>
            </a:r>
          </a:p>
          <a:p>
            <a:r>
              <a:rPr lang="en-US" b="1" dirty="0" smtClean="0"/>
              <a:t>Activation Function: </a:t>
            </a:r>
            <a:r>
              <a:rPr lang="en-US" dirty="0" smtClean="0"/>
              <a:t>These are the final and important components that help to determine whether the neuron will fire or not. </a:t>
            </a:r>
            <a:r>
              <a:rPr lang="en-US" dirty="0" smtClean="0">
                <a:solidFill>
                  <a:srgbClr val="FF0000"/>
                </a:solidFill>
              </a:rPr>
              <a:t>Activation Function can be considered primarily as a step function</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5</a:t>
            </a:fld>
            <a:endParaRPr lang="en-US"/>
          </a:p>
        </p:txBody>
      </p:sp>
    </p:spTree>
    <p:extLst>
      <p:ext uri="{BB962C8B-B14F-4D97-AF65-F5344CB8AC3E}">
        <p14:creationId xmlns:p14="http://schemas.microsoft.com/office/powerpoint/2010/main" val="270076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465" y="95159"/>
            <a:ext cx="2889069" cy="671195"/>
          </a:xfrm>
        </p:spPr>
        <p:txBody>
          <a:bodyPr>
            <a:normAutofit fontScale="90000"/>
          </a:bodyPr>
          <a:lstStyle/>
          <a:p>
            <a:r>
              <a:rPr lang="en-US" b="1" dirty="0" smtClean="0">
                <a:solidFill>
                  <a:schemeClr val="accent1"/>
                </a:solidFill>
              </a:rPr>
              <a:t>PERCEPTRON</a:t>
            </a:r>
            <a:endParaRPr lang="en-US" b="1" dirty="0">
              <a:solidFill>
                <a:schemeClr val="accent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61508" y="1027158"/>
            <a:ext cx="5869577" cy="2534193"/>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6</a:t>
            </a:fld>
            <a:endParaRPr lang="en-US"/>
          </a:p>
        </p:txBody>
      </p:sp>
      <p:pic>
        <p:nvPicPr>
          <p:cNvPr id="8"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129" y="3944983"/>
            <a:ext cx="4805287" cy="215101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3944982"/>
            <a:ext cx="4551349" cy="2151017"/>
          </a:xfrm>
          <a:prstGeom prst="rect">
            <a:avLst/>
          </a:prstGeom>
        </p:spPr>
      </p:pic>
    </p:spTree>
    <p:extLst>
      <p:ext uri="{BB962C8B-B14F-4D97-AF65-F5344CB8AC3E}">
        <p14:creationId xmlns:p14="http://schemas.microsoft.com/office/powerpoint/2010/main" val="584911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1100" y="86451"/>
            <a:ext cx="2209800" cy="697321"/>
          </a:xfrm>
        </p:spPr>
        <p:txBody>
          <a:bodyPr/>
          <a:lstStyle/>
          <a:p>
            <a:r>
              <a:rPr lang="en-US" b="1" dirty="0" smtClean="0">
                <a:solidFill>
                  <a:schemeClr val="accent1"/>
                </a:solidFill>
              </a:rPr>
              <a:t>OR GATE</a:t>
            </a:r>
            <a:endParaRPr lang="en-US" b="1" dirty="0">
              <a:solidFill>
                <a:schemeClr val="accent1"/>
              </a:solidFill>
            </a:endParaRPr>
          </a:p>
        </p:txBody>
      </p:sp>
      <p:sp>
        <p:nvSpPr>
          <p:cNvPr id="4" name="Content Placeholder 3"/>
          <p:cNvSpPr>
            <a:spLocks noGrp="1"/>
          </p:cNvSpPr>
          <p:nvPr>
            <p:ph sz="half" idx="2"/>
          </p:nvPr>
        </p:nvSpPr>
        <p:spPr>
          <a:xfrm>
            <a:off x="1236617" y="4702630"/>
            <a:ext cx="2754086" cy="452844"/>
          </a:xfrm>
        </p:spPr>
        <p:txBody>
          <a:bodyPr>
            <a:normAutofit lnSpcReduction="10000"/>
          </a:bodyPr>
          <a:lstStyle/>
          <a:p>
            <a:pPr marL="0" indent="0">
              <a:buNone/>
            </a:pPr>
            <a:r>
              <a:rPr lang="en-US" b="1" dirty="0" smtClean="0"/>
              <a:t>Figure X1 OR X2</a:t>
            </a:r>
            <a:endParaRPr lang="en-US" b="1"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7</a:t>
            </a:fld>
            <a:endParaRPr lang="en-US"/>
          </a:p>
        </p:txBody>
      </p:sp>
      <p:sp>
        <p:nvSpPr>
          <p:cNvPr id="7" name="Oval 6"/>
          <p:cNvSpPr/>
          <p:nvPr/>
        </p:nvSpPr>
        <p:spPr>
          <a:xfrm>
            <a:off x="1236617" y="1567542"/>
            <a:ext cx="879566" cy="635726"/>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8" name="Oval 7"/>
          <p:cNvSpPr/>
          <p:nvPr/>
        </p:nvSpPr>
        <p:spPr>
          <a:xfrm>
            <a:off x="1236617" y="2490504"/>
            <a:ext cx="879566" cy="635726"/>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r>
              <a:rPr lang="en-US" b="1" dirty="0" smtClean="0">
                <a:solidFill>
                  <a:schemeClr val="tx1"/>
                </a:solidFill>
              </a:rPr>
              <a:t>1</a:t>
            </a:r>
            <a:endParaRPr lang="en-US" b="1" dirty="0">
              <a:solidFill>
                <a:schemeClr val="tx1"/>
              </a:solidFill>
            </a:endParaRPr>
          </a:p>
        </p:txBody>
      </p:sp>
      <p:sp>
        <p:nvSpPr>
          <p:cNvPr id="9" name="Oval 8"/>
          <p:cNvSpPr/>
          <p:nvPr/>
        </p:nvSpPr>
        <p:spPr>
          <a:xfrm>
            <a:off x="1236617" y="3413466"/>
            <a:ext cx="879566" cy="635726"/>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X2</a:t>
            </a:r>
            <a:endParaRPr lang="en-US" b="1" dirty="0">
              <a:solidFill>
                <a:schemeClr val="tx1"/>
              </a:solidFill>
            </a:endParaRPr>
          </a:p>
        </p:txBody>
      </p:sp>
      <p:sp>
        <p:nvSpPr>
          <p:cNvPr id="10" name="Oval 9"/>
          <p:cNvSpPr/>
          <p:nvPr/>
        </p:nvSpPr>
        <p:spPr>
          <a:xfrm>
            <a:off x="3509553" y="2560320"/>
            <a:ext cx="709749" cy="56591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cxnSp>
        <p:nvCxnSpPr>
          <p:cNvPr id="12" name="Straight Arrow Connector 11"/>
          <p:cNvCxnSpPr>
            <a:stCxn id="7" idx="6"/>
            <a:endCxn id="10" idx="1"/>
          </p:cNvCxnSpPr>
          <p:nvPr/>
        </p:nvCxnSpPr>
        <p:spPr>
          <a:xfrm>
            <a:off x="2116183" y="1885405"/>
            <a:ext cx="1497310" cy="757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10" idx="2"/>
          </p:cNvCxnSpPr>
          <p:nvPr/>
        </p:nvCxnSpPr>
        <p:spPr>
          <a:xfrm>
            <a:off x="2116183" y="2808367"/>
            <a:ext cx="1393370" cy="3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6"/>
            <a:endCxn id="10" idx="3"/>
          </p:cNvCxnSpPr>
          <p:nvPr/>
        </p:nvCxnSpPr>
        <p:spPr>
          <a:xfrm flipV="1">
            <a:off x="2116183" y="3043354"/>
            <a:ext cx="1497310" cy="68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690807" y="1719734"/>
            <a:ext cx="505380" cy="390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-10</a:t>
            </a:r>
            <a:endParaRPr lang="en-US" b="1" dirty="0">
              <a:solidFill>
                <a:schemeClr val="tx1"/>
              </a:solidFill>
            </a:endParaRPr>
          </a:p>
        </p:txBody>
      </p:sp>
      <p:sp>
        <p:nvSpPr>
          <p:cNvPr id="21" name="Rectangle 20"/>
          <p:cNvSpPr/>
          <p:nvPr/>
        </p:nvSpPr>
        <p:spPr>
          <a:xfrm>
            <a:off x="2342606" y="2365216"/>
            <a:ext cx="600891" cy="390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r>
              <a:rPr lang="en-US" b="1" dirty="0">
                <a:solidFill>
                  <a:schemeClr val="tx1"/>
                </a:solidFill>
              </a:rPr>
              <a:t>2</a:t>
            </a:r>
            <a:r>
              <a:rPr lang="en-US" b="1" dirty="0" smtClean="0">
                <a:solidFill>
                  <a:schemeClr val="tx1"/>
                </a:solidFill>
              </a:rPr>
              <a:t>0</a:t>
            </a:r>
            <a:endParaRPr lang="en-US" b="1" dirty="0">
              <a:solidFill>
                <a:schemeClr val="tx1"/>
              </a:solidFill>
            </a:endParaRPr>
          </a:p>
        </p:txBody>
      </p:sp>
      <p:sp>
        <p:nvSpPr>
          <p:cNvPr id="22" name="Rectangle 21"/>
          <p:cNvSpPr/>
          <p:nvPr/>
        </p:nvSpPr>
        <p:spPr>
          <a:xfrm>
            <a:off x="2795593" y="3500053"/>
            <a:ext cx="583334" cy="390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+20</a:t>
            </a:r>
            <a:endParaRPr lang="en-US" b="1" dirty="0">
              <a:solidFill>
                <a:schemeClr val="tx1"/>
              </a:solidFill>
            </a:endParaRPr>
          </a:p>
        </p:txBody>
      </p:sp>
      <p:graphicFrame>
        <p:nvGraphicFramePr>
          <p:cNvPr id="23" name="Table 22"/>
          <p:cNvGraphicFramePr>
            <a:graphicFrameLocks noGrp="1"/>
          </p:cNvGraphicFramePr>
          <p:nvPr>
            <p:extLst>
              <p:ext uri="{D42A27DB-BD31-4B8C-83A1-F6EECF244321}">
                <p14:modId xmlns:p14="http://schemas.microsoft.com/office/powerpoint/2010/main" val="1085017707"/>
              </p:ext>
            </p:extLst>
          </p:nvPr>
        </p:nvGraphicFramePr>
        <p:xfrm>
          <a:off x="5904411" y="1994677"/>
          <a:ext cx="5983152" cy="2286000"/>
        </p:xfrm>
        <a:graphic>
          <a:graphicData uri="http://schemas.openxmlformats.org/drawingml/2006/table">
            <a:tbl>
              <a:tblPr firstRow="1" bandRow="1">
                <a:tableStyleId>{5C22544A-7EE6-4342-B048-85BDC9FD1C3A}</a:tableStyleId>
              </a:tblPr>
              <a:tblGrid>
                <a:gridCol w="1994384">
                  <a:extLst>
                    <a:ext uri="{9D8B030D-6E8A-4147-A177-3AD203B41FA5}">
                      <a16:colId xmlns:a16="http://schemas.microsoft.com/office/drawing/2014/main" val="2526740016"/>
                    </a:ext>
                  </a:extLst>
                </a:gridCol>
                <a:gridCol w="1994384">
                  <a:extLst>
                    <a:ext uri="{9D8B030D-6E8A-4147-A177-3AD203B41FA5}">
                      <a16:colId xmlns:a16="http://schemas.microsoft.com/office/drawing/2014/main" val="658965460"/>
                    </a:ext>
                  </a:extLst>
                </a:gridCol>
                <a:gridCol w="1994384">
                  <a:extLst>
                    <a:ext uri="{9D8B030D-6E8A-4147-A177-3AD203B41FA5}">
                      <a16:colId xmlns:a16="http://schemas.microsoft.com/office/drawing/2014/main" val="2309187137"/>
                    </a:ext>
                  </a:extLst>
                </a:gridCol>
              </a:tblGrid>
              <a:tr h="370840">
                <a:tc>
                  <a:txBody>
                    <a:bodyPr/>
                    <a:lstStyle/>
                    <a:p>
                      <a:r>
                        <a:rPr lang="en-US" sz="2400" dirty="0" smtClean="0"/>
                        <a:t>X1</a:t>
                      </a:r>
                      <a:endParaRPr lang="en-US" sz="2400" dirty="0"/>
                    </a:p>
                  </a:txBody>
                  <a:tcPr/>
                </a:tc>
                <a:tc>
                  <a:txBody>
                    <a:bodyPr/>
                    <a:lstStyle/>
                    <a:p>
                      <a:r>
                        <a:rPr lang="en-US" sz="2400" dirty="0" smtClean="0"/>
                        <a:t>X2</a:t>
                      </a:r>
                      <a:endParaRPr lang="en-US" sz="2400" dirty="0"/>
                    </a:p>
                  </a:txBody>
                  <a:tcPr/>
                </a:tc>
                <a:tc>
                  <a:txBody>
                    <a:bodyPr/>
                    <a:lstStyle/>
                    <a:p>
                      <a:r>
                        <a:rPr lang="en-US" sz="2400" b="1" i="0" kern="1200" dirty="0" smtClean="0">
                          <a:solidFill>
                            <a:schemeClr val="lt1"/>
                          </a:solidFill>
                          <a:effectLst/>
                          <a:latin typeface="+mn-lt"/>
                          <a:ea typeface="+mn-ea"/>
                          <a:cs typeface="+mn-cs"/>
                        </a:rPr>
                        <a:t>h</a:t>
                      </a:r>
                      <a:r>
                        <a:rPr lang="el-GR" sz="2400" b="0" i="0" kern="1200" dirty="0" smtClean="0">
                          <a:solidFill>
                            <a:schemeClr val="lt1"/>
                          </a:solidFill>
                          <a:effectLst/>
                          <a:latin typeface="+mn-lt"/>
                          <a:ea typeface="+mn-ea"/>
                          <a:cs typeface="+mn-cs"/>
                        </a:rPr>
                        <a:t>θ</a:t>
                      </a:r>
                      <a:r>
                        <a:rPr lang="en-US" sz="2400" dirty="0" smtClean="0"/>
                        <a:t>(x)</a:t>
                      </a:r>
                      <a:endParaRPr lang="en-US" sz="2400" dirty="0"/>
                    </a:p>
                  </a:txBody>
                  <a:tcPr/>
                </a:tc>
                <a:extLst>
                  <a:ext uri="{0D108BD9-81ED-4DB2-BD59-A6C34878D82A}">
                    <a16:rowId xmlns:a16="http://schemas.microsoft.com/office/drawing/2014/main" val="1971913472"/>
                  </a:ext>
                </a:extLst>
              </a:tr>
              <a:tr h="370840">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c>
                  <a:txBody>
                    <a:bodyPr/>
                    <a:lstStyle/>
                    <a:p>
                      <a:r>
                        <a:rPr lang="en-US" sz="2400" dirty="0" smtClean="0"/>
                        <a:t>g(-10)~0</a:t>
                      </a:r>
                      <a:endParaRPr lang="en-US" sz="2400" dirty="0"/>
                    </a:p>
                  </a:txBody>
                  <a:tcPr/>
                </a:tc>
                <a:extLst>
                  <a:ext uri="{0D108BD9-81ED-4DB2-BD59-A6C34878D82A}">
                    <a16:rowId xmlns:a16="http://schemas.microsoft.com/office/drawing/2014/main" val="603239632"/>
                  </a:ext>
                </a:extLst>
              </a:tr>
              <a:tr h="370840">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c>
                  <a:txBody>
                    <a:bodyPr/>
                    <a:lstStyle/>
                    <a:p>
                      <a:r>
                        <a:rPr lang="en-US" sz="2400" dirty="0" smtClean="0"/>
                        <a:t>G(10)~1</a:t>
                      </a:r>
                      <a:endParaRPr lang="en-US" sz="2400" dirty="0"/>
                    </a:p>
                  </a:txBody>
                  <a:tcPr/>
                </a:tc>
                <a:extLst>
                  <a:ext uri="{0D108BD9-81ED-4DB2-BD59-A6C34878D82A}">
                    <a16:rowId xmlns:a16="http://schemas.microsoft.com/office/drawing/2014/main" val="2584818975"/>
                  </a:ext>
                </a:extLst>
              </a:tr>
              <a:tr h="370840">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extLst>
                  <a:ext uri="{0D108BD9-81ED-4DB2-BD59-A6C34878D82A}">
                    <a16:rowId xmlns:a16="http://schemas.microsoft.com/office/drawing/2014/main" val="2380605424"/>
                  </a:ext>
                </a:extLst>
              </a:tr>
              <a:tr h="370840">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extLst>
                  <a:ext uri="{0D108BD9-81ED-4DB2-BD59-A6C34878D82A}">
                    <a16:rowId xmlns:a16="http://schemas.microsoft.com/office/drawing/2014/main" val="2546259122"/>
                  </a:ext>
                </a:extLst>
              </a:tr>
            </a:tbl>
          </a:graphicData>
        </a:graphic>
      </p:graphicFrame>
      <p:cxnSp>
        <p:nvCxnSpPr>
          <p:cNvPr id="25" name="Straight Arrow Connector 24"/>
          <p:cNvCxnSpPr>
            <a:stCxn id="10" idx="6"/>
          </p:cNvCxnSpPr>
          <p:nvPr/>
        </p:nvCxnSpPr>
        <p:spPr>
          <a:xfrm>
            <a:off x="4219302" y="2843275"/>
            <a:ext cx="343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588612" y="2612442"/>
            <a:ext cx="851515" cy="461665"/>
          </a:xfrm>
          <a:prstGeom prst="rect">
            <a:avLst/>
          </a:prstGeom>
        </p:spPr>
        <p:txBody>
          <a:bodyPr wrap="none">
            <a:spAutoFit/>
          </a:bodyPr>
          <a:lstStyle/>
          <a:p>
            <a:r>
              <a:rPr lang="en-US" sz="2400" b="1" dirty="0" smtClean="0"/>
              <a:t>h</a:t>
            </a:r>
            <a:r>
              <a:rPr lang="el-GR" sz="2400" b="1" dirty="0" smtClean="0"/>
              <a:t>θ</a:t>
            </a:r>
            <a:r>
              <a:rPr lang="en-US" sz="2400" b="1" dirty="0"/>
              <a:t>(x)</a:t>
            </a:r>
          </a:p>
        </p:txBody>
      </p:sp>
    </p:spTree>
    <p:extLst>
      <p:ext uri="{BB962C8B-B14F-4D97-AF65-F5344CB8AC3E}">
        <p14:creationId xmlns:p14="http://schemas.microsoft.com/office/powerpoint/2010/main" val="4230063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5543" y="86451"/>
            <a:ext cx="2585357" cy="697321"/>
          </a:xfrm>
        </p:spPr>
        <p:txBody>
          <a:bodyPr>
            <a:normAutofit/>
          </a:bodyPr>
          <a:lstStyle/>
          <a:p>
            <a:r>
              <a:rPr lang="en-US" b="1" dirty="0" smtClean="0">
                <a:solidFill>
                  <a:schemeClr val="accent1"/>
                </a:solidFill>
              </a:rPr>
              <a:t>AND GATE</a:t>
            </a:r>
            <a:endParaRPr lang="en-US" b="1" dirty="0">
              <a:solidFill>
                <a:schemeClr val="accent1"/>
              </a:solidFill>
            </a:endParaRPr>
          </a:p>
        </p:txBody>
      </p:sp>
      <p:sp>
        <p:nvSpPr>
          <p:cNvPr id="4" name="Content Placeholder 3"/>
          <p:cNvSpPr>
            <a:spLocks noGrp="1"/>
          </p:cNvSpPr>
          <p:nvPr>
            <p:ph sz="half" idx="2"/>
          </p:nvPr>
        </p:nvSpPr>
        <p:spPr>
          <a:xfrm>
            <a:off x="1236617" y="4702630"/>
            <a:ext cx="2917372" cy="452844"/>
          </a:xfrm>
        </p:spPr>
        <p:txBody>
          <a:bodyPr>
            <a:normAutofit lnSpcReduction="10000"/>
          </a:bodyPr>
          <a:lstStyle/>
          <a:p>
            <a:pPr marL="0" indent="0">
              <a:buNone/>
            </a:pPr>
            <a:r>
              <a:rPr lang="en-US" b="1" dirty="0" smtClean="0"/>
              <a:t>Figure X1 AND X2</a:t>
            </a:r>
            <a:endParaRPr lang="en-US" b="1"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8</a:t>
            </a:fld>
            <a:endParaRPr lang="en-US"/>
          </a:p>
        </p:txBody>
      </p:sp>
      <p:sp>
        <p:nvSpPr>
          <p:cNvPr id="7" name="Oval 6"/>
          <p:cNvSpPr/>
          <p:nvPr/>
        </p:nvSpPr>
        <p:spPr>
          <a:xfrm>
            <a:off x="1236617" y="1567542"/>
            <a:ext cx="879566" cy="635726"/>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8" name="Oval 7"/>
          <p:cNvSpPr/>
          <p:nvPr/>
        </p:nvSpPr>
        <p:spPr>
          <a:xfrm>
            <a:off x="1236617" y="2490504"/>
            <a:ext cx="879566" cy="635726"/>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r>
              <a:rPr lang="en-US" b="1" dirty="0" smtClean="0">
                <a:solidFill>
                  <a:schemeClr val="tx1"/>
                </a:solidFill>
              </a:rPr>
              <a:t>1</a:t>
            </a:r>
            <a:endParaRPr lang="en-US" b="1" dirty="0">
              <a:solidFill>
                <a:schemeClr val="tx1"/>
              </a:solidFill>
            </a:endParaRPr>
          </a:p>
        </p:txBody>
      </p:sp>
      <p:sp>
        <p:nvSpPr>
          <p:cNvPr id="9" name="Oval 8"/>
          <p:cNvSpPr/>
          <p:nvPr/>
        </p:nvSpPr>
        <p:spPr>
          <a:xfrm>
            <a:off x="1236617" y="3413466"/>
            <a:ext cx="879566" cy="635726"/>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X2</a:t>
            </a:r>
            <a:endParaRPr lang="en-US" b="1" dirty="0">
              <a:solidFill>
                <a:schemeClr val="tx1"/>
              </a:solidFill>
            </a:endParaRPr>
          </a:p>
        </p:txBody>
      </p:sp>
      <p:sp>
        <p:nvSpPr>
          <p:cNvPr id="10" name="Oval 9"/>
          <p:cNvSpPr/>
          <p:nvPr/>
        </p:nvSpPr>
        <p:spPr>
          <a:xfrm>
            <a:off x="3509553" y="2560320"/>
            <a:ext cx="709749" cy="56591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cxnSp>
        <p:nvCxnSpPr>
          <p:cNvPr id="12" name="Straight Arrow Connector 11"/>
          <p:cNvCxnSpPr>
            <a:stCxn id="7" idx="6"/>
            <a:endCxn id="10" idx="1"/>
          </p:cNvCxnSpPr>
          <p:nvPr/>
        </p:nvCxnSpPr>
        <p:spPr>
          <a:xfrm>
            <a:off x="2116183" y="1885405"/>
            <a:ext cx="1497310" cy="757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10" idx="2"/>
          </p:cNvCxnSpPr>
          <p:nvPr/>
        </p:nvCxnSpPr>
        <p:spPr>
          <a:xfrm>
            <a:off x="2116183" y="2808367"/>
            <a:ext cx="1393370" cy="3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6"/>
            <a:endCxn id="10" idx="3"/>
          </p:cNvCxnSpPr>
          <p:nvPr/>
        </p:nvCxnSpPr>
        <p:spPr>
          <a:xfrm flipV="1">
            <a:off x="2116183" y="3043354"/>
            <a:ext cx="1497310" cy="68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690807" y="1719734"/>
            <a:ext cx="505380" cy="390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-30</a:t>
            </a:r>
            <a:endParaRPr lang="en-US" b="1" dirty="0">
              <a:solidFill>
                <a:schemeClr val="tx1"/>
              </a:solidFill>
            </a:endParaRPr>
          </a:p>
        </p:txBody>
      </p:sp>
      <p:sp>
        <p:nvSpPr>
          <p:cNvPr id="21" name="Rectangle 20"/>
          <p:cNvSpPr/>
          <p:nvPr/>
        </p:nvSpPr>
        <p:spPr>
          <a:xfrm>
            <a:off x="2342606" y="2365216"/>
            <a:ext cx="600891" cy="390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r>
              <a:rPr lang="en-US" b="1" dirty="0">
                <a:solidFill>
                  <a:schemeClr val="tx1"/>
                </a:solidFill>
              </a:rPr>
              <a:t>2</a:t>
            </a:r>
            <a:r>
              <a:rPr lang="en-US" b="1" dirty="0" smtClean="0">
                <a:solidFill>
                  <a:schemeClr val="tx1"/>
                </a:solidFill>
              </a:rPr>
              <a:t>0</a:t>
            </a:r>
            <a:endParaRPr lang="en-US" b="1" dirty="0">
              <a:solidFill>
                <a:schemeClr val="tx1"/>
              </a:solidFill>
            </a:endParaRPr>
          </a:p>
        </p:txBody>
      </p:sp>
      <p:sp>
        <p:nvSpPr>
          <p:cNvPr id="22" name="Rectangle 21"/>
          <p:cNvSpPr/>
          <p:nvPr/>
        </p:nvSpPr>
        <p:spPr>
          <a:xfrm>
            <a:off x="2795593" y="3500053"/>
            <a:ext cx="583334" cy="390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+20</a:t>
            </a:r>
            <a:endParaRPr lang="en-US" b="1" dirty="0">
              <a:solidFill>
                <a:schemeClr val="tx1"/>
              </a:solidFill>
            </a:endParaRPr>
          </a:p>
        </p:txBody>
      </p:sp>
      <p:graphicFrame>
        <p:nvGraphicFramePr>
          <p:cNvPr id="23" name="Table 22"/>
          <p:cNvGraphicFramePr>
            <a:graphicFrameLocks noGrp="1"/>
          </p:cNvGraphicFramePr>
          <p:nvPr>
            <p:extLst>
              <p:ext uri="{D42A27DB-BD31-4B8C-83A1-F6EECF244321}">
                <p14:modId xmlns:p14="http://schemas.microsoft.com/office/powerpoint/2010/main" val="2816503938"/>
              </p:ext>
            </p:extLst>
          </p:nvPr>
        </p:nvGraphicFramePr>
        <p:xfrm>
          <a:off x="5686698" y="1994677"/>
          <a:ext cx="6200865" cy="2286000"/>
        </p:xfrm>
        <a:graphic>
          <a:graphicData uri="http://schemas.openxmlformats.org/drawingml/2006/table">
            <a:tbl>
              <a:tblPr firstRow="1" bandRow="1">
                <a:tableStyleId>{5C22544A-7EE6-4342-B048-85BDC9FD1C3A}</a:tableStyleId>
              </a:tblPr>
              <a:tblGrid>
                <a:gridCol w="2066955">
                  <a:extLst>
                    <a:ext uri="{9D8B030D-6E8A-4147-A177-3AD203B41FA5}">
                      <a16:colId xmlns:a16="http://schemas.microsoft.com/office/drawing/2014/main" val="2526740016"/>
                    </a:ext>
                  </a:extLst>
                </a:gridCol>
                <a:gridCol w="2066955">
                  <a:extLst>
                    <a:ext uri="{9D8B030D-6E8A-4147-A177-3AD203B41FA5}">
                      <a16:colId xmlns:a16="http://schemas.microsoft.com/office/drawing/2014/main" val="658965460"/>
                    </a:ext>
                  </a:extLst>
                </a:gridCol>
                <a:gridCol w="2066955">
                  <a:extLst>
                    <a:ext uri="{9D8B030D-6E8A-4147-A177-3AD203B41FA5}">
                      <a16:colId xmlns:a16="http://schemas.microsoft.com/office/drawing/2014/main" val="2309187137"/>
                    </a:ext>
                  </a:extLst>
                </a:gridCol>
              </a:tblGrid>
              <a:tr h="370840">
                <a:tc>
                  <a:txBody>
                    <a:bodyPr/>
                    <a:lstStyle/>
                    <a:p>
                      <a:r>
                        <a:rPr lang="en-US" sz="2400" dirty="0" smtClean="0"/>
                        <a:t>X1</a:t>
                      </a:r>
                      <a:endParaRPr lang="en-US" sz="2400" dirty="0"/>
                    </a:p>
                  </a:txBody>
                  <a:tcPr/>
                </a:tc>
                <a:tc>
                  <a:txBody>
                    <a:bodyPr/>
                    <a:lstStyle/>
                    <a:p>
                      <a:r>
                        <a:rPr lang="en-US" sz="2400" dirty="0" smtClean="0"/>
                        <a:t>X2</a:t>
                      </a:r>
                      <a:endParaRPr lang="en-US" sz="2400" dirty="0"/>
                    </a:p>
                  </a:txBody>
                  <a:tcPr/>
                </a:tc>
                <a:tc>
                  <a:txBody>
                    <a:bodyPr/>
                    <a:lstStyle/>
                    <a:p>
                      <a:r>
                        <a:rPr lang="en-US" sz="2400" b="1" i="0" kern="1200" dirty="0" smtClean="0">
                          <a:solidFill>
                            <a:schemeClr val="lt1"/>
                          </a:solidFill>
                          <a:effectLst/>
                          <a:latin typeface="+mn-lt"/>
                          <a:ea typeface="+mn-ea"/>
                          <a:cs typeface="+mn-cs"/>
                        </a:rPr>
                        <a:t>h</a:t>
                      </a:r>
                      <a:r>
                        <a:rPr lang="el-GR" sz="2400" b="0" i="0" kern="1200" dirty="0" smtClean="0">
                          <a:solidFill>
                            <a:schemeClr val="lt1"/>
                          </a:solidFill>
                          <a:effectLst/>
                          <a:latin typeface="+mn-lt"/>
                          <a:ea typeface="+mn-ea"/>
                          <a:cs typeface="+mn-cs"/>
                        </a:rPr>
                        <a:t>θ</a:t>
                      </a:r>
                      <a:r>
                        <a:rPr lang="en-US" sz="2400" dirty="0" smtClean="0"/>
                        <a:t>(x)</a:t>
                      </a:r>
                      <a:endParaRPr lang="en-US" sz="2400" dirty="0"/>
                    </a:p>
                  </a:txBody>
                  <a:tcPr/>
                </a:tc>
                <a:extLst>
                  <a:ext uri="{0D108BD9-81ED-4DB2-BD59-A6C34878D82A}">
                    <a16:rowId xmlns:a16="http://schemas.microsoft.com/office/drawing/2014/main" val="1971913472"/>
                  </a:ext>
                </a:extLst>
              </a:tr>
              <a:tr h="370840">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c>
                  <a:txBody>
                    <a:bodyPr/>
                    <a:lstStyle/>
                    <a:p>
                      <a:r>
                        <a:rPr lang="en-US" sz="2400" dirty="0" smtClean="0"/>
                        <a:t>g(-30)~0</a:t>
                      </a:r>
                      <a:endParaRPr lang="en-US" sz="2400" dirty="0"/>
                    </a:p>
                  </a:txBody>
                  <a:tcPr/>
                </a:tc>
                <a:extLst>
                  <a:ext uri="{0D108BD9-81ED-4DB2-BD59-A6C34878D82A}">
                    <a16:rowId xmlns:a16="http://schemas.microsoft.com/office/drawing/2014/main" val="603239632"/>
                  </a:ext>
                </a:extLst>
              </a:tr>
              <a:tr h="370840">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extLst>
                  <a:ext uri="{0D108BD9-81ED-4DB2-BD59-A6C34878D82A}">
                    <a16:rowId xmlns:a16="http://schemas.microsoft.com/office/drawing/2014/main" val="2584818975"/>
                  </a:ext>
                </a:extLst>
              </a:tr>
              <a:tr h="370840">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extLst>
                  <a:ext uri="{0D108BD9-81ED-4DB2-BD59-A6C34878D82A}">
                    <a16:rowId xmlns:a16="http://schemas.microsoft.com/office/drawing/2014/main" val="2380605424"/>
                  </a:ext>
                </a:extLst>
              </a:tr>
              <a:tr h="370840">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extLst>
                  <a:ext uri="{0D108BD9-81ED-4DB2-BD59-A6C34878D82A}">
                    <a16:rowId xmlns:a16="http://schemas.microsoft.com/office/drawing/2014/main" val="2546259122"/>
                  </a:ext>
                </a:extLst>
              </a:tr>
            </a:tbl>
          </a:graphicData>
        </a:graphic>
      </p:graphicFrame>
      <p:sp>
        <p:nvSpPr>
          <p:cNvPr id="17" name="Rectangle 16"/>
          <p:cNvSpPr/>
          <p:nvPr/>
        </p:nvSpPr>
        <p:spPr>
          <a:xfrm>
            <a:off x="4588612" y="2612442"/>
            <a:ext cx="851515" cy="461665"/>
          </a:xfrm>
          <a:prstGeom prst="rect">
            <a:avLst/>
          </a:prstGeom>
        </p:spPr>
        <p:txBody>
          <a:bodyPr wrap="none">
            <a:spAutoFit/>
          </a:bodyPr>
          <a:lstStyle/>
          <a:p>
            <a:r>
              <a:rPr lang="en-US" sz="2400" b="1" dirty="0" smtClean="0"/>
              <a:t>h</a:t>
            </a:r>
            <a:r>
              <a:rPr lang="el-GR" sz="2400" b="1" dirty="0" smtClean="0"/>
              <a:t>θ</a:t>
            </a:r>
            <a:r>
              <a:rPr lang="en-US" sz="2400" b="1" dirty="0"/>
              <a:t>(x)</a:t>
            </a:r>
          </a:p>
        </p:txBody>
      </p:sp>
      <p:cxnSp>
        <p:nvCxnSpPr>
          <p:cNvPr id="11" name="Straight Arrow Connector 10"/>
          <p:cNvCxnSpPr>
            <a:stCxn id="10" idx="6"/>
            <a:endCxn id="17" idx="1"/>
          </p:cNvCxnSpPr>
          <p:nvPr/>
        </p:nvCxnSpPr>
        <p:spPr>
          <a:xfrm>
            <a:off x="4219302" y="2843275"/>
            <a:ext cx="369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509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5543" y="86451"/>
            <a:ext cx="2585357" cy="697321"/>
          </a:xfrm>
        </p:spPr>
        <p:txBody>
          <a:bodyPr>
            <a:normAutofit/>
          </a:bodyPr>
          <a:lstStyle/>
          <a:p>
            <a:r>
              <a:rPr lang="en-US" b="1" dirty="0" smtClean="0">
                <a:solidFill>
                  <a:schemeClr val="accent1"/>
                </a:solidFill>
              </a:rPr>
              <a:t>NOT GATE</a:t>
            </a:r>
            <a:endParaRPr lang="en-US" b="1" dirty="0">
              <a:solidFill>
                <a:schemeClr val="accent1"/>
              </a:solidFill>
            </a:endParaRPr>
          </a:p>
        </p:txBody>
      </p:sp>
      <p:sp>
        <p:nvSpPr>
          <p:cNvPr id="4" name="Content Placeholder 3"/>
          <p:cNvSpPr>
            <a:spLocks noGrp="1"/>
          </p:cNvSpPr>
          <p:nvPr>
            <p:ph sz="half" idx="2"/>
          </p:nvPr>
        </p:nvSpPr>
        <p:spPr>
          <a:xfrm>
            <a:off x="1236617" y="4702630"/>
            <a:ext cx="2865120" cy="452844"/>
          </a:xfrm>
        </p:spPr>
        <p:txBody>
          <a:bodyPr>
            <a:normAutofit lnSpcReduction="10000"/>
          </a:bodyPr>
          <a:lstStyle/>
          <a:p>
            <a:pPr marL="0" indent="0">
              <a:buNone/>
            </a:pPr>
            <a:r>
              <a:rPr lang="en-US" b="1" dirty="0" smtClean="0"/>
              <a:t>Figure </a:t>
            </a:r>
            <a:r>
              <a:rPr lang="en-US" b="1" smtClean="0"/>
              <a:t>X1 NOT </a:t>
            </a:r>
            <a:r>
              <a:rPr lang="en-US" b="1" dirty="0" smtClean="0"/>
              <a:t>X2</a:t>
            </a:r>
            <a:endParaRPr lang="en-US" b="1"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78DE0224-4A35-43D0-A0D5-56676FA82323}" type="slidenum">
              <a:rPr lang="en-US" smtClean="0"/>
              <a:t>9</a:t>
            </a:fld>
            <a:endParaRPr lang="en-US"/>
          </a:p>
        </p:txBody>
      </p:sp>
      <p:sp>
        <p:nvSpPr>
          <p:cNvPr id="7" name="Oval 6"/>
          <p:cNvSpPr/>
          <p:nvPr/>
        </p:nvSpPr>
        <p:spPr>
          <a:xfrm>
            <a:off x="1236617" y="1839611"/>
            <a:ext cx="879566" cy="635726"/>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8" name="Oval 7"/>
          <p:cNvSpPr/>
          <p:nvPr/>
        </p:nvSpPr>
        <p:spPr>
          <a:xfrm>
            <a:off x="1236617" y="3074107"/>
            <a:ext cx="879566" cy="635726"/>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r>
              <a:rPr lang="en-US" b="1" dirty="0" smtClean="0">
                <a:solidFill>
                  <a:schemeClr val="tx1"/>
                </a:solidFill>
              </a:rPr>
              <a:t>1</a:t>
            </a:r>
            <a:endParaRPr lang="en-US" b="1" dirty="0">
              <a:solidFill>
                <a:schemeClr val="tx1"/>
              </a:solidFill>
            </a:endParaRPr>
          </a:p>
        </p:txBody>
      </p:sp>
      <p:sp>
        <p:nvSpPr>
          <p:cNvPr id="10" name="Oval 9"/>
          <p:cNvSpPr/>
          <p:nvPr/>
        </p:nvSpPr>
        <p:spPr>
          <a:xfrm>
            <a:off x="3509553" y="2560320"/>
            <a:ext cx="709749" cy="56591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cxnSp>
        <p:nvCxnSpPr>
          <p:cNvPr id="12" name="Straight Arrow Connector 11"/>
          <p:cNvCxnSpPr>
            <a:stCxn id="7" idx="6"/>
            <a:endCxn id="10" idx="1"/>
          </p:cNvCxnSpPr>
          <p:nvPr/>
        </p:nvCxnSpPr>
        <p:spPr>
          <a:xfrm>
            <a:off x="2116183" y="2157474"/>
            <a:ext cx="1497310" cy="485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3"/>
          </p:cNvCxnSpPr>
          <p:nvPr/>
        </p:nvCxnSpPr>
        <p:spPr>
          <a:xfrm flipV="1">
            <a:off x="2116183" y="3043354"/>
            <a:ext cx="1497310" cy="331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613660" y="1932121"/>
            <a:ext cx="548782" cy="390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+10</a:t>
            </a:r>
            <a:endParaRPr lang="en-US" b="1" dirty="0">
              <a:solidFill>
                <a:schemeClr val="tx1"/>
              </a:solidFill>
            </a:endParaRPr>
          </a:p>
        </p:txBody>
      </p:sp>
      <p:sp>
        <p:nvSpPr>
          <p:cNvPr id="21" name="Rectangle 20"/>
          <p:cNvSpPr/>
          <p:nvPr/>
        </p:nvSpPr>
        <p:spPr>
          <a:xfrm>
            <a:off x="2253342" y="2818727"/>
            <a:ext cx="600891" cy="390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r>
              <a:rPr lang="en-US" b="1" dirty="0" smtClean="0">
                <a:solidFill>
                  <a:schemeClr val="tx1"/>
                </a:solidFill>
              </a:rPr>
              <a:t>20</a:t>
            </a:r>
            <a:endParaRPr lang="en-US" b="1" dirty="0">
              <a:solidFill>
                <a:schemeClr val="tx1"/>
              </a:solidFill>
            </a:endParaRPr>
          </a:p>
        </p:txBody>
      </p:sp>
      <p:graphicFrame>
        <p:nvGraphicFramePr>
          <p:cNvPr id="23" name="Table 22"/>
          <p:cNvGraphicFramePr>
            <a:graphicFrameLocks noGrp="1"/>
          </p:cNvGraphicFramePr>
          <p:nvPr>
            <p:extLst>
              <p:ext uri="{D42A27DB-BD31-4B8C-83A1-F6EECF244321}">
                <p14:modId xmlns:p14="http://schemas.microsoft.com/office/powerpoint/2010/main" val="350158547"/>
              </p:ext>
            </p:extLst>
          </p:nvPr>
        </p:nvGraphicFramePr>
        <p:xfrm>
          <a:off x="7200900" y="2157474"/>
          <a:ext cx="4133910" cy="1371600"/>
        </p:xfrm>
        <a:graphic>
          <a:graphicData uri="http://schemas.openxmlformats.org/drawingml/2006/table">
            <a:tbl>
              <a:tblPr firstRow="1" bandRow="1">
                <a:tableStyleId>{5C22544A-7EE6-4342-B048-85BDC9FD1C3A}</a:tableStyleId>
              </a:tblPr>
              <a:tblGrid>
                <a:gridCol w="2066955">
                  <a:extLst>
                    <a:ext uri="{9D8B030D-6E8A-4147-A177-3AD203B41FA5}">
                      <a16:colId xmlns:a16="http://schemas.microsoft.com/office/drawing/2014/main" val="2526740016"/>
                    </a:ext>
                  </a:extLst>
                </a:gridCol>
                <a:gridCol w="2066955">
                  <a:extLst>
                    <a:ext uri="{9D8B030D-6E8A-4147-A177-3AD203B41FA5}">
                      <a16:colId xmlns:a16="http://schemas.microsoft.com/office/drawing/2014/main" val="2309187137"/>
                    </a:ext>
                  </a:extLst>
                </a:gridCol>
              </a:tblGrid>
              <a:tr h="370840">
                <a:tc>
                  <a:txBody>
                    <a:bodyPr/>
                    <a:lstStyle/>
                    <a:p>
                      <a:r>
                        <a:rPr lang="en-US" sz="2400" dirty="0" smtClean="0"/>
                        <a:t>X1</a:t>
                      </a:r>
                      <a:endParaRPr lang="en-US" sz="2400" dirty="0"/>
                    </a:p>
                  </a:txBody>
                  <a:tcPr/>
                </a:tc>
                <a:tc>
                  <a:txBody>
                    <a:bodyPr/>
                    <a:lstStyle/>
                    <a:p>
                      <a:r>
                        <a:rPr lang="en-US" sz="2400" b="1" i="0" kern="1200" dirty="0" smtClean="0">
                          <a:solidFill>
                            <a:schemeClr val="lt1"/>
                          </a:solidFill>
                          <a:effectLst/>
                          <a:latin typeface="+mn-lt"/>
                          <a:ea typeface="+mn-ea"/>
                          <a:cs typeface="+mn-cs"/>
                        </a:rPr>
                        <a:t>h</a:t>
                      </a:r>
                      <a:r>
                        <a:rPr lang="el-GR" sz="2400" b="0" i="0" kern="1200" dirty="0" smtClean="0">
                          <a:solidFill>
                            <a:schemeClr val="lt1"/>
                          </a:solidFill>
                          <a:effectLst/>
                          <a:latin typeface="+mn-lt"/>
                          <a:ea typeface="+mn-ea"/>
                          <a:cs typeface="+mn-cs"/>
                        </a:rPr>
                        <a:t>θ</a:t>
                      </a:r>
                      <a:r>
                        <a:rPr lang="en-US" sz="2400" dirty="0" smtClean="0"/>
                        <a:t>(x)</a:t>
                      </a:r>
                      <a:endParaRPr lang="en-US" sz="2400" dirty="0"/>
                    </a:p>
                  </a:txBody>
                  <a:tcPr/>
                </a:tc>
                <a:extLst>
                  <a:ext uri="{0D108BD9-81ED-4DB2-BD59-A6C34878D82A}">
                    <a16:rowId xmlns:a16="http://schemas.microsoft.com/office/drawing/2014/main" val="1971913472"/>
                  </a:ext>
                </a:extLst>
              </a:tr>
              <a:tr h="370840">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extLst>
                  <a:ext uri="{0D108BD9-81ED-4DB2-BD59-A6C34878D82A}">
                    <a16:rowId xmlns:a16="http://schemas.microsoft.com/office/drawing/2014/main" val="603239632"/>
                  </a:ext>
                </a:extLst>
              </a:tr>
              <a:tr h="370840">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extLst>
                  <a:ext uri="{0D108BD9-81ED-4DB2-BD59-A6C34878D82A}">
                    <a16:rowId xmlns:a16="http://schemas.microsoft.com/office/drawing/2014/main" val="2584818975"/>
                  </a:ext>
                </a:extLst>
              </a:tr>
            </a:tbl>
          </a:graphicData>
        </a:graphic>
      </p:graphicFrame>
      <p:sp>
        <p:nvSpPr>
          <p:cNvPr id="17" name="Rectangle 16"/>
          <p:cNvSpPr/>
          <p:nvPr/>
        </p:nvSpPr>
        <p:spPr>
          <a:xfrm>
            <a:off x="4588612" y="2612442"/>
            <a:ext cx="851515" cy="461665"/>
          </a:xfrm>
          <a:prstGeom prst="rect">
            <a:avLst/>
          </a:prstGeom>
        </p:spPr>
        <p:txBody>
          <a:bodyPr wrap="none">
            <a:spAutoFit/>
          </a:bodyPr>
          <a:lstStyle/>
          <a:p>
            <a:r>
              <a:rPr lang="en-US" sz="2400" b="1" dirty="0" smtClean="0"/>
              <a:t>h</a:t>
            </a:r>
            <a:r>
              <a:rPr lang="el-GR" sz="2400" b="1" dirty="0" smtClean="0"/>
              <a:t>θ</a:t>
            </a:r>
            <a:r>
              <a:rPr lang="en-US" sz="2400" b="1" dirty="0"/>
              <a:t>(x)</a:t>
            </a:r>
          </a:p>
        </p:txBody>
      </p:sp>
      <p:cxnSp>
        <p:nvCxnSpPr>
          <p:cNvPr id="11" name="Straight Arrow Connector 10"/>
          <p:cNvCxnSpPr>
            <a:stCxn id="10" idx="6"/>
            <a:endCxn id="17" idx="1"/>
          </p:cNvCxnSpPr>
          <p:nvPr/>
        </p:nvCxnSpPr>
        <p:spPr>
          <a:xfrm>
            <a:off x="4219302" y="2843275"/>
            <a:ext cx="369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462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1360</Words>
  <Application>Microsoft Office PowerPoint</Application>
  <PresentationFormat>Widescreen</PresentationFormat>
  <Paragraphs>218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COURSE NAME:  COURSE CODE:</vt:lpstr>
      <vt:lpstr>HUMAN BRAIN NEURON STRUCTURE</vt:lpstr>
      <vt:lpstr>HUMAN BRAIN NEURON STRUCTURE</vt:lpstr>
      <vt:lpstr>PERCEPTRON</vt:lpstr>
      <vt:lpstr>PERCEPTRON</vt:lpstr>
      <vt:lpstr>PERCEPTRON</vt:lpstr>
      <vt:lpstr>OR GATE</vt:lpstr>
      <vt:lpstr>AND GATE</vt:lpstr>
      <vt:lpstr>NOT GATE</vt:lpstr>
      <vt:lpstr>LIMITATIONS OF PERCEPTRON</vt:lpstr>
      <vt:lpstr>LIMITATIONS OF PERCEPTRON</vt:lpstr>
      <vt:lpstr>SIGMOID NEURON</vt:lpstr>
      <vt:lpstr>MULTI LAYER PERCEPTRON (MLP)</vt:lpstr>
      <vt:lpstr>QUESTION??</vt:lpstr>
      <vt:lpstr>MULTI LAYER PERCEPTRON (MLP)</vt:lpstr>
      <vt:lpstr>MLP LAYERS</vt:lpstr>
      <vt:lpstr>ARTIFICIAL NEURAL NETWORK</vt:lpstr>
      <vt:lpstr>A SIMPLE HIDDEN LAYER CALCULATION</vt:lpstr>
      <vt:lpstr>PARAMETERS &amp; HYPERPARAMETERS</vt:lpstr>
      <vt:lpstr>ACTIVATION FUNCTION</vt:lpstr>
      <vt:lpstr>SIGMOID ACTIVATION FUNCTION</vt:lpstr>
      <vt:lpstr>Tanh ACTIVATION FUNCTION</vt:lpstr>
      <vt:lpstr>ReLU ACTIVATION FUNCTION</vt:lpstr>
      <vt:lpstr>QUESTION??</vt:lpstr>
      <vt:lpstr>Leaky ReLU ACTIVATION FUNCTION</vt:lpstr>
      <vt:lpstr>WHY NOT SIGMOID ???</vt:lpstr>
      <vt:lpstr>SOFTMAX ACTIVATION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Tanjim Ovi</dc:creator>
  <cp:lastModifiedBy>Tanjim Ovi</cp:lastModifiedBy>
  <cp:revision>57</cp:revision>
  <dcterms:created xsi:type="dcterms:W3CDTF">2022-03-27T05:02:06Z</dcterms:created>
  <dcterms:modified xsi:type="dcterms:W3CDTF">2022-03-30T03:09:12Z</dcterms:modified>
</cp:coreProperties>
</file>