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F12-0448-41AD-AB05-195BC3CDCDB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A75E2-AAC3-4CB6-B685-C08621708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2E14-3EF0-4C9D-BAD5-2073A5AF69E2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DEB4-281F-4D0C-B4BC-62ECD8091AC4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6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A7E-019E-4D31-B780-E9769743D1C5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7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DBC2-F8A7-46AC-80F7-B7866B6D17C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1482-4CF7-47E5-8D36-1CAF782351BA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8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D371-E2D6-4CF5-BE72-44E120193DE6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2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5236-C48E-4543-9924-0CAB0ED67C65}" type="datetime1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9233-7D8F-4209-A218-D1A1978AC475}" type="datetime1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DC-4D8D-4F54-9B82-1A0BE8057B3E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E4F0-68B7-49E5-87E9-34AD3027F423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2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6E70-57FD-4C10-8BA9-405CDBEAFF80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3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FBE60-9659-4FD6-A50F-6B064AB56351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C6C8-B715-4E45-95A1-6D08C7749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343" y="1024158"/>
            <a:ext cx="4785361" cy="1494844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COURSE CODE:</a:t>
            </a:r>
            <a:endParaRPr lang="en-US" sz="4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843" y="3244228"/>
            <a:ext cx="11235193" cy="25204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TANGIM PASHA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COMPUTING AND INFORMATION SYSTEM (CIS)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 (DIU)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DHAKA,BANGLADESH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D366-69A9-4C85-9611-953173CA482B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8253" y="1253700"/>
            <a:ext cx="65934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48253" y="1749561"/>
            <a:ext cx="21130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412</a:t>
            </a:r>
            <a:endParaRPr lang="en-US" sz="44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888" y="77742"/>
            <a:ext cx="2436223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OUTLIERS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" y="687976"/>
            <a:ext cx="8595360" cy="4972595"/>
          </a:xfrm>
        </p:spPr>
        <p:txBody>
          <a:bodyPr/>
          <a:lstStyle/>
          <a:p>
            <a:r>
              <a:rPr lang="en-US" b="1" dirty="0" smtClean="0"/>
              <a:t>Outlier: </a:t>
            </a:r>
            <a:r>
              <a:rPr lang="en-US" dirty="0" smtClean="0"/>
              <a:t>An outlier is an observation in a given dataset that lies far from the rest of the observations. That means an outlier is vastly larger or smaller than the remaining values in the set.</a:t>
            </a:r>
          </a:p>
          <a:p>
            <a:endParaRPr lang="en-US" dirty="0" smtClean="0"/>
          </a:p>
          <a:p>
            <a:r>
              <a:rPr lang="en-US" b="1" dirty="0" smtClean="0"/>
              <a:t>Detecting Outliers:</a:t>
            </a:r>
          </a:p>
          <a:p>
            <a:pPr marL="0" indent="0">
              <a:buNone/>
            </a:pPr>
            <a:r>
              <a:rPr lang="en-US" dirty="0" smtClean="0"/>
              <a:t>                       (1) Boxplots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(2) Z-score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(3) Inter Quantile Range (IQR)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366" y="1384663"/>
            <a:ext cx="3211736" cy="439782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888" y="77742"/>
            <a:ext cx="2436223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OUTLIERS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" y="687976"/>
            <a:ext cx="8595360" cy="5668373"/>
          </a:xfrm>
        </p:spPr>
        <p:txBody>
          <a:bodyPr>
            <a:normAutofit/>
          </a:bodyPr>
          <a:lstStyle/>
          <a:p>
            <a:r>
              <a:rPr lang="en-US" b="1" dirty="0" smtClean="0"/>
              <a:t>Handling Outliers: </a:t>
            </a:r>
          </a:p>
          <a:p>
            <a:pPr marL="514350" indent="-514350">
              <a:buAutoNum type="arabicParenBoth"/>
            </a:pPr>
            <a:r>
              <a:rPr lang="en-US" b="1" dirty="0" smtClean="0"/>
              <a:t>Remove Outliers: </a:t>
            </a:r>
            <a:r>
              <a:rPr lang="en-US" dirty="0" smtClean="0"/>
              <a:t>In this technique, we remove the outliers from the dataset. Although it is not a good practice to follow.</a:t>
            </a:r>
          </a:p>
          <a:p>
            <a:pPr marL="514350" indent="-514350">
              <a:buAutoNum type="arabicParenBoth"/>
            </a:pPr>
            <a:endParaRPr lang="en-US" dirty="0" smtClean="0"/>
          </a:p>
          <a:p>
            <a:pPr marL="514350" indent="-514350">
              <a:buAutoNum type="arabicParenBoth"/>
            </a:pPr>
            <a:r>
              <a:rPr lang="en-US" b="1" dirty="0" smtClean="0"/>
              <a:t>Cap your outliers data: </a:t>
            </a:r>
            <a:r>
              <a:rPr lang="en-US" dirty="0" smtClean="0"/>
              <a:t>Another way to handle true outliers is to cap them. For example, if you’re using income, you might find that people above a certain income level behave in the same way as those with a lower income. In this case, you can cap the income value at a level that keep that intact.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366" y="1384663"/>
            <a:ext cx="3211736" cy="439782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888" y="77742"/>
            <a:ext cx="2436223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OUTLIERS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" y="687976"/>
            <a:ext cx="8595360" cy="5668373"/>
          </a:xfrm>
        </p:spPr>
        <p:txBody>
          <a:bodyPr>
            <a:normAutofit/>
          </a:bodyPr>
          <a:lstStyle/>
          <a:p>
            <a:r>
              <a:rPr lang="en-US" b="1" dirty="0" smtClean="0"/>
              <a:t>Handling Outliers: </a:t>
            </a:r>
          </a:p>
          <a:p>
            <a:pPr marL="0" indent="0">
              <a:buNone/>
            </a:pPr>
            <a:r>
              <a:rPr lang="en-US" dirty="0" smtClean="0"/>
              <a:t>(3) </a:t>
            </a:r>
            <a:r>
              <a:rPr lang="en-US" b="1" dirty="0" smtClean="0"/>
              <a:t>Assign a new value: </a:t>
            </a:r>
            <a:r>
              <a:rPr lang="en-US" dirty="0" smtClean="0"/>
              <a:t>If an outlier seems to be due to a mistake in your data, try imputing a new value. Common imputation methods include using the mean of a variable or utilizing a regression model to predict the missing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(4) </a:t>
            </a:r>
            <a:r>
              <a:rPr lang="en-US" b="1" dirty="0" smtClean="0"/>
              <a:t>Mean/Median imputation: </a:t>
            </a:r>
            <a:r>
              <a:rPr lang="en-US" dirty="0" smtClean="0"/>
              <a:t>As the mean value is highly influenced by the outliers, it is advised to replace the outliers with the median value.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366" y="1384663"/>
            <a:ext cx="3211736" cy="439782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698" y="128059"/>
            <a:ext cx="3076303" cy="5773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PARAMETER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399" y="965200"/>
            <a:ext cx="11870267" cy="5391149"/>
          </a:xfrm>
        </p:spPr>
        <p:txBody>
          <a:bodyPr/>
          <a:lstStyle/>
          <a:p>
            <a:r>
              <a:rPr lang="en-US" b="1" dirty="0" smtClean="0"/>
              <a:t>Parameter: </a:t>
            </a:r>
            <a:r>
              <a:rPr lang="en-US" dirty="0" smtClean="0"/>
              <a:t>A model parameter is a configuration variable that is internal to the model and whose value can be estimated from data.</a:t>
            </a:r>
          </a:p>
          <a:p>
            <a:endParaRPr lang="en-US" dirty="0"/>
          </a:p>
          <a:p>
            <a:r>
              <a:rPr lang="en-US" b="1" dirty="0" smtClean="0"/>
              <a:t>Characteristics of Parameter:</a:t>
            </a:r>
          </a:p>
          <a:p>
            <a:pPr marL="0" indent="0">
              <a:buNone/>
            </a:pPr>
            <a:r>
              <a:rPr lang="en-US" dirty="0" smtClean="0"/>
              <a:t>      (1) They are required by the model when making predictions.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(2) They are estimated or learned from data.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(3) They are often not set manually by the practitioner.</a:t>
            </a:r>
          </a:p>
          <a:p>
            <a:endParaRPr lang="en-US" dirty="0" smtClean="0"/>
          </a:p>
          <a:p>
            <a:r>
              <a:rPr lang="en-US" b="1" dirty="0" smtClean="0"/>
              <a:t>Example: </a:t>
            </a:r>
            <a:r>
              <a:rPr lang="en-US" dirty="0" smtClean="0"/>
              <a:t>weights or coefficients of Linear or Logistic Regression models.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28058"/>
            <a:ext cx="4452257" cy="83714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HYPERPARAMETER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399" y="965200"/>
            <a:ext cx="11870267" cy="5391149"/>
          </a:xfrm>
        </p:spPr>
        <p:txBody>
          <a:bodyPr/>
          <a:lstStyle/>
          <a:p>
            <a:r>
              <a:rPr lang="en-US" b="1" dirty="0" smtClean="0"/>
              <a:t>Hyperparameter: </a:t>
            </a:r>
            <a:r>
              <a:rPr lang="en-US" dirty="0" smtClean="0"/>
              <a:t>Hyperparameters are parameters whose values control the learning process and determine the values of model parameters that a learning algorithm ends up learning.</a:t>
            </a:r>
            <a:endParaRPr lang="en-US" dirty="0"/>
          </a:p>
          <a:p>
            <a:r>
              <a:rPr lang="en-US" b="1" dirty="0" smtClean="0"/>
              <a:t>Characteristics of Parameter:</a:t>
            </a:r>
          </a:p>
          <a:p>
            <a:pPr marL="0" indent="0">
              <a:buNone/>
            </a:pPr>
            <a:r>
              <a:rPr lang="en-US" dirty="0" smtClean="0"/>
              <a:t>      (1) They are often used in processes to help estimate model parameters.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(2) They are often specified by the practitioner.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(3) They are often tuned for a given predictive modeling problem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5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414" y="128058"/>
            <a:ext cx="4365171" cy="83714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HYPERPARAMETER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399" y="965200"/>
            <a:ext cx="11870267" cy="5391149"/>
          </a:xfrm>
        </p:spPr>
        <p:txBody>
          <a:bodyPr/>
          <a:lstStyle/>
          <a:p>
            <a:r>
              <a:rPr lang="en-US" b="1" dirty="0" smtClean="0"/>
              <a:t>Example: </a:t>
            </a:r>
            <a:endParaRPr lang="en-US" dirty="0"/>
          </a:p>
          <a:p>
            <a:pPr marL="514350" indent="-514350">
              <a:buAutoNum type="arabicParenBoth"/>
            </a:pPr>
            <a:r>
              <a:rPr lang="en-US" dirty="0" smtClean="0"/>
              <a:t>Learning rate (</a:t>
            </a:r>
            <a:r>
              <a:rPr lang="el-GR" dirty="0"/>
              <a:t>α</a:t>
            </a:r>
            <a:r>
              <a:rPr lang="en-US" dirty="0" smtClean="0"/>
              <a:t>) in Gradient Descent optimization algorithm.</a:t>
            </a:r>
          </a:p>
          <a:p>
            <a:pPr marL="514350" indent="-514350">
              <a:buAutoNum type="arabicParenBoth"/>
            </a:pPr>
            <a:r>
              <a:rPr lang="en-US" dirty="0" smtClean="0"/>
              <a:t>Choice of Activation Function in Neural Network layers (Sigmoid, </a:t>
            </a:r>
            <a:r>
              <a:rPr lang="en-US" dirty="0" err="1" smtClean="0"/>
              <a:t>ReLU</a:t>
            </a:r>
            <a:r>
              <a:rPr lang="en-US" dirty="0" smtClean="0"/>
              <a:t>, </a:t>
            </a:r>
            <a:r>
              <a:rPr lang="en-US" dirty="0" err="1" smtClean="0"/>
              <a:t>Tanh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marL="514350" indent="-514350">
              <a:buAutoNum type="arabicParenBoth"/>
            </a:pPr>
            <a:r>
              <a:rPr lang="en-US" dirty="0" smtClean="0"/>
              <a:t>Number of hidden layers in a Neural Network</a:t>
            </a:r>
          </a:p>
          <a:p>
            <a:pPr marL="514350" indent="-514350">
              <a:buAutoNum type="arabicParenBoth"/>
            </a:pPr>
            <a:r>
              <a:rPr lang="en-US" dirty="0" smtClean="0"/>
              <a:t>Number of activation units in each layer in Neural Network.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The drop out rate in Neural Network.</a:t>
            </a:r>
          </a:p>
          <a:p>
            <a:pPr marL="514350" indent="-514350">
              <a:buAutoNum type="arabicParenBoth"/>
            </a:pPr>
            <a:r>
              <a:rPr lang="en-US" dirty="0" smtClean="0"/>
              <a:t>Number of iterations (epochs) in a training a Neural Network.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7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2776" y="144408"/>
            <a:ext cx="7186448" cy="6753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HYPERPARAMETER OPTIMIZATION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649" y="1298778"/>
            <a:ext cx="11532552" cy="4274708"/>
          </a:xfrm>
        </p:spPr>
        <p:txBody>
          <a:bodyPr>
            <a:normAutofit/>
          </a:bodyPr>
          <a:lstStyle/>
          <a:p>
            <a:r>
              <a:rPr lang="en-US" b="1" dirty="0" smtClean="0"/>
              <a:t>Hyperparameter Optimization: </a:t>
            </a:r>
            <a:r>
              <a:rPr lang="en-US" dirty="0" smtClean="0"/>
              <a:t>In machine learning, hyperparameter optimization or tuning is the problem of choosing a set of optimal hyperparameters for a learning algorithm.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GridSearchCV: </a:t>
            </a:r>
            <a:r>
              <a:rPr lang="en-US" dirty="0" smtClean="0"/>
              <a:t>It is the process of performing hyperparameter tuning in order to determine the optimal values for a given model. GridSearchCV is a function that comes in Scikit-learn’s (</a:t>
            </a:r>
            <a:r>
              <a:rPr lang="en-US" dirty="0" err="1" smtClean="0"/>
              <a:t>Sk</a:t>
            </a:r>
            <a:r>
              <a:rPr lang="en-US" dirty="0" smtClean="0"/>
              <a:t>-learn) model_selection package.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6C8-B715-4E45-95A1-6D08C77497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610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COURSE NAME:  COURSE CODE:</vt:lpstr>
      <vt:lpstr>OUTLIERS</vt:lpstr>
      <vt:lpstr>OUTLIERS</vt:lpstr>
      <vt:lpstr>OUTLIERS</vt:lpstr>
      <vt:lpstr>PARAMETER </vt:lpstr>
      <vt:lpstr>HYPERPARAMETER</vt:lpstr>
      <vt:lpstr>HYPERPARAMETER</vt:lpstr>
      <vt:lpstr>HYPERPARAMETER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Tanjim Ovi</dc:creator>
  <cp:lastModifiedBy>Tanjim Ovi</cp:lastModifiedBy>
  <cp:revision>24</cp:revision>
  <dcterms:created xsi:type="dcterms:W3CDTF">2022-03-01T14:51:19Z</dcterms:created>
  <dcterms:modified xsi:type="dcterms:W3CDTF">2022-03-02T09:47:57Z</dcterms:modified>
</cp:coreProperties>
</file>