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4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0398A-80DD-455B-A68A-C7CE6237104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1FBE4-0555-48B5-9AD1-427E7C977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57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7A08-992B-45CF-A75F-1F1142F2CE45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607-5A21-4BB9-9A74-157C4D7ED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0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2C0A-3406-4AB7-84AA-689C4ADAA02D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607-5A21-4BB9-9A74-157C4D7ED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6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B6B1-4285-42B7-9E88-D958488B55BB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607-5A21-4BB9-9A74-157C4D7ED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6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8BA6-1098-4086-BCC4-5ED9B58183EB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607-5A21-4BB9-9A74-157C4D7ED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4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6F6D-3D2F-4E06-A730-99CABD2C04A8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607-5A21-4BB9-9A74-157C4D7ED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1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D4CF-3E7E-491A-BF76-7A3522B0AC82}" type="datetime1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607-5A21-4BB9-9A74-157C4D7ED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7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26EA-4BB9-4CF4-94F6-CDFA04CA2791}" type="datetime1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607-5A21-4BB9-9A74-157C4D7ED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6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7E0C-BD4D-4157-AF3A-A35EBDBEBEBC}" type="datetime1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607-5A21-4BB9-9A74-157C4D7ED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F648-014F-4342-B441-F1EB1A657FEA}" type="datetime1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607-5A21-4BB9-9A74-157C4D7ED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62B9-253D-4FD2-BA70-4FC110E8D736}" type="datetime1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607-5A21-4BB9-9A74-157C4D7ED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8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5447-3D03-4133-B56A-C82D7C75E775}" type="datetime1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607-5A21-4BB9-9A74-157C4D7ED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0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9D7BF-CF0E-4737-964D-ACDBB46EC97C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7607-5A21-4BB9-9A74-157C4D7ED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1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343" y="1024158"/>
            <a:ext cx="4785361" cy="1494844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NAME:</a:t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COURSE CODE:</a:t>
            </a:r>
            <a:endParaRPr lang="en-US" sz="4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843" y="3244228"/>
            <a:ext cx="11235193" cy="25204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SYED TANGIM PASHA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COMPUTING AND INFORMATION SYSTEM (CIS)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DAFFODIL INTERNATIONAL UNIVERSITY (DIU)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DHAKA,BANGLADESH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D366-69A9-4C85-9611-953173CA482B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48253" y="1253700"/>
            <a:ext cx="65934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48253" y="1749561"/>
            <a:ext cx="21130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 412</a:t>
            </a:r>
            <a:endParaRPr lang="en-US" sz="44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0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848" y="112577"/>
            <a:ext cx="2141221" cy="4883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EXAMPLE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62" y="600893"/>
            <a:ext cx="3518738" cy="266482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188" y="3439887"/>
            <a:ext cx="3614057" cy="2916464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607-5A21-4BB9-9A74-157C4D7ED9DB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63" y="3605349"/>
            <a:ext cx="3518738" cy="27510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188" y="600891"/>
            <a:ext cx="3614057" cy="266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848" y="112577"/>
            <a:ext cx="2141221" cy="4883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EXAMPLE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607-5A21-4BB9-9A74-157C4D7ED9DB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086" y="675777"/>
            <a:ext cx="12017827" cy="2868612"/>
          </a:xfrm>
        </p:spPr>
        <p:txBody>
          <a:bodyPr>
            <a:normAutofit/>
          </a:bodyPr>
          <a:lstStyle/>
          <a:p>
            <a:r>
              <a:rPr lang="en-US" dirty="0"/>
              <a:t>We will now go back to the earlier example of classifying </a:t>
            </a:r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dirty="0"/>
              <a:t> people (which includes </a:t>
            </a:r>
            <a:r>
              <a:rPr lang="en-US" dirty="0">
                <a:solidFill>
                  <a:srgbClr val="FF0000"/>
                </a:solidFill>
              </a:rPr>
              <a:t>40 pregnant women </a:t>
            </a:r>
            <a:r>
              <a:rPr lang="en-US" dirty="0"/>
              <a:t>and the remaining </a:t>
            </a:r>
            <a:r>
              <a:rPr lang="en-US" dirty="0">
                <a:solidFill>
                  <a:srgbClr val="FF0000"/>
                </a:solidFill>
              </a:rPr>
              <a:t>60 are not pregnant </a:t>
            </a:r>
            <a:r>
              <a:rPr lang="en-US" dirty="0"/>
              <a:t>women and men with a fat belly) as pregnant or not pregnant. Out of 40 pregnant women </a:t>
            </a:r>
            <a:r>
              <a:rPr lang="en-US" dirty="0">
                <a:solidFill>
                  <a:srgbClr val="FF0000"/>
                </a:solidFill>
              </a:rPr>
              <a:t>30 pregnant women are classified correctly </a:t>
            </a:r>
            <a:r>
              <a:rPr lang="en-US" dirty="0"/>
              <a:t>and the remaining </a:t>
            </a:r>
            <a:r>
              <a:rPr lang="en-US" dirty="0">
                <a:solidFill>
                  <a:srgbClr val="FF0000"/>
                </a:solidFill>
              </a:rPr>
              <a:t>10 pregnant women are classified as not pregnant </a:t>
            </a:r>
            <a:r>
              <a:rPr lang="en-US" dirty="0"/>
              <a:t>by the machine learning algorithm. On the other hand, out of 60 people in the not pregnant category, </a:t>
            </a:r>
            <a:r>
              <a:rPr lang="en-US" dirty="0">
                <a:solidFill>
                  <a:srgbClr val="FF0000"/>
                </a:solidFill>
              </a:rPr>
              <a:t>55 are classified as not pregnant </a:t>
            </a:r>
            <a:r>
              <a:rPr lang="en-US" dirty="0"/>
              <a:t>and the remaining </a:t>
            </a:r>
            <a:r>
              <a:rPr lang="en-US" dirty="0">
                <a:solidFill>
                  <a:srgbClr val="FF0000"/>
                </a:solidFill>
              </a:rPr>
              <a:t>5 are classified as pregnant</a:t>
            </a:r>
            <a:r>
              <a:rPr lang="en-US" dirty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9" y="3619274"/>
            <a:ext cx="6723017" cy="2737076"/>
          </a:xfrm>
        </p:spPr>
      </p:pic>
    </p:spTree>
    <p:extLst>
      <p:ext uri="{BB962C8B-B14F-4D97-AF65-F5344CB8AC3E}">
        <p14:creationId xmlns:p14="http://schemas.microsoft.com/office/powerpoint/2010/main" val="429107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515" y="69669"/>
            <a:ext cx="2123803" cy="45284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EXAMPLE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" y="522516"/>
            <a:ext cx="11982994" cy="5833834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       </a:t>
            </a:r>
            <a:r>
              <a:rPr lang="en-US" sz="3200" b="1" dirty="0" smtClean="0">
                <a:solidFill>
                  <a:srgbClr val="FF0000"/>
                </a:solidFill>
              </a:rPr>
              <a:t>TN = 55</a:t>
            </a:r>
            <a:r>
              <a:rPr lang="en-US" sz="3200" dirty="0" smtClean="0"/>
              <a:t>,    </a:t>
            </a:r>
            <a:r>
              <a:rPr lang="en-US" sz="3200" b="1" dirty="0" smtClean="0">
                <a:solidFill>
                  <a:srgbClr val="FF0000"/>
                </a:solidFill>
              </a:rPr>
              <a:t>FP = 5</a:t>
            </a:r>
            <a:r>
              <a:rPr lang="en-US" sz="3200" dirty="0" smtClean="0"/>
              <a:t>,    </a:t>
            </a:r>
            <a:r>
              <a:rPr lang="en-US" sz="3200" b="1" dirty="0" smtClean="0">
                <a:solidFill>
                  <a:srgbClr val="FF0000"/>
                </a:solidFill>
              </a:rPr>
              <a:t>FN = 10</a:t>
            </a:r>
            <a:r>
              <a:rPr lang="en-US" sz="3200" dirty="0" smtClean="0"/>
              <a:t>,    </a:t>
            </a:r>
            <a:r>
              <a:rPr lang="en-US" sz="3200" b="1" dirty="0" smtClean="0">
                <a:solidFill>
                  <a:srgbClr val="FF0000"/>
                </a:solidFill>
              </a:rPr>
              <a:t>TP = 30</a:t>
            </a:r>
          </a:p>
          <a:p>
            <a:endParaRPr lang="en-US" dirty="0"/>
          </a:p>
          <a:p>
            <a:r>
              <a:rPr lang="en-US" dirty="0" smtClean="0"/>
              <a:t>                         </a:t>
            </a:r>
            <a:r>
              <a:rPr lang="en-US" dirty="0" smtClean="0">
                <a:solidFill>
                  <a:srgbClr val="FF0000"/>
                </a:solidFill>
              </a:rPr>
              <a:t>PRECISION</a:t>
            </a:r>
            <a:r>
              <a:rPr lang="en-US" dirty="0" smtClean="0"/>
              <a:t>=TP/(TP+FP)=30/(30+5) = </a:t>
            </a:r>
            <a:r>
              <a:rPr lang="en-US" dirty="0" smtClean="0">
                <a:solidFill>
                  <a:srgbClr val="FF0000"/>
                </a:solidFill>
              </a:rPr>
              <a:t>0.857</a:t>
            </a:r>
          </a:p>
          <a:p>
            <a:r>
              <a:rPr lang="en-US" dirty="0" smtClean="0"/>
              <a:t>                         </a:t>
            </a:r>
            <a:r>
              <a:rPr lang="en-US" dirty="0" smtClean="0">
                <a:solidFill>
                  <a:srgbClr val="FF0000"/>
                </a:solidFill>
              </a:rPr>
              <a:t>RECALL</a:t>
            </a:r>
            <a:r>
              <a:rPr lang="en-US" dirty="0" smtClean="0"/>
              <a:t>=TP/(TP+FN)=30/(30+10) = </a:t>
            </a:r>
            <a:r>
              <a:rPr lang="en-US" dirty="0" smtClean="0">
                <a:solidFill>
                  <a:srgbClr val="FF0000"/>
                </a:solidFill>
              </a:rPr>
              <a:t>0.75</a:t>
            </a:r>
          </a:p>
          <a:p>
            <a:r>
              <a:rPr lang="en-US" dirty="0" smtClean="0"/>
              <a:t>                         </a:t>
            </a:r>
            <a:r>
              <a:rPr lang="en-US" dirty="0" smtClean="0">
                <a:solidFill>
                  <a:srgbClr val="FF0000"/>
                </a:solidFill>
              </a:rPr>
              <a:t>F1-SCORE</a:t>
            </a:r>
            <a:r>
              <a:rPr lang="en-US" dirty="0" smtClean="0"/>
              <a:t>=2*(PRECISION * RECALL)/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(PRECISION +  RECALL)=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2*(0.857*0.75)/(0.857+0.75)=</a:t>
            </a:r>
            <a:r>
              <a:rPr lang="en-US" dirty="0" smtClean="0">
                <a:solidFill>
                  <a:srgbClr val="FF0000"/>
                </a:solidFill>
              </a:rPr>
              <a:t>0.799</a:t>
            </a:r>
          </a:p>
          <a:p>
            <a:r>
              <a:rPr lang="en-US" dirty="0" smtClean="0"/>
              <a:t>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dirty="0" smtClean="0">
                <a:solidFill>
                  <a:srgbClr val="FF0000"/>
                </a:solidFill>
              </a:rPr>
              <a:t>ACCURACY</a:t>
            </a:r>
            <a:r>
              <a:rPr lang="en-US" dirty="0" smtClean="0"/>
              <a:t>= (TN+TP)/(TN+FP+TP+FN)=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(55+30)/(55+5+30+10) = </a:t>
            </a:r>
            <a:r>
              <a:rPr lang="en-US" dirty="0" smtClean="0">
                <a:solidFill>
                  <a:srgbClr val="FF0000"/>
                </a:solidFill>
              </a:rPr>
              <a:t>0.85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607-5A21-4BB9-9A74-157C4D7ED9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7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9945" y="95161"/>
            <a:ext cx="4352109" cy="61894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CONFUSION MATRIX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502" y="1107797"/>
            <a:ext cx="12017829" cy="1489167"/>
          </a:xfrm>
        </p:spPr>
        <p:txBody>
          <a:bodyPr/>
          <a:lstStyle/>
          <a:p>
            <a:r>
              <a:rPr lang="en-US" b="1" dirty="0" smtClean="0"/>
              <a:t>Confusion Matrix: </a:t>
            </a:r>
            <a:r>
              <a:rPr lang="en-US" dirty="0" smtClean="0"/>
              <a:t>A confusion matrix is a performance measurement for machine learning algorithms.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607-5A21-4BB9-9A74-157C4D7ED9DB}" type="slidenum">
              <a:rPr lang="en-US" smtClean="0"/>
              <a:t>2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074" y="2884941"/>
            <a:ext cx="6749142" cy="3028178"/>
          </a:xfrm>
        </p:spPr>
      </p:pic>
    </p:spTree>
    <p:extLst>
      <p:ext uri="{BB962C8B-B14F-4D97-AF65-F5344CB8AC3E}">
        <p14:creationId xmlns:p14="http://schemas.microsoft.com/office/powerpoint/2010/main" val="359256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257" y="112576"/>
            <a:ext cx="6633754" cy="5492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TRUE POSITIVE, TRUE NEGETIVE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503" y="740229"/>
            <a:ext cx="11965577" cy="222939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True Positive (TP): </a:t>
            </a:r>
            <a:r>
              <a:rPr lang="en-US" sz="2400" dirty="0" smtClean="0"/>
              <a:t>These are the correctly predicted positive values which means that the value of actual class is yes and the value of predicted class is also yes.</a:t>
            </a:r>
            <a:r>
              <a:rPr lang="en-US" sz="2400" dirty="0"/>
              <a:t> </a:t>
            </a:r>
            <a:r>
              <a:rPr lang="en-US" sz="2400" dirty="0" smtClean="0"/>
              <a:t>Example: If actual class value indicates that this passenger survived and predicted class tells you the same thing.</a:t>
            </a:r>
            <a:endParaRPr lang="en-US" sz="2400" dirty="0"/>
          </a:p>
          <a:p>
            <a:r>
              <a:rPr lang="en-US" sz="2400" b="1" dirty="0" smtClean="0"/>
              <a:t>True Negative (TN): </a:t>
            </a:r>
            <a:r>
              <a:rPr lang="en-US" sz="2400" dirty="0" smtClean="0"/>
              <a:t>These are the correctly predicted negative values which means that the value of actual class is no and value of predicted class is also no. Example: if actual class says this passenger did not survive and predicted class tells you the same thing.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43" y="3353723"/>
            <a:ext cx="9022080" cy="2916448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607-5A21-4BB9-9A74-157C4D7ED9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7203" y="86452"/>
            <a:ext cx="6877594" cy="54056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FALSE POSITIVE, FALSE NEGATIVE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794" y="714103"/>
            <a:ext cx="12000412" cy="191588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False Positive (FP): </a:t>
            </a:r>
            <a:r>
              <a:rPr lang="en-US" sz="2400" dirty="0" smtClean="0"/>
              <a:t>When actual class is no and predicted class is yes. Example: if actual class says this passenger did not survive but predicted class tells you that this passenger will survive.</a:t>
            </a:r>
          </a:p>
          <a:p>
            <a:r>
              <a:rPr lang="en-US" sz="2400" b="1" dirty="0" smtClean="0"/>
              <a:t>False Negative (FN): </a:t>
            </a:r>
            <a:r>
              <a:rPr lang="en-US" sz="2400" dirty="0" smtClean="0"/>
              <a:t>When actual class is yes but predicted class is no. Example: if actual class indicates that this passenger survived and predicted class tells you that passenger will die.</a:t>
            </a:r>
            <a:endParaRPr lang="en-US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3112537"/>
            <a:ext cx="8299269" cy="2974754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607-5A21-4BB9-9A74-157C4D7ED9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2906" y="86451"/>
            <a:ext cx="2537460" cy="6450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PRECISION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211" y="888274"/>
            <a:ext cx="11939452" cy="281286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Precision: </a:t>
            </a:r>
            <a:r>
              <a:rPr lang="en-US" sz="2400" dirty="0" smtClean="0"/>
              <a:t>Precision is the ratio of correctly predicted positive observations to the total predicted positive observations. High precision relates to the low false positive rate. </a:t>
            </a:r>
          </a:p>
          <a:p>
            <a:r>
              <a:rPr lang="en-US" sz="2400" b="1" dirty="0" smtClean="0"/>
              <a:t>Example: </a:t>
            </a:r>
            <a:r>
              <a:rPr lang="en-US" sz="2400" dirty="0" smtClean="0"/>
              <a:t>you </a:t>
            </a:r>
            <a:r>
              <a:rPr lang="en-US" sz="2400" dirty="0"/>
              <a:t>would want greater precision is </a:t>
            </a:r>
            <a:r>
              <a:rPr lang="en-US" sz="2400" b="1" dirty="0"/>
              <a:t>spam filters</a:t>
            </a:r>
            <a:r>
              <a:rPr lang="en-US" sz="2400" dirty="0"/>
              <a:t>. A greater number of false positives in a spam filter would mean that one or more important emails could be tagged as spam and moved in spam folders</a:t>
            </a:r>
            <a:r>
              <a:rPr lang="en-US" sz="2400" dirty="0" smtClean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607-5A21-4BB9-9A74-157C4D7ED9DB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97" y="3265714"/>
            <a:ext cx="6122126" cy="30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693" y="86451"/>
            <a:ext cx="1901734" cy="6450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RECALL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211" y="888274"/>
            <a:ext cx="11939452" cy="184621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Recall: </a:t>
            </a:r>
            <a:r>
              <a:rPr lang="en-US" sz="2400" dirty="0" smtClean="0"/>
              <a:t>Recall is the ratio of correctly predicted positive observations to the all observations in actual class-yes.</a:t>
            </a:r>
          </a:p>
          <a:p>
            <a:r>
              <a:rPr lang="en-US" sz="2400" b="1" dirty="0" smtClean="0"/>
              <a:t>Example: </a:t>
            </a:r>
            <a:r>
              <a:rPr lang="en-US" sz="2400" dirty="0" smtClean="0"/>
              <a:t>In medical diagnosis, the recall score should be extremely high otherwise greater number of false negative would prove to be fatal for life of patients.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607-5A21-4BB9-9A74-157C4D7ED9DB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97" y="3265714"/>
            <a:ext cx="6122126" cy="30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8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640" y="34516"/>
            <a:ext cx="2348593" cy="6450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F1 SCORE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211" y="888275"/>
            <a:ext cx="11939452" cy="1524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F1-Score: </a:t>
            </a:r>
            <a:r>
              <a:rPr lang="en-US" sz="2400" dirty="0" smtClean="0"/>
              <a:t>F1 score is the weighted average of Precision and Recall.  That is, a good F1 Score means that you have low false positive and low false negatives. An F1 score is considered perfect when it’s 1, while the model is a total failure when it’s 0.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607-5A21-4BB9-9A74-157C4D7ED9DB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873" y="2943179"/>
            <a:ext cx="6122126" cy="322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6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471" y="69035"/>
            <a:ext cx="2471057" cy="66248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ACCURACY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29" y="827315"/>
            <a:ext cx="11939451" cy="1963182"/>
          </a:xfrm>
        </p:spPr>
        <p:txBody>
          <a:bodyPr/>
          <a:lstStyle/>
          <a:p>
            <a:r>
              <a:rPr lang="en-US" b="1" dirty="0" smtClean="0"/>
              <a:t>Accuracy: </a:t>
            </a:r>
            <a:r>
              <a:rPr lang="en-US" dirty="0" smtClean="0"/>
              <a:t>Accuracy is the most intuitive performance measure and it is simply a ratio of correctly predicted observation to the total observations.</a:t>
            </a:r>
          </a:p>
          <a:p>
            <a:r>
              <a:rPr lang="en-US" dirty="0" smtClean="0"/>
              <a:t>Accuracy can tell us immediately whether a model is being trained correctly and how it perform generally.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246" y="2886291"/>
            <a:ext cx="6426926" cy="329184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607-5A21-4BB9-9A74-157C4D7ED9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5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905" y="121285"/>
            <a:ext cx="1182189" cy="697321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KNN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9" y="1545454"/>
            <a:ext cx="5241263" cy="4332831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7607-5A21-4BB9-9A74-157C4D7ED9DB}" type="slidenum">
              <a:rPr lang="en-US" smtClean="0"/>
              <a:t>9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094" y="1545453"/>
            <a:ext cx="5174259" cy="4332831"/>
          </a:xfrm>
        </p:spPr>
      </p:pic>
    </p:spTree>
    <p:extLst>
      <p:ext uri="{BB962C8B-B14F-4D97-AF65-F5344CB8AC3E}">
        <p14:creationId xmlns:p14="http://schemas.microsoft.com/office/powerpoint/2010/main" val="30273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681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COURSE NAME:  COURSE CODE:</vt:lpstr>
      <vt:lpstr>CONFUSION MATRIX</vt:lpstr>
      <vt:lpstr>TRUE POSITIVE, TRUE NEGETIVE</vt:lpstr>
      <vt:lpstr>FALSE POSITIVE, FALSE NEGATIVE</vt:lpstr>
      <vt:lpstr> PRECISION</vt:lpstr>
      <vt:lpstr> RECALL</vt:lpstr>
      <vt:lpstr> F1 SCORE</vt:lpstr>
      <vt:lpstr>ACCURACY</vt:lpstr>
      <vt:lpstr>KNN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Tanjim Ovi</dc:creator>
  <cp:lastModifiedBy>Tanjim Ovi</cp:lastModifiedBy>
  <cp:revision>28</cp:revision>
  <dcterms:created xsi:type="dcterms:W3CDTF">2022-03-15T01:14:59Z</dcterms:created>
  <dcterms:modified xsi:type="dcterms:W3CDTF">2022-03-16T02:59:21Z</dcterms:modified>
</cp:coreProperties>
</file>