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8" r:id="rId3"/>
    <p:sldId id="266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8" r:id="rId12"/>
    <p:sldId id="264" r:id="rId13"/>
    <p:sldId id="269" r:id="rId14"/>
    <p:sldId id="270" r:id="rId15"/>
    <p:sldId id="279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D9E9C-21FE-43CA-9E4B-DDD2A811B8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1FE60-8C09-4792-BC1B-F43BE7D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7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BFE4-44D3-47DA-AF22-DD78F4DD7958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F6F6-BAC5-40C6-B3A7-BFFE046F11BB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E748-9833-4E38-934A-08CCD6F74831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757-2AD7-4AC6-93FF-79EBEA39F5D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17E1-E477-48A3-ACE4-55A668A0E45D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03B-BB0D-407F-BC4E-318E31C3E2CD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A361-BCDE-4D59-8268-2FF9E9FB7862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B381-F5D3-44D7-AB5F-647B3D39493F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62B6-1779-40AD-83C7-2C130C4F6789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F0D4-4C68-4568-BA1E-660CA7EA43D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D7DB-6AB3-4A06-8899-639FEA17B381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63D1-04C7-4938-B412-E5D4737BDA53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A890-7206-4CFD-B211-3687B8BF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343" y="1024158"/>
            <a:ext cx="4785361" cy="149484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CODE: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843" y="3244228"/>
            <a:ext cx="11235193" cy="25204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TANGIM PASHA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AND INFORMATION SYSTEM (CIS)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 (DIU)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DHAKA,BANGLADESH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D366-69A9-4C85-9611-953173CA4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8253" y="1253700"/>
            <a:ext cx="65934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48253" y="1749561"/>
            <a:ext cx="211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412</a:t>
            </a:r>
            <a:endParaRPr lang="en-US" sz="4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7" y="1555649"/>
            <a:ext cx="6688182" cy="3921354"/>
          </a:xfrm>
        </p:spPr>
      </p:pic>
    </p:spTree>
    <p:extLst>
      <p:ext uri="{BB962C8B-B14F-4D97-AF65-F5344CB8AC3E}">
        <p14:creationId xmlns:p14="http://schemas.microsoft.com/office/powerpoint/2010/main" val="9413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8" y="1040198"/>
            <a:ext cx="8011886" cy="2218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8" y="3258536"/>
            <a:ext cx="8011885" cy="26278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36183" y="5476874"/>
            <a:ext cx="914400" cy="330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55" y="1340657"/>
            <a:ext cx="7010487" cy="4351337"/>
          </a:xfrm>
        </p:spPr>
      </p:pic>
      <p:sp>
        <p:nvSpPr>
          <p:cNvPr id="3" name="Rectangle 2"/>
          <p:cNvSpPr/>
          <p:nvPr/>
        </p:nvSpPr>
        <p:spPr>
          <a:xfrm>
            <a:off x="3805644" y="5782980"/>
            <a:ext cx="4580708" cy="482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CURVE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8" y="1558938"/>
            <a:ext cx="6592388" cy="3914775"/>
          </a:xfrm>
        </p:spPr>
      </p:pic>
    </p:spTree>
    <p:extLst>
      <p:ext uri="{BB962C8B-B14F-4D97-AF65-F5344CB8AC3E}">
        <p14:creationId xmlns:p14="http://schemas.microsoft.com/office/powerpoint/2010/main" val="34966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01244"/>
            <a:ext cx="5451564" cy="257063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1" y="969522"/>
            <a:ext cx="5383666" cy="39855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13114" y="4955081"/>
            <a:ext cx="2525486" cy="337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3D GRAPH (X,Y,J)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4670" y="6019230"/>
            <a:ext cx="2525486" cy="337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CONTOUR PLOT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49" y="1013422"/>
            <a:ext cx="3650932" cy="21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574" y="112576"/>
            <a:ext cx="5614851" cy="5754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" y="1493066"/>
            <a:ext cx="7863840" cy="40581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&amp;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NonConvex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Convex and nonconvex are optimization problems. The basic difference between the two categories is that: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optimization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only one optimal solution, which is globally optimal or you might prove that there is no feasible solution to the problem.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nonconvex optimization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multiple locally optimal points and it can take a lot of time to identify whether the problem has no solution or if the solution is global.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1" y="2268128"/>
            <a:ext cx="3492137" cy="25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97" y="1042080"/>
            <a:ext cx="8081554" cy="4548823"/>
          </a:xfrm>
        </p:spPr>
      </p:pic>
    </p:spTree>
    <p:extLst>
      <p:ext uri="{BB962C8B-B14F-4D97-AF65-F5344CB8AC3E}">
        <p14:creationId xmlns:p14="http://schemas.microsoft.com/office/powerpoint/2010/main" val="29200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765" y="138703"/>
            <a:ext cx="5492931" cy="6189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46" y="1629376"/>
            <a:ext cx="4070848" cy="363147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4171" y="1629376"/>
            <a:ext cx="7036526" cy="36314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way to make sure gradient descent runs properly is by plotting the cost function as the optimization runs. Put the number of iterations on the x-axis and the value of the cost function on the y-axis. This helps you see the value of your cost function after each iteration of gradient descent and provides a way to easily spot how appropriate your learning rate 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6755" y="5478564"/>
            <a:ext cx="4080644" cy="406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GRADIENT DESCENT LEARNING CURVES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71770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RATE-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618" y="1785257"/>
            <a:ext cx="9299303" cy="2542902"/>
          </a:xfrm>
        </p:spPr>
        <p:txBody>
          <a:bodyPr/>
          <a:lstStyle/>
          <a:p>
            <a:r>
              <a:rPr lang="en-US" b="1" dirty="0" smtClean="0"/>
              <a:t>Learning Rate (</a:t>
            </a:r>
            <a:r>
              <a:rPr lang="el-GR" b="1" dirty="0"/>
              <a:t>α</a:t>
            </a:r>
            <a:r>
              <a:rPr lang="en-US" b="1" dirty="0" smtClean="0"/>
              <a:t>): </a:t>
            </a:r>
            <a:r>
              <a:rPr lang="en-US" dirty="0" smtClean="0"/>
              <a:t>In Machine Learning and statistics, the learning rate is a tuning parameter in an optimization algorithm that determines the step size at each iteration while moving towards a minimum of a loss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RATE-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051" y="2029926"/>
            <a:ext cx="5798458" cy="2972799"/>
          </a:xfrm>
        </p:spPr>
        <p:txBody>
          <a:bodyPr/>
          <a:lstStyle/>
          <a:p>
            <a:r>
              <a:rPr lang="en-US" b="1" dirty="0" smtClean="0"/>
              <a:t>Learning Rate(</a:t>
            </a:r>
            <a:r>
              <a:rPr lang="el-GR" b="1" dirty="0" smtClean="0"/>
              <a:t>α</a:t>
            </a:r>
            <a:r>
              <a:rPr lang="en-US" b="1" dirty="0" smtClean="0"/>
              <a:t>-High): </a:t>
            </a:r>
            <a:r>
              <a:rPr lang="en-US" dirty="0" smtClean="0"/>
              <a:t>If we choose </a:t>
            </a:r>
            <a:r>
              <a:rPr lang="el-GR" dirty="0" smtClean="0"/>
              <a:t>α</a:t>
            </a:r>
            <a:r>
              <a:rPr lang="en-US" dirty="0" smtClean="0"/>
              <a:t> to be very large, Gradient Descent can overshoot the minimum. It may fail to converge or even diverge.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89" y="2035877"/>
            <a:ext cx="3283131" cy="2632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53400" y="4910963"/>
            <a:ext cx="2779803" cy="601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 Learning Rate (</a:t>
            </a:r>
            <a:r>
              <a:rPr lang="el-GR" b="1" dirty="0" smtClean="0">
                <a:solidFill>
                  <a:schemeClr val="tx1"/>
                </a:solidFill>
              </a:rPr>
              <a:t>α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323" y="86451"/>
            <a:ext cx="5719354" cy="584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714" y="1465295"/>
            <a:ext cx="7210697" cy="4096322"/>
          </a:xfrm>
        </p:spPr>
        <p:txBody>
          <a:bodyPr/>
          <a:lstStyle/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a Machine Learning algorithm based on supervised learning. It performs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performs the task to predict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(Y) based on a given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328" y="1465294"/>
            <a:ext cx="4067743" cy="4096322"/>
          </a:xfrm>
        </p:spPr>
      </p:pic>
    </p:spTree>
    <p:extLst>
      <p:ext uri="{BB962C8B-B14F-4D97-AF65-F5344CB8AC3E}">
        <p14:creationId xmlns:p14="http://schemas.microsoft.com/office/powerpoint/2010/main" val="18236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RATE-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051" y="2029926"/>
            <a:ext cx="5798458" cy="2972799"/>
          </a:xfrm>
        </p:spPr>
        <p:txBody>
          <a:bodyPr/>
          <a:lstStyle/>
          <a:p>
            <a:r>
              <a:rPr lang="en-US" b="1" dirty="0" smtClean="0"/>
              <a:t>Learning Rate(</a:t>
            </a:r>
            <a:r>
              <a:rPr lang="el-GR" b="1" dirty="0" smtClean="0"/>
              <a:t>α</a:t>
            </a:r>
            <a:r>
              <a:rPr lang="en-US" b="1" dirty="0" smtClean="0"/>
              <a:t>-Low): </a:t>
            </a:r>
            <a:r>
              <a:rPr lang="en-US" dirty="0" smtClean="0"/>
              <a:t>If we choose </a:t>
            </a:r>
            <a:r>
              <a:rPr lang="el-GR" dirty="0" smtClean="0"/>
              <a:t>α</a:t>
            </a:r>
            <a:r>
              <a:rPr lang="en-US" dirty="0" smtClean="0"/>
              <a:t> to be very small, Gradient Descent will take small steps to reach local minimum and will take a longer time to reach minimum.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3400" y="4971593"/>
            <a:ext cx="2779803" cy="601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 Learning Rate (</a:t>
            </a:r>
            <a:r>
              <a:rPr lang="el-GR" b="1" dirty="0" smtClean="0">
                <a:solidFill>
                  <a:schemeClr val="tx1"/>
                </a:solidFill>
              </a:rPr>
              <a:t>α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38" y="2029924"/>
            <a:ext cx="3500846" cy="27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RATE-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309" y="4502330"/>
            <a:ext cx="11120845" cy="1637213"/>
          </a:xfrm>
        </p:spPr>
        <p:txBody>
          <a:bodyPr/>
          <a:lstStyle/>
          <a:p>
            <a:r>
              <a:rPr lang="en-US" b="1" dirty="0" smtClean="0"/>
              <a:t>Learning Rate(</a:t>
            </a:r>
            <a:r>
              <a:rPr lang="el-GR" b="1" dirty="0" smtClean="0"/>
              <a:t>α</a:t>
            </a:r>
            <a:r>
              <a:rPr lang="en-US" b="1" dirty="0" smtClean="0"/>
              <a:t>-Good): </a:t>
            </a:r>
            <a:r>
              <a:rPr lang="en-US" dirty="0" smtClean="0"/>
              <a:t>The range of value to consider for the learning rate is less than 1.0 and greater than 10^-6. A traditional default value for the learning rate is </a:t>
            </a:r>
            <a:r>
              <a:rPr lang="en-US" dirty="0" smtClean="0">
                <a:solidFill>
                  <a:srgbClr val="FF0000"/>
                </a:solidFill>
              </a:rPr>
              <a:t>0.1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0.01</a:t>
            </a:r>
            <a:r>
              <a:rPr lang="en-US" dirty="0" smtClean="0"/>
              <a:t>, and this may represent a good starting point on your problem.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63" y="893107"/>
            <a:ext cx="8159931" cy="33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624" y="78377"/>
            <a:ext cx="2528752" cy="72403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1" y="1254034"/>
            <a:ext cx="8046720" cy="464166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945" y="147411"/>
            <a:ext cx="2828109" cy="6624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246" y="2461351"/>
            <a:ext cx="9474924" cy="1797140"/>
          </a:xfrm>
        </p:spPr>
        <p:txBody>
          <a:bodyPr/>
          <a:lstStyle/>
          <a:p>
            <a:r>
              <a:rPr lang="en-US" dirty="0" smtClean="0"/>
              <a:t>Machine Learning Algorithm by </a:t>
            </a:r>
            <a:r>
              <a:rPr lang="en-US" dirty="0" err="1" smtClean="0"/>
              <a:t>Nafees</a:t>
            </a:r>
            <a:r>
              <a:rPr lang="en-US" dirty="0" smtClean="0"/>
              <a:t> </a:t>
            </a:r>
            <a:r>
              <a:rPr lang="en-US" dirty="0" err="1" smtClean="0"/>
              <a:t>Neehal</a:t>
            </a:r>
            <a:r>
              <a:rPr lang="en-US" dirty="0" smtClean="0"/>
              <a:t>-Bangla Book pdf version</a:t>
            </a:r>
          </a:p>
          <a:p>
            <a:r>
              <a:rPr lang="en-US" dirty="0" smtClean="0"/>
              <a:t>Page No.: 71-(3.8)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299" y="95159"/>
            <a:ext cx="5867401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3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" y="971825"/>
            <a:ext cx="5817326" cy="44797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74" y="884739"/>
            <a:ext cx="5745479" cy="2126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191034"/>
            <a:ext cx="5643155" cy="3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44" y="104302"/>
            <a:ext cx="8847908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5794" y="946396"/>
            <a:ext cx="12000410" cy="158976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is used to estimate the relationship between two or more independent variables (X) and one dependent variable (Y).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" y="2995749"/>
            <a:ext cx="4676503" cy="3360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8" y="1741280"/>
            <a:ext cx="5144599" cy="1036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995749"/>
            <a:ext cx="5791200" cy="33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299" y="95159"/>
            <a:ext cx="5867401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6" y="1378728"/>
            <a:ext cx="6418218" cy="43042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0" y="1378728"/>
            <a:ext cx="4067743" cy="43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045" y="95159"/>
            <a:ext cx="6475910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FUNCTION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2" y="1696504"/>
            <a:ext cx="5181600" cy="2815295"/>
          </a:xfrm>
        </p:spPr>
        <p:txBody>
          <a:bodyPr/>
          <a:lstStyle/>
          <a:p>
            <a:r>
              <a:rPr lang="en-US" b="1" dirty="0" smtClean="0"/>
              <a:t>Hypothesis Function: </a:t>
            </a:r>
            <a:r>
              <a:rPr lang="en-US" dirty="0" smtClean="0"/>
              <a:t>An example of a model that approximates the target function and performs mappings of inputs to outputs is called a hypothesis in machine learning.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2" y="2091406"/>
            <a:ext cx="5120640" cy="20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068" y="163993"/>
            <a:ext cx="4465864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653" y="1092507"/>
            <a:ext cx="5992705" cy="48476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Cost Function: </a:t>
            </a:r>
            <a:r>
              <a:rPr lang="en-US" dirty="0" smtClean="0"/>
              <a:t>By achieving the best fit regression line, the model aims to predict Y value such that the error difference between predicted value and true value is minimum. So, it is very important to update </a:t>
            </a:r>
            <a:r>
              <a:rPr lang="el-GR" dirty="0" smtClean="0"/>
              <a:t>θ</a:t>
            </a:r>
            <a:r>
              <a:rPr lang="en-US" dirty="0"/>
              <a:t>o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l-GR" dirty="0" smtClean="0"/>
              <a:t>θ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values, to reach the best value that minimize the error between predicted Y value(</a:t>
            </a:r>
            <a:r>
              <a:rPr lang="en-US" dirty="0" err="1" smtClean="0"/>
              <a:t>pred</a:t>
            </a:r>
            <a:r>
              <a:rPr lang="en-US" dirty="0" smtClean="0"/>
              <a:t>) and true Y value (y).</a:t>
            </a:r>
          </a:p>
          <a:p>
            <a:r>
              <a:rPr lang="en-US" dirty="0" smtClean="0"/>
              <a:t>Cost function (J) of linear regression is the Root Mean Squared Error (RMSE) between predicted Y value (</a:t>
            </a:r>
            <a:r>
              <a:rPr lang="en-US" dirty="0" err="1" smtClean="0"/>
              <a:t>pred</a:t>
            </a:r>
            <a:r>
              <a:rPr lang="en-US" dirty="0" smtClean="0"/>
              <a:t>) and true Y value (y).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2" y="2501778"/>
            <a:ext cx="4660175" cy="16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068" y="163993"/>
            <a:ext cx="4465864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1375954"/>
            <a:ext cx="5992812" cy="4145279"/>
          </a:xfrm>
        </p:spPr>
      </p:pic>
    </p:spTree>
    <p:extLst>
      <p:ext uri="{BB962C8B-B14F-4D97-AF65-F5344CB8AC3E}">
        <p14:creationId xmlns:p14="http://schemas.microsoft.com/office/powerpoint/2010/main" val="4075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905" y="66067"/>
            <a:ext cx="5542189" cy="6102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A890-7206-4CFD-B211-3687B8BFC3E3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2339" y="1663336"/>
            <a:ext cx="9577250" cy="3823064"/>
          </a:xfrm>
        </p:spPr>
        <p:txBody>
          <a:bodyPr>
            <a:normAutofit/>
          </a:bodyPr>
          <a:lstStyle/>
          <a:p>
            <a:r>
              <a:rPr lang="en-US" b="1" dirty="0" smtClean="0"/>
              <a:t>Gradient Descent: </a:t>
            </a:r>
            <a:r>
              <a:rPr lang="en-US" dirty="0" smtClean="0"/>
              <a:t>To update </a:t>
            </a:r>
            <a:r>
              <a:rPr lang="el-GR" dirty="0" smtClean="0"/>
              <a:t>θ</a:t>
            </a:r>
            <a:r>
              <a:rPr lang="en-US" dirty="0" smtClean="0"/>
              <a:t>o and </a:t>
            </a:r>
            <a:r>
              <a:rPr lang="el-GR" dirty="0" smtClean="0"/>
              <a:t>θ</a:t>
            </a:r>
            <a:r>
              <a:rPr lang="en-US" dirty="0"/>
              <a:t>1</a:t>
            </a:r>
            <a:r>
              <a:rPr lang="en-US" dirty="0" smtClean="0"/>
              <a:t> values in order to reduce </a:t>
            </a:r>
            <a:r>
              <a:rPr lang="en-US" dirty="0" smtClean="0">
                <a:solidFill>
                  <a:srgbClr val="FF0000"/>
                </a:solidFill>
              </a:rPr>
              <a:t>Cost Function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achieving the best fit line</a:t>
            </a:r>
            <a:r>
              <a:rPr lang="en-US" dirty="0" smtClean="0"/>
              <a:t> the model uses Gradient Descent. The idea is to start with random </a:t>
            </a:r>
            <a:r>
              <a:rPr lang="el-GR" dirty="0" smtClean="0"/>
              <a:t>θ</a:t>
            </a:r>
            <a:r>
              <a:rPr lang="en-US" dirty="0"/>
              <a:t>o</a:t>
            </a:r>
            <a:r>
              <a:rPr lang="en-US" dirty="0" smtClean="0"/>
              <a:t> and </a:t>
            </a:r>
            <a:r>
              <a:rPr lang="el-GR" dirty="0" smtClean="0"/>
              <a:t>θ</a:t>
            </a:r>
            <a:r>
              <a:rPr lang="en-US" dirty="0"/>
              <a:t>1</a:t>
            </a:r>
            <a:r>
              <a:rPr lang="en-US" dirty="0" smtClean="0"/>
              <a:t> values and then iteratively updating the values, reaching minimum cost. </a:t>
            </a:r>
          </a:p>
          <a:p>
            <a:endParaRPr lang="en-US" dirty="0"/>
          </a:p>
          <a:p>
            <a:r>
              <a:rPr lang="en-US" dirty="0" smtClean="0"/>
              <a:t>Gradient descent is an iterative optimization algorithm for finding the local minimum of a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855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COURSE NAME:  COURSE CODE:</vt:lpstr>
      <vt:lpstr>LINEAR REGRESSION</vt:lpstr>
      <vt:lpstr>LINEAR REGRESSION</vt:lpstr>
      <vt:lpstr>MULTIPLE LINEAR REGRESSION</vt:lpstr>
      <vt:lpstr>LINEAR REGRESSION</vt:lpstr>
      <vt:lpstr>HYPOTHESIS FUNCTION</vt:lpstr>
      <vt:lpstr>COST FUNCTION</vt:lpstr>
      <vt:lpstr>COST FUNCTION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LEARNING RATE- α</vt:lpstr>
      <vt:lpstr>LEARNING RATE- α</vt:lpstr>
      <vt:lpstr>LEARNING RATE- α</vt:lpstr>
      <vt:lpstr>LEARNING RATE- α</vt:lpstr>
      <vt:lpstr>RESULT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Tanjim Ovi</dc:creator>
  <cp:lastModifiedBy>Tanjim Ovi</cp:lastModifiedBy>
  <cp:revision>102</cp:revision>
  <dcterms:created xsi:type="dcterms:W3CDTF">2022-02-12T03:49:22Z</dcterms:created>
  <dcterms:modified xsi:type="dcterms:W3CDTF">2022-02-15T12:51:43Z</dcterms:modified>
</cp:coreProperties>
</file>