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60" r:id="rId4"/>
    <p:sldId id="261" r:id="rId5"/>
    <p:sldId id="263" r:id="rId6"/>
    <p:sldId id="266" r:id="rId7"/>
    <p:sldId id="267" r:id="rId8"/>
    <p:sldId id="271" r:id="rId9"/>
    <p:sldId id="272" r:id="rId10"/>
    <p:sldId id="273" r:id="rId11"/>
    <p:sldId id="264" r:id="rId12"/>
    <p:sldId id="265" r:id="rId13"/>
    <p:sldId id="269" r:id="rId14"/>
    <p:sldId id="268" r:id="rId15"/>
    <p:sldId id="270" r:id="rId16"/>
    <p:sldId id="279" r:id="rId17"/>
    <p:sldId id="274" r:id="rId18"/>
    <p:sldId id="280" r:id="rId19"/>
    <p:sldId id="275" r:id="rId20"/>
    <p:sldId id="276" r:id="rId21"/>
    <p:sldId id="277" r:id="rId22"/>
    <p:sldId id="281" r:id="rId23"/>
    <p:sldId id="278" r:id="rId24"/>
    <p:sldId id="282" r:id="rId25"/>
    <p:sldId id="290" r:id="rId26"/>
    <p:sldId id="283"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85ECD-E7FB-47E0-8F76-ABC0C504E2BB}" type="datetimeFigureOut">
              <a:rPr lang="en-US" smtClean="0"/>
              <a:t>7/31/2022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FC542-A0EA-44BA-A035-D6454A3F78A1}" type="slidenum">
              <a:rPr lang="en-US" smtClean="0"/>
              <a:t>‹#›</a:t>
            </a:fld>
            <a:endParaRPr lang="en-US"/>
          </a:p>
        </p:txBody>
      </p:sp>
    </p:spTree>
    <p:extLst>
      <p:ext uri="{BB962C8B-B14F-4D97-AF65-F5344CB8AC3E}">
        <p14:creationId xmlns:p14="http://schemas.microsoft.com/office/powerpoint/2010/main" val="1242246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C5C378-2A34-40CA-90B8-2755FF0AE022}"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126739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EA5BB7-BFE2-4F7B-A70C-C1670DA6F5E5}"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172957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F89F5-27F1-4C70-8336-67038BAA39F1}"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374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50BF9-6242-447D-A28B-FD9CAD81E140}"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375942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29EA84-F33B-41B1-BAFE-0B64A589F4B2}" type="datetime1">
              <a:rPr lang="en-US" smtClean="0"/>
              <a:t>7/31/2022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385079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736F81-750B-4639-8A99-4214FDA6E839}" type="datetime1">
              <a:rPr lang="en-US" smtClean="0"/>
              <a:t>7/31/2022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105733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CFFBA9-A078-421C-A4F9-B09AEB08B92F}" type="datetime1">
              <a:rPr lang="en-US" smtClean="0"/>
              <a:t>7/31/2022</a:t>
            </a:fld>
            <a:endParaRPr lang="en-US"/>
          </a:p>
        </p:txBody>
      </p:sp>
      <p:sp>
        <p:nvSpPr>
          <p:cNvPr id="8" name="Footer Placeholder 7"/>
          <p:cNvSpPr>
            <a:spLocks noGrp="1"/>
          </p:cNvSpPr>
          <p:nvPr>
            <p:ph type="ftr" sz="quarter" idx="11"/>
          </p:nvPr>
        </p:nvSpPr>
        <p:spPr/>
        <p:txBody>
          <a:bodyPr/>
          <a:lstStyle/>
          <a:p>
            <a:r>
              <a:rPr lang="en-US" smtClean="0"/>
              <a:t>Daffodil International University (DIU)</a:t>
            </a:r>
            <a:endParaRPr lang="en-US"/>
          </a:p>
        </p:txBody>
      </p:sp>
      <p:sp>
        <p:nvSpPr>
          <p:cNvPr id="9" name="Slide Number Placeholder 8"/>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281976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24B5BB-ACD1-480F-B1E2-A76E1A77477A}" type="datetime1">
              <a:rPr lang="en-US" smtClean="0"/>
              <a:t>7/31/2022</a:t>
            </a:fld>
            <a:endParaRPr lang="en-US"/>
          </a:p>
        </p:txBody>
      </p:sp>
      <p:sp>
        <p:nvSpPr>
          <p:cNvPr id="4" name="Footer Placeholder 3"/>
          <p:cNvSpPr>
            <a:spLocks noGrp="1"/>
          </p:cNvSpPr>
          <p:nvPr>
            <p:ph type="ftr" sz="quarter" idx="11"/>
          </p:nvPr>
        </p:nvSpPr>
        <p:spPr/>
        <p:txBody>
          <a:bodyPr/>
          <a:lstStyle/>
          <a:p>
            <a:r>
              <a:rPr lang="en-US" smtClean="0"/>
              <a:t>Daffodil International University (DIU)</a:t>
            </a:r>
            <a:endParaRPr lang="en-US"/>
          </a:p>
        </p:txBody>
      </p:sp>
      <p:sp>
        <p:nvSpPr>
          <p:cNvPr id="5" name="Slide Number Placeholder 4"/>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31319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C1A9F-04E9-49BB-AAD3-576B07FBEFF6}" type="datetime1">
              <a:rPr lang="en-US" smtClean="0"/>
              <a:t>7/31/2022</a:t>
            </a:fld>
            <a:endParaRPr lang="en-US"/>
          </a:p>
        </p:txBody>
      </p:sp>
      <p:sp>
        <p:nvSpPr>
          <p:cNvPr id="3" name="Footer Placeholder 2"/>
          <p:cNvSpPr>
            <a:spLocks noGrp="1"/>
          </p:cNvSpPr>
          <p:nvPr>
            <p:ph type="ftr" sz="quarter" idx="11"/>
          </p:nvPr>
        </p:nvSpPr>
        <p:spPr/>
        <p:txBody>
          <a:bodyPr/>
          <a:lstStyle/>
          <a:p>
            <a:r>
              <a:rPr lang="en-US" smtClean="0"/>
              <a:t>Daffodil International University (DIU)</a:t>
            </a:r>
            <a:endParaRPr lang="en-US"/>
          </a:p>
        </p:txBody>
      </p:sp>
      <p:sp>
        <p:nvSpPr>
          <p:cNvPr id="4" name="Slide Number Placeholder 3"/>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23834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885647-7A24-4005-946D-EC67B2822848}" type="datetime1">
              <a:rPr lang="en-US" smtClean="0"/>
              <a:t>7/31/2022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215919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88C912-4C11-4F40-9E80-4859D34D1775}" type="datetime1">
              <a:rPr lang="en-US" smtClean="0"/>
              <a:t>7/31/2022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E97AA9C4-CC77-4F64-826D-DF79A4297F2E}" type="slidenum">
              <a:rPr lang="en-US" smtClean="0"/>
              <a:t>‹#›</a:t>
            </a:fld>
            <a:endParaRPr lang="en-US"/>
          </a:p>
        </p:txBody>
      </p:sp>
    </p:spTree>
    <p:extLst>
      <p:ext uri="{BB962C8B-B14F-4D97-AF65-F5344CB8AC3E}">
        <p14:creationId xmlns:p14="http://schemas.microsoft.com/office/powerpoint/2010/main" val="39081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21281-E9D0-4BB0-B2C7-E064B51A67D3}" type="datetime1">
              <a:rPr lang="en-US" smtClean="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Daffodil International University (DIU)</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AA9C4-CC77-4F64-826D-DF79A4297F2E}" type="slidenum">
              <a:rPr lang="en-US" smtClean="0"/>
              <a:t>‹#›</a:t>
            </a:fld>
            <a:endParaRPr lang="en-US"/>
          </a:p>
        </p:txBody>
      </p:sp>
    </p:spTree>
    <p:extLst>
      <p:ext uri="{BB962C8B-B14F-4D97-AF65-F5344CB8AC3E}">
        <p14:creationId xmlns:p14="http://schemas.microsoft.com/office/powerpoint/2010/main" val="290970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343" y="1024158"/>
            <a:ext cx="4785361" cy="1494844"/>
          </a:xfrm>
        </p:spPr>
        <p:txBody>
          <a:bodyPr>
            <a:normAutofit/>
          </a:bodyPr>
          <a:lstStyle/>
          <a:p>
            <a:r>
              <a:rPr lang="en-US" sz="4400" dirty="0" smtClean="0">
                <a:latin typeface="Times New Roman" panose="02020603050405020304" pitchFamily="18" charset="0"/>
                <a:cs typeface="Times New Roman" panose="02020603050405020304" pitchFamily="18" charset="0"/>
              </a:rPr>
              <a:t>COURSE NAME:</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COURSE CODE:</a:t>
            </a:r>
            <a:endParaRPr lang="en-US" sz="4400" b="1" dirty="0">
              <a:solidFill>
                <a:schemeClr val="accent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843" y="3244228"/>
            <a:ext cx="11235193" cy="2520467"/>
          </a:xfrm>
        </p:spPr>
        <p:txBody>
          <a:bodyPr>
            <a:no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SYED TANGIM PASHA</a:t>
            </a:r>
          </a:p>
          <a:p>
            <a:r>
              <a:rPr lang="en-US" sz="2800" b="1" dirty="0" smtClean="0">
                <a:solidFill>
                  <a:schemeClr val="accent1"/>
                </a:solidFill>
                <a:latin typeface="Times New Roman" panose="02020603050405020304" pitchFamily="18" charset="0"/>
                <a:cs typeface="Times New Roman" panose="02020603050405020304" pitchFamily="18" charset="0"/>
              </a:rPr>
              <a:t>LECTURER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DEPARTMENT OF COMPUTING AND INFORMATION SYSTEM (CIS)</a:t>
            </a:r>
          </a:p>
          <a:p>
            <a:r>
              <a:rPr lang="en-US" sz="2800" dirty="0" smtClean="0">
                <a:latin typeface="Times New Roman" panose="02020603050405020304" pitchFamily="18" charset="0"/>
                <a:cs typeface="Times New Roman" panose="02020603050405020304" pitchFamily="18" charset="0"/>
              </a:rPr>
              <a:t>DAFFODIL INTERNATIONAL UNIVERSITY (DIU)</a:t>
            </a:r>
          </a:p>
          <a:p>
            <a:r>
              <a:rPr lang="en-US" sz="2800" dirty="0" smtClean="0">
                <a:latin typeface="Times New Roman" panose="02020603050405020304" pitchFamily="18" charset="0"/>
                <a:cs typeface="Times New Roman" panose="02020603050405020304" pitchFamily="18" charset="0"/>
              </a:rPr>
              <a:t>DHAKA,BANGLADESH</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AB5D366-69A9-4C85-9611-953173CA482B}" type="slidenum">
              <a:rPr lang="en-US" smtClean="0"/>
              <a:t>1</a:t>
            </a:fld>
            <a:endParaRPr lang="en-US"/>
          </a:p>
        </p:txBody>
      </p:sp>
      <p:sp>
        <p:nvSpPr>
          <p:cNvPr id="7" name="Rectangle 6"/>
          <p:cNvSpPr/>
          <p:nvPr/>
        </p:nvSpPr>
        <p:spPr>
          <a:xfrm>
            <a:off x="5048253" y="1253700"/>
            <a:ext cx="6593472" cy="646331"/>
          </a:xfrm>
          <a:prstGeom prst="rect">
            <a:avLst/>
          </a:prstGeom>
          <a:noFill/>
        </p:spPr>
        <p:txBody>
          <a:bodyPr wrap="none" lIns="91440" tIns="45720" rIns="91440" bIns="45720">
            <a:spAutoFit/>
          </a:bodyPr>
          <a:lstStyle/>
          <a:p>
            <a:pPr algn="ctr"/>
            <a:r>
              <a:rPr lang="en-US" sz="36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ARTIFICIAL INTELLIGENCE</a:t>
            </a:r>
            <a:endParaRPr lang="en-US" sz="36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5048253" y="1749561"/>
            <a:ext cx="2113079" cy="769441"/>
          </a:xfrm>
          <a:prstGeom prst="rect">
            <a:avLst/>
          </a:prstGeom>
          <a:noFill/>
        </p:spPr>
        <p:txBody>
          <a:bodyPr wrap="none" lIns="91440" tIns="45720" rIns="91440" bIns="45720">
            <a:spAutoFit/>
          </a:bodyPr>
          <a:lstStyle/>
          <a:p>
            <a:pPr algn="ctr"/>
            <a:r>
              <a:rPr lang="en-US" sz="44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CIS 412</a:t>
            </a:r>
            <a:endParaRPr lang="en-US" sz="44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Tree>
    <p:extLst>
      <p:ext uri="{BB962C8B-B14F-4D97-AF65-F5344CB8AC3E}">
        <p14:creationId xmlns:p14="http://schemas.microsoft.com/office/powerpoint/2010/main" val="4025092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496" y="112440"/>
            <a:ext cx="6643007" cy="584245"/>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LABEL &amp; UNLABEL DATA</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10</a:t>
            </a:fld>
            <a:endParaRPr lang="en-US"/>
          </a:p>
        </p:txBody>
      </p:sp>
      <p:sp>
        <p:nvSpPr>
          <p:cNvPr id="11" name="Content Placeholder 10"/>
          <p:cNvSpPr>
            <a:spLocks noGrp="1"/>
          </p:cNvSpPr>
          <p:nvPr>
            <p:ph sz="half" idx="2"/>
          </p:nvPr>
        </p:nvSpPr>
        <p:spPr>
          <a:xfrm>
            <a:off x="381000" y="807765"/>
            <a:ext cx="6481354" cy="5548585"/>
          </a:xfrm>
        </p:spPr>
        <p:txBody>
          <a:bodyPr>
            <a:normAutofit/>
          </a:bodyPr>
          <a:lstStyle/>
          <a:p>
            <a:r>
              <a:rPr lang="en-US" b="1" dirty="0" smtClean="0">
                <a:latin typeface="Times New Roman" panose="02020603050405020304" pitchFamily="18" charset="0"/>
                <a:cs typeface="Times New Roman" panose="02020603050405020304" pitchFamily="18" charset="0"/>
              </a:rPr>
              <a:t>Labeled data: </a:t>
            </a:r>
            <a:r>
              <a:rPr lang="en-US" dirty="0" smtClean="0">
                <a:latin typeface="Times New Roman" panose="02020603050405020304" pitchFamily="18" charset="0"/>
                <a:cs typeface="Times New Roman" panose="02020603050405020304" pitchFamily="18" charset="0"/>
              </a:rPr>
              <a:t>Data that comes with a label.</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Unlabeled data: </a:t>
            </a:r>
            <a:r>
              <a:rPr lang="en-US" dirty="0" smtClean="0">
                <a:latin typeface="Times New Roman" panose="02020603050405020304" pitchFamily="18" charset="0"/>
                <a:cs typeface="Times New Roman" panose="02020603050405020304" pitchFamily="18" charset="0"/>
              </a:rPr>
              <a:t>Data that comes without a label.</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set of algorithms in which we use a labeled dataset is called </a:t>
            </a:r>
            <a:r>
              <a:rPr lang="en-US" dirty="0" smtClean="0">
                <a:solidFill>
                  <a:srgbClr val="FF0000"/>
                </a:solidFill>
                <a:latin typeface="Times New Roman" panose="02020603050405020304" pitchFamily="18" charset="0"/>
                <a:cs typeface="Times New Roman" panose="02020603050405020304" pitchFamily="18" charset="0"/>
              </a:rPr>
              <a:t>Supervised Learning</a:t>
            </a:r>
            <a:r>
              <a:rPr lang="en-US" dirty="0" smtClean="0">
                <a:latin typeface="Times New Roman" panose="02020603050405020304" pitchFamily="18" charset="0"/>
                <a:cs typeface="Times New Roman" panose="02020603050405020304" pitchFamily="18" charset="0"/>
              </a:rPr>
              <a:t>. The set of algorithms in which we use an unlabeled dataset, is called </a:t>
            </a:r>
            <a:r>
              <a:rPr lang="en-US" dirty="0" smtClean="0">
                <a:solidFill>
                  <a:srgbClr val="FF0000"/>
                </a:solidFill>
                <a:latin typeface="Times New Roman" panose="02020603050405020304" pitchFamily="18" charset="0"/>
                <a:cs typeface="Times New Roman" panose="02020603050405020304" pitchFamily="18" charset="0"/>
              </a:rPr>
              <a:t>Unsupervised </a:t>
            </a:r>
            <a:r>
              <a:rPr lang="en-US" dirty="0">
                <a:solidFill>
                  <a:srgbClr val="FF0000"/>
                </a:solidFill>
                <a:latin typeface="Times New Roman" panose="02020603050405020304" pitchFamily="18" charset="0"/>
                <a:cs typeface="Times New Roman" panose="02020603050405020304" pitchFamily="18" charset="0"/>
              </a:rPr>
              <a:t>L</a:t>
            </a:r>
            <a:r>
              <a:rPr lang="en-US" dirty="0" smtClean="0">
                <a:solidFill>
                  <a:srgbClr val="FF0000"/>
                </a:solidFill>
                <a:latin typeface="Times New Roman" panose="02020603050405020304" pitchFamily="18" charset="0"/>
                <a:cs typeface="Times New Roman" panose="02020603050405020304" pitchFamily="18" charset="0"/>
              </a:rPr>
              <a:t>earning</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822" y="1950155"/>
            <a:ext cx="4554583" cy="3263806"/>
          </a:xfrm>
          <a:prstGeom prst="rect">
            <a:avLst/>
          </a:prstGeom>
        </p:spPr>
      </p:pic>
    </p:spTree>
    <p:extLst>
      <p:ext uri="{BB962C8B-B14F-4D97-AF65-F5344CB8AC3E}">
        <p14:creationId xmlns:p14="http://schemas.microsoft.com/office/powerpoint/2010/main" val="1625920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071" y="120197"/>
            <a:ext cx="5823857"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MACHINE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11</a:t>
            </a:fld>
            <a:endParaRPr lang="en-US"/>
          </a:p>
        </p:txBody>
      </p:sp>
      <p:sp>
        <p:nvSpPr>
          <p:cNvPr id="9" name="Oval 8"/>
          <p:cNvSpPr/>
          <p:nvPr/>
        </p:nvSpPr>
        <p:spPr>
          <a:xfrm>
            <a:off x="3689986" y="1653705"/>
            <a:ext cx="4678680" cy="522514"/>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Types of Machine Learning</a:t>
            </a:r>
            <a:endParaRPr lang="en-US" sz="2000" b="1" dirty="0">
              <a:solidFill>
                <a:schemeClr val="accent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993314" y="3617496"/>
            <a:ext cx="2317022" cy="129757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SUPERVISED LEARNING</a:t>
            </a:r>
            <a:endParaRPr lang="en-US" sz="2000" b="1" dirty="0">
              <a:solidFill>
                <a:schemeClr val="accent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477978" y="3617496"/>
            <a:ext cx="2311039" cy="129757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UNSUPERVISED LEARNING</a:t>
            </a:r>
            <a:endParaRPr lang="en-US" sz="2000" b="1" dirty="0">
              <a:solidFill>
                <a:schemeClr val="accent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5956658" y="3617495"/>
            <a:ext cx="2653941" cy="129757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REINFORCEMENT LEARNING</a:t>
            </a:r>
            <a:endParaRPr lang="en-US" sz="2000" b="1" dirty="0">
              <a:solidFill>
                <a:schemeClr val="accent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8847640" y="3604774"/>
            <a:ext cx="2583177" cy="1310298"/>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SEMI-SUPERVISED LEARNING</a:t>
            </a:r>
            <a:endParaRPr lang="en-US" sz="2000" b="1" dirty="0">
              <a:solidFill>
                <a:schemeClr val="accent1"/>
              </a:solidFill>
              <a:latin typeface="Times New Roman" panose="02020603050405020304" pitchFamily="18" charset="0"/>
              <a:cs typeface="Times New Roman" panose="02020603050405020304" pitchFamily="18" charset="0"/>
            </a:endParaRPr>
          </a:p>
        </p:txBody>
      </p:sp>
      <p:cxnSp>
        <p:nvCxnSpPr>
          <p:cNvPr id="15" name="Straight Arrow Connector 14"/>
          <p:cNvCxnSpPr>
            <a:stCxn id="9" idx="2"/>
            <a:endCxn id="10" idx="0"/>
          </p:cNvCxnSpPr>
          <p:nvPr/>
        </p:nvCxnSpPr>
        <p:spPr>
          <a:xfrm flipH="1">
            <a:off x="2151825" y="1914962"/>
            <a:ext cx="1538161" cy="1702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11" idx="0"/>
          </p:cNvCxnSpPr>
          <p:nvPr/>
        </p:nvCxnSpPr>
        <p:spPr>
          <a:xfrm flipH="1">
            <a:off x="4633498" y="2176219"/>
            <a:ext cx="312977" cy="1441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endCxn id="12" idx="0"/>
          </p:cNvCxnSpPr>
          <p:nvPr/>
        </p:nvCxnSpPr>
        <p:spPr>
          <a:xfrm>
            <a:off x="7049590" y="2121333"/>
            <a:ext cx="234039" cy="14961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6"/>
            <a:endCxn id="13" idx="0"/>
          </p:cNvCxnSpPr>
          <p:nvPr/>
        </p:nvCxnSpPr>
        <p:spPr>
          <a:xfrm>
            <a:off x="8368666" y="1914962"/>
            <a:ext cx="1770563" cy="1689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17565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864" y="120197"/>
            <a:ext cx="6308272"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SUPERVISED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12</a:t>
            </a:fld>
            <a:endParaRPr lang="en-US"/>
          </a:p>
        </p:txBody>
      </p:sp>
      <p:sp>
        <p:nvSpPr>
          <p:cNvPr id="3" name="Content Placeholder 2"/>
          <p:cNvSpPr>
            <a:spLocks noGrp="1"/>
          </p:cNvSpPr>
          <p:nvPr>
            <p:ph sz="half" idx="1"/>
          </p:nvPr>
        </p:nvSpPr>
        <p:spPr>
          <a:xfrm>
            <a:off x="252547" y="800101"/>
            <a:ext cx="6897189" cy="5556249"/>
          </a:xfrm>
        </p:spPr>
        <p:txBody>
          <a:bodyPr>
            <a:normAutofit/>
          </a:bodyPr>
          <a:lstStyle/>
          <a:p>
            <a:r>
              <a:rPr lang="en-US" b="1" dirty="0" smtClean="0">
                <a:latin typeface="Times New Roman" panose="02020603050405020304" pitchFamily="18" charset="0"/>
                <a:cs typeface="Times New Roman" panose="02020603050405020304" pitchFamily="18" charset="0"/>
              </a:rPr>
              <a:t>Supervised Learning: </a:t>
            </a:r>
            <a:r>
              <a:rPr lang="en-US" dirty="0" smtClean="0">
                <a:latin typeface="Times New Roman" panose="02020603050405020304" pitchFamily="18" charset="0"/>
                <a:cs typeface="Times New Roman" panose="02020603050405020304" pitchFamily="18" charset="0"/>
              </a:rPr>
              <a:t>Supervised Learning is the types of machine learning in which machines are trained using well “labelled” training data, and on basis of that data, machines predict the output.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Supervised Learning is a process of providing input data as well as correct output data to the machine learning model. The aim of a supervised learning algorithm is to find a mapping function to map the input variable(x) with the output variable(y).</a:t>
            </a:r>
            <a:endParaRPr lang="en-US"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37416" y="1480004"/>
            <a:ext cx="4203519" cy="3849641"/>
          </a:xfrm>
        </p:spPr>
      </p:pic>
    </p:spTree>
    <p:extLst>
      <p:ext uri="{BB962C8B-B14F-4D97-AF65-F5344CB8AC3E}">
        <p14:creationId xmlns:p14="http://schemas.microsoft.com/office/powerpoint/2010/main" val="1090399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864" y="120197"/>
            <a:ext cx="6308272"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SUPERVISED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13</a:t>
            </a:fld>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04754" y="1690643"/>
            <a:ext cx="5791199" cy="3708672"/>
          </a:xfrm>
        </p:spPr>
      </p:pic>
    </p:spTree>
    <p:extLst>
      <p:ext uri="{BB962C8B-B14F-4D97-AF65-F5344CB8AC3E}">
        <p14:creationId xmlns:p14="http://schemas.microsoft.com/office/powerpoint/2010/main" val="1770233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864" y="120197"/>
            <a:ext cx="6308272"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SUPERVISED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14</a:t>
            </a:fld>
            <a:endParaRPr lang="en-US"/>
          </a:p>
        </p:txBody>
      </p:sp>
      <p:sp>
        <p:nvSpPr>
          <p:cNvPr id="3" name="Content Placeholder 2"/>
          <p:cNvSpPr>
            <a:spLocks noGrp="1"/>
          </p:cNvSpPr>
          <p:nvPr>
            <p:ph sz="half" idx="1"/>
          </p:nvPr>
        </p:nvSpPr>
        <p:spPr>
          <a:xfrm>
            <a:off x="348343" y="940525"/>
            <a:ext cx="7567748" cy="4876801"/>
          </a:xfrm>
        </p:spPr>
        <p:txBody>
          <a:bodyPr>
            <a:normAutofit/>
          </a:bodyPr>
          <a:lstStyle/>
          <a:p>
            <a:r>
              <a:rPr lang="en-US" b="1" dirty="0" smtClean="0">
                <a:latin typeface="Times New Roman" panose="02020603050405020304" pitchFamily="18" charset="0"/>
                <a:cs typeface="Times New Roman" panose="02020603050405020304" pitchFamily="18" charset="0"/>
              </a:rPr>
              <a:t>Classification: </a:t>
            </a:r>
            <a:r>
              <a:rPr lang="en-US" dirty="0" smtClean="0">
                <a:latin typeface="Times New Roman" panose="02020603050405020304" pitchFamily="18" charset="0"/>
                <a:cs typeface="Times New Roman" panose="02020603050405020304" pitchFamily="18" charset="0"/>
              </a:rPr>
              <a:t>Classification algorithms are used when the output variable is categorical, which means there are two classes such as Yes-No, Male-Female, True-False etc.</a:t>
            </a:r>
          </a:p>
          <a:p>
            <a:r>
              <a:rPr lang="en-US" b="1" dirty="0" smtClean="0">
                <a:latin typeface="Times New Roman" panose="02020603050405020304" pitchFamily="18" charset="0"/>
                <a:cs typeface="Times New Roman" panose="02020603050405020304" pitchFamily="18" charset="0"/>
              </a:rPr>
              <a:t>Regression: </a:t>
            </a:r>
            <a:r>
              <a:rPr lang="en-US" dirty="0" smtClean="0">
                <a:latin typeface="Times New Roman" panose="02020603050405020304" pitchFamily="18" charset="0"/>
                <a:cs typeface="Times New Roman" panose="02020603050405020304" pitchFamily="18" charset="0"/>
              </a:rPr>
              <a:t>Regression algorithms are used if there is a relationship between the input variable and the output variable. It is used for the prediction of continuous variables, such as weather forecasting, astronomical analysis, social network analysis etc.</a:t>
            </a:r>
            <a:endParaRPr lang="en-US" dirty="0">
              <a:latin typeface="Times New Roman" panose="02020603050405020304" pitchFamily="18" charset="0"/>
              <a:cs typeface="Times New Roman" panose="02020603050405020304" pitchFamily="18" charset="0"/>
            </a:endParaRPr>
          </a:p>
        </p:txBody>
      </p:sp>
      <p:pic>
        <p:nvPicPr>
          <p:cNvPr id="17" name="Content Placeholder 1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36279" y="1402080"/>
            <a:ext cx="3603171" cy="3988526"/>
          </a:xfrm>
        </p:spPr>
      </p:pic>
    </p:spTree>
    <p:extLst>
      <p:ext uri="{BB962C8B-B14F-4D97-AF65-F5344CB8AC3E}">
        <p14:creationId xmlns:p14="http://schemas.microsoft.com/office/powerpoint/2010/main" val="3864526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6120" y="81234"/>
            <a:ext cx="4599759"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CLASSIFICATION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15</a:t>
            </a:fld>
            <a:endParaRPr lang="en-US"/>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87931" y="996270"/>
            <a:ext cx="4944017" cy="4977810"/>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915124" y="1966800"/>
            <a:ext cx="3082835" cy="3405052"/>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132" y="1966800"/>
            <a:ext cx="2969623" cy="3405052"/>
          </a:xfrm>
          <a:prstGeom prst="rect">
            <a:avLst/>
          </a:prstGeom>
        </p:spPr>
      </p:pic>
    </p:spTree>
    <p:extLst>
      <p:ext uri="{BB962C8B-B14F-4D97-AF65-F5344CB8AC3E}">
        <p14:creationId xmlns:p14="http://schemas.microsoft.com/office/powerpoint/2010/main" val="630227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6120" y="81234"/>
            <a:ext cx="4599759"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CLASSIFICATION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16</a:t>
            </a:fld>
            <a:endParaRPr lang="en-US"/>
          </a:p>
        </p:txBody>
      </p:sp>
      <p:sp>
        <p:nvSpPr>
          <p:cNvPr id="3" name="Content Placeholder 2"/>
          <p:cNvSpPr>
            <a:spLocks noGrp="1"/>
          </p:cNvSpPr>
          <p:nvPr>
            <p:ph sz="half" idx="1"/>
          </p:nvPr>
        </p:nvSpPr>
        <p:spPr>
          <a:xfrm>
            <a:off x="148862" y="1688929"/>
            <a:ext cx="7148921" cy="3739630"/>
          </a:xfrm>
        </p:spPr>
        <p:txBody>
          <a:bodyPr>
            <a:normAutofit/>
          </a:bodyPr>
          <a:lstStyle/>
          <a:p>
            <a:r>
              <a:rPr lang="en-US" sz="2400" dirty="0" smtClean="0">
                <a:latin typeface="Times New Roman" panose="02020603050405020304" pitchFamily="18" charset="0"/>
                <a:cs typeface="Times New Roman" panose="02020603050405020304" pitchFamily="18" charset="0"/>
              </a:rPr>
              <a:t>Logistic Regression (</a:t>
            </a:r>
            <a:r>
              <a:rPr lang="en-US" sz="2400" b="1" dirty="0" smtClean="0">
                <a:solidFill>
                  <a:srgbClr val="FF0000"/>
                </a:solidFill>
                <a:latin typeface="Times New Roman" panose="02020603050405020304" pitchFamily="18" charset="0"/>
                <a:cs typeface="Times New Roman" panose="02020603050405020304" pitchFamily="18" charset="0"/>
              </a:rPr>
              <a:t>Linear</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SVM (Support Vector Machine) (</a:t>
            </a:r>
            <a:r>
              <a:rPr lang="en-US" sz="2400" b="1" dirty="0">
                <a:solidFill>
                  <a:srgbClr val="FF0000"/>
                </a:solidFill>
                <a:latin typeface="Times New Roman" panose="02020603050405020304" pitchFamily="18" charset="0"/>
                <a:cs typeface="Times New Roman" panose="02020603050405020304" pitchFamily="18" charset="0"/>
              </a:rPr>
              <a:t>Linear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Naïve Bayes (</a:t>
            </a:r>
            <a:r>
              <a:rPr lang="en-US" sz="2400" b="1" dirty="0" smtClean="0">
                <a:solidFill>
                  <a:srgbClr val="FF0000"/>
                </a:solidFill>
                <a:latin typeface="Times New Roman" panose="02020603050405020304" pitchFamily="18" charset="0"/>
                <a:cs typeface="Times New Roman" panose="02020603050405020304" pitchFamily="18" charset="0"/>
              </a:rPr>
              <a:t>Non-Linear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KNN-(K-Nearest Neighbors) </a:t>
            </a: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Non-Linear</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Decision Tree </a:t>
            </a: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Non-Linear</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Random Forest </a:t>
            </a: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Non-Linear</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Kernel SVM (Support Vector Machine) (</a:t>
            </a:r>
            <a:r>
              <a:rPr lang="en-US" sz="2400" b="1" dirty="0" smtClean="0">
                <a:solidFill>
                  <a:srgbClr val="FF0000"/>
                </a:solidFill>
                <a:latin typeface="Times New Roman" panose="02020603050405020304" pitchFamily="18" charset="0"/>
                <a:cs typeface="Times New Roman" panose="02020603050405020304" pitchFamily="18" charset="0"/>
              </a:rPr>
              <a:t>Non-Linear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NN (Neural Network) </a:t>
            </a: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Non-Linear</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868" y="2363356"/>
            <a:ext cx="4462599" cy="2390775"/>
          </a:xfrm>
          <a:prstGeom prst="rect">
            <a:avLst/>
          </a:prstGeom>
        </p:spPr>
      </p:pic>
    </p:spTree>
    <p:extLst>
      <p:ext uri="{BB962C8B-B14F-4D97-AF65-F5344CB8AC3E}">
        <p14:creationId xmlns:p14="http://schemas.microsoft.com/office/powerpoint/2010/main" val="3331968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336" y="125231"/>
            <a:ext cx="3545206"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REGRESSION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17</a:t>
            </a:fld>
            <a:endParaRPr lang="en-US"/>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4593" y="1457698"/>
            <a:ext cx="5356904" cy="4246088"/>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36230" y="1457697"/>
            <a:ext cx="4624250" cy="4246087"/>
          </a:xfrm>
        </p:spPr>
      </p:pic>
    </p:spTree>
    <p:extLst>
      <p:ext uri="{BB962C8B-B14F-4D97-AF65-F5344CB8AC3E}">
        <p14:creationId xmlns:p14="http://schemas.microsoft.com/office/powerpoint/2010/main" val="1186301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396" y="122100"/>
            <a:ext cx="3545206"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REGRESSION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18</a:t>
            </a:fld>
            <a:endParaRPr lang="en-US"/>
          </a:p>
        </p:txBody>
      </p:sp>
      <p:sp>
        <p:nvSpPr>
          <p:cNvPr id="3" name="Content Placeholder 2"/>
          <p:cNvSpPr>
            <a:spLocks noGrp="1"/>
          </p:cNvSpPr>
          <p:nvPr>
            <p:ph sz="half" idx="1"/>
          </p:nvPr>
        </p:nvSpPr>
        <p:spPr>
          <a:xfrm>
            <a:off x="761998" y="1861218"/>
            <a:ext cx="4959533" cy="3395052"/>
          </a:xfrm>
        </p:spPr>
        <p:txBody>
          <a:bodyPr>
            <a:normAutofit/>
          </a:bodyPr>
          <a:lstStyle/>
          <a:p>
            <a:r>
              <a:rPr lang="en-US" sz="3200" dirty="0" smtClean="0">
                <a:latin typeface="Times New Roman" panose="02020603050405020304" pitchFamily="18" charset="0"/>
                <a:cs typeface="Times New Roman" panose="02020603050405020304" pitchFamily="18" charset="0"/>
              </a:rPr>
              <a:t>Linear Regression</a:t>
            </a:r>
          </a:p>
          <a:p>
            <a:r>
              <a:rPr lang="en-US" sz="3200" dirty="0" smtClean="0">
                <a:latin typeface="Times New Roman" panose="02020603050405020304" pitchFamily="18" charset="0"/>
                <a:cs typeface="Times New Roman" panose="02020603050405020304" pitchFamily="18" charset="0"/>
              </a:rPr>
              <a:t>Ridge Regression</a:t>
            </a:r>
          </a:p>
          <a:p>
            <a:r>
              <a:rPr lang="en-US" sz="3200" dirty="0" smtClean="0">
                <a:latin typeface="Times New Roman" panose="02020603050405020304" pitchFamily="18" charset="0"/>
                <a:cs typeface="Times New Roman" panose="02020603050405020304" pitchFamily="18" charset="0"/>
              </a:rPr>
              <a:t>Lasso Regression</a:t>
            </a:r>
          </a:p>
          <a:p>
            <a:r>
              <a:rPr lang="en-US" sz="3200" dirty="0" smtClean="0">
                <a:latin typeface="Times New Roman" panose="02020603050405020304" pitchFamily="18" charset="0"/>
                <a:cs typeface="Times New Roman" panose="02020603050405020304" pitchFamily="18" charset="0"/>
              </a:rPr>
              <a:t>Polynomial Regression</a:t>
            </a:r>
          </a:p>
          <a:p>
            <a:r>
              <a:rPr lang="en-US" sz="3200" dirty="0" smtClean="0">
                <a:latin typeface="Times New Roman" panose="02020603050405020304" pitchFamily="18" charset="0"/>
                <a:cs typeface="Times New Roman" panose="02020603050405020304" pitchFamily="18" charset="0"/>
              </a:rPr>
              <a:t>Elastic Net Regression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129994"/>
            <a:ext cx="5715000" cy="2857500"/>
          </a:xfrm>
          <a:prstGeom prst="rect">
            <a:avLst/>
          </a:prstGeom>
        </p:spPr>
      </p:pic>
    </p:spTree>
    <p:extLst>
      <p:ext uri="{BB962C8B-B14F-4D97-AF65-F5344CB8AC3E}">
        <p14:creationId xmlns:p14="http://schemas.microsoft.com/office/powerpoint/2010/main" val="3590878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829" y="116523"/>
            <a:ext cx="6994342"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UNSUPERVISED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19</a:t>
            </a:fld>
            <a:endParaRPr lang="en-US"/>
          </a:p>
        </p:txBody>
      </p:sp>
      <p:sp>
        <p:nvSpPr>
          <p:cNvPr id="3" name="Content Placeholder 2"/>
          <p:cNvSpPr>
            <a:spLocks noGrp="1"/>
          </p:cNvSpPr>
          <p:nvPr>
            <p:ph sz="half" idx="1"/>
          </p:nvPr>
        </p:nvSpPr>
        <p:spPr>
          <a:xfrm>
            <a:off x="156754" y="811940"/>
            <a:ext cx="11852367" cy="3697197"/>
          </a:xfrm>
        </p:spPr>
        <p:txBody>
          <a:bodyPr>
            <a:noAutofit/>
          </a:bodyPr>
          <a:lstStyle/>
          <a:p>
            <a:r>
              <a:rPr lang="en-US" b="1" dirty="0" smtClean="0">
                <a:latin typeface="Times New Roman" panose="02020603050405020304" pitchFamily="18" charset="0"/>
                <a:cs typeface="Times New Roman" panose="02020603050405020304" pitchFamily="18" charset="0"/>
              </a:rPr>
              <a:t>Unsupervised Learning: </a:t>
            </a:r>
            <a:r>
              <a:rPr lang="en-US" dirty="0" smtClean="0">
                <a:latin typeface="Times New Roman" panose="02020603050405020304" pitchFamily="18" charset="0"/>
                <a:cs typeface="Times New Roman" panose="02020603050405020304" pitchFamily="18" charset="0"/>
              </a:rPr>
              <a:t>As the name suggests, unsupervised learning is a machine learning technique in which models are not supervised using training dataset. Instead, </a:t>
            </a:r>
            <a:r>
              <a:rPr lang="en-US" dirty="0" smtClean="0">
                <a:solidFill>
                  <a:schemeClr val="accent1"/>
                </a:solidFill>
                <a:latin typeface="Times New Roman" panose="02020603050405020304" pitchFamily="18" charset="0"/>
                <a:cs typeface="Times New Roman" panose="02020603050405020304" pitchFamily="18" charset="0"/>
              </a:rPr>
              <a:t>models itself find the hidden patterns and insights from the given data</a:t>
            </a:r>
            <a:r>
              <a:rPr lang="en-US" dirty="0" smtClean="0">
                <a:latin typeface="Times New Roman" panose="02020603050405020304" pitchFamily="18" charset="0"/>
                <a:cs typeface="Times New Roman" panose="02020603050405020304" pitchFamily="18" charset="0"/>
              </a:rPr>
              <a:t>. It can be compared to learning which takes place in the human brain while learning new things. Unsupervised learning cannot be directly applied to a regression or classification problem because unlike supervised learning, we have the input data but no corresponding output data. The goal of unsupervised learning is to find the underlying structure of dataset, group that data according to similarities, and represent that dataset in a compressed format.</a:t>
            </a: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326675" y="4398452"/>
            <a:ext cx="5529942" cy="1957897"/>
          </a:xfrm>
        </p:spPr>
      </p:pic>
    </p:spTree>
    <p:extLst>
      <p:ext uri="{BB962C8B-B14F-4D97-AF65-F5344CB8AC3E}">
        <p14:creationId xmlns:p14="http://schemas.microsoft.com/office/powerpoint/2010/main" val="2519171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3854" y="156119"/>
            <a:ext cx="4944291" cy="819241"/>
          </a:xfrm>
        </p:spPr>
        <p:txBody>
          <a:bodyPr/>
          <a:lstStyle/>
          <a:p>
            <a:r>
              <a:rPr lang="en-US" b="1" dirty="0" smtClean="0">
                <a:solidFill>
                  <a:schemeClr val="accent1"/>
                </a:solidFill>
              </a:rPr>
              <a:t>MACHINE LEARNING</a:t>
            </a:r>
            <a:endParaRPr lang="en-US" b="1" dirty="0">
              <a:solidFill>
                <a:schemeClr val="accent1"/>
              </a:solidFill>
            </a:endParaRPr>
          </a:p>
        </p:txBody>
      </p:sp>
      <p:sp>
        <p:nvSpPr>
          <p:cNvPr id="3" name="Content Placeholder 2"/>
          <p:cNvSpPr>
            <a:spLocks noGrp="1"/>
          </p:cNvSpPr>
          <p:nvPr>
            <p:ph sz="half" idx="1"/>
          </p:nvPr>
        </p:nvSpPr>
        <p:spPr>
          <a:xfrm>
            <a:off x="876299" y="1490186"/>
            <a:ext cx="10439400" cy="4351338"/>
          </a:xfrm>
        </p:spPr>
        <p:txBody>
          <a:bodyPr>
            <a:normAutofit/>
          </a:bodyPr>
          <a:lstStyle/>
          <a:p>
            <a:r>
              <a:rPr lang="en-US" sz="2400" b="1" dirty="0" smtClean="0">
                <a:solidFill>
                  <a:schemeClr val="accent1"/>
                </a:solidFill>
                <a:latin typeface="Times New Roman" panose="02020603050405020304" pitchFamily="18" charset="0"/>
                <a:cs typeface="Times New Roman" panose="02020603050405020304" pitchFamily="18" charset="0"/>
              </a:rPr>
              <a:t>Machine Learning: </a:t>
            </a:r>
          </a:p>
          <a:p>
            <a:r>
              <a:rPr lang="en-US" sz="2400" dirty="0" smtClean="0">
                <a:latin typeface="Times New Roman" panose="02020603050405020304" pitchFamily="18" charset="0"/>
                <a:cs typeface="Times New Roman" panose="02020603050405020304" pitchFamily="18" charset="0"/>
              </a:rPr>
              <a:t>Machine </a:t>
            </a:r>
            <a:r>
              <a:rPr lang="en-US" sz="2400" dirty="0">
                <a:latin typeface="Times New Roman" panose="02020603050405020304" pitchFamily="18" charset="0"/>
                <a:cs typeface="Times New Roman" panose="02020603050405020304" pitchFamily="18" charset="0"/>
              </a:rPr>
              <a:t>learning is an application of artificial intelligence (AI) that provides systems the ability to automatically learn and improve from experience without being explicitly programmed</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Machine Learning (ML) is the study of computer algorithms that can improve automatically through experience and by the use of data.</a:t>
            </a:r>
          </a:p>
          <a:p>
            <a:r>
              <a:rPr lang="en-US" sz="2400" b="1" dirty="0" smtClean="0">
                <a:latin typeface="Times New Roman" panose="02020603050405020304" pitchFamily="18" charset="0"/>
                <a:cs typeface="Times New Roman" panose="02020603050405020304" pitchFamily="18" charset="0"/>
              </a:rPr>
              <a:t>Arthur Samuel</a:t>
            </a:r>
            <a:r>
              <a:rPr lang="en-US" sz="2400" dirty="0" smtClean="0">
                <a:latin typeface="Times New Roman" panose="02020603050405020304" pitchFamily="18" charset="0"/>
                <a:cs typeface="Times New Roman" panose="02020603050405020304" pitchFamily="18" charset="0"/>
              </a:rPr>
              <a:t>, a pioneer in the field of Artificial Intelligence and computer gaming, coined the term “Machine Learning”.</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4" name="Slide Number Placeholder 3"/>
          <p:cNvSpPr>
            <a:spLocks noGrp="1"/>
          </p:cNvSpPr>
          <p:nvPr>
            <p:ph type="sldNum" sz="quarter" idx="12"/>
          </p:nvPr>
        </p:nvSpPr>
        <p:spPr/>
        <p:txBody>
          <a:bodyPr/>
          <a:lstStyle/>
          <a:p>
            <a:fld id="{E97AA9C4-CC77-4F64-826D-DF79A4297F2E}" type="slidenum">
              <a:rPr lang="en-US" smtClean="0"/>
              <a:t>2</a:t>
            </a:fld>
            <a:endParaRPr lang="en-US"/>
          </a:p>
        </p:txBody>
      </p:sp>
    </p:spTree>
    <p:extLst>
      <p:ext uri="{BB962C8B-B14F-4D97-AF65-F5344CB8AC3E}">
        <p14:creationId xmlns:p14="http://schemas.microsoft.com/office/powerpoint/2010/main" val="1114871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829" y="116523"/>
            <a:ext cx="6994342"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UNSUPERVISED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20</a:t>
            </a:fld>
            <a:endParaRPr lang="en-US"/>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57005" y="1327196"/>
            <a:ext cx="5817325" cy="4498384"/>
          </a:xfrm>
        </p:spPr>
      </p:pic>
    </p:spTree>
    <p:extLst>
      <p:ext uri="{BB962C8B-B14F-4D97-AF65-F5344CB8AC3E}">
        <p14:creationId xmlns:p14="http://schemas.microsoft.com/office/powerpoint/2010/main" val="2988745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1279" y="116523"/>
            <a:ext cx="3704000"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CLUSTERING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21</a:t>
            </a:fld>
            <a:endParaRPr lang="en-US"/>
          </a:p>
        </p:txBody>
      </p:sp>
      <p:sp>
        <p:nvSpPr>
          <p:cNvPr id="3" name="Content Placeholder 2"/>
          <p:cNvSpPr>
            <a:spLocks noGrp="1"/>
          </p:cNvSpPr>
          <p:nvPr>
            <p:ph sz="half" idx="1"/>
          </p:nvPr>
        </p:nvSpPr>
        <p:spPr>
          <a:xfrm>
            <a:off x="376646" y="1727790"/>
            <a:ext cx="5954485" cy="3715067"/>
          </a:xfrm>
        </p:spPr>
        <p:txBody>
          <a:bodyPr>
            <a:noAutofit/>
          </a:bodyPr>
          <a:lstStyle/>
          <a:p>
            <a:r>
              <a:rPr lang="en-US" b="1" dirty="0" smtClean="0">
                <a:latin typeface="Times New Roman" panose="02020603050405020304" pitchFamily="18" charset="0"/>
                <a:cs typeface="Times New Roman" panose="02020603050405020304" pitchFamily="18" charset="0"/>
              </a:rPr>
              <a:t>Clustering: </a:t>
            </a:r>
            <a:r>
              <a:rPr lang="en-US" dirty="0" smtClean="0">
                <a:latin typeface="Times New Roman" panose="02020603050405020304" pitchFamily="18" charset="0"/>
                <a:cs typeface="Times New Roman" panose="02020603050405020304" pitchFamily="18" charset="0"/>
              </a:rPr>
              <a:t>Clustering is a method of grouping the objects into clusters such that objects with most similarities remains into a group and has less or no similarities with the objects of another group. </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12230" y="1317296"/>
            <a:ext cx="4162697" cy="2238103"/>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231" y="3911997"/>
            <a:ext cx="4162696" cy="2201420"/>
          </a:xfrm>
          <a:prstGeom prst="rect">
            <a:avLst/>
          </a:prstGeom>
        </p:spPr>
      </p:pic>
    </p:spTree>
    <p:extLst>
      <p:ext uri="{BB962C8B-B14F-4D97-AF65-F5344CB8AC3E}">
        <p14:creationId xmlns:p14="http://schemas.microsoft.com/office/powerpoint/2010/main" val="881621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396" y="122100"/>
            <a:ext cx="3545206"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CLUSTERING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22</a:t>
            </a:fld>
            <a:endParaRPr lang="en-US"/>
          </a:p>
        </p:txBody>
      </p:sp>
      <p:sp>
        <p:nvSpPr>
          <p:cNvPr id="3" name="Content Placeholder 2"/>
          <p:cNvSpPr>
            <a:spLocks noGrp="1"/>
          </p:cNvSpPr>
          <p:nvPr>
            <p:ph sz="half" idx="1"/>
          </p:nvPr>
        </p:nvSpPr>
        <p:spPr>
          <a:xfrm>
            <a:off x="1545770" y="1957012"/>
            <a:ext cx="9100457" cy="2292771"/>
          </a:xfrm>
        </p:spPr>
        <p:txBody>
          <a:bodyPr>
            <a:normAutofit/>
          </a:bodyPr>
          <a:lstStyle/>
          <a:p>
            <a:r>
              <a:rPr lang="en-US" sz="2400" dirty="0" smtClean="0">
                <a:latin typeface="Times New Roman" panose="02020603050405020304" pitchFamily="18" charset="0"/>
                <a:cs typeface="Times New Roman" panose="02020603050405020304" pitchFamily="18" charset="0"/>
              </a:rPr>
              <a:t>K-means clustering</a:t>
            </a:r>
          </a:p>
          <a:p>
            <a:r>
              <a:rPr lang="en-US" sz="2400" dirty="0" smtClean="0">
                <a:latin typeface="Times New Roman" panose="02020603050405020304" pitchFamily="18" charset="0"/>
                <a:cs typeface="Times New Roman" panose="02020603050405020304" pitchFamily="18" charset="0"/>
              </a:rPr>
              <a:t>DBSCAN(Density Based Spatial Clustering Applications with Noise)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720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391" y="69233"/>
            <a:ext cx="8217217"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ASSOCIATION RULE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23</a:t>
            </a:fld>
            <a:endParaRPr lang="en-US"/>
          </a:p>
        </p:txBody>
      </p:sp>
      <p:sp>
        <p:nvSpPr>
          <p:cNvPr id="3" name="Content Placeholder 2"/>
          <p:cNvSpPr>
            <a:spLocks noGrp="1"/>
          </p:cNvSpPr>
          <p:nvPr>
            <p:ph sz="half" idx="1"/>
          </p:nvPr>
        </p:nvSpPr>
        <p:spPr>
          <a:xfrm>
            <a:off x="104503" y="749138"/>
            <a:ext cx="7437120" cy="5607212"/>
          </a:xfrm>
        </p:spPr>
        <p:txBody>
          <a:bodyPr>
            <a:noAutofit/>
          </a:bodyPr>
          <a:lstStyle/>
          <a:p>
            <a:r>
              <a:rPr lang="en-US" sz="2400" b="1" dirty="0" smtClean="0">
                <a:latin typeface="Times New Roman" panose="02020603050405020304" pitchFamily="18" charset="0"/>
                <a:cs typeface="Times New Roman" panose="02020603050405020304" pitchFamily="18" charset="0"/>
              </a:rPr>
              <a:t>Association Rule learning: </a:t>
            </a:r>
            <a:r>
              <a:rPr lang="en-US" sz="2400" dirty="0" smtClean="0">
                <a:latin typeface="Times New Roman" panose="02020603050405020304" pitchFamily="18" charset="0"/>
                <a:cs typeface="Times New Roman" panose="02020603050405020304" pitchFamily="18" charset="0"/>
              </a:rPr>
              <a:t>Association rule learning is a type of unsupervised learning technique that checks for the dependency of one data item on another data item and maps accordingly so that it can be more profitable. Example: Market Basket analysis.</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Here, market basket analysis is a technique used by the various big retailer to discover the association between items. We can understand it by taking an example of a supermarket, as in supermarket, all products that are purchased together are put together. </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example, if a customer buys bread, he most likely can also buy butter, eggs, or milk, so these products are stored within a shelf or mostly nearby. </a:t>
            </a:r>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153400" y="1885052"/>
            <a:ext cx="3655423" cy="3335383"/>
          </a:xfrm>
        </p:spPr>
      </p:pic>
    </p:spTree>
    <p:extLst>
      <p:ext uri="{BB962C8B-B14F-4D97-AF65-F5344CB8AC3E}">
        <p14:creationId xmlns:p14="http://schemas.microsoft.com/office/powerpoint/2010/main" val="2083610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821" y="122100"/>
            <a:ext cx="8386354" cy="679904"/>
          </a:xfrm>
        </p:spPr>
        <p:txBody>
          <a:bodyPr>
            <a:normAutofit fontScale="90000"/>
          </a:bodyPr>
          <a:lstStyle/>
          <a:p>
            <a:r>
              <a:rPr lang="en-US" b="1" dirty="0">
                <a:solidFill>
                  <a:schemeClr val="accent1"/>
                </a:solidFill>
                <a:latin typeface="Times New Roman" panose="02020603050405020304" pitchFamily="18" charset="0"/>
                <a:cs typeface="Times New Roman" panose="02020603050405020304" pitchFamily="18" charset="0"/>
              </a:rPr>
              <a:t>ASSOCIATION RULE LEARNING</a:t>
            </a: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24</a:t>
            </a:fld>
            <a:endParaRPr lang="en-US"/>
          </a:p>
        </p:txBody>
      </p:sp>
      <p:sp>
        <p:nvSpPr>
          <p:cNvPr id="3" name="Content Placeholder 2"/>
          <p:cNvSpPr>
            <a:spLocks noGrp="1"/>
          </p:cNvSpPr>
          <p:nvPr>
            <p:ph sz="half" idx="1"/>
          </p:nvPr>
        </p:nvSpPr>
        <p:spPr>
          <a:xfrm>
            <a:off x="4038600" y="2148600"/>
            <a:ext cx="4106093" cy="2292771"/>
          </a:xfrm>
        </p:spPr>
        <p:txBody>
          <a:bodyPr>
            <a:normAutofit/>
          </a:bodyPr>
          <a:lstStyle/>
          <a:p>
            <a:r>
              <a:rPr lang="en-US" sz="3200" dirty="0" err="1" smtClean="0">
                <a:latin typeface="Times New Roman" panose="02020603050405020304" pitchFamily="18" charset="0"/>
                <a:cs typeface="Times New Roman" panose="02020603050405020304" pitchFamily="18" charset="0"/>
              </a:rPr>
              <a:t>Apriori</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F-P Growth algorithm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091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4196" y="233362"/>
            <a:ext cx="2355670"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EXTRAS</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25</a:t>
            </a:fld>
            <a:endParaRPr lang="en-US"/>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390888" y="1344453"/>
            <a:ext cx="7402286" cy="4580709"/>
          </a:xfrm>
        </p:spPr>
      </p:pic>
    </p:spTree>
    <p:extLst>
      <p:ext uri="{BB962C8B-B14F-4D97-AF65-F5344CB8AC3E}">
        <p14:creationId xmlns:p14="http://schemas.microsoft.com/office/powerpoint/2010/main" val="1286791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895" y="69233"/>
            <a:ext cx="7766209"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REINFORCEMENT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26</a:t>
            </a:fld>
            <a:endParaRPr lang="en-US"/>
          </a:p>
        </p:txBody>
      </p:sp>
      <p:sp>
        <p:nvSpPr>
          <p:cNvPr id="3" name="Content Placeholder 2"/>
          <p:cNvSpPr>
            <a:spLocks noGrp="1"/>
          </p:cNvSpPr>
          <p:nvPr>
            <p:ph sz="half" idx="1"/>
          </p:nvPr>
        </p:nvSpPr>
        <p:spPr>
          <a:xfrm>
            <a:off x="104502" y="749137"/>
            <a:ext cx="11974287" cy="5607213"/>
          </a:xfrm>
        </p:spPr>
        <p:txBody>
          <a:bodyPr>
            <a:noAutofit/>
          </a:bodyPr>
          <a:lstStyle/>
          <a:p>
            <a:r>
              <a:rPr lang="en-US" sz="2400" b="1" dirty="0" smtClean="0">
                <a:latin typeface="Times New Roman" panose="02020603050405020304" pitchFamily="18" charset="0"/>
                <a:cs typeface="Times New Roman" panose="02020603050405020304" pitchFamily="18" charset="0"/>
              </a:rPr>
              <a:t>Reinforcement Learning: </a:t>
            </a:r>
            <a:r>
              <a:rPr lang="en-US" sz="2400" dirty="0" smtClean="0">
                <a:latin typeface="Times New Roman" panose="02020603050405020304" pitchFamily="18" charset="0"/>
                <a:cs typeface="Times New Roman" panose="02020603050405020304" pitchFamily="18" charset="0"/>
              </a:rPr>
              <a:t>Reinforcement Learning is a type of machine learning method where an intelligent agent (computer program) interacts with the environment and learns to act within that.</a:t>
            </a:r>
          </a:p>
          <a:p>
            <a:r>
              <a:rPr lang="en-US" sz="2400" dirty="0" smtClean="0">
                <a:latin typeface="Times New Roman" panose="02020603050405020304" pitchFamily="18" charset="0"/>
                <a:cs typeface="Times New Roman" panose="02020603050405020304" pitchFamily="18" charset="0"/>
              </a:rPr>
              <a:t>It is a core part of Artificial Intelligence, and all AI agent works on the concept of reinforcement learning. Here we do not need to pre-program the agent, as it learns from its own experience without any human intervention.</a:t>
            </a:r>
          </a:p>
          <a:p>
            <a:r>
              <a:rPr lang="en-US" sz="2400" dirty="0" smtClean="0">
                <a:latin typeface="Times New Roman" panose="02020603050405020304" pitchFamily="18" charset="0"/>
                <a:cs typeface="Times New Roman" panose="02020603050405020304" pitchFamily="18" charset="0"/>
              </a:rPr>
              <a:t>In reinforcement learning, the agent learns automatically using feedbacks without any labeled data, unlike supervised learning.</a:t>
            </a:r>
          </a:p>
          <a:p>
            <a:r>
              <a:rPr lang="en-US" sz="2400" dirty="0" smtClean="0">
                <a:latin typeface="Times New Roman" panose="02020603050405020304" pitchFamily="18" charset="0"/>
                <a:cs typeface="Times New Roman" panose="02020603050405020304" pitchFamily="18" charset="0"/>
              </a:rPr>
              <a:t>Since there is no labeled data, so the agent is bound to learn by its experience only.</a:t>
            </a:r>
          </a:p>
          <a:p>
            <a:r>
              <a:rPr lang="en-US" sz="2400" dirty="0" smtClean="0">
                <a:latin typeface="Times New Roman" panose="02020603050405020304" pitchFamily="18" charset="0"/>
                <a:cs typeface="Times New Roman" panose="02020603050405020304" pitchFamily="18" charset="0"/>
              </a:rPr>
              <a:t>RL solves a specific type of problem where decision making is sequential, and the goal is long term such as game-playing, robotics etc.</a:t>
            </a:r>
          </a:p>
          <a:p>
            <a:r>
              <a:rPr lang="en-US" sz="2400" dirty="0" smtClean="0">
                <a:latin typeface="Times New Roman" panose="02020603050405020304" pitchFamily="18" charset="0"/>
                <a:cs typeface="Times New Roman" panose="02020603050405020304" pitchFamily="18" charset="0"/>
              </a:rPr>
              <a:t>The agent interacts with the environment and explores it by itself. The primary goal of an agent in RL is to improve the performance by getting the maximum positive rewards.</a:t>
            </a:r>
          </a:p>
        </p:txBody>
      </p:sp>
    </p:spTree>
    <p:extLst>
      <p:ext uri="{BB962C8B-B14F-4D97-AF65-F5344CB8AC3E}">
        <p14:creationId xmlns:p14="http://schemas.microsoft.com/office/powerpoint/2010/main" val="802127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895" y="69233"/>
            <a:ext cx="7766209"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REINFORCEMENT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27</a:t>
            </a:fld>
            <a:endParaRPr lang="en-US"/>
          </a:p>
        </p:txBody>
      </p:sp>
      <p:sp>
        <p:nvSpPr>
          <p:cNvPr id="3" name="Content Placeholder 2"/>
          <p:cNvSpPr>
            <a:spLocks noGrp="1"/>
          </p:cNvSpPr>
          <p:nvPr>
            <p:ph sz="half" idx="1"/>
          </p:nvPr>
        </p:nvSpPr>
        <p:spPr>
          <a:xfrm>
            <a:off x="1336764" y="2062870"/>
            <a:ext cx="4898573" cy="2979746"/>
          </a:xfrm>
        </p:spPr>
        <p:txBody>
          <a:bodyPr/>
          <a:lstStyle/>
          <a:p>
            <a:r>
              <a:rPr lang="en-US" dirty="0" smtClean="0">
                <a:solidFill>
                  <a:schemeClr val="accent1"/>
                </a:solidFill>
                <a:latin typeface="Times New Roman" panose="02020603050405020304" pitchFamily="18" charset="0"/>
                <a:cs typeface="Times New Roman" panose="02020603050405020304" pitchFamily="18" charset="0"/>
              </a:rPr>
              <a:t>Four main elements of RL:</a:t>
            </a:r>
          </a:p>
          <a:p>
            <a:r>
              <a:rPr lang="en-US" sz="3200" dirty="0" smtClean="0">
                <a:latin typeface="Times New Roman" panose="02020603050405020304" pitchFamily="18" charset="0"/>
                <a:cs typeface="Times New Roman" panose="02020603050405020304" pitchFamily="18" charset="0"/>
              </a:rPr>
              <a:t>Policy</a:t>
            </a:r>
          </a:p>
          <a:p>
            <a:r>
              <a:rPr lang="en-US" sz="3200" dirty="0" smtClean="0">
                <a:latin typeface="Times New Roman" panose="02020603050405020304" pitchFamily="18" charset="0"/>
                <a:cs typeface="Times New Roman" panose="02020603050405020304" pitchFamily="18" charset="0"/>
              </a:rPr>
              <a:t>Reward Signal</a:t>
            </a:r>
          </a:p>
          <a:p>
            <a:r>
              <a:rPr lang="en-US" sz="3200" dirty="0" smtClean="0">
                <a:latin typeface="Times New Roman" panose="02020603050405020304" pitchFamily="18" charset="0"/>
                <a:cs typeface="Times New Roman" panose="02020603050405020304" pitchFamily="18" charset="0"/>
              </a:rPr>
              <a:t>Value Function</a:t>
            </a:r>
          </a:p>
          <a:p>
            <a:r>
              <a:rPr lang="en-US" sz="3200" dirty="0" smtClean="0">
                <a:latin typeface="Times New Roman" panose="02020603050405020304" pitchFamily="18" charset="0"/>
                <a:cs typeface="Times New Roman" panose="02020603050405020304" pitchFamily="18" charset="0"/>
              </a:rPr>
              <a:t>Model of the environment</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57" y="1588960"/>
            <a:ext cx="4997494" cy="3927566"/>
          </a:xfrm>
          <a:prstGeom prst="rect">
            <a:avLst/>
          </a:prstGeom>
        </p:spPr>
      </p:pic>
    </p:spTree>
    <p:extLst>
      <p:ext uri="{BB962C8B-B14F-4D97-AF65-F5344CB8AC3E}">
        <p14:creationId xmlns:p14="http://schemas.microsoft.com/office/powerpoint/2010/main" val="2713887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991" y="269457"/>
            <a:ext cx="7766209"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REINFORCEMENT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28</a:t>
            </a:fld>
            <a:endParaRPr lang="en-US"/>
          </a:p>
        </p:txBody>
      </p:sp>
      <p:sp>
        <p:nvSpPr>
          <p:cNvPr id="3" name="Content Placeholder 2"/>
          <p:cNvSpPr>
            <a:spLocks noGrp="1"/>
          </p:cNvSpPr>
          <p:nvPr>
            <p:ph sz="half" idx="1"/>
          </p:nvPr>
        </p:nvSpPr>
        <p:spPr>
          <a:xfrm>
            <a:off x="4283527" y="2184435"/>
            <a:ext cx="3624945" cy="1978261"/>
          </a:xfrm>
        </p:spPr>
        <p:txBody>
          <a:bodyPr/>
          <a:lstStyle/>
          <a:p>
            <a:r>
              <a:rPr lang="en-US" sz="3200" b="1" dirty="0" smtClean="0">
                <a:latin typeface="Times New Roman" panose="02020603050405020304" pitchFamily="18" charset="0"/>
                <a:cs typeface="Times New Roman" panose="02020603050405020304" pitchFamily="18" charset="0"/>
              </a:rPr>
              <a:t>Positive RL</a:t>
            </a:r>
          </a:p>
          <a:p>
            <a:r>
              <a:rPr lang="en-US" sz="3200" b="1" dirty="0" smtClean="0">
                <a:latin typeface="Times New Roman" panose="02020603050405020304" pitchFamily="18" charset="0"/>
                <a:cs typeface="Times New Roman" panose="02020603050405020304" pitchFamily="18" charset="0"/>
              </a:rPr>
              <a:t>Negative RL</a:t>
            </a:r>
          </a:p>
        </p:txBody>
      </p:sp>
    </p:spTree>
    <p:extLst>
      <p:ext uri="{BB962C8B-B14F-4D97-AF65-F5344CB8AC3E}">
        <p14:creationId xmlns:p14="http://schemas.microsoft.com/office/powerpoint/2010/main" val="1009522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991" y="269457"/>
            <a:ext cx="7766209"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SEMI SUPERVISED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29</a:t>
            </a:fld>
            <a:endParaRPr lang="en-US"/>
          </a:p>
        </p:txBody>
      </p:sp>
      <p:sp>
        <p:nvSpPr>
          <p:cNvPr id="3" name="Content Placeholder 2"/>
          <p:cNvSpPr>
            <a:spLocks noGrp="1"/>
          </p:cNvSpPr>
          <p:nvPr>
            <p:ph sz="half" idx="1"/>
          </p:nvPr>
        </p:nvSpPr>
        <p:spPr>
          <a:xfrm>
            <a:off x="683623" y="2006935"/>
            <a:ext cx="5412377" cy="3291840"/>
          </a:xfrm>
        </p:spPr>
        <p:txBody>
          <a:bodyPr/>
          <a:lstStyle/>
          <a:p>
            <a:r>
              <a:rPr lang="en-US" b="1" dirty="0" smtClean="0">
                <a:latin typeface="Times New Roman" panose="02020603050405020304" pitchFamily="18" charset="0"/>
                <a:cs typeface="Times New Roman" panose="02020603050405020304" pitchFamily="18" charset="0"/>
              </a:rPr>
              <a:t>Semi Supervised Learning: </a:t>
            </a:r>
            <a:r>
              <a:rPr lang="en-US" dirty="0" smtClean="0">
                <a:latin typeface="Times New Roman" panose="02020603050405020304" pitchFamily="18" charset="0"/>
                <a:cs typeface="Times New Roman" panose="02020603050405020304" pitchFamily="18" charset="0"/>
              </a:rPr>
              <a:t>Semi-supervised learning is the type of machine learning that uses a combination of a small amount of labeled data and a large amount of unlabeled data to train models.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383" y="1367246"/>
            <a:ext cx="5416731" cy="4659085"/>
          </a:xfrm>
          <a:prstGeom prst="rect">
            <a:avLst/>
          </a:prstGeom>
        </p:spPr>
      </p:pic>
    </p:spTree>
    <p:extLst>
      <p:ext uri="{BB962C8B-B14F-4D97-AF65-F5344CB8AC3E}">
        <p14:creationId xmlns:p14="http://schemas.microsoft.com/office/powerpoint/2010/main" val="1853288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767" y="156119"/>
            <a:ext cx="5629002" cy="819241"/>
          </a:xfrm>
        </p:spPr>
        <p:txBody>
          <a:bodyPr>
            <a:normAutofit fontScale="90000"/>
          </a:bodyPr>
          <a:lstStyle/>
          <a:p>
            <a:r>
              <a:rPr lang="en-US" b="1" dirty="0" smtClean="0">
                <a:solidFill>
                  <a:schemeClr val="accent1"/>
                </a:solidFill>
              </a:rPr>
              <a:t>Traditional Program vs ML</a:t>
            </a:r>
            <a:endParaRPr lang="en-US" b="1" dirty="0">
              <a:solidFill>
                <a:schemeClr val="accent1"/>
              </a:solidFill>
            </a:endParaRPr>
          </a:p>
        </p:txBody>
      </p:sp>
      <p:sp>
        <p:nvSpPr>
          <p:cNvPr id="3" name="Content Placeholder 2"/>
          <p:cNvSpPr>
            <a:spLocks noGrp="1"/>
          </p:cNvSpPr>
          <p:nvPr>
            <p:ph sz="half" idx="1"/>
          </p:nvPr>
        </p:nvSpPr>
        <p:spPr>
          <a:xfrm>
            <a:off x="672737" y="1490186"/>
            <a:ext cx="10681063" cy="4351338"/>
          </a:xfrm>
        </p:spPr>
        <p:txBody>
          <a:bodyPr>
            <a:normAutofit/>
          </a:bodyPr>
          <a:lstStyle/>
          <a:p>
            <a:r>
              <a:rPr lang="en-US" sz="2400" b="1" dirty="0" smtClean="0">
                <a:latin typeface="Times New Roman" panose="02020603050405020304" pitchFamily="18" charset="0"/>
                <a:cs typeface="Times New Roman" panose="02020603050405020304" pitchFamily="18" charset="0"/>
              </a:rPr>
              <a:t>Traditional Programming: </a:t>
            </a:r>
            <a:r>
              <a:rPr lang="en-US" sz="2400" dirty="0" smtClean="0">
                <a:latin typeface="Times New Roman" panose="02020603050405020304" pitchFamily="18" charset="0"/>
                <a:cs typeface="Times New Roman" panose="02020603050405020304" pitchFamily="18" charset="0"/>
              </a:rPr>
              <a:t>We feed in data(Input) + program(logic), run it on machine and get output.</a:t>
            </a:r>
          </a:p>
          <a:p>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Machine Learning: </a:t>
            </a:r>
            <a:r>
              <a:rPr lang="en-US" sz="2400" dirty="0" smtClean="0">
                <a:latin typeface="Times New Roman" panose="02020603050405020304" pitchFamily="18" charset="0"/>
                <a:cs typeface="Times New Roman" panose="02020603050405020304" pitchFamily="18" charset="0"/>
              </a:rPr>
              <a:t>We feed in data(Input) + output, run it on machine during training and the machine creates its own program(logic), which can be evaluated while testing.</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767" y="3918857"/>
            <a:ext cx="5629002" cy="2307771"/>
          </a:xfrm>
          <a:prstGeom prst="rect">
            <a:avLst/>
          </a:prstGeom>
        </p:spPr>
      </p:pic>
      <p:sp>
        <p:nvSpPr>
          <p:cNvPr id="7" name="Slide Number Placeholder 6"/>
          <p:cNvSpPr>
            <a:spLocks noGrp="1"/>
          </p:cNvSpPr>
          <p:nvPr>
            <p:ph type="sldNum" sz="quarter" idx="12"/>
          </p:nvPr>
        </p:nvSpPr>
        <p:spPr/>
        <p:txBody>
          <a:bodyPr/>
          <a:lstStyle/>
          <a:p>
            <a:fld id="{E97AA9C4-CC77-4F64-826D-DF79A4297F2E}" type="slidenum">
              <a:rPr lang="en-US" smtClean="0"/>
              <a:t>3</a:t>
            </a:fld>
            <a:endParaRPr lang="en-US"/>
          </a:p>
        </p:txBody>
      </p:sp>
    </p:spTree>
    <p:extLst>
      <p:ext uri="{BB962C8B-B14F-4D97-AF65-F5344CB8AC3E}">
        <p14:creationId xmlns:p14="http://schemas.microsoft.com/office/powerpoint/2010/main" val="1309154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991" y="86577"/>
            <a:ext cx="7766209"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SEMI SUPERVISED LEARNING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30</a:t>
            </a:fld>
            <a:endParaRPr lang="en-US"/>
          </a:p>
        </p:txBody>
      </p:sp>
      <p:sp>
        <p:nvSpPr>
          <p:cNvPr id="3" name="Content Placeholder 2"/>
          <p:cNvSpPr>
            <a:spLocks noGrp="1"/>
          </p:cNvSpPr>
          <p:nvPr>
            <p:ph sz="half" idx="1"/>
          </p:nvPr>
        </p:nvSpPr>
        <p:spPr>
          <a:xfrm>
            <a:off x="87086" y="1297640"/>
            <a:ext cx="12017828" cy="4527550"/>
          </a:xfrm>
        </p:spPr>
        <p:txBody>
          <a:bodyPr>
            <a:noAutofit/>
          </a:bodyPr>
          <a:lstStyle/>
          <a:p>
            <a:r>
              <a:rPr lang="en-US" sz="2400" b="1" dirty="0" smtClean="0">
                <a:latin typeface="Times New Roman" panose="02020603050405020304" pitchFamily="18" charset="0"/>
                <a:cs typeface="Times New Roman" panose="02020603050405020304" pitchFamily="18" charset="0"/>
              </a:rPr>
              <a:t>Speech Analysis: </a:t>
            </a:r>
            <a:r>
              <a:rPr lang="en-US" sz="2400" dirty="0" smtClean="0">
                <a:latin typeface="Times New Roman" panose="02020603050405020304" pitchFamily="18" charset="0"/>
                <a:cs typeface="Times New Roman" panose="02020603050405020304" pitchFamily="18" charset="0"/>
              </a:rPr>
              <a:t>It is the most classic example of semi-supervised learning applications. Since, labelling the audio data is the most impassable task that requires many human resources, this problem can be naturally overcome with the help of applying SSL in a semi-supervised learning model.</a:t>
            </a:r>
          </a:p>
          <a:p>
            <a:r>
              <a:rPr lang="en-US" sz="2400" b="1" dirty="0" smtClean="0">
                <a:latin typeface="Times New Roman" panose="02020603050405020304" pitchFamily="18" charset="0"/>
                <a:cs typeface="Times New Roman" panose="02020603050405020304" pitchFamily="18" charset="0"/>
              </a:rPr>
              <a:t>Web content classification: </a:t>
            </a:r>
            <a:r>
              <a:rPr lang="en-US" sz="2400" dirty="0" smtClean="0">
                <a:latin typeface="Times New Roman" panose="02020603050405020304" pitchFamily="18" charset="0"/>
                <a:cs typeface="Times New Roman" panose="02020603050405020304" pitchFamily="18" charset="0"/>
              </a:rPr>
              <a:t>However, this is very critical and impossible to label each page on the internet because it needs mode human intervention. Still this problem can be reduced through semi-supervised learning algorithms.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Further, Google also uses semi-supervised learning algorithms to rank a webpage for a given query.</a:t>
            </a:r>
          </a:p>
          <a:p>
            <a:r>
              <a:rPr lang="en-US" sz="2400" b="1" dirty="0" smtClean="0">
                <a:latin typeface="Times New Roman" panose="02020603050405020304" pitchFamily="18" charset="0"/>
                <a:cs typeface="Times New Roman" panose="02020603050405020304" pitchFamily="18" charset="0"/>
              </a:rPr>
              <a:t>Protein sequence classification: </a:t>
            </a:r>
            <a:r>
              <a:rPr lang="en-US" sz="2400" dirty="0" smtClean="0">
                <a:latin typeface="Times New Roman" panose="02020603050405020304" pitchFamily="18" charset="0"/>
                <a:cs typeface="Times New Roman" panose="02020603050405020304" pitchFamily="18" charset="0"/>
              </a:rPr>
              <a:t>DNA strands are larger, they require active human intervention. So, the rise of the semi-supervised model has been proximate in this field.</a:t>
            </a:r>
          </a:p>
          <a:p>
            <a:r>
              <a:rPr lang="en-US" sz="2400" b="1" dirty="0" smtClean="0">
                <a:latin typeface="Times New Roman" panose="02020603050405020304" pitchFamily="18" charset="0"/>
                <a:cs typeface="Times New Roman" panose="02020603050405020304" pitchFamily="18" charset="0"/>
              </a:rPr>
              <a:t>Text document classifier: </a:t>
            </a:r>
            <a:r>
              <a:rPr lang="en-US" sz="2400" dirty="0" smtClean="0">
                <a:latin typeface="Times New Roman" panose="02020603050405020304" pitchFamily="18" charset="0"/>
                <a:cs typeface="Times New Roman" panose="02020603050405020304" pitchFamily="18" charset="0"/>
              </a:rPr>
              <a:t>As we know, it would be very unfeasible to find a large amount of labeled text data, so semi-supervised learning is an ideal model to overcome this.</a:t>
            </a:r>
          </a:p>
        </p:txBody>
      </p:sp>
    </p:spTree>
    <p:extLst>
      <p:ext uri="{BB962C8B-B14F-4D97-AF65-F5344CB8AC3E}">
        <p14:creationId xmlns:p14="http://schemas.microsoft.com/office/powerpoint/2010/main" val="12129999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538" y="86576"/>
            <a:ext cx="2268923"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EXTRAS</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31</a:t>
            </a:fld>
            <a:endParaRPr lang="en-US"/>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837505" y="1863243"/>
            <a:ext cx="8516983" cy="4096992"/>
          </a:xfrm>
        </p:spPr>
      </p:pic>
      <p:sp>
        <p:nvSpPr>
          <p:cNvPr id="8" name="Rectangle 7"/>
          <p:cNvSpPr/>
          <p:nvPr/>
        </p:nvSpPr>
        <p:spPr>
          <a:xfrm>
            <a:off x="3026226" y="818857"/>
            <a:ext cx="6139543" cy="64827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latin typeface="Times New Roman" panose="02020603050405020304" pitchFamily="18" charset="0"/>
                <a:cs typeface="Times New Roman" panose="02020603050405020304" pitchFamily="18" charset="0"/>
              </a:rPr>
              <a:t>PROTEIN SEQUENCE CLASSIFICATION</a:t>
            </a:r>
            <a:endParaRPr lang="en-US" sz="24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98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7931" y="156119"/>
            <a:ext cx="3750673" cy="819241"/>
          </a:xfrm>
        </p:spPr>
        <p:txBody>
          <a:bodyPr>
            <a:normAutofit/>
          </a:bodyPr>
          <a:lstStyle/>
          <a:p>
            <a:r>
              <a:rPr lang="en-US" b="1" dirty="0" smtClean="0">
                <a:solidFill>
                  <a:schemeClr val="accent1"/>
                </a:solidFill>
              </a:rPr>
              <a:t>Learning in ML</a:t>
            </a:r>
            <a:endParaRPr lang="en-US" b="1" dirty="0">
              <a:solidFill>
                <a:schemeClr val="accent1"/>
              </a:solidFill>
            </a:endParaRPr>
          </a:p>
        </p:txBody>
      </p:sp>
      <p:sp>
        <p:nvSpPr>
          <p:cNvPr id="3" name="Content Placeholder 2"/>
          <p:cNvSpPr>
            <a:spLocks noGrp="1"/>
          </p:cNvSpPr>
          <p:nvPr>
            <p:ph sz="half" idx="1"/>
          </p:nvPr>
        </p:nvSpPr>
        <p:spPr>
          <a:xfrm>
            <a:off x="755468" y="1507603"/>
            <a:ext cx="10681063" cy="3865585"/>
          </a:xfrm>
        </p:spPr>
        <p:txBody>
          <a:bodyPr>
            <a:normAutofit/>
          </a:bodyPr>
          <a:lstStyle/>
          <a:p>
            <a:r>
              <a:rPr lang="en-US" dirty="0"/>
              <a:t>A computer program is said to learn from experience </a:t>
            </a:r>
            <a:r>
              <a:rPr lang="en-US" b="1" dirty="0"/>
              <a:t>E </a:t>
            </a:r>
            <a:r>
              <a:rPr lang="en-US" dirty="0"/>
              <a:t>with respect to some class of tasks </a:t>
            </a:r>
            <a:r>
              <a:rPr lang="en-US" b="1" dirty="0"/>
              <a:t>T</a:t>
            </a:r>
            <a:r>
              <a:rPr lang="en-US" dirty="0"/>
              <a:t> and performance measure </a:t>
            </a:r>
            <a:r>
              <a:rPr lang="en-US" b="1" dirty="0"/>
              <a:t>P</a:t>
            </a:r>
            <a:r>
              <a:rPr lang="en-US" dirty="0"/>
              <a:t>, if its performance at tasks in </a:t>
            </a:r>
            <a:r>
              <a:rPr lang="en-US" b="1" dirty="0"/>
              <a:t>T</a:t>
            </a:r>
            <a:r>
              <a:rPr lang="en-US" dirty="0"/>
              <a:t>, as measured by </a:t>
            </a:r>
            <a:r>
              <a:rPr lang="en-US" b="1" dirty="0"/>
              <a:t>P</a:t>
            </a:r>
            <a:r>
              <a:rPr lang="en-US" dirty="0"/>
              <a:t>, improves with experience </a:t>
            </a:r>
            <a:r>
              <a:rPr lang="en-US" b="1" dirty="0" smtClean="0"/>
              <a:t>E.</a:t>
            </a:r>
          </a:p>
          <a:p>
            <a:endParaRPr lang="en-US" sz="2400" dirty="0" smtClean="0">
              <a:latin typeface="Times New Roman" panose="02020603050405020304" pitchFamily="18" charset="0"/>
              <a:cs typeface="Times New Roman" panose="02020603050405020304" pitchFamily="18" charset="0"/>
            </a:endParaRPr>
          </a:p>
          <a:p>
            <a:r>
              <a:rPr lang="en-US" b="1" dirty="0"/>
              <a:t>Example:</a:t>
            </a:r>
            <a:r>
              <a:rPr lang="en-US" dirty="0"/>
              <a:t> playing checkers.</a:t>
            </a:r>
            <a:r>
              <a:rPr lang="en-US" sz="2400" dirty="0"/>
              <a:t/>
            </a:r>
            <a:br>
              <a:rPr lang="en-US" sz="2400" dirty="0"/>
            </a:br>
            <a:r>
              <a:rPr lang="en-US" b="1" dirty="0"/>
              <a:t>E</a:t>
            </a:r>
            <a:r>
              <a:rPr lang="en-US" dirty="0"/>
              <a:t> = the experience of playing many games of checkers</a:t>
            </a:r>
            <a:r>
              <a:rPr lang="en-US" sz="2400" dirty="0"/>
              <a:t/>
            </a:r>
            <a:br>
              <a:rPr lang="en-US" sz="2400" dirty="0"/>
            </a:br>
            <a:r>
              <a:rPr lang="en-US" b="1" dirty="0"/>
              <a:t>T</a:t>
            </a:r>
            <a:r>
              <a:rPr lang="en-US" dirty="0"/>
              <a:t> = the task of playing checkers.</a:t>
            </a:r>
            <a:r>
              <a:rPr lang="en-US" sz="2400" dirty="0"/>
              <a:t/>
            </a:r>
            <a:br>
              <a:rPr lang="en-US" sz="2400" dirty="0"/>
            </a:br>
            <a:r>
              <a:rPr lang="en-US" b="1" dirty="0"/>
              <a:t>P</a:t>
            </a:r>
            <a:r>
              <a:rPr lang="en-US" dirty="0"/>
              <a:t> = the probability that the program will win the next game</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7" name="Slide Number Placeholder 6"/>
          <p:cNvSpPr>
            <a:spLocks noGrp="1"/>
          </p:cNvSpPr>
          <p:nvPr>
            <p:ph type="sldNum" sz="quarter" idx="12"/>
          </p:nvPr>
        </p:nvSpPr>
        <p:spPr/>
        <p:txBody>
          <a:bodyPr/>
          <a:lstStyle/>
          <a:p>
            <a:fld id="{E97AA9C4-CC77-4F64-826D-DF79A4297F2E}" type="slidenum">
              <a:rPr lang="en-US" smtClean="0"/>
              <a:t>4</a:t>
            </a:fld>
            <a:endParaRPr lang="en-US"/>
          </a:p>
        </p:txBody>
      </p:sp>
    </p:spTree>
    <p:extLst>
      <p:ext uri="{BB962C8B-B14F-4D97-AF65-F5344CB8AC3E}">
        <p14:creationId xmlns:p14="http://schemas.microsoft.com/office/powerpoint/2010/main" val="287631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071" y="120197"/>
            <a:ext cx="5823857" cy="67990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MACHINE LEARNING</a:t>
            </a:r>
            <a:endParaRPr lang="en-US" b="1" dirty="0">
              <a:solidFill>
                <a:schemeClr val="accent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3270" y="1342686"/>
            <a:ext cx="5659484" cy="4326594"/>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79177" y="1342686"/>
            <a:ext cx="5423263" cy="4326594"/>
          </a:xfrm>
        </p:spPr>
      </p:pic>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5</a:t>
            </a:fld>
            <a:endParaRPr lang="en-US"/>
          </a:p>
        </p:txBody>
      </p:sp>
    </p:spTree>
    <p:extLst>
      <p:ext uri="{BB962C8B-B14F-4D97-AF65-F5344CB8AC3E}">
        <p14:creationId xmlns:p14="http://schemas.microsoft.com/office/powerpoint/2010/main" val="96566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234" y="60189"/>
            <a:ext cx="1710145" cy="584245"/>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DATA</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6</a:t>
            </a:fld>
            <a:endParaRPr lang="en-US"/>
          </a:p>
        </p:txBody>
      </p:sp>
      <p:sp>
        <p:nvSpPr>
          <p:cNvPr id="3" name="Content Placeholder 2"/>
          <p:cNvSpPr>
            <a:spLocks noGrp="1"/>
          </p:cNvSpPr>
          <p:nvPr>
            <p:ph sz="half" idx="1"/>
          </p:nvPr>
        </p:nvSpPr>
        <p:spPr>
          <a:xfrm>
            <a:off x="391886" y="765266"/>
            <a:ext cx="11206843" cy="4099874"/>
          </a:xfrm>
        </p:spPr>
        <p:txBody>
          <a:bodyPr>
            <a:normAutofit/>
          </a:bodyPr>
          <a:lstStyle/>
          <a:p>
            <a:r>
              <a:rPr lang="en-US" b="1" dirty="0" smtClean="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In computing, data is information that has been translated into a form that is efficient for movement or processing. It can be unprocessed fact, value, text, sound, or picture that is not being interpreted and analyzed.</a:t>
            </a:r>
          </a:p>
          <a:p>
            <a:r>
              <a:rPr lang="en-US" b="1" dirty="0" smtClean="0">
                <a:latin typeface="Times New Roman" panose="02020603050405020304" pitchFamily="18" charset="0"/>
                <a:cs typeface="Times New Roman" panose="02020603050405020304" pitchFamily="18" charset="0"/>
              </a:rPr>
              <a:t>Information: </a:t>
            </a:r>
            <a:r>
              <a:rPr lang="en-US" dirty="0" smtClean="0">
                <a:latin typeface="Times New Roman" panose="02020603050405020304" pitchFamily="18" charset="0"/>
                <a:cs typeface="Times New Roman" panose="02020603050405020304" pitchFamily="18" charset="0"/>
              </a:rPr>
              <a:t>Information is processed, organized and structured data. It provides context for data and enables decision making process.</a:t>
            </a:r>
          </a:p>
          <a:p>
            <a:r>
              <a:rPr lang="en-US" dirty="0" smtClean="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100, 212, 0, </a:t>
            </a:r>
            <a:r>
              <a:rPr lang="en-US" dirty="0" smtClean="0">
                <a:latin typeface="Times New Roman" panose="02020603050405020304" pitchFamily="18" charset="0"/>
                <a:cs typeface="Times New Roman" panose="02020603050405020304" pitchFamily="18" charset="0"/>
              </a:rPr>
              <a:t>32-</a:t>
            </a:r>
            <a:r>
              <a:rPr lang="en-US" b="1" dirty="0" smtClean="0">
                <a:solidFill>
                  <a:srgbClr val="FF0000"/>
                </a:solidFill>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freezing and boiling points of water in Fahrenheit and </a:t>
            </a:r>
            <a:r>
              <a:rPr lang="en-US" dirty="0" smtClean="0">
                <a:latin typeface="Times New Roman" panose="02020603050405020304" pitchFamily="18" charset="0"/>
                <a:cs typeface="Times New Roman" panose="02020603050405020304" pitchFamily="18" charset="0"/>
              </a:rPr>
              <a:t>Celsius-</a:t>
            </a:r>
            <a:r>
              <a:rPr lang="en-US" b="1" dirty="0" smtClean="0">
                <a:solidFill>
                  <a:srgbClr val="FF0000"/>
                </a:solidFill>
                <a:latin typeface="Times New Roman" panose="02020603050405020304" pitchFamily="18" charset="0"/>
                <a:cs typeface="Times New Roman" panose="02020603050405020304" pitchFamily="18" charset="0"/>
              </a:rPr>
              <a:t>Information</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Knowledge: </a:t>
            </a:r>
            <a:r>
              <a:rPr lang="en-US" dirty="0" smtClean="0">
                <a:latin typeface="Times New Roman" panose="02020603050405020304" pitchFamily="18" charset="0"/>
                <a:cs typeface="Times New Roman" panose="02020603050405020304" pitchFamily="18" charset="0"/>
              </a:rPr>
              <a:t>Combination of information, experiences, learning and insights.</a:t>
            </a:r>
            <a:endParaRPr lang="en-US"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21281" y="4865140"/>
            <a:ext cx="6670766" cy="1491210"/>
          </a:xfrm>
        </p:spPr>
      </p:pic>
    </p:spTree>
    <p:extLst>
      <p:ext uri="{BB962C8B-B14F-4D97-AF65-F5344CB8AC3E}">
        <p14:creationId xmlns:p14="http://schemas.microsoft.com/office/powerpoint/2010/main" val="604421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234" y="60189"/>
            <a:ext cx="1710145" cy="584245"/>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DATA</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7</a:t>
            </a:fld>
            <a:endParaRPr lang="en-US"/>
          </a:p>
        </p:txBody>
      </p:sp>
      <p:sp>
        <p:nvSpPr>
          <p:cNvPr id="3" name="Content Placeholder 2"/>
          <p:cNvSpPr>
            <a:spLocks noGrp="1"/>
          </p:cNvSpPr>
          <p:nvPr>
            <p:ph sz="half" idx="1"/>
          </p:nvPr>
        </p:nvSpPr>
        <p:spPr>
          <a:xfrm>
            <a:off x="148046" y="644434"/>
            <a:ext cx="11834948" cy="3823063"/>
          </a:xfrm>
        </p:spPr>
        <p:txBody>
          <a:bodyPr>
            <a:normAutofit/>
          </a:bodyPr>
          <a:lstStyle/>
          <a:p>
            <a:r>
              <a:rPr lang="en-US" sz="2400" b="1" dirty="0" smtClean="0">
                <a:latin typeface="Times New Roman" panose="02020603050405020304" pitchFamily="18" charset="0"/>
                <a:cs typeface="Times New Roman" panose="02020603050405020304" pitchFamily="18" charset="0"/>
              </a:rPr>
              <a:t>Training Data: </a:t>
            </a:r>
            <a:r>
              <a:rPr lang="en-US" sz="2400" dirty="0" smtClean="0">
                <a:latin typeface="Times New Roman" panose="02020603050405020304" pitchFamily="18" charset="0"/>
                <a:cs typeface="Times New Roman" panose="02020603050405020304" pitchFamily="18" charset="0"/>
              </a:rPr>
              <a:t>The part of data we use to train our model. This is the data that your model actually sees(both input and output) and learns from.</a:t>
            </a:r>
          </a:p>
          <a:p>
            <a:r>
              <a:rPr lang="en-US" sz="2400" b="1" dirty="0" smtClean="0">
                <a:latin typeface="Times New Roman" panose="02020603050405020304" pitchFamily="18" charset="0"/>
                <a:cs typeface="Times New Roman" panose="02020603050405020304" pitchFamily="18" charset="0"/>
              </a:rPr>
              <a:t>Validation Data: </a:t>
            </a:r>
            <a:r>
              <a:rPr lang="en-US" sz="2400" dirty="0" smtClean="0">
                <a:latin typeface="Times New Roman" panose="02020603050405020304" pitchFamily="18" charset="0"/>
                <a:cs typeface="Times New Roman" panose="02020603050405020304" pitchFamily="18" charset="0"/>
              </a:rPr>
              <a:t>The part of data that is used to do a frequent evaluation of the model, fit on the training dataset along with improving involved hyper parameters (initially set parameters before the model begins learning). This data plays its part when the model is actually training.</a:t>
            </a:r>
          </a:p>
          <a:p>
            <a:r>
              <a:rPr lang="en-US" sz="2400" b="1" dirty="0" smtClean="0">
                <a:latin typeface="Times New Roman" panose="02020603050405020304" pitchFamily="18" charset="0"/>
                <a:cs typeface="Times New Roman" panose="02020603050405020304" pitchFamily="18" charset="0"/>
              </a:rPr>
              <a:t>Testing Data: </a:t>
            </a:r>
            <a:r>
              <a:rPr lang="en-US" sz="2400" dirty="0" smtClean="0">
                <a:latin typeface="Times New Roman" panose="02020603050405020304" pitchFamily="18" charset="0"/>
                <a:cs typeface="Times New Roman" panose="02020603050405020304" pitchFamily="18" charset="0"/>
              </a:rPr>
              <a:t>Once our model is completely trained, testing data provides an unbiased evaluation. When we feed in the inputs of testing data, our model will predict some values(without seeing actual output). After prediction, we evaluate our model by comparing it with the actual output present in the testing data. </a:t>
            </a:r>
            <a:endParaRPr lang="en-US" sz="2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00251" y="4353062"/>
            <a:ext cx="5965372" cy="2003288"/>
          </a:xfrm>
        </p:spPr>
      </p:pic>
    </p:spTree>
    <p:extLst>
      <p:ext uri="{BB962C8B-B14F-4D97-AF65-F5344CB8AC3E}">
        <p14:creationId xmlns:p14="http://schemas.microsoft.com/office/powerpoint/2010/main" val="1238565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2159" y="60189"/>
            <a:ext cx="2626722" cy="584245"/>
          </a:xfrm>
        </p:spPr>
        <p:txBody>
          <a:bodyPr>
            <a:normAutofit fontScale="90000"/>
          </a:bodyPr>
          <a:lstStyle/>
          <a:p>
            <a:r>
              <a:rPr lang="en-US" b="1" smtClean="0">
                <a:solidFill>
                  <a:schemeClr val="accent1"/>
                </a:solidFill>
                <a:latin typeface="Times New Roman" panose="02020603050405020304" pitchFamily="18" charset="0"/>
                <a:cs typeface="Times New Roman" panose="02020603050405020304" pitchFamily="18" charset="0"/>
              </a:rPr>
              <a:t>FEATURE</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8</a:t>
            </a:fld>
            <a:endParaRPr lang="en-US"/>
          </a:p>
        </p:txBody>
      </p:sp>
      <p:sp>
        <p:nvSpPr>
          <p:cNvPr id="3" name="Content Placeholder 2"/>
          <p:cNvSpPr>
            <a:spLocks noGrp="1"/>
          </p:cNvSpPr>
          <p:nvPr>
            <p:ph sz="half" idx="1"/>
          </p:nvPr>
        </p:nvSpPr>
        <p:spPr>
          <a:xfrm>
            <a:off x="148046" y="644434"/>
            <a:ext cx="11834948" cy="2020389"/>
          </a:xfrm>
        </p:spPr>
        <p:txBody>
          <a:bodyPr>
            <a:normAutofit/>
          </a:bodyPr>
          <a:lstStyle/>
          <a:p>
            <a:r>
              <a:rPr lang="en-US" sz="2400" b="1" dirty="0" smtClean="0">
                <a:latin typeface="Times New Roman" panose="02020603050405020304" pitchFamily="18" charset="0"/>
                <a:cs typeface="Times New Roman" panose="02020603050405020304" pitchFamily="18" charset="0"/>
              </a:rPr>
              <a:t>Feature: </a:t>
            </a:r>
            <a:r>
              <a:rPr lang="en-US" sz="2400" dirty="0" smtClean="0">
                <a:latin typeface="Times New Roman" panose="02020603050405020304" pitchFamily="18" charset="0"/>
                <a:cs typeface="Times New Roman" panose="02020603050405020304" pitchFamily="18" charset="0"/>
              </a:rPr>
              <a:t>A Feature is a measurable property of the object you’re trying to analyze. In datasets, features appear as columns.</a:t>
            </a:r>
          </a:p>
          <a:p>
            <a:r>
              <a:rPr lang="en-US" sz="2400" dirty="0" smtClean="0">
                <a:latin typeface="Times New Roman" panose="02020603050405020304" pitchFamily="18" charset="0"/>
                <a:cs typeface="Times New Roman" panose="02020603050405020304" pitchFamily="18" charset="0"/>
              </a:rPr>
              <a:t>Each feature or column, represents a measureable piece of data that can be used for analysis: Name, age, sex, fare and so on. Features are also sometimes referred to as “variables” or attributes.</a:t>
            </a:r>
            <a:endParaRPr lang="en-US" sz="24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62446" y="2572475"/>
            <a:ext cx="10075817" cy="3783875"/>
          </a:xfrm>
        </p:spPr>
      </p:pic>
    </p:spTree>
    <p:extLst>
      <p:ext uri="{BB962C8B-B14F-4D97-AF65-F5344CB8AC3E}">
        <p14:creationId xmlns:p14="http://schemas.microsoft.com/office/powerpoint/2010/main" val="2358096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2639" y="199526"/>
            <a:ext cx="2626722" cy="584245"/>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FEATURE</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Daffodil International University (DIU)</a:t>
            </a:r>
            <a:endParaRPr lang="en-US" dirty="0"/>
          </a:p>
        </p:txBody>
      </p:sp>
      <p:sp>
        <p:nvSpPr>
          <p:cNvPr id="6" name="Slide Number Placeholder 5"/>
          <p:cNvSpPr>
            <a:spLocks noGrp="1"/>
          </p:cNvSpPr>
          <p:nvPr>
            <p:ph type="sldNum" sz="quarter" idx="12"/>
          </p:nvPr>
        </p:nvSpPr>
        <p:spPr/>
        <p:txBody>
          <a:bodyPr/>
          <a:lstStyle/>
          <a:p>
            <a:fld id="{E97AA9C4-CC77-4F64-826D-DF79A4297F2E}" type="slidenum">
              <a:rPr lang="en-US" smtClean="0"/>
              <a:t>9</a:t>
            </a:fld>
            <a:endParaRPr lang="en-US"/>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8664" y="1201010"/>
            <a:ext cx="6985907" cy="438118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361" y="1201009"/>
            <a:ext cx="4552949" cy="4381185"/>
          </a:xfrm>
          <a:prstGeom prst="rect">
            <a:avLst/>
          </a:prstGeom>
        </p:spPr>
      </p:pic>
    </p:spTree>
    <p:extLst>
      <p:ext uri="{BB962C8B-B14F-4D97-AF65-F5344CB8AC3E}">
        <p14:creationId xmlns:p14="http://schemas.microsoft.com/office/powerpoint/2010/main" val="1083955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1712</Words>
  <Application>Microsoft Office PowerPoint</Application>
  <PresentationFormat>Widescreen</PresentationFormat>
  <Paragraphs>176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COURSE NAME:  COURSE CODE:</vt:lpstr>
      <vt:lpstr>MACHINE LEARNING</vt:lpstr>
      <vt:lpstr>Traditional Program vs ML</vt:lpstr>
      <vt:lpstr>Learning in ML</vt:lpstr>
      <vt:lpstr>MACHINE LEARNING</vt:lpstr>
      <vt:lpstr>DATA</vt:lpstr>
      <vt:lpstr>DATA</vt:lpstr>
      <vt:lpstr>FEATURE</vt:lpstr>
      <vt:lpstr>FEATURE</vt:lpstr>
      <vt:lpstr>LABEL &amp; UNLABEL DATA</vt:lpstr>
      <vt:lpstr>MACHINE LEARNING</vt:lpstr>
      <vt:lpstr>SUPERVISED LEARNING</vt:lpstr>
      <vt:lpstr>SUPERVISED LEARNING</vt:lpstr>
      <vt:lpstr>SUPERVISED LEARNING</vt:lpstr>
      <vt:lpstr>CLASSIFICATION</vt:lpstr>
      <vt:lpstr>CLASSIFICATION</vt:lpstr>
      <vt:lpstr>REGRESSION</vt:lpstr>
      <vt:lpstr>REGRESSION</vt:lpstr>
      <vt:lpstr>UNSUPERVISED LEARNING</vt:lpstr>
      <vt:lpstr>UNSUPERVISED LEARNING</vt:lpstr>
      <vt:lpstr>CLUSTERING</vt:lpstr>
      <vt:lpstr>CLUSTERING</vt:lpstr>
      <vt:lpstr>ASSOCIATION RULE LEARNING</vt:lpstr>
      <vt:lpstr>ASSOCIATION RULE LEARNING</vt:lpstr>
      <vt:lpstr>EXTRAS</vt:lpstr>
      <vt:lpstr>REINFORCEMENT LEARNING</vt:lpstr>
      <vt:lpstr>REINFORCEMENT LEARNING</vt:lpstr>
      <vt:lpstr>REINFORCEMENT LEARNING</vt:lpstr>
      <vt:lpstr>SEMI SUPERVISED LEARNING</vt:lpstr>
      <vt:lpstr>SEMI SUPERVISED LEARNING</vt:lpstr>
      <vt:lpstr>EXTRAS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COURSE CODE:</dc:title>
  <dc:creator>Tanjim Ovi</dc:creator>
  <cp:lastModifiedBy>Tanjim Ovi</cp:lastModifiedBy>
  <cp:revision>78</cp:revision>
  <dcterms:created xsi:type="dcterms:W3CDTF">2022-02-05T06:45:11Z</dcterms:created>
  <dcterms:modified xsi:type="dcterms:W3CDTF">2022-07-31T13:30:54Z</dcterms:modified>
</cp:coreProperties>
</file>