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84E27-020B-460B-B36B-DF82181B2CD3}"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205EE-7FDA-44FE-AC05-3282721246F0}" type="slidenum">
              <a:rPr lang="en-US" smtClean="0"/>
              <a:t>‹#›</a:t>
            </a:fld>
            <a:endParaRPr lang="en-US"/>
          </a:p>
        </p:txBody>
      </p:sp>
    </p:spTree>
    <p:extLst>
      <p:ext uri="{BB962C8B-B14F-4D97-AF65-F5344CB8AC3E}">
        <p14:creationId xmlns:p14="http://schemas.microsoft.com/office/powerpoint/2010/main" val="178792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434715-E28F-40D0-9820-DB9E3013D248}" type="datetime1">
              <a:rPr lang="en-US" smtClean="0"/>
              <a:t>4/4/2022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91906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56E08-4C9C-453E-AD3C-BD049955A354}" type="datetime1">
              <a:rPr lang="en-US" smtClean="0"/>
              <a:t>4/4/2022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68935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BE1E5-A84F-464A-9875-2004F2A587B7}" type="datetime1">
              <a:rPr lang="en-US" smtClean="0"/>
              <a:t>4/4/2022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88278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0504-940B-4B3F-8A76-21BB26273EFD}" type="datetime1">
              <a:rPr lang="en-US" smtClean="0"/>
              <a:t>4/4/2022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70355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158B91-E749-42F1-8EE7-ACCC6AC7D367}" type="datetime1">
              <a:rPr lang="en-US" smtClean="0"/>
              <a:t>4/4/2022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28281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FF243-DF8D-4E5E-98C1-AD478B4E7842}" type="datetime1">
              <a:rPr lang="en-US" smtClean="0"/>
              <a:t>4/4/2022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405054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E3F15B-86A2-43EE-9708-F570FE29AE89}" type="datetime1">
              <a:rPr lang="en-US" smtClean="0"/>
              <a:t>4/4/2022</a:t>
            </a:fld>
            <a:endParaRPr lang="en-US"/>
          </a:p>
        </p:txBody>
      </p:sp>
      <p:sp>
        <p:nvSpPr>
          <p:cNvPr id="8" name="Footer Placeholder 7"/>
          <p:cNvSpPr>
            <a:spLocks noGrp="1"/>
          </p:cNvSpPr>
          <p:nvPr>
            <p:ph type="ftr" sz="quarter" idx="11"/>
          </p:nvPr>
        </p:nvSpPr>
        <p:spPr/>
        <p:txBody>
          <a:bodyPr/>
          <a:lstStyle/>
          <a:p>
            <a:r>
              <a:rPr lang="en-US" smtClean="0"/>
              <a:t>Daffodil International University (DIU)</a:t>
            </a:r>
            <a:endParaRPr lang="en-US"/>
          </a:p>
        </p:txBody>
      </p:sp>
      <p:sp>
        <p:nvSpPr>
          <p:cNvPr id="9" name="Slide Number Placeholder 8"/>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708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23422C-965C-472C-933F-9DD7BF2A00C9}" type="datetime1">
              <a:rPr lang="en-US" smtClean="0"/>
              <a:t>4/4/2022</a:t>
            </a:fld>
            <a:endParaRPr lang="en-US"/>
          </a:p>
        </p:txBody>
      </p:sp>
      <p:sp>
        <p:nvSpPr>
          <p:cNvPr id="4" name="Footer Placeholder 3"/>
          <p:cNvSpPr>
            <a:spLocks noGrp="1"/>
          </p:cNvSpPr>
          <p:nvPr>
            <p:ph type="ftr" sz="quarter" idx="11"/>
          </p:nvPr>
        </p:nvSpPr>
        <p:spPr/>
        <p:txBody>
          <a:bodyPr/>
          <a:lstStyle/>
          <a:p>
            <a:r>
              <a:rPr lang="en-US" smtClean="0"/>
              <a:t>Daffodil International University (DIU)</a:t>
            </a:r>
            <a:endParaRPr lang="en-US"/>
          </a:p>
        </p:txBody>
      </p:sp>
      <p:sp>
        <p:nvSpPr>
          <p:cNvPr id="5" name="Slide Number Placeholder 4"/>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264589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5CFCF-FD6C-4508-BC7A-EC15AF5F40FF}" type="datetime1">
              <a:rPr lang="en-US" smtClean="0"/>
              <a:t>4/4/2022</a:t>
            </a:fld>
            <a:endParaRPr lang="en-US"/>
          </a:p>
        </p:txBody>
      </p:sp>
      <p:sp>
        <p:nvSpPr>
          <p:cNvPr id="3" name="Footer Placeholder 2"/>
          <p:cNvSpPr>
            <a:spLocks noGrp="1"/>
          </p:cNvSpPr>
          <p:nvPr>
            <p:ph type="ftr" sz="quarter" idx="11"/>
          </p:nvPr>
        </p:nvSpPr>
        <p:spPr/>
        <p:txBody>
          <a:bodyPr/>
          <a:lstStyle/>
          <a:p>
            <a:r>
              <a:rPr lang="en-US" smtClean="0"/>
              <a:t>Daffodil International University (DIU)</a:t>
            </a:r>
            <a:endParaRPr lang="en-US"/>
          </a:p>
        </p:txBody>
      </p:sp>
      <p:sp>
        <p:nvSpPr>
          <p:cNvPr id="4" name="Slide Number Placeholder 3"/>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21705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E4F680-10B3-4717-8B75-1FEE881EA25D}" type="datetime1">
              <a:rPr lang="en-US" smtClean="0"/>
              <a:t>4/4/2022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85873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EC840E-FF21-4552-941C-AA343D4440DD}" type="datetime1">
              <a:rPr lang="en-US" smtClean="0"/>
              <a:t>4/4/2022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D93E1BF5-AD2C-4588-AB1A-9CD5FE87B7CE}" type="slidenum">
              <a:rPr lang="en-US" smtClean="0"/>
              <a:t>‹#›</a:t>
            </a:fld>
            <a:endParaRPr lang="en-US"/>
          </a:p>
        </p:txBody>
      </p:sp>
    </p:spTree>
    <p:extLst>
      <p:ext uri="{BB962C8B-B14F-4D97-AF65-F5344CB8AC3E}">
        <p14:creationId xmlns:p14="http://schemas.microsoft.com/office/powerpoint/2010/main" val="317518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A9DD4-B443-4111-89B0-5654AB81F96C}" type="datetime1">
              <a:rPr lang="en-US" smtClean="0"/>
              <a:t>4/4/2022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Daffodil International University (DIU)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E1BF5-AD2C-4588-AB1A-9CD5FE87B7CE}" type="slidenum">
              <a:rPr lang="en-US" smtClean="0"/>
              <a:t>‹#›</a:t>
            </a:fld>
            <a:endParaRPr lang="en-US"/>
          </a:p>
        </p:txBody>
      </p:sp>
    </p:spTree>
    <p:extLst>
      <p:ext uri="{BB962C8B-B14F-4D97-AF65-F5344CB8AC3E}">
        <p14:creationId xmlns:p14="http://schemas.microsoft.com/office/powerpoint/2010/main" val="322648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343" y="1024158"/>
            <a:ext cx="4785361" cy="1494844"/>
          </a:xfrm>
        </p:spPr>
        <p:txBody>
          <a:bodyPr>
            <a:normAutofit/>
          </a:bodyPr>
          <a:lstStyle/>
          <a:p>
            <a:r>
              <a:rPr lang="en-US" sz="4400" dirty="0" smtClean="0">
                <a:latin typeface="Times New Roman" panose="02020603050405020304" pitchFamily="18" charset="0"/>
                <a:cs typeface="Times New Roman" panose="02020603050405020304" pitchFamily="18" charset="0"/>
              </a:rPr>
              <a:t>COURSE NAME:</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COURSE CODE:</a:t>
            </a:r>
            <a:endParaRPr lang="en-US" sz="4400" b="1"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843" y="3244228"/>
            <a:ext cx="11235193" cy="2520467"/>
          </a:xfrm>
        </p:spPr>
        <p:txBody>
          <a:bodyPr>
            <a:no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SYED TANGIM PASHA</a:t>
            </a:r>
          </a:p>
          <a:p>
            <a:r>
              <a:rPr lang="en-US" sz="2800" b="1" dirty="0" smtClean="0">
                <a:solidFill>
                  <a:schemeClr val="accent1"/>
                </a:solidFill>
                <a:latin typeface="Times New Roman" panose="02020603050405020304" pitchFamily="18" charset="0"/>
                <a:cs typeface="Times New Roman" panose="02020603050405020304" pitchFamily="18" charset="0"/>
              </a:rPr>
              <a:t>LECTURER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DEPARTMENT OF COMPUTING AND INFORMATION SYSTEM (CIS)</a:t>
            </a:r>
          </a:p>
          <a:p>
            <a:r>
              <a:rPr lang="en-US" sz="2800" dirty="0" smtClean="0">
                <a:latin typeface="Times New Roman" panose="02020603050405020304" pitchFamily="18" charset="0"/>
                <a:cs typeface="Times New Roman" panose="02020603050405020304" pitchFamily="18" charset="0"/>
              </a:rPr>
              <a:t>DAFFODIL INTERNATIONAL UNIVERSITY (DIU)</a:t>
            </a:r>
          </a:p>
          <a:p>
            <a:r>
              <a:rPr lang="en-US" sz="2800" dirty="0" smtClean="0">
                <a:latin typeface="Times New Roman" panose="02020603050405020304" pitchFamily="18" charset="0"/>
                <a:cs typeface="Times New Roman" panose="02020603050405020304" pitchFamily="18" charset="0"/>
              </a:rPr>
              <a:t>DHAKA,BANGLADESH</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AB5D366-69A9-4C85-9611-953173CA482B}" type="slidenum">
              <a:rPr lang="en-US" smtClean="0"/>
              <a:t>1</a:t>
            </a:fld>
            <a:endParaRPr lang="en-US"/>
          </a:p>
        </p:txBody>
      </p:sp>
      <p:sp>
        <p:nvSpPr>
          <p:cNvPr id="7" name="Rectangle 6"/>
          <p:cNvSpPr/>
          <p:nvPr/>
        </p:nvSpPr>
        <p:spPr>
          <a:xfrm>
            <a:off x="5048253" y="1253700"/>
            <a:ext cx="6593472" cy="646331"/>
          </a:xfrm>
          <a:prstGeom prst="rect">
            <a:avLst/>
          </a:prstGeom>
          <a:noFill/>
        </p:spPr>
        <p:txBody>
          <a:bodyPr wrap="none" lIns="91440" tIns="45720" rIns="91440" bIns="45720">
            <a:spAutoFit/>
          </a:bodyPr>
          <a:lstStyle/>
          <a:p>
            <a:pPr algn="ctr"/>
            <a:r>
              <a:rPr lang="en-US" sz="36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ARTIFICIAL INTELLIGENCE</a:t>
            </a:r>
            <a:endParaRPr lang="en-US" sz="36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5048253" y="1749561"/>
            <a:ext cx="2113079" cy="769441"/>
          </a:xfrm>
          <a:prstGeom prst="rect">
            <a:avLst/>
          </a:prstGeom>
          <a:noFill/>
        </p:spPr>
        <p:txBody>
          <a:bodyPr wrap="none" lIns="91440" tIns="45720" rIns="91440" bIns="45720">
            <a:spAutoFit/>
          </a:bodyPr>
          <a:lstStyle/>
          <a:p>
            <a:pPr algn="ctr"/>
            <a:r>
              <a:rPr lang="en-US" sz="44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CIS 412</a:t>
            </a:r>
            <a:endParaRPr lang="en-US" sz="44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Tree>
    <p:extLst>
      <p:ext uri="{BB962C8B-B14F-4D97-AF65-F5344CB8AC3E}">
        <p14:creationId xmlns:p14="http://schemas.microsoft.com/office/powerpoint/2010/main" val="97816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049" y="148994"/>
            <a:ext cx="2885902" cy="682279"/>
          </a:xfrm>
        </p:spPr>
        <p:txBody>
          <a:bodyPr>
            <a:normAutofit fontScale="90000"/>
          </a:bodyPr>
          <a:lstStyle/>
          <a:p>
            <a:r>
              <a:rPr lang="en-US" b="1" dirty="0" smtClean="0">
                <a:solidFill>
                  <a:schemeClr val="accent1"/>
                </a:solidFill>
              </a:rPr>
              <a:t>NAÏVE BAYES</a:t>
            </a:r>
            <a:endParaRPr lang="en-US" b="1" dirty="0">
              <a:solidFill>
                <a:schemeClr val="accent1"/>
              </a:solidFill>
            </a:endParaRPr>
          </a:p>
        </p:txBody>
      </p:sp>
      <p:sp>
        <p:nvSpPr>
          <p:cNvPr id="3" name="Content Placeholder 2"/>
          <p:cNvSpPr>
            <a:spLocks noGrp="1"/>
          </p:cNvSpPr>
          <p:nvPr>
            <p:ph sz="half" idx="1"/>
          </p:nvPr>
        </p:nvSpPr>
        <p:spPr>
          <a:xfrm>
            <a:off x="149629" y="831272"/>
            <a:ext cx="11887200" cy="5525077"/>
          </a:xfrm>
        </p:spPr>
        <p:txBody>
          <a:bodyPr/>
          <a:lstStyle/>
          <a:p>
            <a:r>
              <a:rPr lang="en-US" dirty="0" smtClean="0"/>
              <a:t>Applying Bayes Theorem:</a:t>
            </a:r>
            <a:endParaRPr lang="en-US" dirty="0"/>
          </a:p>
          <a:p>
            <a:r>
              <a:rPr lang="en-US" dirty="0" smtClean="0"/>
              <a:t>P(</a:t>
            </a:r>
            <a:r>
              <a:rPr lang="en-US" dirty="0" err="1" smtClean="0"/>
              <a:t>No|Sunny</a:t>
            </a:r>
            <a:r>
              <a:rPr lang="en-US" dirty="0" smtClean="0"/>
              <a:t>)=( P(</a:t>
            </a:r>
            <a:r>
              <a:rPr lang="en-US" dirty="0" err="1" smtClean="0"/>
              <a:t>Sunny|No</a:t>
            </a:r>
            <a:r>
              <a:rPr lang="en-US" dirty="0" smtClean="0"/>
              <a:t>) * P(No) )/P(Sunny)</a:t>
            </a:r>
          </a:p>
          <a:p>
            <a:endParaRPr lang="en-US" dirty="0"/>
          </a:p>
          <a:p>
            <a:r>
              <a:rPr lang="en-US" dirty="0" smtClean="0"/>
              <a:t>P(</a:t>
            </a:r>
            <a:r>
              <a:rPr lang="en-US" dirty="0" err="1" smtClean="0"/>
              <a:t>Sunny|No</a:t>
            </a:r>
            <a:r>
              <a:rPr lang="en-US" dirty="0" smtClean="0"/>
              <a:t>)=2/4=0.5</a:t>
            </a:r>
          </a:p>
          <a:p>
            <a:r>
              <a:rPr lang="en-US" dirty="0" smtClean="0"/>
              <a:t>P(No)=0.29</a:t>
            </a:r>
          </a:p>
          <a:p>
            <a:r>
              <a:rPr lang="en-US" dirty="0" smtClean="0"/>
              <a:t>P(Sunny)=0.35</a:t>
            </a:r>
          </a:p>
          <a:p>
            <a:r>
              <a:rPr lang="en-US" dirty="0" smtClean="0"/>
              <a:t>So, P(</a:t>
            </a:r>
            <a:r>
              <a:rPr lang="en-US" dirty="0" err="1" smtClean="0"/>
              <a:t>No|Sunny</a:t>
            </a:r>
            <a:r>
              <a:rPr lang="en-US" dirty="0" smtClean="0"/>
              <a:t>)=(0.5*0.29)/0.35=0.41</a:t>
            </a:r>
          </a:p>
          <a:p>
            <a:endParaRPr lang="en-US" dirty="0"/>
          </a:p>
          <a:p>
            <a:r>
              <a:rPr lang="en-US" dirty="0" smtClean="0"/>
              <a:t>So, as we can see from the above calculation that P(</a:t>
            </a:r>
            <a:r>
              <a:rPr lang="en-US" dirty="0" err="1" smtClean="0"/>
              <a:t>Yes|Sunny</a:t>
            </a:r>
            <a:r>
              <a:rPr lang="en-US" dirty="0" smtClean="0"/>
              <a:t>) &gt; P(</a:t>
            </a:r>
            <a:r>
              <a:rPr lang="en-US" dirty="0" err="1" smtClean="0"/>
              <a:t>No|Sunny</a:t>
            </a:r>
            <a:r>
              <a:rPr lang="en-US" dirty="0" smtClean="0"/>
              <a:t>)</a:t>
            </a:r>
          </a:p>
          <a:p>
            <a:r>
              <a:rPr lang="en-US" dirty="0" smtClean="0"/>
              <a:t>Hence on a Sunny day, Player can play the game.</a:t>
            </a: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10</a:t>
            </a:fld>
            <a:endParaRPr lang="en-US"/>
          </a:p>
        </p:txBody>
      </p:sp>
    </p:spTree>
    <p:extLst>
      <p:ext uri="{BB962C8B-B14F-4D97-AF65-F5344CB8AC3E}">
        <p14:creationId xmlns:p14="http://schemas.microsoft.com/office/powerpoint/2010/main" val="81059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7987" y="132369"/>
            <a:ext cx="2836025" cy="665653"/>
          </a:xfrm>
        </p:spPr>
        <p:txBody>
          <a:bodyPr>
            <a:normAutofit fontScale="90000"/>
          </a:bodyPr>
          <a:lstStyle/>
          <a:p>
            <a:r>
              <a:rPr lang="en-US" b="1" dirty="0" smtClean="0">
                <a:solidFill>
                  <a:schemeClr val="accent1"/>
                </a:solidFill>
              </a:rPr>
              <a:t>NAÏVE BAYES</a:t>
            </a:r>
            <a:endParaRPr lang="en-US" b="1" dirty="0">
              <a:solidFill>
                <a:schemeClr val="accent1"/>
              </a:solidFill>
            </a:endParaRPr>
          </a:p>
        </p:txBody>
      </p:sp>
      <p:sp>
        <p:nvSpPr>
          <p:cNvPr id="3" name="Content Placeholder 2"/>
          <p:cNvSpPr>
            <a:spLocks noGrp="1"/>
          </p:cNvSpPr>
          <p:nvPr>
            <p:ph sz="half" idx="1"/>
          </p:nvPr>
        </p:nvSpPr>
        <p:spPr>
          <a:xfrm>
            <a:off x="166255" y="798022"/>
            <a:ext cx="11903825" cy="5558328"/>
          </a:xfrm>
        </p:spPr>
        <p:txBody>
          <a:bodyPr/>
          <a:lstStyle/>
          <a:p>
            <a:r>
              <a:rPr lang="en-US" dirty="0" smtClean="0"/>
              <a:t>There are three types of Naïve Bayes model, which are given below:</a:t>
            </a:r>
          </a:p>
          <a:p>
            <a:r>
              <a:rPr lang="en-US" b="1" dirty="0" smtClean="0"/>
              <a:t>Gaussian: </a:t>
            </a:r>
            <a:r>
              <a:rPr lang="en-US" dirty="0" smtClean="0"/>
              <a:t>The Gaussian model assumes that features follow a normal distribution. This means if predictors take continuous values instead of discrete, then the model assumes that these values are sampled from the Gaussian distribution.</a:t>
            </a:r>
          </a:p>
          <a:p>
            <a:r>
              <a:rPr lang="en-US" b="1" dirty="0" smtClean="0"/>
              <a:t>Multinomial: </a:t>
            </a:r>
            <a:r>
              <a:rPr lang="en-US" dirty="0" smtClean="0"/>
              <a:t>The multinomial Naïve Bayes classifier is used when the data is multinomial distributed. It is primarily used for document classification problems, it means  a particular document belongs to which category such as Sports, Politics, education etc.</a:t>
            </a:r>
          </a:p>
          <a:p>
            <a:r>
              <a:rPr lang="en-US" b="1" dirty="0" smtClean="0"/>
              <a:t>Bernoulli: </a:t>
            </a:r>
            <a:r>
              <a:rPr lang="en-US" dirty="0" smtClean="0"/>
              <a:t>The Bernoulli classifier works similar to the multinomial classifier, but the predictor variables are the independent Booleans variables. Such as if a particular word is present or not in a document.</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11</a:t>
            </a:fld>
            <a:endParaRPr lang="en-US"/>
          </a:p>
        </p:txBody>
      </p:sp>
    </p:spTree>
    <p:extLst>
      <p:ext uri="{BB962C8B-B14F-4D97-AF65-F5344CB8AC3E}">
        <p14:creationId xmlns:p14="http://schemas.microsoft.com/office/powerpoint/2010/main" val="291789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043" y="95160"/>
            <a:ext cx="3341914" cy="592818"/>
          </a:xfrm>
        </p:spPr>
        <p:txBody>
          <a:bodyPr>
            <a:normAutofit fontScale="90000"/>
          </a:bodyPr>
          <a:lstStyle/>
          <a:p>
            <a:r>
              <a:rPr lang="en-US" b="1" dirty="0" smtClean="0">
                <a:solidFill>
                  <a:schemeClr val="accent1"/>
                </a:solidFill>
              </a:rPr>
              <a:t>QUESTIONS???</a:t>
            </a:r>
            <a:endParaRPr lang="en-US" b="1" dirty="0">
              <a:solidFill>
                <a:schemeClr val="accent1"/>
              </a:solidFill>
            </a:endParaRPr>
          </a:p>
        </p:txBody>
      </p:sp>
      <p:sp>
        <p:nvSpPr>
          <p:cNvPr id="3" name="Content Placeholder 2"/>
          <p:cNvSpPr>
            <a:spLocks noGrp="1"/>
          </p:cNvSpPr>
          <p:nvPr>
            <p:ph sz="half" idx="1"/>
          </p:nvPr>
        </p:nvSpPr>
        <p:spPr>
          <a:xfrm>
            <a:off x="2299063" y="946060"/>
            <a:ext cx="8290560" cy="4351338"/>
          </a:xfrm>
        </p:spPr>
        <p:txBody>
          <a:bodyPr/>
          <a:lstStyle/>
          <a:p>
            <a:r>
              <a:rPr lang="en-US" dirty="0" smtClean="0"/>
              <a:t>Why Naïve Bayes works better than other ML models in classification task?</a:t>
            </a:r>
          </a:p>
          <a:p>
            <a:r>
              <a:rPr lang="en-US" dirty="0" smtClean="0"/>
              <a:t>If the dataset is huge that time how Naïve Bayes works?</a:t>
            </a:r>
          </a:p>
          <a:p>
            <a:r>
              <a:rPr lang="en-US" dirty="0" smtClean="0"/>
              <a:t>What is the relationship between Bayes Theorem and </a:t>
            </a:r>
            <a:r>
              <a:rPr lang="en-US" smtClean="0"/>
              <a:t>Naïve Bayes?</a:t>
            </a:r>
            <a:endParaRPr lang="en-US" dirty="0" smtClean="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12</a:t>
            </a:fld>
            <a:endParaRPr lang="en-US"/>
          </a:p>
        </p:txBody>
      </p:sp>
    </p:spTree>
    <p:extLst>
      <p:ext uri="{BB962C8B-B14F-4D97-AF65-F5344CB8AC3E}">
        <p14:creationId xmlns:p14="http://schemas.microsoft.com/office/powerpoint/2010/main" val="260324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071" y="60960"/>
            <a:ext cx="2775857" cy="609600"/>
          </a:xfrm>
        </p:spPr>
        <p:txBody>
          <a:bodyPr>
            <a:normAutofit fontScale="90000"/>
          </a:bodyPr>
          <a:lstStyle/>
          <a:p>
            <a:r>
              <a:rPr lang="en-US" b="1" dirty="0" smtClean="0">
                <a:solidFill>
                  <a:schemeClr val="accent1"/>
                </a:solidFill>
              </a:rPr>
              <a:t>NAÏVE BAYES</a:t>
            </a:r>
            <a:endParaRPr lang="en-US" b="1" dirty="0">
              <a:solidFill>
                <a:schemeClr val="accent1"/>
              </a:solidFill>
            </a:endParaRPr>
          </a:p>
        </p:txBody>
      </p:sp>
      <p:sp>
        <p:nvSpPr>
          <p:cNvPr id="3" name="Content Placeholder 2"/>
          <p:cNvSpPr>
            <a:spLocks noGrp="1"/>
          </p:cNvSpPr>
          <p:nvPr>
            <p:ph sz="half" idx="1"/>
          </p:nvPr>
        </p:nvSpPr>
        <p:spPr>
          <a:xfrm>
            <a:off x="121920" y="670560"/>
            <a:ext cx="11982994" cy="5685790"/>
          </a:xfrm>
        </p:spPr>
        <p:txBody>
          <a:bodyPr/>
          <a:lstStyle/>
          <a:p>
            <a:r>
              <a:rPr lang="en-US" b="1" dirty="0" smtClean="0"/>
              <a:t>Naïve Bayes: </a:t>
            </a:r>
            <a:r>
              <a:rPr lang="en-US" dirty="0" smtClean="0"/>
              <a:t>Naïve Bayes algorithm is a supervised learning algorithm, which is based on Bayes theorem and used for solving classification problems.</a:t>
            </a:r>
          </a:p>
          <a:p>
            <a:r>
              <a:rPr lang="en-US" dirty="0" smtClean="0"/>
              <a:t>It is </a:t>
            </a:r>
            <a:r>
              <a:rPr lang="en-US" b="1" dirty="0" smtClean="0">
                <a:solidFill>
                  <a:srgbClr val="FF0000"/>
                </a:solidFill>
              </a:rPr>
              <a:t>mainly used in text classification </a:t>
            </a:r>
            <a:r>
              <a:rPr lang="en-US" dirty="0" smtClean="0"/>
              <a:t>that includes a high-dimensional training dataset.</a:t>
            </a:r>
          </a:p>
          <a:p>
            <a:r>
              <a:rPr lang="en-US" dirty="0" smtClean="0"/>
              <a:t>Naïve Bayes classifier is one of the simple and most effective classification algorithms which helps in </a:t>
            </a:r>
            <a:r>
              <a:rPr lang="en-US" b="1" dirty="0" smtClean="0">
                <a:solidFill>
                  <a:srgbClr val="FF0000"/>
                </a:solidFill>
              </a:rPr>
              <a:t>building the fast machine learning models that can make quick predictions</a:t>
            </a:r>
            <a:r>
              <a:rPr lang="en-US" dirty="0" smtClean="0"/>
              <a:t>.</a:t>
            </a:r>
          </a:p>
          <a:p>
            <a:r>
              <a:rPr lang="en-US" dirty="0" smtClean="0"/>
              <a:t>It is a probabilistic classifier, which means it predicts on the basis of the probability of an object.</a:t>
            </a:r>
          </a:p>
          <a:p>
            <a:r>
              <a:rPr lang="en-US" dirty="0" smtClean="0"/>
              <a:t>Some popular examples are: Spam filter, Sentiment analysis, Classifying articles.</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2</a:t>
            </a:fld>
            <a:endParaRPr lang="en-US"/>
          </a:p>
        </p:txBody>
      </p:sp>
    </p:spTree>
    <p:extLst>
      <p:ext uri="{BB962C8B-B14F-4D97-AF65-F5344CB8AC3E}">
        <p14:creationId xmlns:p14="http://schemas.microsoft.com/office/powerpoint/2010/main" val="385241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2903" y="132369"/>
            <a:ext cx="5850775" cy="732155"/>
          </a:xfrm>
        </p:spPr>
        <p:txBody>
          <a:bodyPr>
            <a:normAutofit fontScale="90000"/>
          </a:bodyPr>
          <a:lstStyle/>
          <a:p>
            <a:r>
              <a:rPr lang="en-US" b="1" dirty="0" smtClean="0">
                <a:solidFill>
                  <a:schemeClr val="accent1"/>
                </a:solidFill>
              </a:rPr>
              <a:t>Why is it called Naïve Bayes</a:t>
            </a:r>
            <a:endParaRPr lang="en-US" b="1" dirty="0">
              <a:solidFill>
                <a:schemeClr val="accent1"/>
              </a:solidFill>
            </a:endParaRPr>
          </a:p>
        </p:txBody>
      </p:sp>
      <p:sp>
        <p:nvSpPr>
          <p:cNvPr id="3" name="Content Placeholder 2"/>
          <p:cNvSpPr>
            <a:spLocks noGrp="1"/>
          </p:cNvSpPr>
          <p:nvPr>
            <p:ph sz="half" idx="1"/>
          </p:nvPr>
        </p:nvSpPr>
        <p:spPr>
          <a:xfrm>
            <a:off x="116378" y="864524"/>
            <a:ext cx="11903826" cy="5491826"/>
          </a:xfrm>
        </p:spPr>
        <p:txBody>
          <a:bodyPr/>
          <a:lstStyle/>
          <a:p>
            <a:r>
              <a:rPr lang="en-US" dirty="0" smtClean="0"/>
              <a:t>The Naïve Bayes algorithm is compromised of two words Naïve and Bayes, which can be described as:</a:t>
            </a:r>
          </a:p>
          <a:p>
            <a:endParaRPr lang="en-US" dirty="0" smtClean="0"/>
          </a:p>
          <a:p>
            <a:r>
              <a:rPr lang="en-US" b="1" dirty="0" smtClean="0"/>
              <a:t>Naïve: </a:t>
            </a:r>
            <a:r>
              <a:rPr lang="en-US" dirty="0" smtClean="0"/>
              <a:t>It is called Naïve because it assumes that the occurrence of a certain feature is independent of the occurrence of other features. Such as if the fruits is identified on the bases of color, shape and taste then red, spherical and sweet fruit is recognized as an apple. Hence each feature individually contributes to identify that it is an apple without depending on each other.</a:t>
            </a:r>
          </a:p>
          <a:p>
            <a:endParaRPr lang="en-US" dirty="0" smtClean="0"/>
          </a:p>
          <a:p>
            <a:r>
              <a:rPr lang="en-US" b="1" dirty="0" smtClean="0"/>
              <a:t>Bayes: </a:t>
            </a:r>
            <a:r>
              <a:rPr lang="en-US" dirty="0" smtClean="0"/>
              <a:t>It is called Bayes because it depends on the principle of Bayes Theorem.</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3</a:t>
            </a:fld>
            <a:endParaRPr lang="en-US"/>
          </a:p>
        </p:txBody>
      </p:sp>
    </p:spTree>
    <p:extLst>
      <p:ext uri="{BB962C8B-B14F-4D97-AF65-F5344CB8AC3E}">
        <p14:creationId xmlns:p14="http://schemas.microsoft.com/office/powerpoint/2010/main" val="39137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524" y="132369"/>
            <a:ext cx="3673533" cy="732155"/>
          </a:xfrm>
        </p:spPr>
        <p:txBody>
          <a:bodyPr>
            <a:normAutofit/>
          </a:bodyPr>
          <a:lstStyle/>
          <a:p>
            <a:r>
              <a:rPr lang="en-US" b="1" dirty="0" smtClean="0">
                <a:solidFill>
                  <a:schemeClr val="accent1"/>
                </a:solidFill>
              </a:rPr>
              <a:t>Bayes Theorem</a:t>
            </a:r>
            <a:endParaRPr lang="en-US" b="1" dirty="0">
              <a:solidFill>
                <a:schemeClr val="accent1"/>
              </a:solidFill>
            </a:endParaRPr>
          </a:p>
        </p:txBody>
      </p:sp>
      <p:sp>
        <p:nvSpPr>
          <p:cNvPr id="3" name="Content Placeholder 2"/>
          <p:cNvSpPr>
            <a:spLocks noGrp="1"/>
          </p:cNvSpPr>
          <p:nvPr>
            <p:ph sz="half" idx="1"/>
          </p:nvPr>
        </p:nvSpPr>
        <p:spPr>
          <a:xfrm>
            <a:off x="116378" y="864524"/>
            <a:ext cx="11903826" cy="5491826"/>
          </a:xfrm>
        </p:spPr>
        <p:txBody>
          <a:bodyPr/>
          <a:lstStyle/>
          <a:p>
            <a:r>
              <a:rPr lang="en-US" dirty="0" smtClean="0"/>
              <a:t>Bayes Theorem, is also known as Bayes rule or Bayes law which is used to determine the probability of a hypothesis with prior knowledge. It depends on the conditional probability.</a:t>
            </a:r>
          </a:p>
          <a:p>
            <a:r>
              <a:rPr lang="en-US" dirty="0" smtClean="0"/>
              <a:t>The formula for Bayes theorem is given as:</a:t>
            </a:r>
          </a:p>
          <a:p>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524" y="2977923"/>
            <a:ext cx="4250625" cy="1541826"/>
          </a:xfrm>
          <a:prstGeom prst="rect">
            <a:avLst/>
          </a:prstGeom>
        </p:spPr>
      </p:pic>
    </p:spTree>
    <p:extLst>
      <p:ext uri="{BB962C8B-B14F-4D97-AF65-F5344CB8AC3E}">
        <p14:creationId xmlns:p14="http://schemas.microsoft.com/office/powerpoint/2010/main" val="18021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34" y="132368"/>
            <a:ext cx="3035531" cy="732155"/>
          </a:xfrm>
        </p:spPr>
        <p:txBody>
          <a:bodyPr/>
          <a:lstStyle/>
          <a:p>
            <a:r>
              <a:rPr lang="en-US" b="1" dirty="0" smtClean="0">
                <a:solidFill>
                  <a:schemeClr val="accent1"/>
                </a:solidFill>
              </a:rPr>
              <a:t>NAÏVE BAYES</a:t>
            </a:r>
            <a:endParaRPr lang="en-US" b="1" dirty="0">
              <a:solidFill>
                <a:schemeClr val="accent1"/>
              </a:solidFill>
            </a:endParaRPr>
          </a:p>
        </p:txBody>
      </p:sp>
      <p:sp>
        <p:nvSpPr>
          <p:cNvPr id="3" name="Content Placeholder 2"/>
          <p:cNvSpPr>
            <a:spLocks noGrp="1"/>
          </p:cNvSpPr>
          <p:nvPr>
            <p:ph sz="half" idx="1"/>
          </p:nvPr>
        </p:nvSpPr>
        <p:spPr>
          <a:xfrm>
            <a:off x="149629" y="864522"/>
            <a:ext cx="11903826" cy="5491827"/>
          </a:xfrm>
        </p:spPr>
        <p:txBody>
          <a:bodyPr/>
          <a:lstStyle/>
          <a:p>
            <a:r>
              <a:rPr lang="en-US" dirty="0" smtClean="0"/>
              <a:t>Suppose we have a dataset of weather conditions and corresponding target variable ‘Play’. So, using this dataset we need to decide that whether we should play or not on a particular day according to the weather conditions. So to solve this problem, we need to follow the below steps:</a:t>
            </a:r>
          </a:p>
          <a:p>
            <a:pPr>
              <a:buFont typeface="Wingdings" panose="05000000000000000000" pitchFamily="2" charset="2"/>
              <a:buChar char="v"/>
            </a:pPr>
            <a:r>
              <a:rPr lang="en-US" dirty="0" smtClean="0"/>
              <a:t>Convert the given dataset into frequency table.</a:t>
            </a:r>
          </a:p>
          <a:p>
            <a:pPr>
              <a:buFont typeface="Wingdings" panose="05000000000000000000" pitchFamily="2" charset="2"/>
              <a:buChar char="v"/>
            </a:pPr>
            <a:r>
              <a:rPr lang="en-US" dirty="0" smtClean="0"/>
              <a:t>Generate Likelihood table by finding the probabilities of given features.</a:t>
            </a:r>
          </a:p>
          <a:p>
            <a:pPr>
              <a:buFont typeface="Wingdings" panose="05000000000000000000" pitchFamily="2" charset="2"/>
              <a:buChar char="v"/>
            </a:pPr>
            <a:r>
              <a:rPr lang="en-US" dirty="0" smtClean="0"/>
              <a:t>Now, use Bayes Theorem to calculate the posterior probability.</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5</a:t>
            </a:fld>
            <a:endParaRPr lang="en-US"/>
          </a:p>
        </p:txBody>
      </p:sp>
    </p:spTree>
    <p:extLst>
      <p:ext uri="{BB962C8B-B14F-4D97-AF65-F5344CB8AC3E}">
        <p14:creationId xmlns:p14="http://schemas.microsoft.com/office/powerpoint/2010/main" val="235044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34" y="87086"/>
            <a:ext cx="3035531" cy="566057"/>
          </a:xfrm>
        </p:spPr>
        <p:txBody>
          <a:bodyPr>
            <a:normAutofit fontScale="90000"/>
          </a:bodyPr>
          <a:lstStyle/>
          <a:p>
            <a:r>
              <a:rPr lang="en-US" b="1" dirty="0" smtClean="0">
                <a:solidFill>
                  <a:schemeClr val="accent1"/>
                </a:solidFill>
              </a:rPr>
              <a:t>NAÏVE BAYES</a:t>
            </a:r>
            <a:endParaRPr lang="en-US" b="1" dirty="0">
              <a:solidFill>
                <a:schemeClr val="accent1"/>
              </a:solidFill>
            </a:endParaRPr>
          </a:p>
        </p:txBody>
      </p:sp>
      <p:sp>
        <p:nvSpPr>
          <p:cNvPr id="3" name="Content Placeholder 2"/>
          <p:cNvSpPr>
            <a:spLocks noGrp="1"/>
          </p:cNvSpPr>
          <p:nvPr>
            <p:ph sz="half" idx="1"/>
          </p:nvPr>
        </p:nvSpPr>
        <p:spPr>
          <a:xfrm>
            <a:off x="149629" y="653143"/>
            <a:ext cx="11903826" cy="931817"/>
          </a:xfrm>
        </p:spPr>
        <p:txBody>
          <a:bodyPr>
            <a:normAutofit lnSpcReduction="10000"/>
          </a:bodyPr>
          <a:lstStyle/>
          <a:p>
            <a:r>
              <a:rPr lang="en-US" dirty="0" smtClean="0"/>
              <a:t>Problem: If the weather is sunny, then the player should play or not?</a:t>
            </a:r>
          </a:p>
          <a:p>
            <a:r>
              <a:rPr lang="en-US" dirty="0" smtClean="0"/>
              <a:t>Solution: </a:t>
            </a:r>
          </a:p>
          <a:p>
            <a:endParaRPr lang="en-US" dirty="0"/>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D93E1BF5-AD2C-4588-AB1A-9CD5FE87B7CE}" type="slidenum">
              <a:rPr lang="en-US" smtClean="0"/>
              <a:t>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9" y="1663339"/>
            <a:ext cx="11903826" cy="4693011"/>
          </a:xfrm>
          <a:prstGeom prst="rect">
            <a:avLst/>
          </a:prstGeom>
        </p:spPr>
      </p:pic>
    </p:spTree>
    <p:extLst>
      <p:ext uri="{BB962C8B-B14F-4D97-AF65-F5344CB8AC3E}">
        <p14:creationId xmlns:p14="http://schemas.microsoft.com/office/powerpoint/2010/main" val="298490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34" y="87086"/>
            <a:ext cx="3035531" cy="566057"/>
          </a:xfrm>
        </p:spPr>
        <p:txBody>
          <a:bodyPr>
            <a:normAutofit fontScale="90000"/>
          </a:bodyPr>
          <a:lstStyle/>
          <a:p>
            <a:r>
              <a:rPr lang="en-US" b="1" dirty="0" smtClean="0">
                <a:solidFill>
                  <a:schemeClr val="accent1"/>
                </a:solidFill>
              </a:rPr>
              <a:t>NAÏVE BAYES</a:t>
            </a:r>
            <a:endParaRPr lang="en-US" b="1" dirty="0">
              <a:solidFill>
                <a:schemeClr val="accent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3657" y="1952462"/>
            <a:ext cx="11388437" cy="3600440"/>
          </a:xfrm>
        </p:spPr>
      </p:pic>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D93E1BF5-AD2C-4588-AB1A-9CD5FE87B7CE}" type="slidenum">
              <a:rPr lang="en-US" smtClean="0"/>
              <a:t>7</a:t>
            </a:fld>
            <a:endParaRPr lang="en-US"/>
          </a:p>
        </p:txBody>
      </p:sp>
      <p:sp>
        <p:nvSpPr>
          <p:cNvPr id="8" name="Rectangle 7"/>
          <p:cNvSpPr/>
          <p:nvPr/>
        </p:nvSpPr>
        <p:spPr>
          <a:xfrm>
            <a:off x="2633156" y="1048079"/>
            <a:ext cx="6949440" cy="40851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FREQUENCY TABLE FOR THE WEATHER CONDITIONS</a:t>
            </a:r>
            <a:r>
              <a:rPr lang="en-US" dirty="0" smtClean="0"/>
              <a:t>:</a:t>
            </a:r>
            <a:endParaRPr lang="en-US" dirty="0"/>
          </a:p>
        </p:txBody>
      </p:sp>
      <p:sp>
        <p:nvSpPr>
          <p:cNvPr id="9" name="Rectangle 8"/>
          <p:cNvSpPr/>
          <p:nvPr/>
        </p:nvSpPr>
        <p:spPr>
          <a:xfrm>
            <a:off x="9048205" y="5016138"/>
            <a:ext cx="303613" cy="3016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4</a:t>
            </a:r>
            <a:endParaRPr lang="en-US" b="1" dirty="0">
              <a:solidFill>
                <a:schemeClr val="tx1"/>
              </a:solidFill>
            </a:endParaRPr>
          </a:p>
        </p:txBody>
      </p:sp>
    </p:spTree>
    <p:extLst>
      <p:ext uri="{BB962C8B-B14F-4D97-AF65-F5344CB8AC3E}">
        <p14:creationId xmlns:p14="http://schemas.microsoft.com/office/powerpoint/2010/main" val="3403805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34" y="87086"/>
            <a:ext cx="3035531" cy="566057"/>
          </a:xfrm>
        </p:spPr>
        <p:txBody>
          <a:bodyPr>
            <a:normAutofit fontScale="90000"/>
          </a:bodyPr>
          <a:lstStyle/>
          <a:p>
            <a:r>
              <a:rPr lang="en-US" b="1" dirty="0" smtClean="0">
                <a:solidFill>
                  <a:schemeClr val="accent1"/>
                </a:solidFill>
              </a:rPr>
              <a:t>NAÏVE BAYES</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D93E1BF5-AD2C-4588-AB1A-9CD5FE87B7CE}" type="slidenum">
              <a:rPr lang="en-US" smtClean="0"/>
              <a:t>8</a:t>
            </a:fld>
            <a:endParaRPr lang="en-US"/>
          </a:p>
        </p:txBody>
      </p:sp>
      <p:sp>
        <p:nvSpPr>
          <p:cNvPr id="8" name="Rectangle 7"/>
          <p:cNvSpPr/>
          <p:nvPr/>
        </p:nvSpPr>
        <p:spPr>
          <a:xfrm>
            <a:off x="2633156" y="1048079"/>
            <a:ext cx="6949440" cy="40851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LIKELIHOOD TABLE WEATHER CONDITION: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8013" y="1958022"/>
            <a:ext cx="10233758" cy="3896896"/>
          </a:xfrm>
        </p:spPr>
      </p:pic>
    </p:spTree>
    <p:extLst>
      <p:ext uri="{BB962C8B-B14F-4D97-AF65-F5344CB8AC3E}">
        <p14:creationId xmlns:p14="http://schemas.microsoft.com/office/powerpoint/2010/main" val="2077561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049" y="148994"/>
            <a:ext cx="2885902" cy="682279"/>
          </a:xfrm>
        </p:spPr>
        <p:txBody>
          <a:bodyPr>
            <a:normAutofit fontScale="90000"/>
          </a:bodyPr>
          <a:lstStyle/>
          <a:p>
            <a:r>
              <a:rPr lang="en-US" b="1" dirty="0" smtClean="0">
                <a:solidFill>
                  <a:schemeClr val="accent1"/>
                </a:solidFill>
              </a:rPr>
              <a:t>NAÏVE BAYES</a:t>
            </a:r>
            <a:endParaRPr lang="en-US" b="1" dirty="0">
              <a:solidFill>
                <a:schemeClr val="accent1"/>
              </a:solidFill>
            </a:endParaRPr>
          </a:p>
        </p:txBody>
      </p:sp>
      <p:sp>
        <p:nvSpPr>
          <p:cNvPr id="3" name="Content Placeholder 2"/>
          <p:cNvSpPr>
            <a:spLocks noGrp="1"/>
          </p:cNvSpPr>
          <p:nvPr>
            <p:ph sz="half" idx="1"/>
          </p:nvPr>
        </p:nvSpPr>
        <p:spPr>
          <a:xfrm>
            <a:off x="149629" y="831272"/>
            <a:ext cx="11887200" cy="5525077"/>
          </a:xfrm>
        </p:spPr>
        <p:txBody>
          <a:bodyPr/>
          <a:lstStyle/>
          <a:p>
            <a:r>
              <a:rPr lang="en-US" dirty="0" smtClean="0"/>
              <a:t>Applying Bayes Theorem:</a:t>
            </a:r>
          </a:p>
          <a:p>
            <a:r>
              <a:rPr lang="en-US" dirty="0" smtClean="0"/>
              <a:t>P(</a:t>
            </a:r>
            <a:r>
              <a:rPr lang="en-US" dirty="0" err="1" smtClean="0"/>
              <a:t>Yes|Sunny</a:t>
            </a:r>
            <a:r>
              <a:rPr lang="en-US" dirty="0" smtClean="0"/>
              <a:t>)=( P(</a:t>
            </a:r>
            <a:r>
              <a:rPr lang="en-US" dirty="0" err="1" smtClean="0"/>
              <a:t>Sunny|Yes</a:t>
            </a:r>
            <a:r>
              <a:rPr lang="en-US" dirty="0" smtClean="0"/>
              <a:t>)*P(Yes) )/P(Sunny)</a:t>
            </a:r>
          </a:p>
          <a:p>
            <a:endParaRPr lang="en-US" dirty="0" smtClean="0"/>
          </a:p>
          <a:p>
            <a:r>
              <a:rPr lang="en-US" dirty="0" smtClean="0"/>
              <a:t>P(Sunny/Yes)=3/10=0.3</a:t>
            </a:r>
          </a:p>
          <a:p>
            <a:r>
              <a:rPr lang="en-US" dirty="0" smtClean="0"/>
              <a:t>P(Sunny)=0.35</a:t>
            </a:r>
          </a:p>
          <a:p>
            <a:r>
              <a:rPr lang="en-US" dirty="0" smtClean="0"/>
              <a:t>P(Yes=0.71</a:t>
            </a:r>
          </a:p>
          <a:p>
            <a:endParaRPr lang="en-US" dirty="0" smtClean="0"/>
          </a:p>
          <a:p>
            <a:r>
              <a:rPr lang="en-US" dirty="0" smtClean="0"/>
              <a:t>So, P(</a:t>
            </a:r>
            <a:r>
              <a:rPr lang="en-US" dirty="0" err="1" smtClean="0"/>
              <a:t>Yes|Sunny</a:t>
            </a:r>
            <a:r>
              <a:rPr lang="en-US" dirty="0" smtClean="0"/>
              <a:t>)=(0.3 * 0.71)/0.35=0.60</a:t>
            </a: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D93E1BF5-AD2C-4588-AB1A-9CD5FE87B7CE}" type="slidenum">
              <a:rPr lang="en-US" smtClean="0"/>
              <a:t>9</a:t>
            </a:fld>
            <a:endParaRPr lang="en-US"/>
          </a:p>
        </p:txBody>
      </p:sp>
    </p:spTree>
    <p:extLst>
      <p:ext uri="{BB962C8B-B14F-4D97-AF65-F5344CB8AC3E}">
        <p14:creationId xmlns:p14="http://schemas.microsoft.com/office/powerpoint/2010/main" val="1151498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758</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COURSE NAME:  COURSE CODE:</vt:lpstr>
      <vt:lpstr>NAÏVE BAYES</vt:lpstr>
      <vt:lpstr>Why is it called Naïve Bayes</vt:lpstr>
      <vt:lpstr>Bayes Theorem</vt:lpstr>
      <vt:lpstr>NAÏVE BAYES</vt:lpstr>
      <vt:lpstr>NAÏVE BAYES</vt:lpstr>
      <vt:lpstr>NAÏVE BAYES</vt:lpstr>
      <vt:lpstr>NAÏVE BAYES</vt:lpstr>
      <vt:lpstr>NAÏVE BAYES</vt:lpstr>
      <vt:lpstr>NAÏVE BAYES</vt:lpstr>
      <vt:lpstr>NAÏVE BAYES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COURSE CODE:</dc:title>
  <dc:creator>Tanjim Ovi</dc:creator>
  <cp:lastModifiedBy>Tanjim Ovi</cp:lastModifiedBy>
  <cp:revision>22</cp:revision>
  <dcterms:created xsi:type="dcterms:W3CDTF">2022-04-04T13:44:38Z</dcterms:created>
  <dcterms:modified xsi:type="dcterms:W3CDTF">2022-04-04T17:09:52Z</dcterms:modified>
</cp:coreProperties>
</file>