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Abhaya Libre" panose="020B0604020202020204" charset="0"/>
      <p:regular r:id="rId23"/>
    </p:embeddedFont>
    <p:embeddedFont>
      <p:font typeface="Abhaya Libre Bold" panose="020B0604020202020204" charset="0"/>
      <p:regular r:id="rId24"/>
    </p:embeddedFont>
    <p:embeddedFont>
      <p:font typeface="Alatsi" panose="020B0604020202020204" charset="0"/>
      <p:regular r:id="rId25"/>
    </p:embeddedFont>
    <p:embeddedFont>
      <p:font typeface="Canva Sans" panose="020B0604020202020204" charset="0"/>
      <p:regular r:id="rId26"/>
    </p:embeddedFont>
    <p:embeddedFont>
      <p:font typeface="Canva Sans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4876999" y="4126175"/>
            <a:ext cx="8534002" cy="3759334"/>
          </a:xfrm>
          <a:prstGeom prst="rect">
            <a:avLst/>
          </a:prstGeom>
        </p:spPr>
        <p:txBody>
          <a:bodyPr lIns="0" tIns="0" rIns="0" bIns="0" rtlCol="0" anchor="t">
            <a:spAutoFit/>
          </a:bodyPr>
          <a:lstStyle/>
          <a:p>
            <a:pPr algn="ctr">
              <a:lnSpc>
                <a:spcPts val="9699"/>
              </a:lnSpc>
            </a:pPr>
            <a:r>
              <a:rPr lang="en-US" sz="9999">
                <a:solidFill>
                  <a:srgbClr val="000000"/>
                </a:solidFill>
                <a:latin typeface="Alatsi"/>
                <a:ea typeface="Alatsi"/>
                <a:cs typeface="Alatsi"/>
                <a:sym typeface="Alatsi"/>
              </a:rPr>
              <a:t>REAL OR FAKE NEWS ANALYSIS</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028700" y="2969234"/>
            <a:ext cx="5266414" cy="5899068"/>
          </a:xfrm>
          <a:custGeom>
            <a:avLst/>
            <a:gdLst/>
            <a:ahLst/>
            <a:cxnLst/>
            <a:rect l="l" t="t" r="r" b="b"/>
            <a:pathLst>
              <a:path w="5266414" h="5899068">
                <a:moveTo>
                  <a:pt x="0" y="0"/>
                </a:moveTo>
                <a:lnTo>
                  <a:pt x="5266414" y="0"/>
                </a:lnTo>
                <a:lnTo>
                  <a:pt x="5266414" y="5899068"/>
                </a:lnTo>
                <a:lnTo>
                  <a:pt x="0" y="5899068"/>
                </a:lnTo>
                <a:lnTo>
                  <a:pt x="0" y="0"/>
                </a:lnTo>
                <a:close/>
              </a:path>
            </a:pathLst>
          </a:custGeom>
          <a:blipFill>
            <a:blip r:embed="rId2"/>
            <a:stretch>
              <a:fillRect/>
            </a:stretch>
          </a:blipFill>
        </p:spPr>
      </p:sp>
      <p:grpSp>
        <p:nvGrpSpPr>
          <p:cNvPr id="3" name="Group 3"/>
          <p:cNvGrpSpPr/>
          <p:nvPr/>
        </p:nvGrpSpPr>
        <p:grpSpPr>
          <a:xfrm>
            <a:off x="1028678" y="1028700"/>
            <a:ext cx="16230645" cy="1098563"/>
            <a:chOff x="0" y="0"/>
            <a:chExt cx="21640860" cy="1464751"/>
          </a:xfrm>
        </p:grpSpPr>
        <p:sp>
          <p:nvSpPr>
            <p:cNvPr id="4" name="AutoShape 4"/>
            <p:cNvSpPr/>
            <p:nvPr/>
          </p:nvSpPr>
          <p:spPr>
            <a:xfrm flipV="1">
              <a:off x="30" y="1413951"/>
              <a:ext cx="21640800" cy="25400"/>
            </a:xfrm>
            <a:prstGeom prst="line">
              <a:avLst/>
            </a:prstGeom>
            <a:ln w="50800" cap="flat">
              <a:solidFill>
                <a:srgbClr val="000000"/>
              </a:solidFill>
              <a:prstDash val="solid"/>
              <a:headEnd type="none" w="sm" len="sm"/>
              <a:tailEnd type="none" w="sm" len="sm"/>
            </a:ln>
          </p:spPr>
        </p:sp>
        <p:sp>
          <p:nvSpPr>
            <p:cNvPr id="5" name="TextBox 5"/>
            <p:cNvSpPr txBox="1"/>
            <p:nvPr/>
          </p:nvSpPr>
          <p:spPr>
            <a:xfrm>
              <a:off x="30" y="-142875"/>
              <a:ext cx="8737586" cy="1556826"/>
            </a:xfrm>
            <a:prstGeom prst="rect">
              <a:avLst/>
            </a:prstGeom>
          </p:spPr>
          <p:txBody>
            <a:bodyPr lIns="0" tIns="0" rIns="0" bIns="0" rtlCol="0" anchor="t">
              <a:spAutoFit/>
            </a:bodyPr>
            <a:lstStyle/>
            <a:p>
              <a:pPr algn="ctr">
                <a:lnSpc>
                  <a:spcPts val="9800"/>
                </a:lnSpc>
              </a:pPr>
              <a:r>
                <a:rPr lang="en-US" sz="7000" b="1">
                  <a:solidFill>
                    <a:srgbClr val="000000"/>
                  </a:solidFill>
                  <a:latin typeface="Canva Sans Bold"/>
                  <a:ea typeface="Canva Sans Bold"/>
                  <a:cs typeface="Canva Sans Bold"/>
                  <a:sym typeface="Canva Sans Bold"/>
                </a:rPr>
                <a:t>Model Building</a:t>
              </a:r>
            </a:p>
          </p:txBody>
        </p:sp>
      </p:grpSp>
      <p:sp>
        <p:nvSpPr>
          <p:cNvPr id="6" name="TextBox 6"/>
          <p:cNvSpPr txBox="1"/>
          <p:nvPr/>
        </p:nvSpPr>
        <p:spPr>
          <a:xfrm>
            <a:off x="1028700" y="2245329"/>
            <a:ext cx="4653693" cy="514355"/>
          </a:xfrm>
          <a:prstGeom prst="rect">
            <a:avLst/>
          </a:prstGeom>
        </p:spPr>
        <p:txBody>
          <a:bodyPr lIns="0" tIns="0" rIns="0" bIns="0" rtlCol="0" anchor="t">
            <a:spAutoFit/>
          </a:bodyPr>
          <a:lstStyle/>
          <a:p>
            <a:pPr algn="ctr">
              <a:lnSpc>
                <a:spcPts val="4200"/>
              </a:lnSpc>
            </a:pPr>
            <a:r>
              <a:rPr lang="en-US" sz="3000" b="1">
                <a:solidFill>
                  <a:srgbClr val="000000"/>
                </a:solidFill>
                <a:latin typeface="Canva Sans Bold"/>
                <a:ea typeface="Canva Sans Bold"/>
                <a:cs typeface="Canva Sans Bold"/>
                <a:sym typeface="Canva Sans Bold"/>
              </a:rPr>
              <a:t>Random Forest Classifier</a:t>
            </a:r>
          </a:p>
        </p:txBody>
      </p:sp>
      <p:sp>
        <p:nvSpPr>
          <p:cNvPr id="7" name="TextBox 7"/>
          <p:cNvSpPr txBox="1"/>
          <p:nvPr/>
        </p:nvSpPr>
        <p:spPr>
          <a:xfrm>
            <a:off x="7509174" y="2473931"/>
            <a:ext cx="8507524" cy="6656198"/>
          </a:xfrm>
          <a:prstGeom prst="rect">
            <a:avLst/>
          </a:prstGeom>
        </p:spPr>
        <p:txBody>
          <a:bodyPr lIns="0" tIns="0" rIns="0" bIns="0" rtlCol="0" anchor="t">
            <a:spAutoFit/>
          </a:bodyPr>
          <a:lstStyle/>
          <a:p>
            <a:pPr marL="581839" lvl="1" indent="-290919" algn="just">
              <a:lnSpc>
                <a:spcPts val="3772"/>
              </a:lnSpc>
              <a:spcBef>
                <a:spcPct val="0"/>
              </a:spcBef>
              <a:buFont typeface="Arial"/>
              <a:buChar char="•"/>
            </a:pPr>
            <a:r>
              <a:rPr lang="en-US" sz="2694">
                <a:solidFill>
                  <a:srgbClr val="000000"/>
                </a:solidFill>
                <a:latin typeface="Canva Sans"/>
                <a:ea typeface="Canva Sans"/>
                <a:cs typeface="Canva Sans"/>
                <a:sym typeface="Canva Sans"/>
              </a:rPr>
              <a:t>The Random Forest model achieved perfect </a:t>
            </a:r>
            <a:r>
              <a:rPr lang="en-US" sz="2694" b="1">
                <a:solidFill>
                  <a:srgbClr val="000000"/>
                </a:solidFill>
                <a:latin typeface="Canva Sans Bold"/>
                <a:ea typeface="Canva Sans Bold"/>
                <a:cs typeface="Canva Sans Bold"/>
                <a:sym typeface="Canva Sans Bold"/>
              </a:rPr>
              <a:t>training accuracy of 1.00</a:t>
            </a:r>
            <a:r>
              <a:rPr lang="en-US" sz="2694">
                <a:solidFill>
                  <a:srgbClr val="000000"/>
                </a:solidFill>
                <a:latin typeface="Canva Sans"/>
                <a:ea typeface="Canva Sans"/>
                <a:cs typeface="Canva Sans"/>
                <a:sym typeface="Canva Sans"/>
              </a:rPr>
              <a:t> and </a:t>
            </a:r>
            <a:r>
              <a:rPr lang="en-US" sz="2694" b="1">
                <a:solidFill>
                  <a:srgbClr val="000000"/>
                </a:solidFill>
                <a:latin typeface="Canva Sans Bold"/>
                <a:ea typeface="Canva Sans Bold"/>
                <a:cs typeface="Canva Sans Bold"/>
                <a:sym typeface="Canva Sans Bold"/>
              </a:rPr>
              <a:t>testing accuracy of 1.00.</a:t>
            </a:r>
          </a:p>
          <a:p>
            <a:pPr marL="581839" lvl="1" indent="-290919" algn="just">
              <a:lnSpc>
                <a:spcPts val="3772"/>
              </a:lnSpc>
              <a:spcBef>
                <a:spcPct val="0"/>
              </a:spcBef>
              <a:buFont typeface="Arial"/>
              <a:buChar char="•"/>
            </a:pPr>
            <a:r>
              <a:rPr lang="en-US" sz="2694" b="1">
                <a:solidFill>
                  <a:srgbClr val="000000"/>
                </a:solidFill>
                <a:latin typeface="Canva Sans Bold"/>
                <a:ea typeface="Canva Sans Bold"/>
                <a:cs typeface="Canva Sans Bold"/>
                <a:sym typeface="Canva Sans Bold"/>
              </a:rPr>
              <a:t>Precision, recall, and F1-score</a:t>
            </a:r>
            <a:r>
              <a:rPr lang="en-US" sz="2694">
                <a:solidFill>
                  <a:srgbClr val="000000"/>
                </a:solidFill>
                <a:latin typeface="Canva Sans"/>
                <a:ea typeface="Canva Sans"/>
                <a:cs typeface="Canva Sans"/>
                <a:sym typeface="Canva Sans"/>
              </a:rPr>
              <a:t> are also </a:t>
            </a:r>
            <a:r>
              <a:rPr lang="en-US" sz="2694" b="1">
                <a:solidFill>
                  <a:srgbClr val="000000"/>
                </a:solidFill>
                <a:latin typeface="Canva Sans Bold"/>
                <a:ea typeface="Canva Sans Bold"/>
                <a:cs typeface="Canva Sans Bold"/>
                <a:sym typeface="Canva Sans Bold"/>
              </a:rPr>
              <a:t>1.00</a:t>
            </a:r>
            <a:r>
              <a:rPr lang="en-US" sz="2694">
                <a:solidFill>
                  <a:srgbClr val="000000"/>
                </a:solidFill>
                <a:latin typeface="Canva Sans"/>
                <a:ea typeface="Canva Sans"/>
                <a:cs typeface="Canva Sans"/>
                <a:sym typeface="Canva Sans"/>
              </a:rPr>
              <a:t>, signifying an ideal classification with no compromise.</a:t>
            </a:r>
          </a:p>
          <a:p>
            <a:pPr marL="581839" lvl="1" indent="-290919" algn="just">
              <a:lnSpc>
                <a:spcPts val="3772"/>
              </a:lnSpc>
              <a:spcBef>
                <a:spcPct val="0"/>
              </a:spcBef>
              <a:buFont typeface="Arial"/>
              <a:buChar char="•"/>
            </a:pPr>
            <a:r>
              <a:rPr lang="en-US" sz="2694">
                <a:solidFill>
                  <a:srgbClr val="000000"/>
                </a:solidFill>
                <a:latin typeface="Canva Sans"/>
                <a:ea typeface="Canva Sans"/>
                <a:cs typeface="Canva Sans"/>
                <a:sym typeface="Canva Sans"/>
              </a:rPr>
              <a:t>The confusion matrix shows </a:t>
            </a:r>
            <a:r>
              <a:rPr lang="en-US" sz="2694" b="1">
                <a:solidFill>
                  <a:srgbClr val="000000"/>
                </a:solidFill>
                <a:latin typeface="Canva Sans Bold"/>
                <a:ea typeface="Canva Sans Bold"/>
                <a:cs typeface="Canva Sans Bold"/>
                <a:sym typeface="Canva Sans Bold"/>
              </a:rPr>
              <a:t>4670</a:t>
            </a:r>
            <a:r>
              <a:rPr lang="en-US" sz="2694">
                <a:solidFill>
                  <a:srgbClr val="000000"/>
                </a:solidFill>
                <a:latin typeface="Canva Sans"/>
                <a:ea typeface="Canva Sans"/>
                <a:cs typeface="Canva Sans"/>
                <a:sym typeface="Canva Sans"/>
              </a:rPr>
              <a:t> true negatives and </a:t>
            </a:r>
            <a:r>
              <a:rPr lang="en-US" sz="2694" b="1">
                <a:solidFill>
                  <a:srgbClr val="000000"/>
                </a:solidFill>
                <a:latin typeface="Canva Sans Bold"/>
                <a:ea typeface="Canva Sans Bold"/>
                <a:cs typeface="Canva Sans Bold"/>
                <a:sym typeface="Canva Sans Bold"/>
              </a:rPr>
              <a:t>4265</a:t>
            </a:r>
            <a:r>
              <a:rPr lang="en-US" sz="2694">
                <a:solidFill>
                  <a:srgbClr val="000000"/>
                </a:solidFill>
                <a:latin typeface="Canva Sans"/>
                <a:ea typeface="Canva Sans"/>
                <a:cs typeface="Canva Sans"/>
                <a:sym typeface="Canva Sans"/>
              </a:rPr>
              <a:t> true positives.</a:t>
            </a:r>
          </a:p>
          <a:p>
            <a:pPr marL="581839" lvl="1" indent="-290919" algn="just">
              <a:lnSpc>
                <a:spcPts val="3772"/>
              </a:lnSpc>
              <a:spcBef>
                <a:spcPct val="0"/>
              </a:spcBef>
              <a:buFont typeface="Arial"/>
              <a:buChar char="•"/>
            </a:pPr>
            <a:r>
              <a:rPr lang="en-US" sz="2694">
                <a:solidFill>
                  <a:srgbClr val="000000"/>
                </a:solidFill>
                <a:latin typeface="Canva Sans"/>
                <a:ea typeface="Canva Sans"/>
                <a:cs typeface="Canva Sans"/>
                <a:sym typeface="Canva Sans"/>
              </a:rPr>
              <a:t>There are only </a:t>
            </a:r>
            <a:r>
              <a:rPr lang="en-US" sz="2694" b="1">
                <a:solidFill>
                  <a:srgbClr val="000000"/>
                </a:solidFill>
                <a:latin typeface="Canva Sans Bold"/>
                <a:ea typeface="Canva Sans Bold"/>
                <a:cs typeface="Canva Sans Bold"/>
                <a:sym typeface="Canva Sans Bold"/>
              </a:rPr>
              <a:t>9</a:t>
            </a:r>
            <a:r>
              <a:rPr lang="en-US" sz="2694">
                <a:solidFill>
                  <a:srgbClr val="000000"/>
                </a:solidFill>
                <a:latin typeface="Canva Sans"/>
                <a:ea typeface="Canva Sans"/>
                <a:cs typeface="Canva Sans"/>
                <a:sym typeface="Canva Sans"/>
              </a:rPr>
              <a:t> false positives and </a:t>
            </a:r>
            <a:r>
              <a:rPr lang="en-US" sz="2694" b="1">
                <a:solidFill>
                  <a:srgbClr val="000000"/>
                </a:solidFill>
                <a:latin typeface="Canva Sans Bold"/>
                <a:ea typeface="Canva Sans Bold"/>
                <a:cs typeface="Canva Sans Bold"/>
                <a:sym typeface="Canva Sans Bold"/>
              </a:rPr>
              <a:t>35</a:t>
            </a:r>
            <a:r>
              <a:rPr lang="en-US" sz="2694">
                <a:solidFill>
                  <a:srgbClr val="000000"/>
                </a:solidFill>
                <a:latin typeface="Canva Sans"/>
                <a:ea typeface="Canva Sans"/>
                <a:cs typeface="Canva Sans"/>
                <a:sym typeface="Canva Sans"/>
              </a:rPr>
              <a:t> false negatives, demonstrating minimal errors.</a:t>
            </a:r>
          </a:p>
          <a:p>
            <a:pPr marL="581839" lvl="1" indent="-290919" algn="just">
              <a:lnSpc>
                <a:spcPts val="3772"/>
              </a:lnSpc>
              <a:spcBef>
                <a:spcPct val="0"/>
              </a:spcBef>
              <a:buFont typeface="Arial"/>
              <a:buChar char="•"/>
            </a:pPr>
            <a:r>
              <a:rPr lang="en-US" sz="2694">
                <a:solidFill>
                  <a:srgbClr val="000000"/>
                </a:solidFill>
                <a:latin typeface="Canva Sans"/>
                <a:ea typeface="Canva Sans"/>
                <a:cs typeface="Canva Sans"/>
                <a:sym typeface="Canva Sans"/>
              </a:rPr>
              <a:t>Random Forest is one of the best-performing model, showing high generalization and robustness in predictions.</a:t>
            </a:r>
          </a:p>
          <a:p>
            <a:pPr algn="just">
              <a:lnSpc>
                <a:spcPts val="3772"/>
              </a:lnSpc>
              <a:spcBef>
                <a:spcPct val="0"/>
              </a:spcBef>
            </a:pPr>
            <a:endParaRPr lang="en-US" sz="2694">
              <a:solidFill>
                <a:srgbClr val="000000"/>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45" cy="1098563"/>
            <a:chOff x="0" y="0"/>
            <a:chExt cx="21640860" cy="1464751"/>
          </a:xfrm>
        </p:grpSpPr>
        <p:sp>
          <p:nvSpPr>
            <p:cNvPr id="3" name="AutoShape 3"/>
            <p:cNvSpPr/>
            <p:nvPr/>
          </p:nvSpPr>
          <p:spPr>
            <a:xfrm flipV="1">
              <a:off x="30" y="1413951"/>
              <a:ext cx="21640800" cy="25400"/>
            </a:xfrm>
            <a:prstGeom prst="line">
              <a:avLst/>
            </a:prstGeom>
            <a:ln w="50800" cap="flat">
              <a:solidFill>
                <a:srgbClr val="000000"/>
              </a:solidFill>
              <a:prstDash val="solid"/>
              <a:headEnd type="none" w="sm" len="sm"/>
              <a:tailEnd type="none" w="sm" len="sm"/>
            </a:ln>
          </p:spPr>
        </p:sp>
        <p:sp>
          <p:nvSpPr>
            <p:cNvPr id="4" name="TextBox 4"/>
            <p:cNvSpPr txBox="1"/>
            <p:nvPr/>
          </p:nvSpPr>
          <p:spPr>
            <a:xfrm>
              <a:off x="30" y="-142875"/>
              <a:ext cx="8737586" cy="1556826"/>
            </a:xfrm>
            <a:prstGeom prst="rect">
              <a:avLst/>
            </a:prstGeom>
          </p:spPr>
          <p:txBody>
            <a:bodyPr lIns="0" tIns="0" rIns="0" bIns="0" rtlCol="0" anchor="t">
              <a:spAutoFit/>
            </a:bodyPr>
            <a:lstStyle/>
            <a:p>
              <a:pPr algn="ctr">
                <a:lnSpc>
                  <a:spcPts val="9800"/>
                </a:lnSpc>
              </a:pPr>
              <a:r>
                <a:rPr lang="en-US" sz="7000" b="1">
                  <a:solidFill>
                    <a:srgbClr val="000000"/>
                  </a:solidFill>
                  <a:latin typeface="Canva Sans Bold"/>
                  <a:ea typeface="Canva Sans Bold"/>
                  <a:cs typeface="Canva Sans Bold"/>
                  <a:sym typeface="Canva Sans Bold"/>
                </a:rPr>
                <a:t>Model Building</a:t>
              </a:r>
            </a:p>
          </p:txBody>
        </p:sp>
      </p:grpSp>
      <p:sp>
        <p:nvSpPr>
          <p:cNvPr id="5" name="Freeform 5"/>
          <p:cNvSpPr/>
          <p:nvPr/>
        </p:nvSpPr>
        <p:spPr>
          <a:xfrm>
            <a:off x="1028700" y="3059526"/>
            <a:ext cx="5484042" cy="6152828"/>
          </a:xfrm>
          <a:custGeom>
            <a:avLst/>
            <a:gdLst/>
            <a:ahLst/>
            <a:cxnLst/>
            <a:rect l="l" t="t" r="r" b="b"/>
            <a:pathLst>
              <a:path w="5484042" h="6152828">
                <a:moveTo>
                  <a:pt x="0" y="0"/>
                </a:moveTo>
                <a:lnTo>
                  <a:pt x="5484042" y="0"/>
                </a:lnTo>
                <a:lnTo>
                  <a:pt x="5484042" y="6152828"/>
                </a:lnTo>
                <a:lnTo>
                  <a:pt x="0" y="6152828"/>
                </a:lnTo>
                <a:lnTo>
                  <a:pt x="0" y="0"/>
                </a:lnTo>
                <a:close/>
              </a:path>
            </a:pathLst>
          </a:custGeom>
          <a:blipFill>
            <a:blip r:embed="rId2"/>
            <a:stretch>
              <a:fillRect/>
            </a:stretch>
          </a:blipFill>
        </p:spPr>
      </p:sp>
      <p:sp>
        <p:nvSpPr>
          <p:cNvPr id="6" name="TextBox 6"/>
          <p:cNvSpPr txBox="1"/>
          <p:nvPr/>
        </p:nvSpPr>
        <p:spPr>
          <a:xfrm>
            <a:off x="1028700" y="2307046"/>
            <a:ext cx="3585757" cy="514355"/>
          </a:xfrm>
          <a:prstGeom prst="rect">
            <a:avLst/>
          </a:prstGeom>
        </p:spPr>
        <p:txBody>
          <a:bodyPr lIns="0" tIns="0" rIns="0" bIns="0" rtlCol="0" anchor="t">
            <a:spAutoFit/>
          </a:bodyPr>
          <a:lstStyle/>
          <a:p>
            <a:pPr algn="ctr">
              <a:lnSpc>
                <a:spcPts val="4200"/>
              </a:lnSpc>
            </a:pPr>
            <a:r>
              <a:rPr lang="en-US" sz="3000" b="1">
                <a:solidFill>
                  <a:srgbClr val="000000"/>
                </a:solidFill>
                <a:latin typeface="Canva Sans Bold"/>
                <a:ea typeface="Canva Sans Bold"/>
                <a:cs typeface="Canva Sans Bold"/>
                <a:sym typeface="Canva Sans Bold"/>
              </a:rPr>
              <a:t>Logistic Regression</a:t>
            </a:r>
          </a:p>
        </p:txBody>
      </p:sp>
      <p:sp>
        <p:nvSpPr>
          <p:cNvPr id="7" name="TextBox 7"/>
          <p:cNvSpPr txBox="1"/>
          <p:nvPr/>
        </p:nvSpPr>
        <p:spPr>
          <a:xfrm>
            <a:off x="7292647" y="2545174"/>
            <a:ext cx="9406452" cy="6117594"/>
          </a:xfrm>
          <a:prstGeom prst="rect">
            <a:avLst/>
          </a:prstGeom>
        </p:spPr>
        <p:txBody>
          <a:bodyPr lIns="0" tIns="0" rIns="0" bIns="0" rtlCol="0" anchor="t">
            <a:spAutoFit/>
          </a:bodyPr>
          <a:lstStyle/>
          <a:p>
            <a:pPr marL="539749" lvl="1" indent="-269875" algn="just">
              <a:lnSpc>
                <a:spcPts val="3499"/>
              </a:lnSpc>
              <a:buFont typeface="Arial"/>
              <a:buChar char="•"/>
            </a:pPr>
            <a:r>
              <a:rPr lang="en-US" sz="2499">
                <a:solidFill>
                  <a:srgbClr val="000000"/>
                </a:solidFill>
                <a:latin typeface="Canva Sans"/>
                <a:ea typeface="Canva Sans"/>
                <a:cs typeface="Canva Sans"/>
                <a:sym typeface="Canva Sans"/>
              </a:rPr>
              <a:t>The Logistic Regression model achieved both </a:t>
            </a:r>
            <a:r>
              <a:rPr lang="en-US" sz="2499" b="1">
                <a:solidFill>
                  <a:srgbClr val="000000"/>
                </a:solidFill>
                <a:latin typeface="Canva Sans Bold"/>
                <a:ea typeface="Canva Sans Bold"/>
                <a:cs typeface="Canva Sans Bold"/>
                <a:sym typeface="Canva Sans Bold"/>
              </a:rPr>
              <a:t>training and testing accuracy</a:t>
            </a:r>
            <a:r>
              <a:rPr lang="en-US" sz="2499">
                <a:solidFill>
                  <a:srgbClr val="000000"/>
                </a:solidFill>
                <a:latin typeface="Canva Sans"/>
                <a:ea typeface="Canva Sans"/>
                <a:cs typeface="Canva Sans"/>
                <a:sym typeface="Canva Sans"/>
              </a:rPr>
              <a:t> of </a:t>
            </a:r>
            <a:r>
              <a:rPr lang="en-US" sz="2499" b="1">
                <a:solidFill>
                  <a:srgbClr val="000000"/>
                </a:solidFill>
                <a:latin typeface="Canva Sans Bold"/>
                <a:ea typeface="Canva Sans Bold"/>
                <a:cs typeface="Canva Sans Bold"/>
                <a:sym typeface="Canva Sans Bold"/>
              </a:rPr>
              <a:t>0.99</a:t>
            </a:r>
            <a:r>
              <a:rPr lang="en-US" sz="2499">
                <a:solidFill>
                  <a:srgbClr val="000000"/>
                </a:solidFill>
                <a:latin typeface="Canva Sans"/>
                <a:ea typeface="Canva Sans"/>
                <a:cs typeface="Canva Sans"/>
                <a:sym typeface="Canva Sans"/>
              </a:rPr>
              <a:t>.</a:t>
            </a:r>
          </a:p>
          <a:p>
            <a:pPr marL="539749" lvl="1" indent="-269875" algn="just">
              <a:lnSpc>
                <a:spcPts val="3499"/>
              </a:lnSpc>
              <a:buFont typeface="Arial"/>
              <a:buChar char="•"/>
            </a:pPr>
            <a:r>
              <a:rPr lang="en-US" sz="2499">
                <a:solidFill>
                  <a:srgbClr val="000000"/>
                </a:solidFill>
                <a:latin typeface="Canva Sans"/>
                <a:ea typeface="Canva Sans"/>
                <a:cs typeface="Canva Sans"/>
                <a:sym typeface="Canva Sans"/>
              </a:rPr>
              <a:t>The </a:t>
            </a:r>
            <a:r>
              <a:rPr lang="en-US" sz="2499" b="1">
                <a:solidFill>
                  <a:srgbClr val="000000"/>
                </a:solidFill>
                <a:latin typeface="Canva Sans Bold"/>
                <a:ea typeface="Canva Sans Bold"/>
                <a:cs typeface="Canva Sans Bold"/>
                <a:sym typeface="Canva Sans Bold"/>
              </a:rPr>
              <a:t>precision, recall, and F1-score</a:t>
            </a:r>
            <a:r>
              <a:rPr lang="en-US" sz="2499">
                <a:solidFill>
                  <a:srgbClr val="000000"/>
                </a:solidFill>
                <a:latin typeface="Canva Sans"/>
                <a:ea typeface="Canva Sans"/>
                <a:cs typeface="Canva Sans"/>
                <a:sym typeface="Canva Sans"/>
              </a:rPr>
              <a:t> for both classes are near </a:t>
            </a:r>
            <a:r>
              <a:rPr lang="en-US" sz="2499" b="1">
                <a:solidFill>
                  <a:srgbClr val="000000"/>
                </a:solidFill>
                <a:latin typeface="Canva Sans Bold"/>
                <a:ea typeface="Canva Sans Bold"/>
                <a:cs typeface="Canva Sans Bold"/>
                <a:sym typeface="Canva Sans Bold"/>
              </a:rPr>
              <a:t>0.99</a:t>
            </a:r>
            <a:r>
              <a:rPr lang="en-US" sz="2499">
                <a:solidFill>
                  <a:srgbClr val="000000"/>
                </a:solidFill>
                <a:latin typeface="Canva Sans"/>
                <a:ea typeface="Canva Sans"/>
                <a:cs typeface="Canva Sans"/>
                <a:sym typeface="Canva Sans"/>
              </a:rPr>
              <a:t>, indicating excellent performance in identifying both classes.</a:t>
            </a:r>
          </a:p>
          <a:p>
            <a:pPr marL="539749" lvl="1" indent="-269875" algn="just">
              <a:lnSpc>
                <a:spcPts val="3499"/>
              </a:lnSpc>
              <a:buFont typeface="Arial"/>
              <a:buChar char="•"/>
            </a:pPr>
            <a:r>
              <a:rPr lang="en-US" sz="2499">
                <a:solidFill>
                  <a:srgbClr val="000000"/>
                </a:solidFill>
                <a:latin typeface="Canva Sans"/>
                <a:ea typeface="Canva Sans"/>
                <a:cs typeface="Canva Sans"/>
                <a:sym typeface="Canva Sans"/>
              </a:rPr>
              <a:t>The confusion matrix shows </a:t>
            </a:r>
            <a:r>
              <a:rPr lang="en-US" sz="2499" b="1">
                <a:solidFill>
                  <a:srgbClr val="000000"/>
                </a:solidFill>
                <a:latin typeface="Canva Sans Bold"/>
                <a:ea typeface="Canva Sans Bold"/>
                <a:cs typeface="Canva Sans Bold"/>
                <a:sym typeface="Canva Sans Bold"/>
              </a:rPr>
              <a:t>4626</a:t>
            </a:r>
            <a:r>
              <a:rPr lang="en-US" sz="2499">
                <a:solidFill>
                  <a:srgbClr val="000000"/>
                </a:solidFill>
                <a:latin typeface="Canva Sans"/>
                <a:ea typeface="Canva Sans"/>
                <a:cs typeface="Canva Sans"/>
                <a:sym typeface="Canva Sans"/>
              </a:rPr>
              <a:t> true negatives (class 0 correctly identified) and </a:t>
            </a:r>
            <a:r>
              <a:rPr lang="en-US" sz="2499" b="1">
                <a:solidFill>
                  <a:srgbClr val="000000"/>
                </a:solidFill>
                <a:latin typeface="Canva Sans Bold"/>
                <a:ea typeface="Canva Sans Bold"/>
                <a:cs typeface="Canva Sans Bold"/>
                <a:sym typeface="Canva Sans Bold"/>
              </a:rPr>
              <a:t>4234</a:t>
            </a:r>
            <a:r>
              <a:rPr lang="en-US" sz="2499">
                <a:solidFill>
                  <a:srgbClr val="000000"/>
                </a:solidFill>
                <a:latin typeface="Canva Sans"/>
                <a:ea typeface="Canva Sans"/>
                <a:cs typeface="Canva Sans"/>
                <a:sym typeface="Canva Sans"/>
              </a:rPr>
              <a:t> true positives (class 1 correctly identified).</a:t>
            </a:r>
          </a:p>
          <a:p>
            <a:pPr marL="539749" lvl="1" indent="-269875" algn="just">
              <a:lnSpc>
                <a:spcPts val="3499"/>
              </a:lnSpc>
              <a:buFont typeface="Arial"/>
              <a:buChar char="•"/>
            </a:pPr>
            <a:r>
              <a:rPr lang="en-US" sz="2499">
                <a:solidFill>
                  <a:srgbClr val="000000"/>
                </a:solidFill>
                <a:latin typeface="Canva Sans"/>
                <a:ea typeface="Canva Sans"/>
                <a:cs typeface="Canva Sans"/>
                <a:sym typeface="Canva Sans"/>
              </a:rPr>
              <a:t>There are </a:t>
            </a:r>
            <a:r>
              <a:rPr lang="en-US" sz="2499" b="1">
                <a:solidFill>
                  <a:srgbClr val="000000"/>
                </a:solidFill>
                <a:latin typeface="Canva Sans Bold"/>
                <a:ea typeface="Canva Sans Bold"/>
                <a:cs typeface="Canva Sans Bold"/>
                <a:sym typeface="Canva Sans Bold"/>
              </a:rPr>
              <a:t>53</a:t>
            </a:r>
            <a:r>
              <a:rPr lang="en-US" sz="2499">
                <a:solidFill>
                  <a:srgbClr val="000000"/>
                </a:solidFill>
                <a:latin typeface="Canva Sans"/>
                <a:ea typeface="Canva Sans"/>
                <a:cs typeface="Canva Sans"/>
                <a:sym typeface="Canva Sans"/>
              </a:rPr>
              <a:t> false positives (class 0 incorrectly predicted as class 1) and </a:t>
            </a:r>
            <a:r>
              <a:rPr lang="en-US" sz="2499" b="1">
                <a:solidFill>
                  <a:srgbClr val="000000"/>
                </a:solidFill>
                <a:latin typeface="Canva Sans Bold"/>
                <a:ea typeface="Canva Sans Bold"/>
                <a:cs typeface="Canva Sans Bold"/>
                <a:sym typeface="Canva Sans Bold"/>
              </a:rPr>
              <a:t>66</a:t>
            </a:r>
            <a:r>
              <a:rPr lang="en-US" sz="2499">
                <a:solidFill>
                  <a:srgbClr val="000000"/>
                </a:solidFill>
                <a:latin typeface="Canva Sans"/>
                <a:ea typeface="Canva Sans"/>
                <a:cs typeface="Canva Sans"/>
                <a:sym typeface="Canva Sans"/>
              </a:rPr>
              <a:t> false negatives (class 1 incorrectly predicted as class 0).</a:t>
            </a:r>
          </a:p>
          <a:p>
            <a:pPr marL="539749" lvl="1" indent="-269875" algn="just">
              <a:lnSpc>
                <a:spcPts val="3499"/>
              </a:lnSpc>
              <a:buFont typeface="Arial"/>
              <a:buChar char="•"/>
            </a:pPr>
            <a:r>
              <a:rPr lang="en-US" sz="2499">
                <a:solidFill>
                  <a:srgbClr val="000000"/>
                </a:solidFill>
                <a:latin typeface="Canva Sans"/>
                <a:ea typeface="Canva Sans"/>
                <a:cs typeface="Canva Sans"/>
                <a:sym typeface="Canva Sans"/>
              </a:rPr>
              <a:t>The model demonstrates a balance between precision and recall, which is crucial for many classification tasks.</a:t>
            </a:r>
          </a:p>
          <a:p>
            <a:pPr algn="just">
              <a:lnSpc>
                <a:spcPts val="3499"/>
              </a:lnSpc>
              <a:spcBef>
                <a:spcPct val="0"/>
              </a:spcBef>
            </a:pPr>
            <a:endParaRPr lang="en-US" sz="2499">
              <a:solidFill>
                <a:srgbClr val="000000"/>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45" cy="1098563"/>
            <a:chOff x="0" y="0"/>
            <a:chExt cx="21640860" cy="1464751"/>
          </a:xfrm>
        </p:grpSpPr>
        <p:sp>
          <p:nvSpPr>
            <p:cNvPr id="3" name="AutoShape 3"/>
            <p:cNvSpPr/>
            <p:nvPr/>
          </p:nvSpPr>
          <p:spPr>
            <a:xfrm flipV="1">
              <a:off x="30" y="1413951"/>
              <a:ext cx="21640800" cy="25400"/>
            </a:xfrm>
            <a:prstGeom prst="line">
              <a:avLst/>
            </a:prstGeom>
            <a:ln w="50800" cap="flat">
              <a:solidFill>
                <a:srgbClr val="000000"/>
              </a:solidFill>
              <a:prstDash val="solid"/>
              <a:headEnd type="none" w="sm" len="sm"/>
              <a:tailEnd type="none" w="sm" len="sm"/>
            </a:ln>
          </p:spPr>
        </p:sp>
        <p:sp>
          <p:nvSpPr>
            <p:cNvPr id="4" name="TextBox 4"/>
            <p:cNvSpPr txBox="1"/>
            <p:nvPr/>
          </p:nvSpPr>
          <p:spPr>
            <a:xfrm>
              <a:off x="30" y="-142875"/>
              <a:ext cx="8737586" cy="1556826"/>
            </a:xfrm>
            <a:prstGeom prst="rect">
              <a:avLst/>
            </a:prstGeom>
          </p:spPr>
          <p:txBody>
            <a:bodyPr lIns="0" tIns="0" rIns="0" bIns="0" rtlCol="0" anchor="t">
              <a:spAutoFit/>
            </a:bodyPr>
            <a:lstStyle/>
            <a:p>
              <a:pPr algn="ctr">
                <a:lnSpc>
                  <a:spcPts val="9800"/>
                </a:lnSpc>
              </a:pPr>
              <a:r>
                <a:rPr lang="en-US" sz="7000" b="1">
                  <a:solidFill>
                    <a:srgbClr val="000000"/>
                  </a:solidFill>
                  <a:latin typeface="Canva Sans Bold"/>
                  <a:ea typeface="Canva Sans Bold"/>
                  <a:cs typeface="Canva Sans Bold"/>
                  <a:sym typeface="Canva Sans Bold"/>
                </a:rPr>
                <a:t>Model Building</a:t>
              </a:r>
            </a:p>
          </p:txBody>
        </p:sp>
      </p:grpSp>
      <p:sp>
        <p:nvSpPr>
          <p:cNvPr id="5" name="Freeform 5"/>
          <p:cNvSpPr/>
          <p:nvPr/>
        </p:nvSpPr>
        <p:spPr>
          <a:xfrm>
            <a:off x="1028700" y="3059526"/>
            <a:ext cx="5477072" cy="6160597"/>
          </a:xfrm>
          <a:custGeom>
            <a:avLst/>
            <a:gdLst/>
            <a:ahLst/>
            <a:cxnLst/>
            <a:rect l="l" t="t" r="r" b="b"/>
            <a:pathLst>
              <a:path w="5477072" h="6160597">
                <a:moveTo>
                  <a:pt x="0" y="0"/>
                </a:moveTo>
                <a:lnTo>
                  <a:pt x="5477072" y="0"/>
                </a:lnTo>
                <a:lnTo>
                  <a:pt x="5477072" y="6160597"/>
                </a:lnTo>
                <a:lnTo>
                  <a:pt x="0" y="6160597"/>
                </a:lnTo>
                <a:lnTo>
                  <a:pt x="0" y="0"/>
                </a:lnTo>
                <a:close/>
              </a:path>
            </a:pathLst>
          </a:custGeom>
          <a:blipFill>
            <a:blip r:embed="rId2"/>
            <a:stretch>
              <a:fillRect/>
            </a:stretch>
          </a:blipFill>
        </p:spPr>
      </p:sp>
      <p:sp>
        <p:nvSpPr>
          <p:cNvPr id="6" name="TextBox 6"/>
          <p:cNvSpPr txBox="1"/>
          <p:nvPr/>
        </p:nvSpPr>
        <p:spPr>
          <a:xfrm>
            <a:off x="1028700" y="2307046"/>
            <a:ext cx="5477072" cy="514355"/>
          </a:xfrm>
          <a:prstGeom prst="rect">
            <a:avLst/>
          </a:prstGeom>
        </p:spPr>
        <p:txBody>
          <a:bodyPr wrap="square" lIns="0" tIns="0" rIns="0" bIns="0" rtlCol="0" anchor="t">
            <a:spAutoFit/>
          </a:bodyPr>
          <a:lstStyle/>
          <a:p>
            <a:pPr algn="ctr">
              <a:lnSpc>
                <a:spcPts val="4200"/>
              </a:lnSpc>
            </a:pPr>
            <a:r>
              <a:rPr lang="en-US" sz="3000" b="1" dirty="0">
                <a:solidFill>
                  <a:srgbClr val="000000"/>
                </a:solidFill>
                <a:latin typeface="Canva Sans Bold"/>
                <a:ea typeface="Canva Sans Bold"/>
                <a:cs typeface="Canva Sans Bold"/>
                <a:sym typeface="Canva Sans Bold"/>
              </a:rPr>
              <a:t>Multinomial Naive Bayes</a:t>
            </a:r>
          </a:p>
        </p:txBody>
      </p:sp>
      <p:sp>
        <p:nvSpPr>
          <p:cNvPr id="7" name="TextBox 7"/>
          <p:cNvSpPr txBox="1"/>
          <p:nvPr/>
        </p:nvSpPr>
        <p:spPr>
          <a:xfrm>
            <a:off x="8014722" y="2545174"/>
            <a:ext cx="8419560" cy="6555700"/>
          </a:xfrm>
          <a:prstGeom prst="rect">
            <a:avLst/>
          </a:prstGeom>
        </p:spPr>
        <p:txBody>
          <a:bodyPr lIns="0" tIns="0" rIns="0" bIns="0" rtlCol="0" anchor="t">
            <a:spAutoFit/>
          </a:bodyPr>
          <a:lstStyle/>
          <a:p>
            <a:pPr marL="539749" lvl="1" indent="-269875" algn="just">
              <a:lnSpc>
                <a:spcPts val="3499"/>
              </a:lnSpc>
              <a:buFont typeface="Arial"/>
              <a:buChar char="•"/>
            </a:pPr>
            <a:r>
              <a:rPr lang="en-US" sz="2499">
                <a:solidFill>
                  <a:srgbClr val="000000"/>
                </a:solidFill>
                <a:latin typeface="Canva Sans"/>
                <a:ea typeface="Canva Sans"/>
                <a:cs typeface="Canva Sans"/>
                <a:sym typeface="Canva Sans"/>
              </a:rPr>
              <a:t>The Multinomial Naive Bayes model achieved </a:t>
            </a:r>
            <a:r>
              <a:rPr lang="en-US" sz="2499" b="1">
                <a:solidFill>
                  <a:srgbClr val="000000"/>
                </a:solidFill>
                <a:latin typeface="Canva Sans Bold"/>
                <a:ea typeface="Canva Sans Bold"/>
                <a:cs typeface="Canva Sans Bold"/>
                <a:sym typeface="Canva Sans Bold"/>
              </a:rPr>
              <a:t>training and testing accuracy</a:t>
            </a:r>
            <a:r>
              <a:rPr lang="en-US" sz="2499">
                <a:solidFill>
                  <a:srgbClr val="000000"/>
                </a:solidFill>
                <a:latin typeface="Canva Sans"/>
                <a:ea typeface="Canva Sans"/>
                <a:cs typeface="Canva Sans"/>
                <a:sym typeface="Canva Sans"/>
              </a:rPr>
              <a:t> of </a:t>
            </a:r>
            <a:r>
              <a:rPr lang="en-US" sz="2499" b="1">
                <a:solidFill>
                  <a:srgbClr val="000000"/>
                </a:solidFill>
                <a:latin typeface="Canva Sans Bold"/>
                <a:ea typeface="Canva Sans Bold"/>
                <a:cs typeface="Canva Sans Bold"/>
                <a:sym typeface="Canva Sans Bold"/>
              </a:rPr>
              <a:t>0.94</a:t>
            </a:r>
            <a:r>
              <a:rPr lang="en-US" sz="2499">
                <a:solidFill>
                  <a:srgbClr val="000000"/>
                </a:solidFill>
                <a:latin typeface="Canva Sans"/>
                <a:ea typeface="Canva Sans"/>
                <a:cs typeface="Canva Sans"/>
                <a:sym typeface="Canva Sans"/>
              </a:rPr>
              <a:t> and</a:t>
            </a:r>
            <a:r>
              <a:rPr lang="en-US" sz="2499" b="1">
                <a:solidFill>
                  <a:srgbClr val="000000"/>
                </a:solidFill>
                <a:latin typeface="Canva Sans Bold"/>
                <a:ea typeface="Canva Sans Bold"/>
                <a:cs typeface="Canva Sans Bold"/>
                <a:sym typeface="Canva Sans Bold"/>
              </a:rPr>
              <a:t> 0.93</a:t>
            </a:r>
            <a:r>
              <a:rPr lang="en-US" sz="2499">
                <a:solidFill>
                  <a:srgbClr val="000000"/>
                </a:solidFill>
                <a:latin typeface="Canva Sans"/>
                <a:ea typeface="Canva Sans"/>
                <a:cs typeface="Canva Sans"/>
                <a:sym typeface="Canva Sans"/>
              </a:rPr>
              <a:t>, respectively.</a:t>
            </a:r>
          </a:p>
          <a:p>
            <a:pPr marL="539749" lvl="1" indent="-269875" algn="just">
              <a:lnSpc>
                <a:spcPts val="3499"/>
              </a:lnSpc>
              <a:buFont typeface="Arial"/>
              <a:buChar char="•"/>
            </a:pPr>
            <a:r>
              <a:rPr lang="en-US" sz="2499" b="1">
                <a:solidFill>
                  <a:srgbClr val="000000"/>
                </a:solidFill>
                <a:latin typeface="Canva Sans Bold"/>
                <a:ea typeface="Canva Sans Bold"/>
                <a:cs typeface="Canva Sans Bold"/>
                <a:sym typeface="Canva Sans Bold"/>
              </a:rPr>
              <a:t>Precision, recall, and F1-score</a:t>
            </a:r>
            <a:r>
              <a:rPr lang="en-US" sz="2499">
                <a:solidFill>
                  <a:srgbClr val="000000"/>
                </a:solidFill>
                <a:latin typeface="Canva Sans"/>
                <a:ea typeface="Canva Sans"/>
                <a:cs typeface="Canva Sans"/>
                <a:sym typeface="Canva Sans"/>
              </a:rPr>
              <a:t> are slightly lower than Logistic Regression, ranging from </a:t>
            </a:r>
            <a:r>
              <a:rPr lang="en-US" sz="2499" b="1">
                <a:solidFill>
                  <a:srgbClr val="000000"/>
                </a:solidFill>
                <a:latin typeface="Canva Sans Bold"/>
                <a:ea typeface="Canva Sans Bold"/>
                <a:cs typeface="Canva Sans Bold"/>
                <a:sym typeface="Canva Sans Bold"/>
              </a:rPr>
              <a:t>0.92 to 0.94</a:t>
            </a:r>
            <a:r>
              <a:rPr lang="en-US" sz="2499">
                <a:solidFill>
                  <a:srgbClr val="000000"/>
                </a:solidFill>
                <a:latin typeface="Canva Sans"/>
                <a:ea typeface="Canva Sans"/>
                <a:cs typeface="Canva Sans"/>
                <a:sym typeface="Canva Sans"/>
              </a:rPr>
              <a:t>.</a:t>
            </a:r>
          </a:p>
          <a:p>
            <a:pPr marL="539749" lvl="1" indent="-269875" algn="just">
              <a:lnSpc>
                <a:spcPts val="3499"/>
              </a:lnSpc>
              <a:buFont typeface="Arial"/>
              <a:buChar char="•"/>
            </a:pPr>
            <a:r>
              <a:rPr lang="en-US" sz="2499">
                <a:solidFill>
                  <a:srgbClr val="000000"/>
                </a:solidFill>
                <a:latin typeface="Canva Sans"/>
                <a:ea typeface="Canva Sans"/>
                <a:cs typeface="Canva Sans"/>
                <a:sym typeface="Canva Sans"/>
              </a:rPr>
              <a:t>The confusion matrix indicates </a:t>
            </a:r>
            <a:r>
              <a:rPr lang="en-US" sz="2499" b="1">
                <a:solidFill>
                  <a:srgbClr val="000000"/>
                </a:solidFill>
                <a:latin typeface="Canva Sans Bold"/>
                <a:ea typeface="Canva Sans Bold"/>
                <a:cs typeface="Canva Sans Bold"/>
                <a:sym typeface="Canva Sans Bold"/>
              </a:rPr>
              <a:t>4409</a:t>
            </a:r>
            <a:r>
              <a:rPr lang="en-US" sz="2499">
                <a:solidFill>
                  <a:srgbClr val="000000"/>
                </a:solidFill>
                <a:latin typeface="Canva Sans"/>
                <a:ea typeface="Canva Sans"/>
                <a:cs typeface="Canva Sans"/>
                <a:sym typeface="Canva Sans"/>
              </a:rPr>
              <a:t> true negatives and </a:t>
            </a:r>
            <a:r>
              <a:rPr lang="en-US" sz="2499" b="1">
                <a:solidFill>
                  <a:srgbClr val="000000"/>
                </a:solidFill>
                <a:latin typeface="Canva Sans Bold"/>
                <a:ea typeface="Canva Sans Bold"/>
                <a:cs typeface="Canva Sans Bold"/>
                <a:sym typeface="Canva Sans Bold"/>
              </a:rPr>
              <a:t>3966</a:t>
            </a:r>
            <a:r>
              <a:rPr lang="en-US" sz="2499">
                <a:solidFill>
                  <a:srgbClr val="000000"/>
                </a:solidFill>
                <a:latin typeface="Canva Sans"/>
                <a:ea typeface="Canva Sans"/>
                <a:cs typeface="Canva Sans"/>
                <a:sym typeface="Canva Sans"/>
              </a:rPr>
              <a:t> true positives.</a:t>
            </a:r>
          </a:p>
          <a:p>
            <a:pPr marL="539749" lvl="1" indent="-269875" algn="just">
              <a:lnSpc>
                <a:spcPts val="3499"/>
              </a:lnSpc>
              <a:buFont typeface="Arial"/>
              <a:buChar char="•"/>
            </a:pPr>
            <a:r>
              <a:rPr lang="en-US" sz="2499">
                <a:solidFill>
                  <a:srgbClr val="000000"/>
                </a:solidFill>
                <a:latin typeface="Canva Sans"/>
                <a:ea typeface="Canva Sans"/>
                <a:cs typeface="Canva Sans"/>
                <a:sym typeface="Canva Sans"/>
              </a:rPr>
              <a:t>However, the model has </a:t>
            </a:r>
            <a:r>
              <a:rPr lang="en-US" sz="2499" b="1">
                <a:solidFill>
                  <a:srgbClr val="000000"/>
                </a:solidFill>
                <a:latin typeface="Canva Sans Bold"/>
                <a:ea typeface="Canva Sans Bold"/>
                <a:cs typeface="Canva Sans Bold"/>
                <a:sym typeface="Canva Sans Bold"/>
              </a:rPr>
              <a:t>270</a:t>
            </a:r>
            <a:r>
              <a:rPr lang="en-US" sz="2499">
                <a:solidFill>
                  <a:srgbClr val="000000"/>
                </a:solidFill>
                <a:latin typeface="Canva Sans"/>
                <a:ea typeface="Canva Sans"/>
                <a:cs typeface="Canva Sans"/>
                <a:sym typeface="Canva Sans"/>
              </a:rPr>
              <a:t> false positives and </a:t>
            </a:r>
            <a:r>
              <a:rPr lang="en-US" sz="2499" b="1">
                <a:solidFill>
                  <a:srgbClr val="000000"/>
                </a:solidFill>
                <a:latin typeface="Canva Sans Bold"/>
                <a:ea typeface="Canva Sans Bold"/>
                <a:cs typeface="Canva Sans Bold"/>
                <a:sym typeface="Canva Sans Bold"/>
              </a:rPr>
              <a:t>334</a:t>
            </a:r>
            <a:r>
              <a:rPr lang="en-US" sz="2499">
                <a:solidFill>
                  <a:srgbClr val="000000"/>
                </a:solidFill>
                <a:latin typeface="Canva Sans"/>
                <a:ea typeface="Canva Sans"/>
                <a:cs typeface="Canva Sans"/>
                <a:sym typeface="Canva Sans"/>
              </a:rPr>
              <a:t> false negatives, showing more misclassifications compared to Logistic Regression.</a:t>
            </a:r>
          </a:p>
          <a:p>
            <a:pPr marL="539749" lvl="1" indent="-269875" algn="just">
              <a:lnSpc>
                <a:spcPts val="3499"/>
              </a:lnSpc>
              <a:buFont typeface="Arial"/>
              <a:buChar char="•"/>
            </a:pPr>
            <a:r>
              <a:rPr lang="en-US" sz="2499">
                <a:solidFill>
                  <a:srgbClr val="000000"/>
                </a:solidFill>
                <a:latin typeface="Canva Sans"/>
                <a:ea typeface="Canva Sans"/>
                <a:cs typeface="Canva Sans"/>
                <a:sym typeface="Canva Sans"/>
              </a:rPr>
              <a:t>This model is generally suitable for text classification problems but shows reduced effectiveness</a:t>
            </a:r>
            <a:r>
              <a:rPr lang="en-US" sz="2499" b="1">
                <a:solidFill>
                  <a:srgbClr val="000000"/>
                </a:solidFill>
                <a:latin typeface="Canva Sans Bold"/>
                <a:ea typeface="Canva Sans Bold"/>
                <a:cs typeface="Canva Sans Bold"/>
                <a:sym typeface="Canva Sans Bold"/>
              </a:rPr>
              <a:t> </a:t>
            </a:r>
            <a:r>
              <a:rPr lang="en-US" sz="2499">
                <a:solidFill>
                  <a:srgbClr val="000000"/>
                </a:solidFill>
                <a:latin typeface="Canva Sans"/>
                <a:ea typeface="Canva Sans"/>
                <a:cs typeface="Canva Sans"/>
                <a:sym typeface="Canva Sans"/>
              </a:rPr>
              <a:t>in this context compared to other methods.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45" cy="1098563"/>
            <a:chOff x="0" y="0"/>
            <a:chExt cx="21640860" cy="1464751"/>
          </a:xfrm>
        </p:grpSpPr>
        <p:sp>
          <p:nvSpPr>
            <p:cNvPr id="3" name="AutoShape 3"/>
            <p:cNvSpPr/>
            <p:nvPr/>
          </p:nvSpPr>
          <p:spPr>
            <a:xfrm flipV="1">
              <a:off x="30" y="1413951"/>
              <a:ext cx="21640800" cy="25400"/>
            </a:xfrm>
            <a:prstGeom prst="line">
              <a:avLst/>
            </a:prstGeom>
            <a:ln w="50800" cap="flat">
              <a:solidFill>
                <a:srgbClr val="000000"/>
              </a:solidFill>
              <a:prstDash val="solid"/>
              <a:headEnd type="none" w="sm" len="sm"/>
              <a:tailEnd type="none" w="sm" len="sm"/>
            </a:ln>
          </p:spPr>
        </p:sp>
        <p:sp>
          <p:nvSpPr>
            <p:cNvPr id="4" name="TextBox 4"/>
            <p:cNvSpPr txBox="1"/>
            <p:nvPr/>
          </p:nvSpPr>
          <p:spPr>
            <a:xfrm>
              <a:off x="30" y="-142875"/>
              <a:ext cx="8737586" cy="1556826"/>
            </a:xfrm>
            <a:prstGeom prst="rect">
              <a:avLst/>
            </a:prstGeom>
          </p:spPr>
          <p:txBody>
            <a:bodyPr lIns="0" tIns="0" rIns="0" bIns="0" rtlCol="0" anchor="t">
              <a:spAutoFit/>
            </a:bodyPr>
            <a:lstStyle/>
            <a:p>
              <a:pPr algn="ctr">
                <a:lnSpc>
                  <a:spcPts val="9800"/>
                </a:lnSpc>
              </a:pPr>
              <a:r>
                <a:rPr lang="en-US" sz="7000" b="1">
                  <a:solidFill>
                    <a:srgbClr val="000000"/>
                  </a:solidFill>
                  <a:latin typeface="Canva Sans Bold"/>
                  <a:ea typeface="Canva Sans Bold"/>
                  <a:cs typeface="Canva Sans Bold"/>
                  <a:sym typeface="Canva Sans Bold"/>
                </a:rPr>
                <a:t>Model Building</a:t>
              </a:r>
            </a:p>
          </p:txBody>
        </p:sp>
      </p:grpSp>
      <p:sp>
        <p:nvSpPr>
          <p:cNvPr id="5" name="Freeform 5"/>
          <p:cNvSpPr/>
          <p:nvPr/>
        </p:nvSpPr>
        <p:spPr>
          <a:xfrm>
            <a:off x="1167932" y="2988198"/>
            <a:ext cx="5440946" cy="6166406"/>
          </a:xfrm>
          <a:custGeom>
            <a:avLst/>
            <a:gdLst/>
            <a:ahLst/>
            <a:cxnLst/>
            <a:rect l="l" t="t" r="r" b="b"/>
            <a:pathLst>
              <a:path w="5440946" h="6166406">
                <a:moveTo>
                  <a:pt x="0" y="0"/>
                </a:moveTo>
                <a:lnTo>
                  <a:pt x="5440946" y="0"/>
                </a:lnTo>
                <a:lnTo>
                  <a:pt x="5440946" y="6166406"/>
                </a:lnTo>
                <a:lnTo>
                  <a:pt x="0" y="6166406"/>
                </a:lnTo>
                <a:lnTo>
                  <a:pt x="0" y="0"/>
                </a:lnTo>
                <a:close/>
              </a:path>
            </a:pathLst>
          </a:custGeom>
          <a:blipFill>
            <a:blip r:embed="rId2"/>
            <a:stretch>
              <a:fillRect/>
            </a:stretch>
          </a:blipFill>
        </p:spPr>
      </p:sp>
      <p:sp>
        <p:nvSpPr>
          <p:cNvPr id="6" name="TextBox 6"/>
          <p:cNvSpPr txBox="1"/>
          <p:nvPr/>
        </p:nvSpPr>
        <p:spPr>
          <a:xfrm>
            <a:off x="1028700" y="2273818"/>
            <a:ext cx="2989805" cy="514355"/>
          </a:xfrm>
          <a:prstGeom prst="rect">
            <a:avLst/>
          </a:prstGeom>
        </p:spPr>
        <p:txBody>
          <a:bodyPr lIns="0" tIns="0" rIns="0" bIns="0" rtlCol="0" anchor="t">
            <a:spAutoFit/>
          </a:bodyPr>
          <a:lstStyle/>
          <a:p>
            <a:pPr algn="ctr">
              <a:lnSpc>
                <a:spcPts val="4200"/>
              </a:lnSpc>
            </a:pPr>
            <a:r>
              <a:rPr lang="en-US" sz="3000" b="1">
                <a:solidFill>
                  <a:srgbClr val="000000"/>
                </a:solidFill>
                <a:latin typeface="Canva Sans Bold"/>
                <a:ea typeface="Canva Sans Bold"/>
                <a:cs typeface="Canva Sans Bold"/>
                <a:sym typeface="Canva Sans Bold"/>
              </a:rPr>
              <a:t>SVM Classifier</a:t>
            </a:r>
          </a:p>
        </p:txBody>
      </p:sp>
      <p:sp>
        <p:nvSpPr>
          <p:cNvPr id="7" name="TextBox 7"/>
          <p:cNvSpPr txBox="1"/>
          <p:nvPr/>
        </p:nvSpPr>
        <p:spPr>
          <a:xfrm>
            <a:off x="8027870" y="2511946"/>
            <a:ext cx="9231475" cy="5679490"/>
          </a:xfrm>
          <a:prstGeom prst="rect">
            <a:avLst/>
          </a:prstGeom>
        </p:spPr>
        <p:txBody>
          <a:bodyPr lIns="0" tIns="0" rIns="0" bIns="0" rtlCol="0" anchor="t">
            <a:spAutoFit/>
          </a:bodyPr>
          <a:lstStyle/>
          <a:p>
            <a:pPr marL="539749" lvl="1" indent="-269875" algn="just">
              <a:lnSpc>
                <a:spcPts val="3499"/>
              </a:lnSpc>
              <a:spcBef>
                <a:spcPct val="0"/>
              </a:spcBef>
              <a:buFont typeface="Arial"/>
              <a:buChar char="•"/>
            </a:pPr>
            <a:r>
              <a:rPr lang="en-US" sz="2499">
                <a:solidFill>
                  <a:srgbClr val="000000"/>
                </a:solidFill>
                <a:latin typeface="Canva Sans"/>
                <a:ea typeface="Canva Sans"/>
                <a:cs typeface="Canva Sans"/>
                <a:sym typeface="Canva Sans"/>
              </a:rPr>
              <a:t>The SVM classifier achieved </a:t>
            </a:r>
            <a:r>
              <a:rPr lang="en-US" sz="2499" b="1">
                <a:solidFill>
                  <a:srgbClr val="000000"/>
                </a:solidFill>
                <a:latin typeface="Canva Sans Bold"/>
                <a:ea typeface="Canva Sans Bold"/>
                <a:cs typeface="Canva Sans Bold"/>
                <a:sym typeface="Canva Sans Bold"/>
              </a:rPr>
              <a:t>1.00 training accuracy</a:t>
            </a:r>
            <a:r>
              <a:rPr lang="en-US" sz="2499">
                <a:solidFill>
                  <a:srgbClr val="000000"/>
                </a:solidFill>
                <a:latin typeface="Canva Sans"/>
                <a:ea typeface="Canva Sans"/>
                <a:cs typeface="Canva Sans"/>
                <a:sym typeface="Canva Sans"/>
              </a:rPr>
              <a:t> and </a:t>
            </a:r>
            <a:r>
              <a:rPr lang="en-US" sz="2499" b="1">
                <a:solidFill>
                  <a:srgbClr val="000000"/>
                </a:solidFill>
                <a:latin typeface="Canva Sans Bold"/>
                <a:ea typeface="Canva Sans Bold"/>
                <a:cs typeface="Canva Sans Bold"/>
                <a:sym typeface="Canva Sans Bold"/>
              </a:rPr>
              <a:t>0.99 testing accuracy</a:t>
            </a:r>
            <a:r>
              <a:rPr lang="en-US" sz="2499">
                <a:solidFill>
                  <a:srgbClr val="000000"/>
                </a:solidFill>
                <a:latin typeface="Canva Sans"/>
                <a:ea typeface="Canva Sans"/>
                <a:cs typeface="Canva Sans"/>
                <a:sym typeface="Canva Sans"/>
              </a:rPr>
              <a:t>, demonstrating strong generalization.</a:t>
            </a:r>
          </a:p>
          <a:p>
            <a:pPr marL="539749" lvl="1" indent="-269875" algn="just">
              <a:lnSpc>
                <a:spcPts val="3499"/>
              </a:lnSpc>
              <a:spcBef>
                <a:spcPct val="0"/>
              </a:spcBef>
              <a:buFont typeface="Arial"/>
              <a:buChar char="•"/>
            </a:pPr>
            <a:r>
              <a:rPr lang="en-US" sz="2499">
                <a:solidFill>
                  <a:srgbClr val="000000"/>
                </a:solidFill>
                <a:latin typeface="Canva Sans"/>
                <a:ea typeface="Canva Sans"/>
                <a:cs typeface="Canva Sans"/>
                <a:sym typeface="Canva Sans"/>
              </a:rPr>
              <a:t>The </a:t>
            </a:r>
            <a:r>
              <a:rPr lang="en-US" sz="2499" b="1">
                <a:solidFill>
                  <a:srgbClr val="000000"/>
                </a:solidFill>
                <a:latin typeface="Canva Sans Bold"/>
                <a:ea typeface="Canva Sans Bold"/>
                <a:cs typeface="Canva Sans Bold"/>
                <a:sym typeface="Canva Sans Bold"/>
              </a:rPr>
              <a:t>precision, recall, and F1-score</a:t>
            </a:r>
            <a:r>
              <a:rPr lang="en-US" sz="2499">
                <a:solidFill>
                  <a:srgbClr val="000000"/>
                </a:solidFill>
                <a:latin typeface="Canva Sans"/>
                <a:ea typeface="Canva Sans"/>
                <a:cs typeface="Canva Sans"/>
                <a:sym typeface="Canva Sans"/>
              </a:rPr>
              <a:t> for both classes are </a:t>
            </a:r>
            <a:r>
              <a:rPr lang="en-US" sz="2499" b="1">
                <a:solidFill>
                  <a:srgbClr val="000000"/>
                </a:solidFill>
                <a:latin typeface="Canva Sans Bold"/>
                <a:ea typeface="Canva Sans Bold"/>
                <a:cs typeface="Canva Sans Bold"/>
                <a:sym typeface="Canva Sans Bold"/>
              </a:rPr>
              <a:t>0.99</a:t>
            </a:r>
            <a:r>
              <a:rPr lang="en-US" sz="2499">
                <a:solidFill>
                  <a:srgbClr val="000000"/>
                </a:solidFill>
                <a:latin typeface="Canva Sans"/>
                <a:ea typeface="Canva Sans"/>
                <a:cs typeface="Canva Sans"/>
                <a:sym typeface="Canva Sans"/>
              </a:rPr>
              <a:t>, indicating excellent performance.</a:t>
            </a:r>
          </a:p>
          <a:p>
            <a:pPr marL="539749" lvl="1" indent="-269875" algn="just">
              <a:lnSpc>
                <a:spcPts val="3499"/>
              </a:lnSpc>
              <a:spcBef>
                <a:spcPct val="0"/>
              </a:spcBef>
              <a:buFont typeface="Arial"/>
              <a:buChar char="•"/>
            </a:pPr>
            <a:r>
              <a:rPr lang="en-US" sz="2499">
                <a:solidFill>
                  <a:srgbClr val="000000"/>
                </a:solidFill>
                <a:latin typeface="Canva Sans"/>
                <a:ea typeface="Canva Sans"/>
                <a:cs typeface="Canva Sans"/>
                <a:sym typeface="Canva Sans"/>
              </a:rPr>
              <a:t>The confusion matrix shows </a:t>
            </a:r>
            <a:r>
              <a:rPr lang="en-US" sz="2499" b="1">
                <a:solidFill>
                  <a:srgbClr val="000000"/>
                </a:solidFill>
                <a:latin typeface="Canva Sans Bold"/>
                <a:ea typeface="Canva Sans Bold"/>
                <a:cs typeface="Canva Sans Bold"/>
                <a:sym typeface="Canva Sans Bold"/>
              </a:rPr>
              <a:t>4654</a:t>
            </a:r>
            <a:r>
              <a:rPr lang="en-US" sz="2499">
                <a:solidFill>
                  <a:srgbClr val="000000"/>
                </a:solidFill>
                <a:latin typeface="Canva Sans"/>
                <a:ea typeface="Canva Sans"/>
                <a:cs typeface="Canva Sans"/>
                <a:sym typeface="Canva Sans"/>
              </a:rPr>
              <a:t> true negatives and </a:t>
            </a:r>
            <a:r>
              <a:rPr lang="en-US" sz="2499" b="1">
                <a:solidFill>
                  <a:srgbClr val="000000"/>
                </a:solidFill>
                <a:latin typeface="Canva Sans Bold"/>
                <a:ea typeface="Canva Sans Bold"/>
                <a:cs typeface="Canva Sans Bold"/>
                <a:sym typeface="Canva Sans Bold"/>
              </a:rPr>
              <a:t>4265</a:t>
            </a:r>
            <a:r>
              <a:rPr lang="en-US" sz="2499">
                <a:solidFill>
                  <a:srgbClr val="000000"/>
                </a:solidFill>
                <a:latin typeface="Canva Sans"/>
                <a:ea typeface="Canva Sans"/>
                <a:cs typeface="Canva Sans"/>
                <a:sym typeface="Canva Sans"/>
              </a:rPr>
              <a:t> true positives, accurately identifying most instances.</a:t>
            </a:r>
          </a:p>
          <a:p>
            <a:pPr marL="539749" lvl="1" indent="-269875" algn="just">
              <a:lnSpc>
                <a:spcPts val="3499"/>
              </a:lnSpc>
              <a:spcBef>
                <a:spcPct val="0"/>
              </a:spcBef>
              <a:buFont typeface="Arial"/>
              <a:buChar char="•"/>
            </a:pPr>
            <a:r>
              <a:rPr lang="en-US" sz="2499">
                <a:solidFill>
                  <a:srgbClr val="000000"/>
                </a:solidFill>
                <a:latin typeface="Canva Sans"/>
                <a:ea typeface="Canva Sans"/>
                <a:cs typeface="Canva Sans"/>
                <a:sym typeface="Canva Sans"/>
              </a:rPr>
              <a:t>There are </a:t>
            </a:r>
            <a:r>
              <a:rPr lang="en-US" sz="2499" b="1">
                <a:solidFill>
                  <a:srgbClr val="000000"/>
                </a:solidFill>
                <a:latin typeface="Canva Sans Bold"/>
                <a:ea typeface="Canva Sans Bold"/>
                <a:cs typeface="Canva Sans Bold"/>
                <a:sym typeface="Canva Sans Bold"/>
              </a:rPr>
              <a:t>25</a:t>
            </a:r>
            <a:r>
              <a:rPr lang="en-US" sz="2499">
                <a:solidFill>
                  <a:srgbClr val="000000"/>
                </a:solidFill>
                <a:latin typeface="Canva Sans"/>
                <a:ea typeface="Canva Sans"/>
                <a:cs typeface="Canva Sans"/>
                <a:sym typeface="Canva Sans"/>
              </a:rPr>
              <a:t> false positives and </a:t>
            </a:r>
            <a:r>
              <a:rPr lang="en-US" sz="2499" b="1">
                <a:solidFill>
                  <a:srgbClr val="000000"/>
                </a:solidFill>
                <a:latin typeface="Canva Sans Bold"/>
                <a:ea typeface="Canva Sans Bold"/>
                <a:cs typeface="Canva Sans Bold"/>
                <a:sym typeface="Canva Sans Bold"/>
              </a:rPr>
              <a:t>35</a:t>
            </a:r>
            <a:r>
              <a:rPr lang="en-US" sz="2499">
                <a:solidFill>
                  <a:srgbClr val="000000"/>
                </a:solidFill>
                <a:latin typeface="Canva Sans"/>
                <a:ea typeface="Canva Sans"/>
                <a:cs typeface="Canva Sans"/>
                <a:sym typeface="Canva Sans"/>
              </a:rPr>
              <a:t> false negatives, representing minimal misclassifications.</a:t>
            </a:r>
          </a:p>
          <a:p>
            <a:pPr marL="539749" lvl="1" indent="-269875" algn="just">
              <a:lnSpc>
                <a:spcPts val="3499"/>
              </a:lnSpc>
              <a:spcBef>
                <a:spcPct val="0"/>
              </a:spcBef>
              <a:buFont typeface="Arial"/>
              <a:buChar char="•"/>
            </a:pPr>
            <a:r>
              <a:rPr lang="en-US" sz="2499">
                <a:solidFill>
                  <a:srgbClr val="000000"/>
                </a:solidFill>
                <a:latin typeface="Canva Sans"/>
                <a:ea typeface="Canva Sans"/>
                <a:cs typeface="Canva Sans"/>
                <a:sym typeface="Canva Sans"/>
              </a:rPr>
              <a:t>Overall, the SVM classifier is highly effective with a good balance of precision and recall.</a:t>
            </a:r>
          </a:p>
          <a:p>
            <a:pPr algn="just">
              <a:lnSpc>
                <a:spcPts val="3499"/>
              </a:lnSpc>
              <a:spcBef>
                <a:spcPct val="0"/>
              </a:spcBef>
            </a:pPr>
            <a:endParaRPr lang="en-US" sz="2499">
              <a:solidFill>
                <a:srgbClr val="000000"/>
              </a:solidFill>
              <a:latin typeface="Canva Sans"/>
              <a:ea typeface="Canva Sans"/>
              <a:cs typeface="Canva Sans"/>
              <a:sym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45" cy="1098563"/>
            <a:chOff x="0" y="0"/>
            <a:chExt cx="21640860" cy="1464751"/>
          </a:xfrm>
        </p:grpSpPr>
        <p:sp>
          <p:nvSpPr>
            <p:cNvPr id="3" name="AutoShape 3"/>
            <p:cNvSpPr/>
            <p:nvPr/>
          </p:nvSpPr>
          <p:spPr>
            <a:xfrm flipV="1">
              <a:off x="30" y="1413951"/>
              <a:ext cx="21640800" cy="25400"/>
            </a:xfrm>
            <a:prstGeom prst="line">
              <a:avLst/>
            </a:prstGeom>
            <a:ln w="50800" cap="flat">
              <a:solidFill>
                <a:srgbClr val="000000"/>
              </a:solidFill>
              <a:prstDash val="solid"/>
              <a:headEnd type="none" w="sm" len="sm"/>
              <a:tailEnd type="none" w="sm" len="sm"/>
            </a:ln>
          </p:spPr>
        </p:sp>
        <p:sp>
          <p:nvSpPr>
            <p:cNvPr id="4" name="TextBox 4"/>
            <p:cNvSpPr txBox="1"/>
            <p:nvPr/>
          </p:nvSpPr>
          <p:spPr>
            <a:xfrm>
              <a:off x="30" y="-142875"/>
              <a:ext cx="8737586" cy="1556826"/>
            </a:xfrm>
            <a:prstGeom prst="rect">
              <a:avLst/>
            </a:prstGeom>
          </p:spPr>
          <p:txBody>
            <a:bodyPr lIns="0" tIns="0" rIns="0" bIns="0" rtlCol="0" anchor="t">
              <a:spAutoFit/>
            </a:bodyPr>
            <a:lstStyle/>
            <a:p>
              <a:pPr algn="ctr">
                <a:lnSpc>
                  <a:spcPts val="9800"/>
                </a:lnSpc>
              </a:pPr>
              <a:r>
                <a:rPr lang="en-US" sz="7000" b="1">
                  <a:solidFill>
                    <a:srgbClr val="000000"/>
                  </a:solidFill>
                  <a:latin typeface="Canva Sans Bold"/>
                  <a:ea typeface="Canva Sans Bold"/>
                  <a:cs typeface="Canva Sans Bold"/>
                  <a:sym typeface="Canva Sans Bold"/>
                </a:rPr>
                <a:t>Model Building</a:t>
              </a:r>
            </a:p>
          </p:txBody>
        </p:sp>
      </p:grpSp>
      <p:sp>
        <p:nvSpPr>
          <p:cNvPr id="5" name="Freeform 5"/>
          <p:cNvSpPr/>
          <p:nvPr/>
        </p:nvSpPr>
        <p:spPr>
          <a:xfrm>
            <a:off x="1028700" y="3095765"/>
            <a:ext cx="5470912" cy="6162535"/>
          </a:xfrm>
          <a:custGeom>
            <a:avLst/>
            <a:gdLst/>
            <a:ahLst/>
            <a:cxnLst/>
            <a:rect l="l" t="t" r="r" b="b"/>
            <a:pathLst>
              <a:path w="5470912" h="6162535">
                <a:moveTo>
                  <a:pt x="0" y="0"/>
                </a:moveTo>
                <a:lnTo>
                  <a:pt x="5470912" y="0"/>
                </a:lnTo>
                <a:lnTo>
                  <a:pt x="5470912" y="6162535"/>
                </a:lnTo>
                <a:lnTo>
                  <a:pt x="0" y="6162535"/>
                </a:lnTo>
                <a:lnTo>
                  <a:pt x="0" y="0"/>
                </a:lnTo>
                <a:close/>
              </a:path>
            </a:pathLst>
          </a:custGeom>
          <a:blipFill>
            <a:blip r:embed="rId2"/>
            <a:stretch>
              <a:fillRect/>
            </a:stretch>
          </a:blipFill>
        </p:spPr>
      </p:sp>
      <p:sp>
        <p:nvSpPr>
          <p:cNvPr id="6" name="TextBox 6"/>
          <p:cNvSpPr txBox="1"/>
          <p:nvPr/>
        </p:nvSpPr>
        <p:spPr>
          <a:xfrm>
            <a:off x="1028700" y="2325762"/>
            <a:ext cx="4152900" cy="514355"/>
          </a:xfrm>
          <a:prstGeom prst="rect">
            <a:avLst/>
          </a:prstGeom>
        </p:spPr>
        <p:txBody>
          <a:bodyPr wrap="square" lIns="0" tIns="0" rIns="0" bIns="0" rtlCol="0" anchor="t">
            <a:spAutoFit/>
          </a:bodyPr>
          <a:lstStyle/>
          <a:p>
            <a:pPr algn="ctr">
              <a:lnSpc>
                <a:spcPts val="4200"/>
              </a:lnSpc>
            </a:pPr>
            <a:r>
              <a:rPr lang="en-US" sz="3000" b="1" dirty="0">
                <a:solidFill>
                  <a:srgbClr val="000000"/>
                </a:solidFill>
                <a:latin typeface="Canva Sans Bold"/>
                <a:ea typeface="Canva Sans Bold"/>
                <a:cs typeface="Canva Sans Bold"/>
                <a:sym typeface="Canva Sans Bold"/>
              </a:rPr>
              <a:t>XGBoost Classifier</a:t>
            </a:r>
          </a:p>
        </p:txBody>
      </p:sp>
      <p:sp>
        <p:nvSpPr>
          <p:cNvPr id="7" name="TextBox 7"/>
          <p:cNvSpPr txBox="1"/>
          <p:nvPr/>
        </p:nvSpPr>
        <p:spPr>
          <a:xfrm>
            <a:off x="7863022" y="2563889"/>
            <a:ext cx="8535860" cy="6117594"/>
          </a:xfrm>
          <a:prstGeom prst="rect">
            <a:avLst/>
          </a:prstGeom>
        </p:spPr>
        <p:txBody>
          <a:bodyPr lIns="0" tIns="0" rIns="0" bIns="0" rtlCol="0" anchor="t">
            <a:spAutoFit/>
          </a:bodyPr>
          <a:lstStyle/>
          <a:p>
            <a:pPr marL="539749" lvl="1" indent="-269875" algn="just">
              <a:lnSpc>
                <a:spcPts val="3499"/>
              </a:lnSpc>
              <a:spcBef>
                <a:spcPct val="0"/>
              </a:spcBef>
              <a:buFont typeface="Arial"/>
              <a:buChar char="•"/>
            </a:pPr>
            <a:r>
              <a:rPr lang="en-US" sz="2499">
                <a:solidFill>
                  <a:srgbClr val="000000"/>
                </a:solidFill>
                <a:latin typeface="Canva Sans"/>
                <a:ea typeface="Canva Sans"/>
                <a:cs typeface="Canva Sans"/>
                <a:sym typeface="Canva Sans"/>
              </a:rPr>
              <a:t>The XGBoost model achieved both </a:t>
            </a:r>
            <a:r>
              <a:rPr lang="en-US" sz="2499" b="1">
                <a:solidFill>
                  <a:srgbClr val="000000"/>
                </a:solidFill>
                <a:latin typeface="Canva Sans Bold"/>
                <a:ea typeface="Canva Sans Bold"/>
                <a:cs typeface="Canva Sans Bold"/>
                <a:sym typeface="Canva Sans Bold"/>
              </a:rPr>
              <a:t>training and testing accuracy of 1.00</a:t>
            </a:r>
            <a:r>
              <a:rPr lang="en-US" sz="2499">
                <a:solidFill>
                  <a:srgbClr val="000000"/>
                </a:solidFill>
                <a:latin typeface="Canva Sans"/>
                <a:ea typeface="Canva Sans"/>
                <a:cs typeface="Canva Sans"/>
                <a:sym typeface="Canva Sans"/>
              </a:rPr>
              <a:t>, indicating exceptional performance with no apparent overfitting.</a:t>
            </a:r>
          </a:p>
          <a:p>
            <a:pPr marL="539749" lvl="1" indent="-269875" algn="just">
              <a:lnSpc>
                <a:spcPts val="3499"/>
              </a:lnSpc>
              <a:spcBef>
                <a:spcPct val="0"/>
              </a:spcBef>
              <a:buFont typeface="Arial"/>
              <a:buChar char="•"/>
            </a:pPr>
            <a:r>
              <a:rPr lang="en-US" sz="2499" b="1">
                <a:solidFill>
                  <a:srgbClr val="000000"/>
                </a:solidFill>
                <a:latin typeface="Canva Sans Bold"/>
                <a:ea typeface="Canva Sans Bold"/>
                <a:cs typeface="Canva Sans Bold"/>
                <a:sym typeface="Canva Sans Bold"/>
              </a:rPr>
              <a:t>Precision, recall, and F1-scores</a:t>
            </a:r>
            <a:r>
              <a:rPr lang="en-US" sz="2499">
                <a:solidFill>
                  <a:srgbClr val="000000"/>
                </a:solidFill>
                <a:latin typeface="Canva Sans"/>
                <a:ea typeface="Canva Sans"/>
                <a:cs typeface="Canva Sans"/>
                <a:sym typeface="Canva Sans"/>
              </a:rPr>
              <a:t> for both classes are perfect at </a:t>
            </a:r>
            <a:r>
              <a:rPr lang="en-US" sz="2499" b="1">
                <a:solidFill>
                  <a:srgbClr val="000000"/>
                </a:solidFill>
                <a:latin typeface="Canva Sans Bold"/>
                <a:ea typeface="Canva Sans Bold"/>
                <a:cs typeface="Canva Sans Bold"/>
                <a:sym typeface="Canva Sans Bold"/>
              </a:rPr>
              <a:t>1.00</a:t>
            </a:r>
            <a:r>
              <a:rPr lang="en-US" sz="2499">
                <a:solidFill>
                  <a:srgbClr val="000000"/>
                </a:solidFill>
                <a:latin typeface="Canva Sans"/>
                <a:ea typeface="Canva Sans"/>
                <a:cs typeface="Canva Sans"/>
                <a:sym typeface="Canva Sans"/>
              </a:rPr>
              <a:t>, signifying flawless predictions.</a:t>
            </a:r>
          </a:p>
          <a:p>
            <a:pPr marL="539749" lvl="1" indent="-269875" algn="just">
              <a:lnSpc>
                <a:spcPts val="3499"/>
              </a:lnSpc>
              <a:spcBef>
                <a:spcPct val="0"/>
              </a:spcBef>
              <a:buFont typeface="Arial"/>
              <a:buChar char="•"/>
            </a:pPr>
            <a:r>
              <a:rPr lang="en-US" sz="2499">
                <a:solidFill>
                  <a:srgbClr val="000000"/>
                </a:solidFill>
                <a:latin typeface="Canva Sans"/>
                <a:ea typeface="Canva Sans"/>
                <a:cs typeface="Canva Sans"/>
                <a:sym typeface="Canva Sans"/>
              </a:rPr>
              <a:t>The confusion matrix reveals </a:t>
            </a:r>
            <a:r>
              <a:rPr lang="en-US" sz="2499" b="1">
                <a:solidFill>
                  <a:srgbClr val="000000"/>
                </a:solidFill>
                <a:latin typeface="Canva Sans Bold"/>
                <a:ea typeface="Canva Sans Bold"/>
                <a:cs typeface="Canva Sans Bold"/>
                <a:sym typeface="Canva Sans Bold"/>
              </a:rPr>
              <a:t>4668</a:t>
            </a:r>
            <a:r>
              <a:rPr lang="en-US" sz="2499">
                <a:solidFill>
                  <a:srgbClr val="000000"/>
                </a:solidFill>
                <a:latin typeface="Canva Sans"/>
                <a:ea typeface="Canva Sans"/>
                <a:cs typeface="Canva Sans"/>
                <a:sym typeface="Canva Sans"/>
              </a:rPr>
              <a:t> true negatives and </a:t>
            </a:r>
            <a:r>
              <a:rPr lang="en-US" sz="2499" b="1">
                <a:solidFill>
                  <a:srgbClr val="000000"/>
                </a:solidFill>
                <a:latin typeface="Canva Sans Bold"/>
                <a:ea typeface="Canva Sans Bold"/>
                <a:cs typeface="Canva Sans Bold"/>
                <a:sym typeface="Canva Sans Bold"/>
              </a:rPr>
              <a:t>4291</a:t>
            </a:r>
            <a:r>
              <a:rPr lang="en-US" sz="2499">
                <a:solidFill>
                  <a:srgbClr val="000000"/>
                </a:solidFill>
                <a:latin typeface="Canva Sans"/>
                <a:ea typeface="Canva Sans"/>
                <a:cs typeface="Canva Sans"/>
                <a:sym typeface="Canva Sans"/>
              </a:rPr>
              <a:t> true positives, with almost no errors.</a:t>
            </a:r>
          </a:p>
          <a:p>
            <a:pPr marL="539749" lvl="1" indent="-269875" algn="just">
              <a:lnSpc>
                <a:spcPts val="3499"/>
              </a:lnSpc>
              <a:spcBef>
                <a:spcPct val="0"/>
              </a:spcBef>
              <a:buFont typeface="Arial"/>
              <a:buChar char="•"/>
            </a:pPr>
            <a:r>
              <a:rPr lang="en-US" sz="2499">
                <a:solidFill>
                  <a:srgbClr val="000000"/>
                </a:solidFill>
                <a:latin typeface="Canva Sans"/>
                <a:ea typeface="Canva Sans"/>
                <a:cs typeface="Canva Sans"/>
                <a:sym typeface="Canva Sans"/>
              </a:rPr>
              <a:t>There are only </a:t>
            </a:r>
            <a:r>
              <a:rPr lang="en-US" sz="2499" b="1">
                <a:solidFill>
                  <a:srgbClr val="000000"/>
                </a:solidFill>
                <a:latin typeface="Canva Sans Bold"/>
                <a:ea typeface="Canva Sans Bold"/>
                <a:cs typeface="Canva Sans Bold"/>
                <a:sym typeface="Canva Sans Bold"/>
              </a:rPr>
              <a:t>11</a:t>
            </a:r>
            <a:r>
              <a:rPr lang="en-US" sz="2499">
                <a:solidFill>
                  <a:srgbClr val="000000"/>
                </a:solidFill>
                <a:latin typeface="Canva Sans"/>
                <a:ea typeface="Canva Sans"/>
                <a:cs typeface="Canva Sans"/>
                <a:sym typeface="Canva Sans"/>
              </a:rPr>
              <a:t> false positives and </a:t>
            </a:r>
            <a:r>
              <a:rPr lang="en-US" sz="2499" b="1">
                <a:solidFill>
                  <a:srgbClr val="000000"/>
                </a:solidFill>
                <a:latin typeface="Canva Sans Bold"/>
                <a:ea typeface="Canva Sans Bold"/>
                <a:cs typeface="Canva Sans Bold"/>
                <a:sym typeface="Canva Sans Bold"/>
              </a:rPr>
              <a:t>9</a:t>
            </a:r>
            <a:r>
              <a:rPr lang="en-US" sz="2499">
                <a:solidFill>
                  <a:srgbClr val="000000"/>
                </a:solidFill>
                <a:latin typeface="Canva Sans"/>
                <a:ea typeface="Canva Sans"/>
                <a:cs typeface="Canva Sans"/>
                <a:sym typeface="Canva Sans"/>
              </a:rPr>
              <a:t> false negatives, demonstrating near-perfect classification.</a:t>
            </a:r>
          </a:p>
          <a:p>
            <a:pPr marL="539749" lvl="1" indent="-269875" algn="just">
              <a:lnSpc>
                <a:spcPts val="3499"/>
              </a:lnSpc>
              <a:spcBef>
                <a:spcPct val="0"/>
              </a:spcBef>
              <a:buFont typeface="Arial"/>
              <a:buChar char="•"/>
            </a:pPr>
            <a:r>
              <a:rPr lang="en-US" sz="2499">
                <a:solidFill>
                  <a:srgbClr val="000000"/>
                </a:solidFill>
                <a:latin typeface="Canva Sans"/>
                <a:ea typeface="Canva Sans"/>
                <a:cs typeface="Canva Sans"/>
                <a:sym typeface="Canva Sans"/>
              </a:rPr>
              <a:t>XGBoost outperforms other models by achieving the highest accuracy and minimal misclassification errors.</a:t>
            </a:r>
          </a:p>
          <a:p>
            <a:pPr algn="just">
              <a:lnSpc>
                <a:spcPts val="3499"/>
              </a:lnSpc>
              <a:spcBef>
                <a:spcPct val="0"/>
              </a:spcBef>
            </a:pPr>
            <a:endParaRPr lang="en-US" sz="2499">
              <a:solidFill>
                <a:srgbClr val="000000"/>
              </a:solidFill>
              <a:latin typeface="Canva Sans"/>
              <a:ea typeface="Canva Sans"/>
              <a:cs typeface="Canva Sans"/>
              <a:sym typeface="Canv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flipV="1">
            <a:off x="1028678" y="2089163"/>
            <a:ext cx="16230600" cy="19050"/>
          </a:xfrm>
          <a:prstGeom prst="line">
            <a:avLst/>
          </a:prstGeom>
          <a:ln w="38100" cap="flat">
            <a:solidFill>
              <a:srgbClr val="000000"/>
            </a:solidFill>
            <a:prstDash val="solid"/>
            <a:headEnd type="none" w="sm" len="sm"/>
            <a:tailEnd type="none" w="sm" len="sm"/>
          </a:ln>
        </p:spPr>
      </p:sp>
      <p:sp>
        <p:nvSpPr>
          <p:cNvPr id="3" name="Freeform 3"/>
          <p:cNvSpPr/>
          <p:nvPr/>
        </p:nvSpPr>
        <p:spPr>
          <a:xfrm>
            <a:off x="3493371" y="2380314"/>
            <a:ext cx="11301259" cy="6300452"/>
          </a:xfrm>
          <a:custGeom>
            <a:avLst/>
            <a:gdLst/>
            <a:ahLst/>
            <a:cxnLst/>
            <a:rect l="l" t="t" r="r" b="b"/>
            <a:pathLst>
              <a:path w="11301259" h="6300452">
                <a:moveTo>
                  <a:pt x="0" y="0"/>
                </a:moveTo>
                <a:lnTo>
                  <a:pt x="11301258" y="0"/>
                </a:lnTo>
                <a:lnTo>
                  <a:pt x="11301258" y="6300452"/>
                </a:lnTo>
                <a:lnTo>
                  <a:pt x="0" y="6300452"/>
                </a:lnTo>
                <a:lnTo>
                  <a:pt x="0" y="0"/>
                </a:lnTo>
                <a:close/>
              </a:path>
            </a:pathLst>
          </a:custGeom>
          <a:blipFill>
            <a:blip r:embed="rId2"/>
            <a:stretch>
              <a:fillRect/>
            </a:stretch>
          </a:blipFill>
        </p:spPr>
      </p:sp>
      <p:sp>
        <p:nvSpPr>
          <p:cNvPr id="4" name="TextBox 4"/>
          <p:cNvSpPr txBox="1"/>
          <p:nvPr/>
        </p:nvSpPr>
        <p:spPr>
          <a:xfrm>
            <a:off x="1028678" y="885825"/>
            <a:ext cx="8977282" cy="1203338"/>
          </a:xfrm>
          <a:prstGeom prst="rect">
            <a:avLst/>
          </a:prstGeom>
        </p:spPr>
        <p:txBody>
          <a:bodyPr lIns="0" tIns="0" rIns="0" bIns="0" rtlCol="0" anchor="t">
            <a:spAutoFit/>
          </a:bodyPr>
          <a:lstStyle/>
          <a:p>
            <a:pPr algn="just">
              <a:lnSpc>
                <a:spcPts val="9800"/>
              </a:lnSpc>
            </a:pPr>
            <a:r>
              <a:rPr lang="en-US" sz="7000" b="1">
                <a:solidFill>
                  <a:srgbClr val="000000"/>
                </a:solidFill>
                <a:latin typeface="Canva Sans Bold"/>
                <a:ea typeface="Canva Sans Bold"/>
                <a:cs typeface="Canva Sans Bold"/>
                <a:sym typeface="Canva Sans Bold"/>
              </a:rPr>
              <a:t>Model Evaluation</a:t>
            </a:r>
          </a:p>
        </p:txBody>
      </p:sp>
      <p:sp>
        <p:nvSpPr>
          <p:cNvPr id="5" name="TextBox 5"/>
          <p:cNvSpPr txBox="1"/>
          <p:nvPr/>
        </p:nvSpPr>
        <p:spPr>
          <a:xfrm>
            <a:off x="2697892" y="9023372"/>
            <a:ext cx="12321842" cy="422230"/>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Canva Sans"/>
                <a:ea typeface="Canva Sans"/>
                <a:cs typeface="Canva Sans"/>
                <a:sym typeface="Canva Sans"/>
              </a:rPr>
              <a:t>Based on this model comparison graph we decided to go with </a:t>
            </a:r>
            <a:r>
              <a:rPr lang="en-US" sz="2499" b="1">
                <a:solidFill>
                  <a:srgbClr val="000000"/>
                </a:solidFill>
                <a:latin typeface="Canva Sans Bold"/>
                <a:ea typeface="Canva Sans Bold"/>
                <a:cs typeface="Canva Sans Bold"/>
                <a:sym typeface="Canva Sans Bold"/>
              </a:rPr>
              <a:t>XGBoost Classifier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2878371" y="2209467"/>
            <a:ext cx="12531258" cy="7048833"/>
          </a:xfrm>
          <a:custGeom>
            <a:avLst/>
            <a:gdLst/>
            <a:ahLst/>
            <a:cxnLst/>
            <a:rect l="l" t="t" r="r" b="b"/>
            <a:pathLst>
              <a:path w="12531258" h="7048833">
                <a:moveTo>
                  <a:pt x="0" y="0"/>
                </a:moveTo>
                <a:lnTo>
                  <a:pt x="12531258" y="0"/>
                </a:lnTo>
                <a:lnTo>
                  <a:pt x="12531258" y="7048833"/>
                </a:lnTo>
                <a:lnTo>
                  <a:pt x="0" y="7048833"/>
                </a:lnTo>
                <a:lnTo>
                  <a:pt x="0" y="0"/>
                </a:lnTo>
                <a:close/>
              </a:path>
            </a:pathLst>
          </a:custGeom>
          <a:blipFill>
            <a:blip r:embed="rId2"/>
            <a:stretch>
              <a:fillRect/>
            </a:stretch>
          </a:blipFill>
        </p:spPr>
      </p:sp>
      <p:grpSp>
        <p:nvGrpSpPr>
          <p:cNvPr id="3" name="Group 3"/>
          <p:cNvGrpSpPr/>
          <p:nvPr/>
        </p:nvGrpSpPr>
        <p:grpSpPr>
          <a:xfrm>
            <a:off x="1028700" y="1028700"/>
            <a:ext cx="16230600" cy="952510"/>
            <a:chOff x="0" y="0"/>
            <a:chExt cx="21640800" cy="1270013"/>
          </a:xfrm>
        </p:grpSpPr>
        <p:sp>
          <p:nvSpPr>
            <p:cNvPr id="4" name="AutoShape 4"/>
            <p:cNvSpPr/>
            <p:nvPr/>
          </p:nvSpPr>
          <p:spPr>
            <a:xfrm>
              <a:off x="0" y="1244613"/>
              <a:ext cx="21640800" cy="0"/>
            </a:xfrm>
            <a:prstGeom prst="line">
              <a:avLst/>
            </a:prstGeom>
            <a:ln w="50800" cap="flat">
              <a:solidFill>
                <a:srgbClr val="000000"/>
              </a:solidFill>
              <a:prstDash val="solid"/>
              <a:headEnd type="none" w="sm" len="sm"/>
              <a:tailEnd type="none" w="sm" len="sm"/>
            </a:ln>
          </p:spPr>
        </p:sp>
        <p:sp>
          <p:nvSpPr>
            <p:cNvPr id="5" name="TextBox 5"/>
            <p:cNvSpPr txBox="1"/>
            <p:nvPr/>
          </p:nvSpPr>
          <p:spPr>
            <a:xfrm>
              <a:off x="0" y="-114300"/>
              <a:ext cx="6410698" cy="1333513"/>
            </a:xfrm>
            <a:prstGeom prst="rect">
              <a:avLst/>
            </a:prstGeom>
          </p:spPr>
          <p:txBody>
            <a:bodyPr lIns="0" tIns="0" rIns="0" bIns="0" rtlCol="0" anchor="t">
              <a:spAutoFit/>
            </a:bodyPr>
            <a:lstStyle/>
            <a:p>
              <a:pPr algn="ctr">
                <a:lnSpc>
                  <a:spcPts val="8400"/>
                </a:lnSpc>
              </a:pPr>
              <a:r>
                <a:rPr lang="en-US" sz="6000" b="1">
                  <a:solidFill>
                    <a:srgbClr val="000000"/>
                  </a:solidFill>
                  <a:latin typeface="Canva Sans Bold"/>
                  <a:ea typeface="Canva Sans Bold"/>
                  <a:cs typeface="Canva Sans Bold"/>
                  <a:sym typeface="Canva Sans Bold"/>
                </a:rPr>
                <a:t>Deployment </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952510"/>
            <a:chOff x="0" y="0"/>
            <a:chExt cx="21640800" cy="1270013"/>
          </a:xfrm>
        </p:grpSpPr>
        <p:sp>
          <p:nvSpPr>
            <p:cNvPr id="3" name="AutoShape 3"/>
            <p:cNvSpPr/>
            <p:nvPr/>
          </p:nvSpPr>
          <p:spPr>
            <a:xfrm>
              <a:off x="0" y="1244613"/>
              <a:ext cx="21640800" cy="0"/>
            </a:xfrm>
            <a:prstGeom prst="line">
              <a:avLst/>
            </a:prstGeom>
            <a:ln w="50800" cap="flat">
              <a:solidFill>
                <a:srgbClr val="000000"/>
              </a:solidFill>
              <a:prstDash val="solid"/>
              <a:headEnd type="none" w="sm" len="sm"/>
              <a:tailEnd type="none" w="sm" len="sm"/>
            </a:ln>
          </p:spPr>
        </p:sp>
        <p:sp>
          <p:nvSpPr>
            <p:cNvPr id="4" name="TextBox 4"/>
            <p:cNvSpPr txBox="1"/>
            <p:nvPr/>
          </p:nvSpPr>
          <p:spPr>
            <a:xfrm>
              <a:off x="0" y="-114300"/>
              <a:ext cx="6410698" cy="1333513"/>
            </a:xfrm>
            <a:prstGeom prst="rect">
              <a:avLst/>
            </a:prstGeom>
          </p:spPr>
          <p:txBody>
            <a:bodyPr lIns="0" tIns="0" rIns="0" bIns="0" rtlCol="0" anchor="t">
              <a:spAutoFit/>
            </a:bodyPr>
            <a:lstStyle/>
            <a:p>
              <a:pPr algn="ctr">
                <a:lnSpc>
                  <a:spcPts val="8400"/>
                </a:lnSpc>
              </a:pPr>
              <a:r>
                <a:rPr lang="en-US" sz="6000" b="1">
                  <a:solidFill>
                    <a:srgbClr val="000000"/>
                  </a:solidFill>
                  <a:latin typeface="Canva Sans Bold"/>
                  <a:ea typeface="Canva Sans Bold"/>
                  <a:cs typeface="Canva Sans Bold"/>
                  <a:sym typeface="Canva Sans Bold"/>
                </a:rPr>
                <a:t>Deployment </a:t>
              </a:r>
            </a:p>
          </p:txBody>
        </p:sp>
      </p:grpSp>
      <p:sp>
        <p:nvSpPr>
          <p:cNvPr id="5" name="Freeform 5"/>
          <p:cNvSpPr/>
          <p:nvPr/>
        </p:nvSpPr>
        <p:spPr>
          <a:xfrm>
            <a:off x="2860264" y="2189097"/>
            <a:ext cx="12567473" cy="7069203"/>
          </a:xfrm>
          <a:custGeom>
            <a:avLst/>
            <a:gdLst/>
            <a:ahLst/>
            <a:cxnLst/>
            <a:rect l="l" t="t" r="r" b="b"/>
            <a:pathLst>
              <a:path w="12567473" h="7069203">
                <a:moveTo>
                  <a:pt x="0" y="0"/>
                </a:moveTo>
                <a:lnTo>
                  <a:pt x="12567472" y="0"/>
                </a:lnTo>
                <a:lnTo>
                  <a:pt x="12567472" y="7069203"/>
                </a:lnTo>
                <a:lnTo>
                  <a:pt x="0" y="7069203"/>
                </a:lnTo>
                <a:lnTo>
                  <a:pt x="0" y="0"/>
                </a:lnTo>
                <a:close/>
              </a:path>
            </a:pathLst>
          </a:custGeom>
          <a:blipFill>
            <a:blip r:embed="rId2"/>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952510"/>
            <a:chOff x="0" y="0"/>
            <a:chExt cx="21640800" cy="1270013"/>
          </a:xfrm>
        </p:grpSpPr>
        <p:sp>
          <p:nvSpPr>
            <p:cNvPr id="3" name="AutoShape 3"/>
            <p:cNvSpPr/>
            <p:nvPr/>
          </p:nvSpPr>
          <p:spPr>
            <a:xfrm>
              <a:off x="0" y="1244613"/>
              <a:ext cx="21640800" cy="0"/>
            </a:xfrm>
            <a:prstGeom prst="line">
              <a:avLst/>
            </a:prstGeom>
            <a:ln w="50800" cap="flat">
              <a:solidFill>
                <a:srgbClr val="000000"/>
              </a:solidFill>
              <a:prstDash val="solid"/>
              <a:headEnd type="none" w="sm" len="sm"/>
              <a:tailEnd type="none" w="sm" len="sm"/>
            </a:ln>
          </p:spPr>
        </p:sp>
        <p:sp>
          <p:nvSpPr>
            <p:cNvPr id="4" name="TextBox 4"/>
            <p:cNvSpPr txBox="1"/>
            <p:nvPr/>
          </p:nvSpPr>
          <p:spPr>
            <a:xfrm>
              <a:off x="0" y="-114300"/>
              <a:ext cx="6410698" cy="1333513"/>
            </a:xfrm>
            <a:prstGeom prst="rect">
              <a:avLst/>
            </a:prstGeom>
          </p:spPr>
          <p:txBody>
            <a:bodyPr lIns="0" tIns="0" rIns="0" bIns="0" rtlCol="0" anchor="t">
              <a:spAutoFit/>
            </a:bodyPr>
            <a:lstStyle/>
            <a:p>
              <a:pPr algn="ctr">
                <a:lnSpc>
                  <a:spcPts val="8400"/>
                </a:lnSpc>
              </a:pPr>
              <a:r>
                <a:rPr lang="en-US" sz="6000" b="1">
                  <a:solidFill>
                    <a:srgbClr val="000000"/>
                  </a:solidFill>
                  <a:latin typeface="Canva Sans Bold"/>
                  <a:ea typeface="Canva Sans Bold"/>
                  <a:cs typeface="Canva Sans Bold"/>
                  <a:sym typeface="Canva Sans Bold"/>
                </a:rPr>
                <a:t>Deployment </a:t>
              </a:r>
            </a:p>
          </p:txBody>
        </p:sp>
      </p:grpSp>
      <p:sp>
        <p:nvSpPr>
          <p:cNvPr id="5" name="TextBox 5"/>
          <p:cNvSpPr txBox="1"/>
          <p:nvPr/>
        </p:nvSpPr>
        <p:spPr>
          <a:xfrm>
            <a:off x="1028700" y="2507258"/>
            <a:ext cx="16230600" cy="2647975"/>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000000"/>
                </a:solidFill>
                <a:latin typeface="Canva Sans"/>
                <a:ea typeface="Canva Sans"/>
                <a:cs typeface="Canva Sans"/>
                <a:sym typeface="Canva Sans"/>
              </a:rPr>
              <a:t>The application has  a text box feature where users can input a news article. </a:t>
            </a:r>
          </a:p>
          <a:p>
            <a:pPr marL="647700" lvl="1" indent="-323850" algn="just">
              <a:lnSpc>
                <a:spcPts val="4200"/>
              </a:lnSpc>
              <a:buFont typeface="Arial"/>
              <a:buChar char="•"/>
            </a:pPr>
            <a:r>
              <a:rPr lang="en-US" sz="3000">
                <a:solidFill>
                  <a:srgbClr val="000000"/>
                </a:solidFill>
                <a:latin typeface="Canva Sans"/>
                <a:ea typeface="Canva Sans"/>
                <a:cs typeface="Canva Sans"/>
                <a:sym typeface="Canva Sans"/>
              </a:rPr>
              <a:t>“Classify” button performs the classification.</a:t>
            </a:r>
          </a:p>
          <a:p>
            <a:pPr marL="647700" lvl="1" indent="-323850" algn="just">
              <a:lnSpc>
                <a:spcPts val="4200"/>
              </a:lnSpc>
              <a:buFont typeface="Arial"/>
              <a:buChar char="•"/>
            </a:pPr>
            <a:r>
              <a:rPr lang="en-US" sz="3000">
                <a:solidFill>
                  <a:srgbClr val="000000"/>
                </a:solidFill>
                <a:latin typeface="Canva Sans"/>
                <a:ea typeface="Canva Sans"/>
                <a:cs typeface="Canva Sans"/>
                <a:sym typeface="Canva Sans"/>
              </a:rPr>
              <a:t>The result section displays whether the article is classified as “Fake News” or “Real News”. </a:t>
            </a:r>
          </a:p>
          <a:p>
            <a:pPr marL="647700" lvl="1" indent="-323850" algn="just">
              <a:lnSpc>
                <a:spcPts val="4200"/>
              </a:lnSpc>
              <a:buFont typeface="Arial"/>
              <a:buChar char="•"/>
            </a:pPr>
            <a:r>
              <a:rPr lang="en-US" sz="3000">
                <a:solidFill>
                  <a:srgbClr val="000000"/>
                </a:solidFill>
                <a:latin typeface="Canva Sans"/>
                <a:ea typeface="Canva Sans"/>
                <a:cs typeface="Canva Sans"/>
                <a:sym typeface="Canva Sans"/>
              </a:rPr>
              <a:t>The design is clean and minimal, focusing on functionality and ease of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1424570"/>
            <a:chOff x="0" y="0"/>
            <a:chExt cx="21640800" cy="1899427"/>
          </a:xfrm>
        </p:grpSpPr>
        <p:sp>
          <p:nvSpPr>
            <p:cNvPr id="3" name="TextBox 3"/>
            <p:cNvSpPr txBox="1"/>
            <p:nvPr/>
          </p:nvSpPr>
          <p:spPr>
            <a:xfrm>
              <a:off x="0" y="-142875"/>
              <a:ext cx="6373178" cy="1556826"/>
            </a:xfrm>
            <a:prstGeom prst="rect">
              <a:avLst/>
            </a:prstGeom>
          </p:spPr>
          <p:txBody>
            <a:bodyPr lIns="0" tIns="0" rIns="0" bIns="0" rtlCol="0" anchor="t">
              <a:spAutoFit/>
            </a:bodyPr>
            <a:lstStyle/>
            <a:p>
              <a:pPr algn="ctr">
                <a:lnSpc>
                  <a:spcPts val="9800"/>
                </a:lnSpc>
                <a:spcBef>
                  <a:spcPct val="0"/>
                </a:spcBef>
              </a:pPr>
              <a:r>
                <a:rPr lang="en-US" sz="7000" b="1">
                  <a:solidFill>
                    <a:srgbClr val="000000"/>
                  </a:solidFill>
                  <a:latin typeface="Canva Sans Bold"/>
                  <a:ea typeface="Canva Sans Bold"/>
                  <a:cs typeface="Canva Sans Bold"/>
                  <a:sym typeface="Canva Sans Bold"/>
                </a:rPr>
                <a:t>Challenges</a:t>
              </a:r>
            </a:p>
          </p:txBody>
        </p:sp>
        <p:sp>
          <p:nvSpPr>
            <p:cNvPr id="4" name="AutoShape 4"/>
            <p:cNvSpPr/>
            <p:nvPr/>
          </p:nvSpPr>
          <p:spPr>
            <a:xfrm>
              <a:off x="0" y="1874027"/>
              <a:ext cx="21640800" cy="0"/>
            </a:xfrm>
            <a:prstGeom prst="line">
              <a:avLst/>
            </a:prstGeom>
            <a:ln w="50800" cap="flat">
              <a:solidFill>
                <a:srgbClr val="000000"/>
              </a:solidFill>
              <a:prstDash val="solid"/>
              <a:headEnd type="none" w="sm" len="sm"/>
              <a:tailEnd type="none" w="sm" len="sm"/>
            </a:ln>
          </p:spPr>
        </p:sp>
      </p:grpSp>
      <p:sp>
        <p:nvSpPr>
          <p:cNvPr id="5" name="TextBox 5"/>
          <p:cNvSpPr txBox="1"/>
          <p:nvPr/>
        </p:nvSpPr>
        <p:spPr>
          <a:xfrm>
            <a:off x="1028700" y="2719970"/>
            <a:ext cx="16230600" cy="6849710"/>
          </a:xfrm>
          <a:prstGeom prst="rect">
            <a:avLst/>
          </a:prstGeom>
        </p:spPr>
        <p:txBody>
          <a:bodyPr lIns="0" tIns="0" rIns="0" bIns="0" rtlCol="0" anchor="t">
            <a:spAutoFit/>
          </a:bodyPr>
          <a:lstStyle/>
          <a:p>
            <a:pPr algn="l">
              <a:lnSpc>
                <a:spcPts val="3639"/>
              </a:lnSpc>
            </a:pPr>
            <a:r>
              <a:rPr lang="en-US" sz="2599" b="1">
                <a:solidFill>
                  <a:srgbClr val="000000"/>
                </a:solidFill>
                <a:latin typeface="Canva Sans Bold"/>
                <a:ea typeface="Canva Sans Bold"/>
                <a:cs typeface="Canva Sans Bold"/>
                <a:sym typeface="Canva Sans Bold"/>
              </a:rPr>
              <a:t>Data Challenges</a:t>
            </a:r>
          </a:p>
          <a:p>
            <a:pPr marL="561339" lvl="1" indent="-280669" algn="l">
              <a:lnSpc>
                <a:spcPts val="3639"/>
              </a:lnSpc>
              <a:buFont typeface="Arial"/>
              <a:buChar char="•"/>
            </a:pPr>
            <a:r>
              <a:rPr lang="en-US" sz="2599" b="1">
                <a:solidFill>
                  <a:srgbClr val="000000"/>
                </a:solidFill>
                <a:latin typeface="Canva Sans Bold"/>
                <a:ea typeface="Canva Sans Bold"/>
                <a:cs typeface="Canva Sans Bold"/>
                <a:sym typeface="Canva Sans Bold"/>
              </a:rPr>
              <a:t>Dataset Integration: </a:t>
            </a:r>
            <a:r>
              <a:rPr lang="en-US" sz="2599">
                <a:solidFill>
                  <a:srgbClr val="000000"/>
                </a:solidFill>
                <a:latin typeface="Canva Sans"/>
                <a:ea typeface="Canva Sans"/>
                <a:cs typeface="Canva Sans"/>
                <a:sym typeface="Canva Sans"/>
              </a:rPr>
              <a:t>Combining the two datasets (real and fake news) for analysis without introducing errors or biases</a:t>
            </a:r>
            <a:r>
              <a:rPr lang="en-US" sz="2599" b="1">
                <a:solidFill>
                  <a:srgbClr val="000000"/>
                </a:solidFill>
                <a:latin typeface="Canva Sans Bold"/>
                <a:ea typeface="Canva Sans Bold"/>
                <a:cs typeface="Canva Sans Bold"/>
                <a:sym typeface="Canva Sans Bold"/>
              </a:rPr>
              <a:t>.</a:t>
            </a:r>
          </a:p>
          <a:p>
            <a:pPr marL="561339" lvl="1" indent="-280669" algn="l">
              <a:lnSpc>
                <a:spcPts val="3639"/>
              </a:lnSpc>
              <a:buFont typeface="Arial"/>
              <a:buChar char="•"/>
            </a:pPr>
            <a:r>
              <a:rPr lang="en-US" sz="2599" b="1">
                <a:solidFill>
                  <a:srgbClr val="000000"/>
                </a:solidFill>
                <a:latin typeface="Canva Sans Bold"/>
                <a:ea typeface="Canva Sans Bold"/>
                <a:cs typeface="Canva Sans Bold"/>
                <a:sym typeface="Canva Sans Bold"/>
              </a:rPr>
              <a:t>Text Preprocessing: </a:t>
            </a:r>
            <a:r>
              <a:rPr lang="en-US" sz="2599">
                <a:solidFill>
                  <a:srgbClr val="000000"/>
                </a:solidFill>
                <a:latin typeface="Canva Sans"/>
                <a:ea typeface="Canva Sans"/>
                <a:cs typeface="Canva Sans"/>
                <a:sym typeface="Canva Sans"/>
              </a:rPr>
              <a:t>Handling noisy data such as typos, irrelevant content, or incomplete articles.</a:t>
            </a:r>
          </a:p>
          <a:p>
            <a:pPr algn="l">
              <a:lnSpc>
                <a:spcPts val="3639"/>
              </a:lnSpc>
            </a:pPr>
            <a:r>
              <a:rPr lang="en-US" sz="2599" b="1">
                <a:solidFill>
                  <a:srgbClr val="000000"/>
                </a:solidFill>
                <a:latin typeface="Canva Sans Bold"/>
                <a:ea typeface="Canva Sans Bold"/>
                <a:cs typeface="Canva Sans Bold"/>
                <a:sym typeface="Canva Sans Bold"/>
              </a:rPr>
              <a:t>Exploratory Data Analysis</a:t>
            </a:r>
          </a:p>
          <a:p>
            <a:pPr marL="561339" lvl="1" indent="-280669" algn="l">
              <a:lnSpc>
                <a:spcPts val="3639"/>
              </a:lnSpc>
              <a:buFont typeface="Arial"/>
              <a:buChar char="•"/>
            </a:pPr>
            <a:r>
              <a:rPr lang="en-US" sz="2599" b="1">
                <a:solidFill>
                  <a:srgbClr val="000000"/>
                </a:solidFill>
                <a:latin typeface="Canva Sans Bold"/>
                <a:ea typeface="Canva Sans Bold"/>
                <a:cs typeface="Canva Sans Bold"/>
                <a:sym typeface="Canva Sans Bold"/>
              </a:rPr>
              <a:t>Insights Extraction:</a:t>
            </a:r>
            <a:r>
              <a:rPr lang="en-US" sz="2599">
                <a:solidFill>
                  <a:srgbClr val="000000"/>
                </a:solidFill>
                <a:latin typeface="Canva Sans"/>
                <a:ea typeface="Canva Sans"/>
                <a:cs typeface="Canva Sans"/>
                <a:sym typeface="Canva Sans"/>
              </a:rPr>
              <a:t> Generating meaningful insights through charts like histograms, density plots, and pie charts.</a:t>
            </a:r>
          </a:p>
          <a:p>
            <a:pPr marL="561339" lvl="1" indent="-280669" algn="l">
              <a:lnSpc>
                <a:spcPts val="3639"/>
              </a:lnSpc>
              <a:buFont typeface="Arial"/>
              <a:buChar char="•"/>
            </a:pPr>
            <a:r>
              <a:rPr lang="en-US" sz="2599" b="1">
                <a:solidFill>
                  <a:srgbClr val="000000"/>
                </a:solidFill>
                <a:latin typeface="Canva Sans Bold"/>
                <a:ea typeface="Canva Sans Bold"/>
                <a:cs typeface="Canva Sans Bold"/>
                <a:sym typeface="Canva Sans Bold"/>
              </a:rPr>
              <a:t>High Dimensionality:</a:t>
            </a:r>
            <a:r>
              <a:rPr lang="en-US" sz="2599">
                <a:solidFill>
                  <a:srgbClr val="000000"/>
                </a:solidFill>
                <a:latin typeface="Canva Sans"/>
                <a:ea typeface="Canva Sans"/>
                <a:cs typeface="Canva Sans"/>
                <a:sym typeface="Canva Sans"/>
              </a:rPr>
              <a:t> Reducing dimensionality while preserving essential information for analysis and visualization.</a:t>
            </a:r>
          </a:p>
          <a:p>
            <a:pPr algn="l">
              <a:lnSpc>
                <a:spcPts val="3639"/>
              </a:lnSpc>
            </a:pPr>
            <a:r>
              <a:rPr lang="en-US" sz="2599" b="1">
                <a:solidFill>
                  <a:srgbClr val="000000"/>
                </a:solidFill>
                <a:latin typeface="Canva Sans Bold"/>
                <a:ea typeface="Canva Sans Bold"/>
                <a:cs typeface="Canva Sans Bold"/>
                <a:sym typeface="Canva Sans Bold"/>
              </a:rPr>
              <a:t>Model Development</a:t>
            </a:r>
          </a:p>
          <a:p>
            <a:pPr marL="561339" lvl="1" indent="-280669" algn="l">
              <a:lnSpc>
                <a:spcPts val="3639"/>
              </a:lnSpc>
              <a:buFont typeface="Arial"/>
              <a:buChar char="•"/>
            </a:pPr>
            <a:r>
              <a:rPr lang="en-US" sz="2599" b="1">
                <a:solidFill>
                  <a:srgbClr val="000000"/>
                </a:solidFill>
                <a:latin typeface="Canva Sans Bold"/>
                <a:ea typeface="Canva Sans Bold"/>
                <a:cs typeface="Canva Sans Bold"/>
                <a:sym typeface="Canva Sans Bold"/>
              </a:rPr>
              <a:t>Algorithm Selection:</a:t>
            </a:r>
            <a:r>
              <a:rPr lang="en-US" sz="2599">
                <a:solidFill>
                  <a:srgbClr val="000000"/>
                </a:solidFill>
                <a:latin typeface="Canva Sans"/>
                <a:ea typeface="Canva Sans"/>
                <a:cs typeface="Canva Sans"/>
                <a:sym typeface="Canva Sans"/>
              </a:rPr>
              <a:t> Choosing between different models for optimal performance.</a:t>
            </a:r>
          </a:p>
          <a:p>
            <a:pPr marL="561339" lvl="1" indent="-280669" algn="l">
              <a:lnSpc>
                <a:spcPts val="3639"/>
              </a:lnSpc>
              <a:buFont typeface="Arial"/>
              <a:buChar char="•"/>
            </a:pPr>
            <a:r>
              <a:rPr lang="en-US" sz="2599" b="1">
                <a:solidFill>
                  <a:srgbClr val="000000"/>
                </a:solidFill>
                <a:latin typeface="Canva Sans Bold"/>
                <a:ea typeface="Canva Sans Bold"/>
                <a:cs typeface="Canva Sans Bold"/>
                <a:sym typeface="Canva Sans Bold"/>
              </a:rPr>
              <a:t>Overfitting Risk:</a:t>
            </a:r>
            <a:r>
              <a:rPr lang="en-US" sz="2599">
                <a:solidFill>
                  <a:srgbClr val="000000"/>
                </a:solidFill>
                <a:latin typeface="Canva Sans"/>
                <a:ea typeface="Canva Sans"/>
                <a:cs typeface="Canva Sans"/>
                <a:sym typeface="Canva Sans"/>
              </a:rPr>
              <a:t> Preventing the model from performing well on the training set but poorly on unseen data.</a:t>
            </a:r>
          </a:p>
          <a:p>
            <a:pPr marL="561339" lvl="1" indent="-280669" algn="l">
              <a:lnSpc>
                <a:spcPts val="3639"/>
              </a:lnSpc>
              <a:buFont typeface="Arial"/>
              <a:buChar char="•"/>
            </a:pPr>
            <a:r>
              <a:rPr lang="en-US" sz="2599" b="1">
                <a:solidFill>
                  <a:srgbClr val="000000"/>
                </a:solidFill>
                <a:latin typeface="Canva Sans Bold"/>
                <a:ea typeface="Canva Sans Bold"/>
                <a:cs typeface="Canva Sans Bold"/>
                <a:sym typeface="Canva Sans Bold"/>
              </a:rPr>
              <a:t>Performance Metrics:</a:t>
            </a:r>
            <a:r>
              <a:rPr lang="en-US" sz="2599">
                <a:solidFill>
                  <a:srgbClr val="000000"/>
                </a:solidFill>
                <a:latin typeface="Canva Sans"/>
                <a:ea typeface="Canva Sans"/>
                <a:cs typeface="Canva Sans"/>
                <a:sym typeface="Canva Sans"/>
              </a:rPr>
              <a:t> Selecting appropriate evaluation metrics (e.g., accuracy, F1-score, ROC-AUC) to measure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Freeform 12"/>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4805421" y="2162817"/>
            <a:ext cx="12625348" cy="4968983"/>
          </a:xfrm>
          <a:prstGeom prst="rect">
            <a:avLst/>
          </a:prstGeom>
        </p:spPr>
        <p:txBody>
          <a:bodyPr lIns="0" tIns="0" rIns="0" bIns="0" rtlCol="0" anchor="t">
            <a:spAutoFit/>
          </a:bodyPr>
          <a:lstStyle/>
          <a:p>
            <a:pPr algn="ctr">
              <a:lnSpc>
                <a:spcPts val="8029"/>
              </a:lnSpc>
            </a:pPr>
            <a:r>
              <a:rPr lang="en-US" sz="5735">
                <a:solidFill>
                  <a:srgbClr val="000000"/>
                </a:solidFill>
                <a:latin typeface="Alatsi"/>
                <a:ea typeface="Alatsi"/>
                <a:cs typeface="Alatsi"/>
                <a:sym typeface="Alatsi"/>
              </a:rPr>
              <a:t>Group Members</a:t>
            </a:r>
          </a:p>
          <a:p>
            <a:pPr algn="ctr">
              <a:lnSpc>
                <a:spcPts val="3969"/>
              </a:lnSpc>
            </a:pPr>
            <a:r>
              <a:rPr lang="en-US" sz="2835">
                <a:solidFill>
                  <a:srgbClr val="000000"/>
                </a:solidFill>
                <a:latin typeface="Alatsi"/>
                <a:ea typeface="Alatsi"/>
                <a:cs typeface="Alatsi"/>
                <a:sym typeface="Alatsi"/>
              </a:rPr>
              <a:t>Stephy John</a:t>
            </a:r>
          </a:p>
          <a:p>
            <a:pPr algn="ctr">
              <a:lnSpc>
                <a:spcPts val="3969"/>
              </a:lnSpc>
            </a:pPr>
            <a:r>
              <a:rPr lang="en-US" sz="2835">
                <a:solidFill>
                  <a:srgbClr val="000000"/>
                </a:solidFill>
                <a:latin typeface="Alatsi"/>
                <a:ea typeface="Alatsi"/>
                <a:cs typeface="Alatsi"/>
                <a:sym typeface="Alatsi"/>
              </a:rPr>
              <a:t>Maddula Venkateswara Reddy</a:t>
            </a:r>
          </a:p>
          <a:p>
            <a:pPr algn="ctr">
              <a:lnSpc>
                <a:spcPts val="3969"/>
              </a:lnSpc>
            </a:pPr>
            <a:r>
              <a:rPr lang="en-US" sz="2835">
                <a:solidFill>
                  <a:srgbClr val="000000"/>
                </a:solidFill>
                <a:latin typeface="Alatsi"/>
                <a:ea typeface="Alatsi"/>
                <a:cs typeface="Alatsi"/>
                <a:sym typeface="Alatsi"/>
              </a:rPr>
              <a:t>Pramod Kumar</a:t>
            </a:r>
          </a:p>
          <a:p>
            <a:pPr algn="ctr">
              <a:lnSpc>
                <a:spcPts val="3969"/>
              </a:lnSpc>
            </a:pPr>
            <a:r>
              <a:rPr lang="en-US" sz="2835">
                <a:solidFill>
                  <a:srgbClr val="000000"/>
                </a:solidFill>
                <a:latin typeface="Alatsi"/>
                <a:ea typeface="Alatsi"/>
                <a:cs typeface="Alatsi"/>
                <a:sym typeface="Alatsi"/>
              </a:rPr>
              <a:t>Samir Ghul</a:t>
            </a:r>
          </a:p>
          <a:p>
            <a:pPr algn="ctr">
              <a:lnSpc>
                <a:spcPts val="3969"/>
              </a:lnSpc>
            </a:pPr>
            <a:r>
              <a:rPr lang="en-US" sz="2835">
                <a:solidFill>
                  <a:srgbClr val="000000"/>
                </a:solidFill>
                <a:latin typeface="Alatsi"/>
                <a:ea typeface="Alatsi"/>
                <a:cs typeface="Alatsi"/>
                <a:sym typeface="Alatsi"/>
              </a:rPr>
              <a:t>Krishna Chaithanya Gangula</a:t>
            </a:r>
          </a:p>
          <a:p>
            <a:pPr algn="ctr">
              <a:lnSpc>
                <a:spcPts val="3969"/>
              </a:lnSpc>
            </a:pPr>
            <a:r>
              <a:rPr lang="en-US" sz="2835">
                <a:solidFill>
                  <a:srgbClr val="000000"/>
                </a:solidFill>
                <a:latin typeface="Alatsi"/>
                <a:ea typeface="Alatsi"/>
                <a:cs typeface="Alatsi"/>
                <a:sym typeface="Alatsi"/>
              </a:rPr>
              <a:t>Syed Uzzam Ahmed</a:t>
            </a:r>
          </a:p>
          <a:p>
            <a:pPr algn="ctr">
              <a:lnSpc>
                <a:spcPts val="8029"/>
              </a:lnSpc>
            </a:pPr>
            <a:endParaRPr lang="en-US" sz="2835">
              <a:solidFill>
                <a:srgbClr val="000000"/>
              </a:solidFill>
              <a:latin typeface="Alatsi"/>
              <a:ea typeface="Alatsi"/>
              <a:cs typeface="Alatsi"/>
              <a:sym typeface="Alatsi"/>
            </a:endParaRPr>
          </a:p>
        </p:txBody>
      </p:sp>
      <p:sp>
        <p:nvSpPr>
          <p:cNvPr id="14" name="Freeform 14"/>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1028700" y="7803000"/>
            <a:ext cx="8420100" cy="1455300"/>
          </a:xfrm>
          <a:prstGeom prst="rect">
            <a:avLst/>
          </a:prstGeom>
        </p:spPr>
        <p:txBody>
          <a:bodyPr wrap="square" lIns="0" tIns="0" rIns="0" bIns="0" rtlCol="0" anchor="t">
            <a:spAutoFit/>
          </a:bodyPr>
          <a:lstStyle/>
          <a:p>
            <a:pPr algn="ctr">
              <a:lnSpc>
                <a:spcPts val="5880"/>
              </a:lnSpc>
            </a:pPr>
            <a:r>
              <a:rPr lang="en-US" sz="4200" b="1" dirty="0">
                <a:solidFill>
                  <a:srgbClr val="000000"/>
                </a:solidFill>
                <a:latin typeface="Canva Sans Bold"/>
                <a:ea typeface="Canva Sans Bold"/>
                <a:cs typeface="Canva Sans Bold"/>
                <a:sym typeface="Canva Sans Bold"/>
              </a:rPr>
              <a:t>Mentor Name: Karthik Muskula</a:t>
            </a:r>
          </a:p>
          <a:p>
            <a:pPr algn="ctr">
              <a:lnSpc>
                <a:spcPts val="5880"/>
              </a:lnSpc>
            </a:pPr>
            <a:r>
              <a:rPr lang="en-US" sz="4200" b="1" dirty="0">
                <a:solidFill>
                  <a:srgbClr val="000000"/>
                </a:solidFill>
                <a:latin typeface="Canva Sans Bold"/>
                <a:ea typeface="Canva Sans Bold"/>
                <a:cs typeface="Canva Sans Bold"/>
                <a:sym typeface="Canva Sans Bold"/>
              </a:rPr>
              <a:t>Coordinator Name: Pallavi B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1424570"/>
            <a:chOff x="0" y="0"/>
            <a:chExt cx="21640800" cy="1899427"/>
          </a:xfrm>
        </p:grpSpPr>
        <p:sp>
          <p:nvSpPr>
            <p:cNvPr id="3" name="TextBox 3"/>
            <p:cNvSpPr txBox="1"/>
            <p:nvPr/>
          </p:nvSpPr>
          <p:spPr>
            <a:xfrm>
              <a:off x="0" y="-142875"/>
              <a:ext cx="6373178" cy="1556826"/>
            </a:xfrm>
            <a:prstGeom prst="rect">
              <a:avLst/>
            </a:prstGeom>
          </p:spPr>
          <p:txBody>
            <a:bodyPr lIns="0" tIns="0" rIns="0" bIns="0" rtlCol="0" anchor="t">
              <a:spAutoFit/>
            </a:bodyPr>
            <a:lstStyle/>
            <a:p>
              <a:pPr algn="ctr">
                <a:lnSpc>
                  <a:spcPts val="9800"/>
                </a:lnSpc>
                <a:spcBef>
                  <a:spcPct val="0"/>
                </a:spcBef>
              </a:pPr>
              <a:r>
                <a:rPr lang="en-US" sz="7000" b="1">
                  <a:solidFill>
                    <a:srgbClr val="000000"/>
                  </a:solidFill>
                  <a:latin typeface="Canva Sans Bold"/>
                  <a:ea typeface="Canva Sans Bold"/>
                  <a:cs typeface="Canva Sans Bold"/>
                  <a:sym typeface="Canva Sans Bold"/>
                </a:rPr>
                <a:t>Challenges</a:t>
              </a:r>
            </a:p>
          </p:txBody>
        </p:sp>
        <p:sp>
          <p:nvSpPr>
            <p:cNvPr id="4" name="AutoShape 4"/>
            <p:cNvSpPr/>
            <p:nvPr/>
          </p:nvSpPr>
          <p:spPr>
            <a:xfrm>
              <a:off x="0" y="1874027"/>
              <a:ext cx="21640800" cy="0"/>
            </a:xfrm>
            <a:prstGeom prst="line">
              <a:avLst/>
            </a:prstGeom>
            <a:ln w="50800" cap="flat">
              <a:solidFill>
                <a:srgbClr val="000000"/>
              </a:solidFill>
              <a:prstDash val="solid"/>
              <a:headEnd type="none" w="sm" len="sm"/>
              <a:tailEnd type="none" w="sm" len="sm"/>
            </a:ln>
          </p:spPr>
        </p:sp>
      </p:grpSp>
      <p:sp>
        <p:nvSpPr>
          <p:cNvPr id="5" name="TextBox 5"/>
          <p:cNvSpPr txBox="1"/>
          <p:nvPr/>
        </p:nvSpPr>
        <p:spPr>
          <a:xfrm>
            <a:off x="1028700" y="2936002"/>
            <a:ext cx="4991100" cy="422230"/>
          </a:xfrm>
          <a:prstGeom prst="rect">
            <a:avLst/>
          </a:prstGeom>
        </p:spPr>
        <p:txBody>
          <a:bodyPr wrap="square" lIns="0" tIns="0" rIns="0" bIns="0" rtlCol="0" anchor="t">
            <a:spAutoFit/>
          </a:bodyPr>
          <a:lstStyle/>
          <a:p>
            <a:pPr algn="ctr">
              <a:lnSpc>
                <a:spcPts val="3499"/>
              </a:lnSpc>
              <a:spcBef>
                <a:spcPct val="0"/>
              </a:spcBef>
            </a:pPr>
            <a:r>
              <a:rPr lang="en-US" sz="2499" b="1" dirty="0">
                <a:solidFill>
                  <a:srgbClr val="000000"/>
                </a:solidFill>
                <a:latin typeface="Canva Sans Bold"/>
                <a:ea typeface="Canva Sans Bold"/>
                <a:cs typeface="Canva Sans Bold"/>
                <a:sym typeface="Canva Sans Bold"/>
              </a:rPr>
              <a:t>Deployment Challenges</a:t>
            </a:r>
          </a:p>
        </p:txBody>
      </p:sp>
      <p:sp>
        <p:nvSpPr>
          <p:cNvPr id="6" name="TextBox 6"/>
          <p:cNvSpPr txBox="1"/>
          <p:nvPr/>
        </p:nvSpPr>
        <p:spPr>
          <a:xfrm>
            <a:off x="1028700" y="3526747"/>
            <a:ext cx="16230600" cy="2174650"/>
          </a:xfrm>
          <a:prstGeom prst="rect">
            <a:avLst/>
          </a:prstGeom>
        </p:spPr>
        <p:txBody>
          <a:bodyPr lIns="0" tIns="0" rIns="0" bIns="0" rtlCol="0" anchor="t">
            <a:spAutoFit/>
          </a:bodyPr>
          <a:lstStyle/>
          <a:p>
            <a:pPr marL="539749" lvl="1" indent="-269875" algn="just">
              <a:lnSpc>
                <a:spcPts val="3499"/>
              </a:lnSpc>
              <a:spcBef>
                <a:spcPct val="0"/>
              </a:spcBef>
              <a:buFont typeface="Arial"/>
              <a:buChar char="•"/>
            </a:pPr>
            <a:r>
              <a:rPr lang="en-US" sz="2499" b="1">
                <a:solidFill>
                  <a:srgbClr val="000000"/>
                </a:solidFill>
                <a:latin typeface="Canva Sans Bold"/>
                <a:ea typeface="Canva Sans Bold"/>
                <a:cs typeface="Canva Sans Bold"/>
                <a:sym typeface="Canva Sans Bold"/>
              </a:rPr>
              <a:t>User Interface: </a:t>
            </a:r>
            <a:r>
              <a:rPr lang="en-US" sz="2499">
                <a:solidFill>
                  <a:srgbClr val="000000"/>
                </a:solidFill>
                <a:latin typeface="Canva Sans"/>
                <a:ea typeface="Canva Sans"/>
                <a:cs typeface="Canva Sans"/>
                <a:sym typeface="Canva Sans"/>
              </a:rPr>
              <a:t>Building an intuitive interface for users to input news articles and view results effectively.</a:t>
            </a:r>
          </a:p>
          <a:p>
            <a:pPr marL="539749" lvl="1" indent="-269875" algn="just">
              <a:lnSpc>
                <a:spcPts val="3499"/>
              </a:lnSpc>
              <a:spcBef>
                <a:spcPct val="0"/>
              </a:spcBef>
              <a:buFont typeface="Arial"/>
              <a:buChar char="•"/>
            </a:pPr>
            <a:r>
              <a:rPr lang="en-US" sz="2499" b="1">
                <a:solidFill>
                  <a:srgbClr val="000000"/>
                </a:solidFill>
                <a:latin typeface="Canva Sans Bold"/>
                <a:ea typeface="Canva Sans Bold"/>
                <a:cs typeface="Canva Sans Bold"/>
                <a:sym typeface="Canva Sans Bold"/>
              </a:rPr>
              <a:t>Scalability: </a:t>
            </a:r>
            <a:r>
              <a:rPr lang="en-US" sz="2499">
                <a:solidFill>
                  <a:srgbClr val="000000"/>
                </a:solidFill>
                <a:latin typeface="Canva Sans"/>
                <a:ea typeface="Canva Sans"/>
                <a:cs typeface="Canva Sans"/>
                <a:sym typeface="Canva Sans"/>
              </a:rPr>
              <a:t>Ensuring the deployment handles a large number of requests efficiently in real-time applications.</a:t>
            </a:r>
          </a:p>
          <a:p>
            <a:pPr algn="just">
              <a:lnSpc>
                <a:spcPts val="3499"/>
              </a:lnSpc>
              <a:spcBef>
                <a:spcPct val="0"/>
              </a:spcBef>
            </a:pPr>
            <a:endParaRPr lang="en-US" sz="2499">
              <a:solidFill>
                <a:srgbClr val="000000"/>
              </a:solidFill>
              <a:latin typeface="Canva Sans"/>
              <a:ea typeface="Canva Sans"/>
              <a:cs typeface="Canva Sans"/>
              <a:sym typeface="Canv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953263" y="4194160"/>
            <a:ext cx="6381474" cy="1708181"/>
          </a:xfrm>
          <a:prstGeom prst="rect">
            <a:avLst/>
          </a:prstGeom>
        </p:spPr>
        <p:txBody>
          <a:bodyPr lIns="0" tIns="0" rIns="0" bIns="0" rtlCol="0" anchor="t">
            <a:spAutoFit/>
          </a:bodyPr>
          <a:lstStyle/>
          <a:p>
            <a:pPr algn="ctr">
              <a:lnSpc>
                <a:spcPts val="13999"/>
              </a:lnSpc>
              <a:spcBef>
                <a:spcPct val="0"/>
              </a:spcBef>
            </a:pPr>
            <a:r>
              <a:rPr lang="en-US" sz="9999" b="1">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Freeform 12"/>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4805421" y="793527"/>
            <a:ext cx="12625348" cy="8699946"/>
          </a:xfrm>
          <a:prstGeom prst="rect">
            <a:avLst/>
          </a:prstGeom>
        </p:spPr>
        <p:txBody>
          <a:bodyPr lIns="0" tIns="0" rIns="0" bIns="0" rtlCol="0" anchor="t">
            <a:spAutoFit/>
          </a:bodyPr>
          <a:lstStyle/>
          <a:p>
            <a:pPr algn="ctr">
              <a:lnSpc>
                <a:spcPts val="9100"/>
              </a:lnSpc>
            </a:pPr>
            <a:r>
              <a:rPr lang="en-US" sz="6500" dirty="0">
                <a:solidFill>
                  <a:srgbClr val="EF0D0D"/>
                </a:solidFill>
                <a:latin typeface="Alatsi"/>
                <a:ea typeface="Alatsi"/>
                <a:cs typeface="Alatsi"/>
                <a:sym typeface="Alatsi"/>
              </a:rPr>
              <a:t>Contents :</a:t>
            </a:r>
          </a:p>
          <a:p>
            <a:pPr marL="1144271" lvl="1" indent="-572135" algn="l">
              <a:lnSpc>
                <a:spcPts val="7420"/>
              </a:lnSpc>
              <a:buAutoNum type="arabicPeriod"/>
            </a:pPr>
            <a:r>
              <a:rPr lang="en-US" sz="5300" dirty="0">
                <a:solidFill>
                  <a:srgbClr val="000000"/>
                </a:solidFill>
                <a:latin typeface="Alatsi"/>
                <a:ea typeface="Alatsi"/>
                <a:cs typeface="Alatsi"/>
                <a:sym typeface="Alatsi"/>
              </a:rPr>
              <a:t>Problem Statement</a:t>
            </a:r>
          </a:p>
          <a:p>
            <a:pPr marL="1144271" lvl="1" indent="-572135" algn="l">
              <a:lnSpc>
                <a:spcPts val="7420"/>
              </a:lnSpc>
              <a:buAutoNum type="arabicPeriod"/>
            </a:pPr>
            <a:r>
              <a:rPr lang="en-US" sz="5300" dirty="0">
                <a:solidFill>
                  <a:srgbClr val="000000"/>
                </a:solidFill>
                <a:latin typeface="Alatsi"/>
                <a:ea typeface="Alatsi"/>
                <a:cs typeface="Alatsi"/>
                <a:sym typeface="Alatsi"/>
              </a:rPr>
              <a:t>Proposed Solution</a:t>
            </a:r>
          </a:p>
          <a:p>
            <a:pPr marL="1144271" lvl="1" indent="-572135" algn="l">
              <a:lnSpc>
                <a:spcPts val="7420"/>
              </a:lnSpc>
              <a:buAutoNum type="arabicPeriod"/>
            </a:pPr>
            <a:r>
              <a:rPr lang="en-US" sz="5300" dirty="0">
                <a:solidFill>
                  <a:srgbClr val="000000"/>
                </a:solidFill>
                <a:latin typeface="Alatsi"/>
                <a:ea typeface="Alatsi"/>
                <a:cs typeface="Alatsi"/>
                <a:sym typeface="Alatsi"/>
              </a:rPr>
              <a:t>Data Summary</a:t>
            </a:r>
          </a:p>
          <a:p>
            <a:pPr marL="1144271" lvl="1" indent="-572135" algn="l">
              <a:lnSpc>
                <a:spcPts val="7420"/>
              </a:lnSpc>
              <a:buAutoNum type="arabicPeriod"/>
            </a:pPr>
            <a:r>
              <a:rPr lang="en-US" sz="5300" dirty="0">
                <a:solidFill>
                  <a:srgbClr val="000000"/>
                </a:solidFill>
                <a:latin typeface="Alatsi"/>
                <a:ea typeface="Alatsi"/>
                <a:cs typeface="Alatsi"/>
                <a:sym typeface="Alatsi"/>
              </a:rPr>
              <a:t>Exploratory Data Analysis</a:t>
            </a:r>
          </a:p>
          <a:p>
            <a:pPr marL="1144271" lvl="1" indent="-572135" algn="l">
              <a:lnSpc>
                <a:spcPts val="7420"/>
              </a:lnSpc>
              <a:buAutoNum type="arabicPeriod"/>
            </a:pPr>
            <a:r>
              <a:rPr lang="en-US" sz="5300" dirty="0">
                <a:solidFill>
                  <a:srgbClr val="000000"/>
                </a:solidFill>
                <a:latin typeface="Alatsi"/>
                <a:ea typeface="Alatsi"/>
                <a:cs typeface="Alatsi"/>
                <a:sym typeface="Alatsi"/>
              </a:rPr>
              <a:t>Model Building</a:t>
            </a:r>
          </a:p>
          <a:p>
            <a:pPr marL="1144271" lvl="1" indent="-572135" algn="l">
              <a:lnSpc>
                <a:spcPts val="7420"/>
              </a:lnSpc>
              <a:buAutoNum type="arabicPeriod"/>
            </a:pPr>
            <a:r>
              <a:rPr lang="en-US" sz="5300" dirty="0">
                <a:solidFill>
                  <a:srgbClr val="000000"/>
                </a:solidFill>
                <a:latin typeface="Alatsi"/>
                <a:ea typeface="Alatsi"/>
                <a:cs typeface="Alatsi"/>
                <a:sym typeface="Alatsi"/>
              </a:rPr>
              <a:t>Model Evaluation</a:t>
            </a:r>
          </a:p>
          <a:p>
            <a:pPr marL="1144271" lvl="1" indent="-572135" algn="l">
              <a:lnSpc>
                <a:spcPts val="7420"/>
              </a:lnSpc>
              <a:buAutoNum type="arabicPeriod"/>
            </a:pPr>
            <a:r>
              <a:rPr lang="en-US" sz="5300" dirty="0">
                <a:solidFill>
                  <a:srgbClr val="000000"/>
                </a:solidFill>
                <a:latin typeface="Alatsi"/>
                <a:ea typeface="Alatsi"/>
                <a:cs typeface="Alatsi"/>
                <a:sym typeface="Alatsi"/>
              </a:rPr>
              <a:t>Deployment </a:t>
            </a:r>
          </a:p>
          <a:p>
            <a:pPr marL="1144271" lvl="1" indent="-572135" algn="l">
              <a:lnSpc>
                <a:spcPts val="7420"/>
              </a:lnSpc>
              <a:buAutoNum type="arabicPeriod"/>
            </a:pPr>
            <a:r>
              <a:rPr lang="en-US" sz="5300" dirty="0">
                <a:solidFill>
                  <a:srgbClr val="000000"/>
                </a:solidFill>
                <a:latin typeface="Alatsi"/>
                <a:ea typeface="Alatsi"/>
                <a:cs typeface="Alatsi"/>
                <a:sym typeface="Alatsi"/>
              </a:rPr>
              <a:t>Challenges</a:t>
            </a:r>
          </a:p>
        </p:txBody>
      </p:sp>
      <p:sp>
        <p:nvSpPr>
          <p:cNvPr id="14" name="Freeform 14"/>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613102" y="914400"/>
            <a:ext cx="6017283" cy="1019208"/>
          </a:xfrm>
          <a:prstGeom prst="rect">
            <a:avLst/>
          </a:prstGeom>
        </p:spPr>
        <p:txBody>
          <a:bodyPr lIns="0" tIns="0" rIns="0" bIns="0" rtlCol="0" anchor="t">
            <a:spAutoFit/>
          </a:bodyPr>
          <a:lstStyle/>
          <a:p>
            <a:pPr algn="ctr">
              <a:lnSpc>
                <a:spcPts val="8399"/>
              </a:lnSpc>
              <a:spcBef>
                <a:spcPct val="0"/>
              </a:spcBef>
            </a:pPr>
            <a:r>
              <a:rPr lang="en-US" sz="5999">
                <a:solidFill>
                  <a:srgbClr val="000000"/>
                </a:solidFill>
                <a:latin typeface="Abhaya Libre"/>
                <a:ea typeface="Abhaya Libre"/>
                <a:cs typeface="Abhaya Libre"/>
                <a:sym typeface="Abhaya Libre"/>
              </a:rPr>
              <a:t>Problem Statement</a:t>
            </a:r>
          </a:p>
        </p:txBody>
      </p:sp>
      <p:sp>
        <p:nvSpPr>
          <p:cNvPr id="3" name="AutoShape 3"/>
          <p:cNvSpPr/>
          <p:nvPr/>
        </p:nvSpPr>
        <p:spPr>
          <a:xfrm>
            <a:off x="1613102" y="1952658"/>
            <a:ext cx="15646198" cy="0"/>
          </a:xfrm>
          <a:prstGeom prst="line">
            <a:avLst/>
          </a:prstGeom>
          <a:ln w="38100" cap="flat">
            <a:solidFill>
              <a:srgbClr val="000000"/>
            </a:solidFill>
            <a:prstDash val="solid"/>
            <a:headEnd type="none" w="sm" len="sm"/>
            <a:tailEnd type="none" w="sm" len="sm"/>
          </a:ln>
        </p:spPr>
      </p:sp>
      <p:sp>
        <p:nvSpPr>
          <p:cNvPr id="4" name="TextBox 4"/>
          <p:cNvSpPr txBox="1"/>
          <p:nvPr/>
        </p:nvSpPr>
        <p:spPr>
          <a:xfrm>
            <a:off x="1613102" y="2326816"/>
            <a:ext cx="14607833" cy="1481335"/>
          </a:xfrm>
          <a:prstGeom prst="rect">
            <a:avLst/>
          </a:prstGeom>
        </p:spPr>
        <p:txBody>
          <a:bodyPr lIns="0" tIns="0" rIns="0" bIns="0" rtlCol="0" anchor="t">
            <a:spAutoFit/>
          </a:bodyPr>
          <a:lstStyle/>
          <a:p>
            <a:pPr algn="just">
              <a:lnSpc>
                <a:spcPts val="3919"/>
              </a:lnSpc>
              <a:spcBef>
                <a:spcPct val="0"/>
              </a:spcBef>
            </a:pPr>
            <a:r>
              <a:rPr lang="en-US" sz="2799">
                <a:solidFill>
                  <a:srgbClr val="000000"/>
                </a:solidFill>
                <a:latin typeface="Abhaya Libre"/>
                <a:ea typeface="Abhaya Libre"/>
                <a:cs typeface="Abhaya Libre"/>
                <a:sym typeface="Abhaya Libre"/>
              </a:rPr>
              <a:t>The primary challenge lies in accurately classifying fake and real news from a dataset of approximately 40,000 articles. This includes handling diverse writing styles, varying lengths of articles, and potential overlaps in language features between fake and real news.</a:t>
            </a:r>
          </a:p>
        </p:txBody>
      </p:sp>
      <p:sp>
        <p:nvSpPr>
          <p:cNvPr id="5" name="TextBox 5"/>
          <p:cNvSpPr txBox="1"/>
          <p:nvPr/>
        </p:nvSpPr>
        <p:spPr>
          <a:xfrm>
            <a:off x="1613102" y="4454505"/>
            <a:ext cx="3904925" cy="688995"/>
          </a:xfrm>
          <a:prstGeom prst="rect">
            <a:avLst/>
          </a:prstGeom>
        </p:spPr>
        <p:txBody>
          <a:bodyPr lIns="0" tIns="0" rIns="0" bIns="0" rtlCol="0" anchor="t">
            <a:spAutoFit/>
          </a:bodyPr>
          <a:lstStyle/>
          <a:p>
            <a:pPr algn="ctr">
              <a:lnSpc>
                <a:spcPts val="5599"/>
              </a:lnSpc>
              <a:spcBef>
                <a:spcPct val="0"/>
              </a:spcBef>
            </a:pPr>
            <a:r>
              <a:rPr lang="en-US" sz="3999" b="1">
                <a:solidFill>
                  <a:srgbClr val="000000"/>
                </a:solidFill>
                <a:latin typeface="Abhaya Libre Bold"/>
                <a:ea typeface="Abhaya Libre Bold"/>
                <a:cs typeface="Abhaya Libre Bold"/>
                <a:sym typeface="Abhaya Libre Bold"/>
              </a:rPr>
              <a:t>Proposed Solution</a:t>
            </a:r>
          </a:p>
        </p:txBody>
      </p:sp>
      <p:sp>
        <p:nvSpPr>
          <p:cNvPr id="6" name="TextBox 6"/>
          <p:cNvSpPr txBox="1"/>
          <p:nvPr/>
        </p:nvSpPr>
        <p:spPr>
          <a:xfrm>
            <a:off x="1613102" y="5519360"/>
            <a:ext cx="14607833" cy="1481335"/>
          </a:xfrm>
          <a:prstGeom prst="rect">
            <a:avLst/>
          </a:prstGeom>
        </p:spPr>
        <p:txBody>
          <a:bodyPr lIns="0" tIns="0" rIns="0" bIns="0" rtlCol="0" anchor="t">
            <a:spAutoFit/>
          </a:bodyPr>
          <a:lstStyle/>
          <a:p>
            <a:pPr algn="just">
              <a:lnSpc>
                <a:spcPts val="3919"/>
              </a:lnSpc>
              <a:spcBef>
                <a:spcPct val="0"/>
              </a:spcBef>
            </a:pPr>
            <a:r>
              <a:rPr lang="en-US" sz="2799">
                <a:solidFill>
                  <a:srgbClr val="000000"/>
                </a:solidFill>
                <a:latin typeface="Abhaya Libre"/>
                <a:ea typeface="Abhaya Libre"/>
                <a:cs typeface="Abhaya Libre"/>
                <a:sym typeface="Abhaya Libre"/>
              </a:rPr>
              <a:t>Use exploratory data analysis (EDA) techniques to identify distinguishing patterns in fake and real news, supported by visualizations like histograms and density plots. Train robust classification models using n-gram analysis to enhance language understanding.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933450"/>
            <a:ext cx="4768503" cy="88715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Data Summary</a:t>
            </a:r>
          </a:p>
        </p:txBody>
      </p:sp>
      <p:sp>
        <p:nvSpPr>
          <p:cNvPr id="3" name="TextBox 3"/>
          <p:cNvSpPr txBox="1"/>
          <p:nvPr/>
        </p:nvSpPr>
        <p:spPr>
          <a:xfrm>
            <a:off x="1028700" y="2516913"/>
            <a:ext cx="7783217" cy="5514519"/>
          </a:xfrm>
          <a:prstGeom prst="rect">
            <a:avLst/>
          </a:prstGeom>
        </p:spPr>
        <p:txBody>
          <a:bodyPr lIns="0" tIns="0" rIns="0" bIns="0" rtlCol="0" anchor="t">
            <a:spAutoFit/>
          </a:bodyPr>
          <a:lstStyle/>
          <a:p>
            <a:pPr algn="just">
              <a:lnSpc>
                <a:spcPts val="4479"/>
              </a:lnSpc>
            </a:pPr>
            <a:r>
              <a:rPr lang="en-US" sz="3199" b="1">
                <a:solidFill>
                  <a:srgbClr val="000000"/>
                </a:solidFill>
                <a:latin typeface="Abhaya Libre Bold"/>
                <a:ea typeface="Abhaya Libre Bold"/>
                <a:cs typeface="Abhaya Libre Bold"/>
                <a:sym typeface="Abhaya Libre Bold"/>
              </a:rPr>
              <a:t>Fake News Dataset:</a:t>
            </a:r>
          </a:p>
          <a:p>
            <a:pPr marL="604519" lvl="1" indent="-302260" algn="just">
              <a:lnSpc>
                <a:spcPts val="3919"/>
              </a:lnSpc>
              <a:buFont typeface="Arial"/>
              <a:buChar char="•"/>
            </a:pPr>
            <a:r>
              <a:rPr lang="en-US" sz="2799" b="1">
                <a:solidFill>
                  <a:srgbClr val="000000"/>
                </a:solidFill>
                <a:latin typeface="Abhaya Libre Bold"/>
                <a:ea typeface="Abhaya Libre Bold"/>
                <a:cs typeface="Abhaya Libre Bold"/>
                <a:sym typeface="Abhaya Libre Bold"/>
              </a:rPr>
              <a:t>Size</a:t>
            </a:r>
            <a:r>
              <a:rPr lang="en-US" sz="2799">
                <a:solidFill>
                  <a:srgbClr val="000000"/>
                </a:solidFill>
                <a:latin typeface="Abhaya Libre"/>
                <a:ea typeface="Abhaya Libre"/>
                <a:cs typeface="Abhaya Libre"/>
                <a:sym typeface="Abhaya Libre"/>
              </a:rPr>
              <a:t>: Contains approximately 4,209 entries with irregularities in some rows.</a:t>
            </a:r>
          </a:p>
          <a:p>
            <a:pPr marL="604519" lvl="1" indent="-302260" algn="just">
              <a:lnSpc>
                <a:spcPts val="3919"/>
              </a:lnSpc>
              <a:buFont typeface="Arial"/>
              <a:buChar char="•"/>
            </a:pPr>
            <a:r>
              <a:rPr lang="en-US" sz="2799" b="1">
                <a:solidFill>
                  <a:srgbClr val="000000"/>
                </a:solidFill>
                <a:latin typeface="Abhaya Libre Bold"/>
                <a:ea typeface="Abhaya Libre Bold"/>
                <a:cs typeface="Abhaya Libre Bold"/>
                <a:sym typeface="Abhaya Libre Bold"/>
              </a:rPr>
              <a:t>Columns</a:t>
            </a:r>
            <a:r>
              <a:rPr lang="en-US" sz="2799">
                <a:solidFill>
                  <a:srgbClr val="000000"/>
                </a:solidFill>
                <a:latin typeface="Abhaya Libre"/>
                <a:ea typeface="Abhaya Libre"/>
                <a:cs typeface="Abhaya Libre"/>
                <a:sym typeface="Abhaya Libre"/>
              </a:rPr>
              <a:t>: Includes fields like title, text, subject, and date.</a:t>
            </a:r>
          </a:p>
          <a:p>
            <a:pPr marL="604519" lvl="1" indent="-302260" algn="just">
              <a:lnSpc>
                <a:spcPts val="3919"/>
              </a:lnSpc>
              <a:buFont typeface="Arial"/>
              <a:buChar char="•"/>
            </a:pPr>
            <a:r>
              <a:rPr lang="en-US" sz="2799" b="1">
                <a:solidFill>
                  <a:srgbClr val="000000"/>
                </a:solidFill>
                <a:latin typeface="Abhaya Libre Bold"/>
                <a:ea typeface="Abhaya Libre Bold"/>
                <a:cs typeface="Abhaya Libre Bold"/>
                <a:sym typeface="Abhaya Libre Bold"/>
              </a:rPr>
              <a:t>Sample Content</a:t>
            </a:r>
            <a:r>
              <a:rPr lang="en-US" sz="2799">
                <a:solidFill>
                  <a:srgbClr val="000000"/>
                </a:solidFill>
                <a:latin typeface="Abhaya Libre"/>
                <a:ea typeface="Abhaya Libre"/>
                <a:cs typeface="Abhaya Libre"/>
                <a:sym typeface="Abhaya Libre"/>
              </a:rPr>
              <a:t>: Articles categorized under topics like "politics" with detailed texts and publication dates.</a:t>
            </a:r>
          </a:p>
          <a:p>
            <a:pPr marL="604519" lvl="1" indent="-302260" algn="just">
              <a:lnSpc>
                <a:spcPts val="3919"/>
              </a:lnSpc>
              <a:buFont typeface="Arial"/>
              <a:buChar char="•"/>
            </a:pPr>
            <a:r>
              <a:rPr lang="en-US" sz="2799" b="1">
                <a:solidFill>
                  <a:srgbClr val="000000"/>
                </a:solidFill>
                <a:latin typeface="Abhaya Libre Bold"/>
                <a:ea typeface="Abhaya Libre Bold"/>
                <a:cs typeface="Abhaya Libre Bold"/>
                <a:sym typeface="Abhaya Libre Bold"/>
              </a:rPr>
              <a:t>Data Quality</a:t>
            </a:r>
            <a:r>
              <a:rPr lang="en-US" sz="2799">
                <a:solidFill>
                  <a:srgbClr val="000000"/>
                </a:solidFill>
                <a:latin typeface="Abhaya Libre"/>
                <a:ea typeface="Abhaya Libre"/>
                <a:cs typeface="Abhaya Libre"/>
                <a:sym typeface="Abhaya Libre"/>
              </a:rPr>
              <a:t>: Issues such as inconsistent fields across rows, possibly due to misaligned formatting or additional separators.</a:t>
            </a:r>
          </a:p>
        </p:txBody>
      </p:sp>
      <p:sp>
        <p:nvSpPr>
          <p:cNvPr id="4" name="TextBox 4"/>
          <p:cNvSpPr txBox="1"/>
          <p:nvPr/>
        </p:nvSpPr>
        <p:spPr>
          <a:xfrm>
            <a:off x="9476083" y="2516913"/>
            <a:ext cx="7783217" cy="5019260"/>
          </a:xfrm>
          <a:prstGeom prst="rect">
            <a:avLst/>
          </a:prstGeom>
        </p:spPr>
        <p:txBody>
          <a:bodyPr lIns="0" tIns="0" rIns="0" bIns="0" rtlCol="0" anchor="t">
            <a:spAutoFit/>
          </a:bodyPr>
          <a:lstStyle/>
          <a:p>
            <a:pPr algn="just">
              <a:lnSpc>
                <a:spcPts val="4479"/>
              </a:lnSpc>
            </a:pPr>
            <a:r>
              <a:rPr lang="en-US" sz="3199" b="1">
                <a:solidFill>
                  <a:srgbClr val="000000"/>
                </a:solidFill>
                <a:latin typeface="Abhaya Libre Bold"/>
                <a:ea typeface="Abhaya Libre Bold"/>
                <a:cs typeface="Abhaya Libre Bold"/>
                <a:sym typeface="Abhaya Libre Bold"/>
              </a:rPr>
              <a:t>Real News Dataset:</a:t>
            </a:r>
          </a:p>
          <a:p>
            <a:pPr marL="604519" lvl="1" indent="-302260" algn="just">
              <a:lnSpc>
                <a:spcPts val="3919"/>
              </a:lnSpc>
              <a:buFont typeface="Arial"/>
              <a:buChar char="•"/>
            </a:pPr>
            <a:r>
              <a:rPr lang="en-US" sz="2799" b="1">
                <a:solidFill>
                  <a:srgbClr val="000000"/>
                </a:solidFill>
                <a:latin typeface="Abhaya Libre Bold"/>
                <a:ea typeface="Abhaya Libre Bold"/>
                <a:cs typeface="Abhaya Libre Bold"/>
                <a:sym typeface="Abhaya Libre Bold"/>
              </a:rPr>
              <a:t>Size</a:t>
            </a:r>
            <a:r>
              <a:rPr lang="en-US" sz="2799">
                <a:solidFill>
                  <a:srgbClr val="000000"/>
                </a:solidFill>
                <a:latin typeface="Abhaya Libre"/>
                <a:ea typeface="Abhaya Libre"/>
                <a:cs typeface="Abhaya Libre"/>
                <a:sym typeface="Abhaya Libre"/>
              </a:rPr>
              <a:t>: Contains approximately 7,764 entries, also with some parsing issues.</a:t>
            </a:r>
          </a:p>
          <a:p>
            <a:pPr marL="604519" lvl="1" indent="-302260" algn="just">
              <a:lnSpc>
                <a:spcPts val="3919"/>
              </a:lnSpc>
              <a:buFont typeface="Arial"/>
              <a:buChar char="•"/>
            </a:pPr>
            <a:r>
              <a:rPr lang="en-US" sz="2799" b="1">
                <a:solidFill>
                  <a:srgbClr val="000000"/>
                </a:solidFill>
                <a:latin typeface="Abhaya Libre Bold"/>
                <a:ea typeface="Abhaya Libre Bold"/>
                <a:cs typeface="Abhaya Libre Bold"/>
                <a:sym typeface="Abhaya Libre Bold"/>
              </a:rPr>
              <a:t>Columns</a:t>
            </a:r>
            <a:r>
              <a:rPr lang="en-US" sz="2799">
                <a:solidFill>
                  <a:srgbClr val="000000"/>
                </a:solidFill>
                <a:latin typeface="Abhaya Libre"/>
                <a:ea typeface="Abhaya Libre"/>
                <a:cs typeface="Abhaya Libre"/>
                <a:sym typeface="Abhaya Libre"/>
              </a:rPr>
              <a:t>: Similar fields as the Fake dataset (title, text, subject, and date).</a:t>
            </a:r>
          </a:p>
          <a:p>
            <a:pPr marL="604519" lvl="1" indent="-302260" algn="just">
              <a:lnSpc>
                <a:spcPts val="3919"/>
              </a:lnSpc>
              <a:buFont typeface="Arial"/>
              <a:buChar char="•"/>
            </a:pPr>
            <a:r>
              <a:rPr lang="en-US" sz="2799" b="1">
                <a:solidFill>
                  <a:srgbClr val="000000"/>
                </a:solidFill>
                <a:latin typeface="Abhaya Libre Bold"/>
                <a:ea typeface="Abhaya Libre Bold"/>
                <a:cs typeface="Abhaya Libre Bold"/>
                <a:sym typeface="Abhaya Libre Bold"/>
              </a:rPr>
              <a:t>Sample Conten</a:t>
            </a:r>
            <a:r>
              <a:rPr lang="en-US" sz="2799">
                <a:solidFill>
                  <a:srgbClr val="000000"/>
                </a:solidFill>
                <a:latin typeface="Abhaya Libre"/>
                <a:ea typeface="Abhaya Libre"/>
                <a:cs typeface="Abhaya Libre"/>
                <a:sym typeface="Abhaya Libre"/>
              </a:rPr>
              <a:t>t: Articles include detailed reporting, primarily under the "politics" category.</a:t>
            </a:r>
          </a:p>
          <a:p>
            <a:pPr marL="604519" lvl="1" indent="-302260" algn="just">
              <a:lnSpc>
                <a:spcPts val="3919"/>
              </a:lnSpc>
              <a:buFont typeface="Arial"/>
              <a:buChar char="•"/>
            </a:pPr>
            <a:r>
              <a:rPr lang="en-US" sz="2799" b="1">
                <a:solidFill>
                  <a:srgbClr val="000000"/>
                </a:solidFill>
                <a:latin typeface="Abhaya Libre Bold"/>
                <a:ea typeface="Abhaya Libre Bold"/>
                <a:cs typeface="Abhaya Libre Bold"/>
                <a:sym typeface="Abhaya Libre Bold"/>
              </a:rPr>
              <a:t>Data Quality</a:t>
            </a:r>
            <a:r>
              <a:rPr lang="en-US" sz="2799">
                <a:solidFill>
                  <a:srgbClr val="000000"/>
                </a:solidFill>
                <a:latin typeface="Abhaya Libre"/>
                <a:ea typeface="Abhaya Libre"/>
                <a:cs typeface="Abhaya Libre"/>
                <a:sym typeface="Abhaya Libre"/>
              </a:rPr>
              <a:t>: Exhibits irregularities similar to the Fake dataset, such as unexpected field counts.</a:t>
            </a:r>
          </a:p>
          <a:p>
            <a:pPr algn="just">
              <a:lnSpc>
                <a:spcPts val="3919"/>
              </a:lnSpc>
            </a:pPr>
            <a:endParaRPr lang="en-US" sz="2799">
              <a:solidFill>
                <a:srgbClr val="000000"/>
              </a:solidFill>
              <a:latin typeface="Abhaya Libre"/>
              <a:ea typeface="Abhaya Libre"/>
              <a:cs typeface="Abhaya Libre"/>
              <a:sym typeface="Abhaya Libre"/>
            </a:endParaRPr>
          </a:p>
        </p:txBody>
      </p:sp>
      <p:sp>
        <p:nvSpPr>
          <p:cNvPr id="5" name="AutoShape 5"/>
          <p:cNvSpPr/>
          <p:nvPr/>
        </p:nvSpPr>
        <p:spPr>
          <a:xfrm flipV="1">
            <a:off x="1028722" y="1839655"/>
            <a:ext cx="16230600" cy="1905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028678" y="1028700"/>
            <a:ext cx="16230645" cy="1025468"/>
            <a:chOff x="0" y="0"/>
            <a:chExt cx="21640860" cy="1367290"/>
          </a:xfrm>
        </p:grpSpPr>
        <p:sp>
          <p:nvSpPr>
            <p:cNvPr id="3" name="TextBox 3"/>
            <p:cNvSpPr txBox="1"/>
            <p:nvPr/>
          </p:nvSpPr>
          <p:spPr>
            <a:xfrm>
              <a:off x="30" y="-123825"/>
              <a:ext cx="17194358" cy="1440315"/>
            </a:xfrm>
            <a:prstGeom prst="rect">
              <a:avLst/>
            </a:prstGeom>
          </p:spPr>
          <p:txBody>
            <a:bodyPr lIns="0" tIns="0" rIns="0" bIns="0" rtlCol="0" anchor="t">
              <a:spAutoFit/>
            </a:bodyPr>
            <a:lstStyle/>
            <a:p>
              <a:pPr algn="ctr">
                <a:lnSpc>
                  <a:spcPts val="9100"/>
                </a:lnSpc>
              </a:pPr>
              <a:r>
                <a:rPr lang="en-US" sz="6500" b="1">
                  <a:solidFill>
                    <a:srgbClr val="000000"/>
                  </a:solidFill>
                  <a:latin typeface="Canva Sans Bold"/>
                  <a:ea typeface="Canva Sans Bold"/>
                  <a:cs typeface="Canva Sans Bold"/>
                  <a:sym typeface="Canva Sans Bold"/>
                </a:rPr>
                <a:t>Exploratory Data Analysis(EDA) </a:t>
              </a:r>
            </a:p>
          </p:txBody>
        </p:sp>
        <p:sp>
          <p:nvSpPr>
            <p:cNvPr id="4" name="AutoShape 4"/>
            <p:cNvSpPr/>
            <p:nvPr/>
          </p:nvSpPr>
          <p:spPr>
            <a:xfrm flipV="1">
              <a:off x="30" y="1316490"/>
              <a:ext cx="21640800" cy="25400"/>
            </a:xfrm>
            <a:prstGeom prst="line">
              <a:avLst/>
            </a:prstGeom>
            <a:ln w="50800" cap="flat">
              <a:solidFill>
                <a:srgbClr val="000000"/>
              </a:solidFill>
              <a:prstDash val="solid"/>
              <a:headEnd type="none" w="sm" len="sm"/>
              <a:tailEnd type="none" w="sm" len="sm"/>
            </a:ln>
          </p:spPr>
        </p:sp>
      </p:grpSp>
      <p:sp>
        <p:nvSpPr>
          <p:cNvPr id="5" name="Freeform 5"/>
          <p:cNvSpPr/>
          <p:nvPr/>
        </p:nvSpPr>
        <p:spPr>
          <a:xfrm>
            <a:off x="1028700" y="2330109"/>
            <a:ext cx="5864362" cy="3613913"/>
          </a:xfrm>
          <a:custGeom>
            <a:avLst/>
            <a:gdLst/>
            <a:ahLst/>
            <a:cxnLst/>
            <a:rect l="l" t="t" r="r" b="b"/>
            <a:pathLst>
              <a:path w="5864362" h="3613913">
                <a:moveTo>
                  <a:pt x="0" y="0"/>
                </a:moveTo>
                <a:lnTo>
                  <a:pt x="5864362" y="0"/>
                </a:lnTo>
                <a:lnTo>
                  <a:pt x="5864362" y="3613913"/>
                </a:lnTo>
                <a:lnTo>
                  <a:pt x="0" y="3613913"/>
                </a:lnTo>
                <a:lnTo>
                  <a:pt x="0" y="0"/>
                </a:lnTo>
                <a:close/>
              </a:path>
            </a:pathLst>
          </a:custGeom>
          <a:blipFill>
            <a:blip r:embed="rId2"/>
            <a:stretch>
              <a:fillRect/>
            </a:stretch>
          </a:blipFill>
        </p:spPr>
      </p:sp>
      <p:sp>
        <p:nvSpPr>
          <p:cNvPr id="6" name="Freeform 6"/>
          <p:cNvSpPr/>
          <p:nvPr/>
        </p:nvSpPr>
        <p:spPr>
          <a:xfrm>
            <a:off x="10592000" y="2330109"/>
            <a:ext cx="5770719" cy="3613913"/>
          </a:xfrm>
          <a:custGeom>
            <a:avLst/>
            <a:gdLst/>
            <a:ahLst/>
            <a:cxnLst/>
            <a:rect l="l" t="t" r="r" b="b"/>
            <a:pathLst>
              <a:path w="5770719" h="3613913">
                <a:moveTo>
                  <a:pt x="0" y="0"/>
                </a:moveTo>
                <a:lnTo>
                  <a:pt x="5770720" y="0"/>
                </a:lnTo>
                <a:lnTo>
                  <a:pt x="5770720" y="3613913"/>
                </a:lnTo>
                <a:lnTo>
                  <a:pt x="0" y="3613913"/>
                </a:lnTo>
                <a:lnTo>
                  <a:pt x="0" y="0"/>
                </a:lnTo>
                <a:close/>
              </a:path>
            </a:pathLst>
          </a:custGeom>
          <a:blipFill>
            <a:blip r:embed="rId3"/>
            <a:stretch>
              <a:fillRect/>
            </a:stretch>
          </a:blipFill>
        </p:spPr>
      </p:sp>
      <p:sp>
        <p:nvSpPr>
          <p:cNvPr id="7" name="TextBox 7"/>
          <p:cNvSpPr txBox="1"/>
          <p:nvPr/>
        </p:nvSpPr>
        <p:spPr>
          <a:xfrm>
            <a:off x="1028700" y="6258110"/>
            <a:ext cx="5864362" cy="2501235"/>
          </a:xfrm>
          <a:prstGeom prst="rect">
            <a:avLst/>
          </a:prstGeom>
        </p:spPr>
        <p:txBody>
          <a:bodyPr lIns="0" tIns="0" rIns="0" bIns="0" rtlCol="0" anchor="t">
            <a:spAutoFit/>
          </a:bodyPr>
          <a:lstStyle/>
          <a:p>
            <a:pPr algn="just">
              <a:lnSpc>
                <a:spcPts val="3359"/>
              </a:lnSpc>
              <a:spcBef>
                <a:spcPct val="0"/>
              </a:spcBef>
            </a:pPr>
            <a:r>
              <a:rPr lang="en-US" sz="2399">
                <a:solidFill>
                  <a:srgbClr val="000000"/>
                </a:solidFill>
                <a:latin typeface="Abhaya Libre"/>
                <a:ea typeface="Abhaya Libre"/>
                <a:cs typeface="Abhaya Libre"/>
                <a:sym typeface="Abhaya Libre"/>
              </a:rPr>
              <a:t>Fake news articles tend to have slightly shorter text lengths compared to real news articles, with most texts concentrated within a similar range. However, the distribution tails show a small overlap, implying that text length alone may not be a decisive feature.</a:t>
            </a:r>
          </a:p>
        </p:txBody>
      </p:sp>
      <p:sp>
        <p:nvSpPr>
          <p:cNvPr id="8" name="TextBox 8"/>
          <p:cNvSpPr txBox="1"/>
          <p:nvPr/>
        </p:nvSpPr>
        <p:spPr>
          <a:xfrm>
            <a:off x="10582475" y="6258110"/>
            <a:ext cx="5780244" cy="2501235"/>
          </a:xfrm>
          <a:prstGeom prst="rect">
            <a:avLst/>
          </a:prstGeom>
        </p:spPr>
        <p:txBody>
          <a:bodyPr lIns="0" tIns="0" rIns="0" bIns="0" rtlCol="0" anchor="t">
            <a:spAutoFit/>
          </a:bodyPr>
          <a:lstStyle/>
          <a:p>
            <a:pPr algn="just">
              <a:lnSpc>
                <a:spcPts val="3359"/>
              </a:lnSpc>
              <a:spcBef>
                <a:spcPct val="0"/>
              </a:spcBef>
            </a:pPr>
            <a:r>
              <a:rPr lang="en-US" sz="2400">
                <a:solidFill>
                  <a:srgbClr val="000000"/>
                </a:solidFill>
                <a:latin typeface="Abhaya Libre"/>
                <a:ea typeface="Abhaya Libre"/>
                <a:cs typeface="Abhaya Libre"/>
                <a:sym typeface="Abhaya Libre"/>
              </a:rPr>
              <a:t>The sentiment distribution is centered around neutral polarity for both fake and real news articles, with a slight skew toward positive sentiment. This indicates that sentiment analysis might provide subtle differences in text tone between the two categories.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028700" y="2197760"/>
            <a:ext cx="7727466" cy="4423974"/>
          </a:xfrm>
          <a:custGeom>
            <a:avLst/>
            <a:gdLst/>
            <a:ahLst/>
            <a:cxnLst/>
            <a:rect l="l" t="t" r="r" b="b"/>
            <a:pathLst>
              <a:path w="7727466" h="4423974">
                <a:moveTo>
                  <a:pt x="0" y="0"/>
                </a:moveTo>
                <a:lnTo>
                  <a:pt x="7727466" y="0"/>
                </a:lnTo>
                <a:lnTo>
                  <a:pt x="7727466" y="4423975"/>
                </a:lnTo>
                <a:lnTo>
                  <a:pt x="0" y="4423975"/>
                </a:lnTo>
                <a:lnTo>
                  <a:pt x="0" y="0"/>
                </a:lnTo>
                <a:close/>
              </a:path>
            </a:pathLst>
          </a:custGeom>
          <a:blipFill>
            <a:blip r:embed="rId2"/>
            <a:stretch>
              <a:fillRect/>
            </a:stretch>
          </a:blipFill>
        </p:spPr>
      </p:sp>
      <p:sp>
        <p:nvSpPr>
          <p:cNvPr id="3" name="Freeform 3"/>
          <p:cNvSpPr/>
          <p:nvPr/>
        </p:nvSpPr>
        <p:spPr>
          <a:xfrm>
            <a:off x="9729131" y="2197760"/>
            <a:ext cx="7416214" cy="4357025"/>
          </a:xfrm>
          <a:custGeom>
            <a:avLst/>
            <a:gdLst/>
            <a:ahLst/>
            <a:cxnLst/>
            <a:rect l="l" t="t" r="r" b="b"/>
            <a:pathLst>
              <a:path w="7416214" h="4357025">
                <a:moveTo>
                  <a:pt x="0" y="0"/>
                </a:moveTo>
                <a:lnTo>
                  <a:pt x="7416213" y="0"/>
                </a:lnTo>
                <a:lnTo>
                  <a:pt x="7416213" y="4357026"/>
                </a:lnTo>
                <a:lnTo>
                  <a:pt x="0" y="4357026"/>
                </a:lnTo>
                <a:lnTo>
                  <a:pt x="0" y="0"/>
                </a:lnTo>
                <a:close/>
              </a:path>
            </a:pathLst>
          </a:custGeom>
          <a:blipFill>
            <a:blip r:embed="rId3"/>
            <a:stretch>
              <a:fillRect/>
            </a:stretch>
          </a:blipFill>
        </p:spPr>
      </p:sp>
      <p:sp>
        <p:nvSpPr>
          <p:cNvPr id="4" name="TextBox 4"/>
          <p:cNvSpPr txBox="1"/>
          <p:nvPr/>
        </p:nvSpPr>
        <p:spPr>
          <a:xfrm>
            <a:off x="1028700" y="7083650"/>
            <a:ext cx="7727466" cy="2082140"/>
          </a:xfrm>
          <a:prstGeom prst="rect">
            <a:avLst/>
          </a:prstGeom>
        </p:spPr>
        <p:txBody>
          <a:bodyPr lIns="0" tIns="0" rIns="0" bIns="0" rtlCol="0" anchor="t">
            <a:spAutoFit/>
          </a:bodyPr>
          <a:lstStyle/>
          <a:p>
            <a:pPr algn="just">
              <a:lnSpc>
                <a:spcPts val="3359"/>
              </a:lnSpc>
              <a:spcBef>
                <a:spcPct val="0"/>
              </a:spcBef>
            </a:pPr>
            <a:r>
              <a:rPr lang="en-US" sz="2400">
                <a:solidFill>
                  <a:srgbClr val="000000"/>
                </a:solidFill>
                <a:latin typeface="Abhaya Libre"/>
                <a:ea typeface="Abhaya Libre"/>
                <a:cs typeface="Abhaya Libre"/>
                <a:sym typeface="Abhaya Libre"/>
              </a:rPr>
              <a:t>The most common word pairs in the dataset include political and geographical terms such as "Donald Trump," "United States," and "White House," indicating a focus on political content. This suggests that these terms are significant for distinguishing between fake and real news.</a:t>
            </a:r>
          </a:p>
        </p:txBody>
      </p:sp>
      <p:sp>
        <p:nvSpPr>
          <p:cNvPr id="5" name="TextBox 5"/>
          <p:cNvSpPr txBox="1"/>
          <p:nvPr/>
        </p:nvSpPr>
        <p:spPr>
          <a:xfrm>
            <a:off x="10258997" y="6859297"/>
            <a:ext cx="6886347" cy="2920330"/>
          </a:xfrm>
          <a:prstGeom prst="rect">
            <a:avLst/>
          </a:prstGeom>
        </p:spPr>
        <p:txBody>
          <a:bodyPr lIns="0" tIns="0" rIns="0" bIns="0" rtlCol="0" anchor="t">
            <a:spAutoFit/>
          </a:bodyPr>
          <a:lstStyle/>
          <a:p>
            <a:pPr algn="just">
              <a:lnSpc>
                <a:spcPts val="3359"/>
              </a:lnSpc>
              <a:spcBef>
                <a:spcPct val="0"/>
              </a:spcBef>
            </a:pPr>
            <a:r>
              <a:rPr lang="en-US" sz="2400">
                <a:solidFill>
                  <a:srgbClr val="000000"/>
                </a:solidFill>
                <a:latin typeface="Abhaya Libre"/>
                <a:ea typeface="Abhaya Libre"/>
                <a:cs typeface="Abhaya Libre"/>
                <a:sym typeface="Abhaya Libre"/>
              </a:rPr>
              <a:t>The unigram analysis shows the most frequent words across both datasets. "Trump" and "said" are overwhelmingly dominant, indicating their central role in news narratives, particularly regarding political discussions. Other words like "president," "people," and "state" underline the focus on leadership, public opinions, and government. </a:t>
            </a:r>
          </a:p>
        </p:txBody>
      </p:sp>
      <p:grpSp>
        <p:nvGrpSpPr>
          <p:cNvPr id="6" name="Group 6"/>
          <p:cNvGrpSpPr/>
          <p:nvPr/>
        </p:nvGrpSpPr>
        <p:grpSpPr>
          <a:xfrm>
            <a:off x="1028655" y="1028700"/>
            <a:ext cx="16230645" cy="1025468"/>
            <a:chOff x="0" y="0"/>
            <a:chExt cx="21640860" cy="1367290"/>
          </a:xfrm>
        </p:grpSpPr>
        <p:sp>
          <p:nvSpPr>
            <p:cNvPr id="7" name="TextBox 7"/>
            <p:cNvSpPr txBox="1"/>
            <p:nvPr/>
          </p:nvSpPr>
          <p:spPr>
            <a:xfrm>
              <a:off x="30" y="-123825"/>
              <a:ext cx="17194358" cy="1440315"/>
            </a:xfrm>
            <a:prstGeom prst="rect">
              <a:avLst/>
            </a:prstGeom>
          </p:spPr>
          <p:txBody>
            <a:bodyPr lIns="0" tIns="0" rIns="0" bIns="0" rtlCol="0" anchor="t">
              <a:spAutoFit/>
            </a:bodyPr>
            <a:lstStyle/>
            <a:p>
              <a:pPr algn="ctr">
                <a:lnSpc>
                  <a:spcPts val="9100"/>
                </a:lnSpc>
              </a:pPr>
              <a:r>
                <a:rPr lang="en-US" sz="6500" b="1">
                  <a:solidFill>
                    <a:srgbClr val="000000"/>
                  </a:solidFill>
                  <a:latin typeface="Canva Sans Bold"/>
                  <a:ea typeface="Canva Sans Bold"/>
                  <a:cs typeface="Canva Sans Bold"/>
                  <a:sym typeface="Canva Sans Bold"/>
                </a:rPr>
                <a:t>Exploratory Data Analysis(EDA) </a:t>
              </a:r>
            </a:p>
          </p:txBody>
        </p:sp>
        <p:sp>
          <p:nvSpPr>
            <p:cNvPr id="8" name="AutoShape 8"/>
            <p:cNvSpPr/>
            <p:nvPr/>
          </p:nvSpPr>
          <p:spPr>
            <a:xfrm flipV="1">
              <a:off x="30" y="1316490"/>
              <a:ext cx="21640800" cy="25400"/>
            </a:xfrm>
            <a:prstGeom prst="line">
              <a:avLst/>
            </a:prstGeom>
            <a:ln w="50800" cap="flat">
              <a:solidFill>
                <a:srgbClr val="000000"/>
              </a:solidFill>
              <a:prstDash val="solid"/>
              <a:headEnd type="none" w="sm" len="sm"/>
              <a:tailEnd type="none" w="sm" len="sm"/>
            </a:ln>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028700" y="2356576"/>
            <a:ext cx="7568612" cy="4664157"/>
          </a:xfrm>
          <a:custGeom>
            <a:avLst/>
            <a:gdLst/>
            <a:ahLst/>
            <a:cxnLst/>
            <a:rect l="l" t="t" r="r" b="b"/>
            <a:pathLst>
              <a:path w="7568612" h="4664157">
                <a:moveTo>
                  <a:pt x="0" y="0"/>
                </a:moveTo>
                <a:lnTo>
                  <a:pt x="7568612" y="0"/>
                </a:lnTo>
                <a:lnTo>
                  <a:pt x="7568612" y="4664158"/>
                </a:lnTo>
                <a:lnTo>
                  <a:pt x="0" y="4664158"/>
                </a:lnTo>
                <a:lnTo>
                  <a:pt x="0" y="0"/>
                </a:lnTo>
                <a:close/>
              </a:path>
            </a:pathLst>
          </a:custGeom>
          <a:blipFill>
            <a:blip r:embed="rId2"/>
            <a:stretch>
              <a:fillRect/>
            </a:stretch>
          </a:blipFill>
        </p:spPr>
      </p:sp>
      <p:sp>
        <p:nvSpPr>
          <p:cNvPr id="3" name="Freeform 3"/>
          <p:cNvSpPr/>
          <p:nvPr/>
        </p:nvSpPr>
        <p:spPr>
          <a:xfrm>
            <a:off x="10536817" y="2356576"/>
            <a:ext cx="5255389" cy="4664157"/>
          </a:xfrm>
          <a:custGeom>
            <a:avLst/>
            <a:gdLst/>
            <a:ahLst/>
            <a:cxnLst/>
            <a:rect l="l" t="t" r="r" b="b"/>
            <a:pathLst>
              <a:path w="5255389" h="4664157">
                <a:moveTo>
                  <a:pt x="0" y="0"/>
                </a:moveTo>
                <a:lnTo>
                  <a:pt x="5255389" y="0"/>
                </a:lnTo>
                <a:lnTo>
                  <a:pt x="5255389" y="4664158"/>
                </a:lnTo>
                <a:lnTo>
                  <a:pt x="0" y="4664158"/>
                </a:lnTo>
                <a:lnTo>
                  <a:pt x="0" y="0"/>
                </a:lnTo>
                <a:close/>
              </a:path>
            </a:pathLst>
          </a:custGeom>
          <a:blipFill>
            <a:blip r:embed="rId3"/>
            <a:stretch>
              <a:fillRect/>
            </a:stretch>
          </a:blipFill>
        </p:spPr>
      </p:sp>
      <p:sp>
        <p:nvSpPr>
          <p:cNvPr id="4" name="TextBox 4"/>
          <p:cNvSpPr txBox="1"/>
          <p:nvPr/>
        </p:nvSpPr>
        <p:spPr>
          <a:xfrm>
            <a:off x="1028700" y="7595255"/>
            <a:ext cx="6261073" cy="1663045"/>
          </a:xfrm>
          <a:prstGeom prst="rect">
            <a:avLst/>
          </a:prstGeom>
        </p:spPr>
        <p:txBody>
          <a:bodyPr lIns="0" tIns="0" rIns="0" bIns="0" rtlCol="0" anchor="t">
            <a:spAutoFit/>
          </a:bodyPr>
          <a:lstStyle/>
          <a:p>
            <a:pPr algn="just">
              <a:lnSpc>
                <a:spcPts val="3359"/>
              </a:lnSpc>
              <a:spcBef>
                <a:spcPct val="0"/>
              </a:spcBef>
            </a:pPr>
            <a:r>
              <a:rPr lang="en-US" sz="2400">
                <a:solidFill>
                  <a:srgbClr val="000000"/>
                </a:solidFill>
                <a:latin typeface="Abhaya Libre"/>
                <a:ea typeface="Abhaya Libre"/>
                <a:cs typeface="Abhaya Libre"/>
                <a:sym typeface="Abhaya Libre"/>
              </a:rPr>
              <a:t>The distribution plot indicates that "politicsNews," "worldNews," and "News" are the most frequent categories of articles, whereas "US_News" and "Middle-east" are among the least frequent.</a:t>
            </a:r>
          </a:p>
        </p:txBody>
      </p:sp>
      <p:sp>
        <p:nvSpPr>
          <p:cNvPr id="5" name="TextBox 5"/>
          <p:cNvSpPr txBox="1"/>
          <p:nvPr/>
        </p:nvSpPr>
        <p:spPr>
          <a:xfrm>
            <a:off x="10536817" y="7385708"/>
            <a:ext cx="6183548" cy="2082140"/>
          </a:xfrm>
          <a:prstGeom prst="rect">
            <a:avLst/>
          </a:prstGeom>
        </p:spPr>
        <p:txBody>
          <a:bodyPr lIns="0" tIns="0" rIns="0" bIns="0" rtlCol="0" anchor="t">
            <a:spAutoFit/>
          </a:bodyPr>
          <a:lstStyle/>
          <a:p>
            <a:pPr algn="just">
              <a:lnSpc>
                <a:spcPts val="3359"/>
              </a:lnSpc>
              <a:spcBef>
                <a:spcPct val="0"/>
              </a:spcBef>
            </a:pPr>
            <a:r>
              <a:rPr lang="en-US" sz="2400">
                <a:solidFill>
                  <a:srgbClr val="000000"/>
                </a:solidFill>
                <a:latin typeface="Abhaya Libre"/>
                <a:ea typeface="Abhaya Libre"/>
                <a:cs typeface="Abhaya Libre"/>
                <a:sym typeface="Abhaya Libre"/>
              </a:rPr>
              <a:t>The correlation heatmap shows that there is no significant correlation between the labels (likely fake vs. real news) and the text length, with the values near zero indicating a weak or no linear relationship.</a:t>
            </a:r>
          </a:p>
        </p:txBody>
      </p:sp>
      <p:grpSp>
        <p:nvGrpSpPr>
          <p:cNvPr id="6" name="Group 6"/>
          <p:cNvGrpSpPr/>
          <p:nvPr/>
        </p:nvGrpSpPr>
        <p:grpSpPr>
          <a:xfrm>
            <a:off x="1028655" y="1036873"/>
            <a:ext cx="16230645" cy="1025468"/>
            <a:chOff x="0" y="0"/>
            <a:chExt cx="21640860" cy="1367290"/>
          </a:xfrm>
        </p:grpSpPr>
        <p:sp>
          <p:nvSpPr>
            <p:cNvPr id="7" name="TextBox 7"/>
            <p:cNvSpPr txBox="1"/>
            <p:nvPr/>
          </p:nvSpPr>
          <p:spPr>
            <a:xfrm>
              <a:off x="30" y="-123825"/>
              <a:ext cx="17194358" cy="1440315"/>
            </a:xfrm>
            <a:prstGeom prst="rect">
              <a:avLst/>
            </a:prstGeom>
          </p:spPr>
          <p:txBody>
            <a:bodyPr lIns="0" tIns="0" rIns="0" bIns="0" rtlCol="0" anchor="t">
              <a:spAutoFit/>
            </a:bodyPr>
            <a:lstStyle/>
            <a:p>
              <a:pPr algn="ctr">
                <a:lnSpc>
                  <a:spcPts val="9100"/>
                </a:lnSpc>
              </a:pPr>
              <a:r>
                <a:rPr lang="en-US" sz="6500" b="1">
                  <a:solidFill>
                    <a:srgbClr val="000000"/>
                  </a:solidFill>
                  <a:latin typeface="Canva Sans Bold"/>
                  <a:ea typeface="Canva Sans Bold"/>
                  <a:cs typeface="Canva Sans Bold"/>
                  <a:sym typeface="Canva Sans Bold"/>
                </a:rPr>
                <a:t>Exploratory Data Analysis(EDA) </a:t>
              </a:r>
            </a:p>
          </p:txBody>
        </p:sp>
        <p:sp>
          <p:nvSpPr>
            <p:cNvPr id="8" name="AutoShape 8"/>
            <p:cNvSpPr/>
            <p:nvPr/>
          </p:nvSpPr>
          <p:spPr>
            <a:xfrm flipV="1">
              <a:off x="30" y="1316490"/>
              <a:ext cx="21640800" cy="25400"/>
            </a:xfrm>
            <a:prstGeom prst="line">
              <a:avLst/>
            </a:prstGeom>
            <a:ln w="50800" cap="flat">
              <a:solidFill>
                <a:srgbClr val="000000"/>
              </a:solidFill>
              <a:prstDash val="solid"/>
              <a:headEnd type="none" w="sm" len="sm"/>
              <a:tailEnd type="none" w="sm" len="sm"/>
            </a:ln>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028700" y="2078034"/>
            <a:ext cx="7567856" cy="4105562"/>
          </a:xfrm>
          <a:custGeom>
            <a:avLst/>
            <a:gdLst/>
            <a:ahLst/>
            <a:cxnLst/>
            <a:rect l="l" t="t" r="r" b="b"/>
            <a:pathLst>
              <a:path w="7567856" h="4105562">
                <a:moveTo>
                  <a:pt x="0" y="0"/>
                </a:moveTo>
                <a:lnTo>
                  <a:pt x="7567856" y="0"/>
                </a:lnTo>
                <a:lnTo>
                  <a:pt x="7567856" y="4105562"/>
                </a:lnTo>
                <a:lnTo>
                  <a:pt x="0" y="4105562"/>
                </a:lnTo>
                <a:lnTo>
                  <a:pt x="0" y="0"/>
                </a:lnTo>
                <a:close/>
              </a:path>
            </a:pathLst>
          </a:custGeom>
          <a:blipFill>
            <a:blip r:embed="rId2"/>
            <a:stretch>
              <a:fillRect/>
            </a:stretch>
          </a:blipFill>
        </p:spPr>
      </p:sp>
      <p:sp>
        <p:nvSpPr>
          <p:cNvPr id="3" name="Freeform 3"/>
          <p:cNvSpPr/>
          <p:nvPr/>
        </p:nvSpPr>
        <p:spPr>
          <a:xfrm>
            <a:off x="9394844" y="2078034"/>
            <a:ext cx="7864456" cy="4105562"/>
          </a:xfrm>
          <a:custGeom>
            <a:avLst/>
            <a:gdLst/>
            <a:ahLst/>
            <a:cxnLst/>
            <a:rect l="l" t="t" r="r" b="b"/>
            <a:pathLst>
              <a:path w="7864456" h="4105562">
                <a:moveTo>
                  <a:pt x="0" y="0"/>
                </a:moveTo>
                <a:lnTo>
                  <a:pt x="7864456" y="0"/>
                </a:lnTo>
                <a:lnTo>
                  <a:pt x="7864456" y="4105562"/>
                </a:lnTo>
                <a:lnTo>
                  <a:pt x="0" y="4105562"/>
                </a:lnTo>
                <a:lnTo>
                  <a:pt x="0" y="0"/>
                </a:lnTo>
                <a:close/>
              </a:path>
            </a:pathLst>
          </a:custGeom>
          <a:blipFill>
            <a:blip r:embed="rId3"/>
            <a:stretch>
              <a:fillRect t="-1720" b="-1720"/>
            </a:stretch>
          </a:blipFill>
        </p:spPr>
      </p:sp>
      <p:sp>
        <p:nvSpPr>
          <p:cNvPr id="4" name="TextBox 4"/>
          <p:cNvSpPr txBox="1"/>
          <p:nvPr/>
        </p:nvSpPr>
        <p:spPr>
          <a:xfrm>
            <a:off x="9638411" y="6337970"/>
            <a:ext cx="7620889" cy="2920330"/>
          </a:xfrm>
          <a:prstGeom prst="rect">
            <a:avLst/>
          </a:prstGeom>
        </p:spPr>
        <p:txBody>
          <a:bodyPr lIns="0" tIns="0" rIns="0" bIns="0" rtlCol="0" anchor="t">
            <a:spAutoFit/>
          </a:bodyPr>
          <a:lstStyle/>
          <a:p>
            <a:pPr algn="just">
              <a:lnSpc>
                <a:spcPts val="3359"/>
              </a:lnSpc>
              <a:spcBef>
                <a:spcPct val="0"/>
              </a:spcBef>
            </a:pPr>
            <a:r>
              <a:rPr lang="en-US" sz="2400">
                <a:solidFill>
                  <a:srgbClr val="000000"/>
                </a:solidFill>
                <a:latin typeface="Abhaya Libre"/>
                <a:ea typeface="Abhaya Libre"/>
                <a:cs typeface="Abhaya Libre"/>
                <a:sym typeface="Abhaya Libre"/>
              </a:rPr>
              <a:t>This word cloud highlights terms like "people," "said," "Trump," and "one" as dominant. This suggests a tendency for fake news to focus on individuals and subjective opinions, often amplifying emotional or exaggerated narratives. Words such as "fact," "country," and "image" also appear prominently, reflecting the attempts of fake news to mimic factual reporting while framing polarizing topics.</a:t>
            </a:r>
          </a:p>
        </p:txBody>
      </p:sp>
      <p:sp>
        <p:nvSpPr>
          <p:cNvPr id="5" name="TextBox 5"/>
          <p:cNvSpPr txBox="1"/>
          <p:nvPr/>
        </p:nvSpPr>
        <p:spPr>
          <a:xfrm>
            <a:off x="1028700" y="6337970"/>
            <a:ext cx="7593106" cy="2920330"/>
          </a:xfrm>
          <a:prstGeom prst="rect">
            <a:avLst/>
          </a:prstGeom>
        </p:spPr>
        <p:txBody>
          <a:bodyPr lIns="0" tIns="0" rIns="0" bIns="0" rtlCol="0" anchor="t">
            <a:spAutoFit/>
          </a:bodyPr>
          <a:lstStyle/>
          <a:p>
            <a:pPr algn="just">
              <a:lnSpc>
                <a:spcPts val="3359"/>
              </a:lnSpc>
              <a:spcBef>
                <a:spcPct val="0"/>
              </a:spcBef>
            </a:pPr>
            <a:r>
              <a:rPr lang="en-US" sz="2400">
                <a:solidFill>
                  <a:srgbClr val="000000"/>
                </a:solidFill>
                <a:latin typeface="Abhaya Libre"/>
                <a:ea typeface="Abhaya Libre"/>
                <a:cs typeface="Abhaya Libre"/>
                <a:sym typeface="Abhaya Libre"/>
              </a:rPr>
              <a:t>The word cloud for real news shows frequent usage of terms like "said," "United States," "Trump," and "White House." The focus here reflects a more formal, structured style typical of journalistic writing, with an emphasis on government, political events, and international affairs. Words like "law," "Congress," and "meeting" reinforce the factual and professional tone of real news reporting.</a:t>
            </a:r>
          </a:p>
        </p:txBody>
      </p:sp>
      <p:grpSp>
        <p:nvGrpSpPr>
          <p:cNvPr id="6" name="Group 6"/>
          <p:cNvGrpSpPr/>
          <p:nvPr/>
        </p:nvGrpSpPr>
        <p:grpSpPr>
          <a:xfrm>
            <a:off x="1028678" y="1028700"/>
            <a:ext cx="16230645" cy="1025468"/>
            <a:chOff x="0" y="0"/>
            <a:chExt cx="21640860" cy="1367290"/>
          </a:xfrm>
        </p:grpSpPr>
        <p:sp>
          <p:nvSpPr>
            <p:cNvPr id="7" name="TextBox 7"/>
            <p:cNvSpPr txBox="1"/>
            <p:nvPr/>
          </p:nvSpPr>
          <p:spPr>
            <a:xfrm>
              <a:off x="30" y="-123825"/>
              <a:ext cx="17194358" cy="1440315"/>
            </a:xfrm>
            <a:prstGeom prst="rect">
              <a:avLst/>
            </a:prstGeom>
          </p:spPr>
          <p:txBody>
            <a:bodyPr lIns="0" tIns="0" rIns="0" bIns="0" rtlCol="0" anchor="t">
              <a:spAutoFit/>
            </a:bodyPr>
            <a:lstStyle/>
            <a:p>
              <a:pPr algn="ctr">
                <a:lnSpc>
                  <a:spcPts val="9100"/>
                </a:lnSpc>
              </a:pPr>
              <a:r>
                <a:rPr lang="en-US" sz="6500" b="1">
                  <a:solidFill>
                    <a:srgbClr val="000000"/>
                  </a:solidFill>
                  <a:latin typeface="Canva Sans Bold"/>
                  <a:ea typeface="Canva Sans Bold"/>
                  <a:cs typeface="Canva Sans Bold"/>
                  <a:sym typeface="Canva Sans Bold"/>
                </a:rPr>
                <a:t>Exploratory Data Analysis(EDA) </a:t>
              </a:r>
            </a:p>
          </p:txBody>
        </p:sp>
        <p:sp>
          <p:nvSpPr>
            <p:cNvPr id="8" name="AutoShape 8"/>
            <p:cNvSpPr/>
            <p:nvPr/>
          </p:nvSpPr>
          <p:spPr>
            <a:xfrm flipV="1">
              <a:off x="30" y="1316490"/>
              <a:ext cx="21640800" cy="25400"/>
            </a:xfrm>
            <a:prstGeom prst="line">
              <a:avLst/>
            </a:prstGeom>
            <a:ln w="50800" cap="flat">
              <a:solidFill>
                <a:srgbClr val="000000"/>
              </a:solidFill>
              <a:prstDash val="solid"/>
              <a:headEnd type="none" w="sm" len="sm"/>
              <a:tailEnd type="none" w="sm" len="sm"/>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1430</Words>
  <Application>Microsoft Office PowerPoint</Application>
  <PresentationFormat>Custom</PresentationFormat>
  <Paragraphs>106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Alatsi</vt:lpstr>
      <vt:lpstr>Canva Sans Bold</vt:lpstr>
      <vt:lpstr>Abhaya Libre Bold</vt:lpstr>
      <vt:lpstr>Abhaya Libre</vt:lpstr>
      <vt:lpstr>Calibri</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defense</dc:title>
  <cp:lastModifiedBy>Uzzam Ahmed Syed</cp:lastModifiedBy>
  <cp:revision>3</cp:revision>
  <dcterms:created xsi:type="dcterms:W3CDTF">2006-08-16T00:00:00Z</dcterms:created>
  <dcterms:modified xsi:type="dcterms:W3CDTF">2024-12-21T19:06:33Z</dcterms:modified>
  <dc:identifier>DAGZ2PJ35Rs</dc:identifier>
</cp:coreProperties>
</file>